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66" r:id="rId1"/>
  </p:sldMasterIdLst>
  <p:sldIdLst>
    <p:sldId id="256" r:id="rId2"/>
    <p:sldId id="257" r:id="rId3"/>
    <p:sldId id="258" r:id="rId4"/>
    <p:sldId id="259" r:id="rId5"/>
    <p:sldId id="260" r:id="rId6"/>
    <p:sldId id="261" r:id="rId7"/>
    <p:sldId id="262" r:id="rId8"/>
    <p:sldId id="263" r:id="rId9"/>
    <p:sldId id="264" r:id="rId10"/>
    <p:sldId id="265" r:id="rId11"/>
    <p:sldId id="267" r:id="rId12"/>
    <p:sldId id="268" r:id="rId13"/>
    <p:sldId id="270" r:id="rId14"/>
    <p:sldId id="271" r:id="rId15"/>
    <p:sldId id="272" r:id="rId16"/>
    <p:sldId id="477" r:id="rId17"/>
    <p:sldId id="478" r:id="rId18"/>
    <p:sldId id="480" r:id="rId19"/>
    <p:sldId id="481" r:id="rId20"/>
    <p:sldId id="482" r:id="rId21"/>
    <p:sldId id="483" r:id="rId22"/>
    <p:sldId id="484" r:id="rId23"/>
    <p:sldId id="487" r:id="rId24"/>
    <p:sldId id="488" r:id="rId25"/>
    <p:sldId id="489" r:id="rId26"/>
    <p:sldId id="490" r:id="rId27"/>
    <p:sldId id="491" r:id="rId28"/>
    <p:sldId id="492" r:id="rId29"/>
    <p:sldId id="494" r:id="rId30"/>
    <p:sldId id="495" r:id="rId31"/>
    <p:sldId id="511" r:id="rId32"/>
    <p:sldId id="274" r:id="rId33"/>
    <p:sldId id="275" r:id="rId34"/>
    <p:sldId id="561" r:id="rId35"/>
    <p:sldId id="276" r:id="rId36"/>
    <p:sldId id="277" r:id="rId37"/>
    <p:sldId id="278" r:id="rId38"/>
    <p:sldId id="281" r:id="rId39"/>
    <p:sldId id="282" r:id="rId40"/>
    <p:sldId id="502" r:id="rId41"/>
    <p:sldId id="503" r:id="rId42"/>
    <p:sldId id="504" r:id="rId43"/>
    <p:sldId id="505" r:id="rId44"/>
    <p:sldId id="506" r:id="rId45"/>
    <p:sldId id="507" r:id="rId46"/>
    <p:sldId id="508" r:id="rId47"/>
    <p:sldId id="509" r:id="rId48"/>
    <p:sldId id="510" r:id="rId49"/>
    <p:sldId id="283" r:id="rId50"/>
    <p:sldId id="293" r:id="rId51"/>
    <p:sldId id="294" r:id="rId52"/>
    <p:sldId id="514" r:id="rId53"/>
    <p:sldId id="296" r:id="rId54"/>
    <p:sldId id="512" r:id="rId55"/>
    <p:sldId id="513" r:id="rId56"/>
    <p:sldId id="515" r:id="rId57"/>
    <p:sldId id="516" r:id="rId58"/>
    <p:sldId id="562" r:id="rId59"/>
    <p:sldId id="517" r:id="rId60"/>
    <p:sldId id="518" r:id="rId61"/>
    <p:sldId id="578" r:id="rId62"/>
    <p:sldId id="519" r:id="rId63"/>
    <p:sldId id="521" r:id="rId64"/>
    <p:sldId id="522" r:id="rId65"/>
    <p:sldId id="523" r:id="rId66"/>
    <p:sldId id="524" r:id="rId67"/>
    <p:sldId id="525" r:id="rId68"/>
    <p:sldId id="564" r:id="rId69"/>
    <p:sldId id="563" r:id="rId70"/>
    <p:sldId id="526" r:id="rId71"/>
    <p:sldId id="527" r:id="rId72"/>
    <p:sldId id="528" r:id="rId73"/>
    <p:sldId id="529" r:id="rId74"/>
    <p:sldId id="530" r:id="rId75"/>
    <p:sldId id="531" r:id="rId76"/>
    <p:sldId id="565" r:id="rId77"/>
    <p:sldId id="532" r:id="rId78"/>
    <p:sldId id="533" r:id="rId79"/>
    <p:sldId id="534" r:id="rId80"/>
    <p:sldId id="520" r:id="rId81"/>
    <p:sldId id="536" r:id="rId82"/>
    <p:sldId id="566" r:id="rId83"/>
    <p:sldId id="537" r:id="rId84"/>
    <p:sldId id="538" r:id="rId85"/>
    <p:sldId id="539" r:id="rId86"/>
    <p:sldId id="567" r:id="rId87"/>
    <p:sldId id="568" r:id="rId88"/>
    <p:sldId id="569" r:id="rId89"/>
    <p:sldId id="570" r:id="rId90"/>
    <p:sldId id="571" r:id="rId91"/>
    <p:sldId id="540" r:id="rId92"/>
    <p:sldId id="541" r:id="rId93"/>
    <p:sldId id="542" r:id="rId94"/>
    <p:sldId id="572" r:id="rId95"/>
    <p:sldId id="545" r:id="rId96"/>
    <p:sldId id="544" r:id="rId97"/>
    <p:sldId id="546" r:id="rId98"/>
    <p:sldId id="543" r:id="rId99"/>
    <p:sldId id="547" r:id="rId100"/>
    <p:sldId id="573" r:id="rId101"/>
    <p:sldId id="549" r:id="rId102"/>
    <p:sldId id="548" r:id="rId103"/>
    <p:sldId id="550" r:id="rId104"/>
    <p:sldId id="551" r:id="rId105"/>
    <p:sldId id="535" r:id="rId106"/>
    <p:sldId id="577" r:id="rId107"/>
    <p:sldId id="576" r:id="rId108"/>
    <p:sldId id="555" r:id="rId109"/>
    <p:sldId id="557" r:id="rId110"/>
    <p:sldId id="553" r:id="rId111"/>
    <p:sldId id="554" r:id="rId112"/>
    <p:sldId id="552" r:id="rId113"/>
    <p:sldId id="558" r:id="rId114"/>
    <p:sldId id="574" r:id="rId115"/>
    <p:sldId id="575" r:id="rId116"/>
    <p:sldId id="579" r:id="rId117"/>
  </p:sldIdLst>
  <p:sldSz cx="9144000" cy="6858000" type="screen4x3"/>
  <p:notesSz cx="9144000" cy="6858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0663" autoAdjust="0"/>
  </p:normalViewPr>
  <p:slideViewPr>
    <p:cSldViewPr>
      <p:cViewPr varScale="1">
        <p:scale>
          <a:sx n="66" d="100"/>
          <a:sy n="66" d="100"/>
        </p:scale>
        <p:origin x="1488" y="72"/>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presProps" Target="presProps.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viewProps" Target="viewProps.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tableStyles" Target="tableStyles.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obj" preserve="1">
  <p:cSld name="Title Slide">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5410200" y="3810000"/>
            <a:ext cx="3733800" cy="91440"/>
          </a:xfrm>
          <a:custGeom>
            <a:avLst/>
            <a:gdLst/>
            <a:ahLst/>
            <a:cxnLst/>
            <a:rect l="l" t="t" r="r" b="b"/>
            <a:pathLst>
              <a:path w="3733800" h="91439">
                <a:moveTo>
                  <a:pt x="3733800" y="0"/>
                </a:moveTo>
                <a:lnTo>
                  <a:pt x="0" y="0"/>
                </a:lnTo>
                <a:lnTo>
                  <a:pt x="0" y="91439"/>
                </a:lnTo>
                <a:lnTo>
                  <a:pt x="3733800" y="91439"/>
                </a:lnTo>
                <a:lnTo>
                  <a:pt x="3733800" y="0"/>
                </a:lnTo>
                <a:close/>
              </a:path>
            </a:pathLst>
          </a:custGeom>
          <a:solidFill>
            <a:srgbClr val="438085"/>
          </a:solidFill>
        </p:spPr>
        <p:txBody>
          <a:bodyPr wrap="square" lIns="0" tIns="0" rIns="0" bIns="0" rtlCol="0"/>
          <a:lstStyle/>
          <a:p>
            <a:endParaRPr/>
          </a:p>
        </p:txBody>
      </p:sp>
      <p:sp>
        <p:nvSpPr>
          <p:cNvPr id="17" name="bg object 17"/>
          <p:cNvSpPr/>
          <p:nvPr/>
        </p:nvSpPr>
        <p:spPr>
          <a:xfrm>
            <a:off x="5410200" y="3895344"/>
            <a:ext cx="3733800" cy="194945"/>
          </a:xfrm>
          <a:custGeom>
            <a:avLst/>
            <a:gdLst/>
            <a:ahLst/>
            <a:cxnLst/>
            <a:rect l="l" t="t" r="r" b="b"/>
            <a:pathLst>
              <a:path w="3733800" h="194945">
                <a:moveTo>
                  <a:pt x="3733800" y="0"/>
                </a:moveTo>
                <a:lnTo>
                  <a:pt x="0" y="0"/>
                </a:lnTo>
                <a:lnTo>
                  <a:pt x="0" y="194690"/>
                </a:lnTo>
                <a:lnTo>
                  <a:pt x="3733800" y="194690"/>
                </a:lnTo>
                <a:lnTo>
                  <a:pt x="3733800" y="0"/>
                </a:lnTo>
                <a:close/>
              </a:path>
            </a:pathLst>
          </a:custGeom>
          <a:solidFill>
            <a:srgbClr val="438085">
              <a:alpha val="50195"/>
            </a:srgbClr>
          </a:solidFill>
        </p:spPr>
        <p:txBody>
          <a:bodyPr wrap="square" lIns="0" tIns="0" rIns="0" bIns="0" rtlCol="0"/>
          <a:lstStyle/>
          <a:p>
            <a:endParaRPr/>
          </a:p>
        </p:txBody>
      </p:sp>
      <p:sp>
        <p:nvSpPr>
          <p:cNvPr id="18" name="bg object 18"/>
          <p:cNvSpPr/>
          <p:nvPr/>
        </p:nvSpPr>
        <p:spPr>
          <a:xfrm>
            <a:off x="5410200" y="4114785"/>
            <a:ext cx="3733800" cy="8890"/>
          </a:xfrm>
          <a:custGeom>
            <a:avLst/>
            <a:gdLst/>
            <a:ahLst/>
            <a:cxnLst/>
            <a:rect l="l" t="t" r="r" b="b"/>
            <a:pathLst>
              <a:path w="3733800" h="8889">
                <a:moveTo>
                  <a:pt x="3733800" y="0"/>
                </a:moveTo>
                <a:lnTo>
                  <a:pt x="0" y="0"/>
                </a:lnTo>
                <a:lnTo>
                  <a:pt x="0" y="8777"/>
                </a:lnTo>
                <a:lnTo>
                  <a:pt x="3733800" y="8777"/>
                </a:lnTo>
                <a:lnTo>
                  <a:pt x="3733800" y="0"/>
                </a:lnTo>
                <a:close/>
              </a:path>
            </a:pathLst>
          </a:custGeom>
          <a:solidFill>
            <a:srgbClr val="438085">
              <a:alpha val="65097"/>
            </a:srgbClr>
          </a:solidFill>
        </p:spPr>
        <p:txBody>
          <a:bodyPr wrap="square" lIns="0" tIns="0" rIns="0" bIns="0" rtlCol="0"/>
          <a:lstStyle/>
          <a:p>
            <a:endParaRPr/>
          </a:p>
        </p:txBody>
      </p:sp>
      <p:sp>
        <p:nvSpPr>
          <p:cNvPr id="19" name="bg object 19"/>
          <p:cNvSpPr/>
          <p:nvPr/>
        </p:nvSpPr>
        <p:spPr>
          <a:xfrm>
            <a:off x="5410200" y="4163588"/>
            <a:ext cx="1965960" cy="21590"/>
          </a:xfrm>
          <a:custGeom>
            <a:avLst/>
            <a:gdLst/>
            <a:ahLst/>
            <a:cxnLst/>
            <a:rect l="l" t="t" r="r" b="b"/>
            <a:pathLst>
              <a:path w="1965959" h="21589">
                <a:moveTo>
                  <a:pt x="1965959" y="0"/>
                </a:moveTo>
                <a:lnTo>
                  <a:pt x="0" y="0"/>
                </a:lnTo>
                <a:lnTo>
                  <a:pt x="0" y="21188"/>
                </a:lnTo>
                <a:lnTo>
                  <a:pt x="1965959" y="21188"/>
                </a:lnTo>
                <a:lnTo>
                  <a:pt x="1965959" y="0"/>
                </a:lnTo>
                <a:close/>
              </a:path>
            </a:pathLst>
          </a:custGeom>
          <a:solidFill>
            <a:srgbClr val="438085">
              <a:alpha val="59999"/>
            </a:srgbClr>
          </a:solidFill>
        </p:spPr>
        <p:txBody>
          <a:bodyPr wrap="square" lIns="0" tIns="0" rIns="0" bIns="0" rtlCol="0"/>
          <a:lstStyle/>
          <a:p>
            <a:endParaRPr/>
          </a:p>
        </p:txBody>
      </p:sp>
      <p:sp>
        <p:nvSpPr>
          <p:cNvPr id="20" name="bg object 20"/>
          <p:cNvSpPr/>
          <p:nvPr/>
        </p:nvSpPr>
        <p:spPr>
          <a:xfrm>
            <a:off x="5410200" y="4200129"/>
            <a:ext cx="1965960" cy="8890"/>
          </a:xfrm>
          <a:custGeom>
            <a:avLst/>
            <a:gdLst/>
            <a:ahLst/>
            <a:cxnLst/>
            <a:rect l="l" t="t" r="r" b="b"/>
            <a:pathLst>
              <a:path w="1965959" h="8889">
                <a:moveTo>
                  <a:pt x="1965959" y="0"/>
                </a:moveTo>
                <a:lnTo>
                  <a:pt x="0" y="0"/>
                </a:lnTo>
                <a:lnTo>
                  <a:pt x="0" y="8777"/>
                </a:lnTo>
                <a:lnTo>
                  <a:pt x="1965959" y="8777"/>
                </a:lnTo>
                <a:lnTo>
                  <a:pt x="1965959" y="0"/>
                </a:lnTo>
                <a:close/>
              </a:path>
            </a:pathLst>
          </a:custGeom>
          <a:solidFill>
            <a:srgbClr val="438085">
              <a:alpha val="65097"/>
            </a:srgbClr>
          </a:solidFill>
        </p:spPr>
        <p:txBody>
          <a:bodyPr wrap="square" lIns="0" tIns="0" rIns="0" bIns="0" rtlCol="0"/>
          <a:lstStyle/>
          <a:p>
            <a:endParaRPr/>
          </a:p>
        </p:txBody>
      </p:sp>
      <p:sp>
        <p:nvSpPr>
          <p:cNvPr id="21" name="bg object 21"/>
          <p:cNvSpPr/>
          <p:nvPr/>
        </p:nvSpPr>
        <p:spPr>
          <a:xfrm>
            <a:off x="5410200" y="3962400"/>
            <a:ext cx="3566160" cy="137160"/>
          </a:xfrm>
          <a:custGeom>
            <a:avLst/>
            <a:gdLst/>
            <a:ahLst/>
            <a:cxnLst/>
            <a:rect l="l" t="t" r="r" b="b"/>
            <a:pathLst>
              <a:path w="3566159" h="137160">
                <a:moveTo>
                  <a:pt x="3063240" y="2032"/>
                </a:moveTo>
                <a:lnTo>
                  <a:pt x="3061208" y="0"/>
                </a:lnTo>
                <a:lnTo>
                  <a:pt x="2032" y="0"/>
                </a:lnTo>
                <a:lnTo>
                  <a:pt x="0" y="2032"/>
                </a:lnTo>
                <a:lnTo>
                  <a:pt x="0" y="25654"/>
                </a:lnTo>
                <a:lnTo>
                  <a:pt x="2032" y="27686"/>
                </a:lnTo>
                <a:lnTo>
                  <a:pt x="3061208" y="27686"/>
                </a:lnTo>
                <a:lnTo>
                  <a:pt x="3063240" y="25654"/>
                </a:lnTo>
                <a:lnTo>
                  <a:pt x="3063240" y="2032"/>
                </a:lnTo>
                <a:close/>
              </a:path>
              <a:path w="3566159" h="137160">
                <a:moveTo>
                  <a:pt x="3566160" y="102616"/>
                </a:moveTo>
                <a:lnTo>
                  <a:pt x="3563493" y="99949"/>
                </a:lnTo>
                <a:lnTo>
                  <a:pt x="1968627" y="99949"/>
                </a:lnTo>
                <a:lnTo>
                  <a:pt x="1965960" y="102616"/>
                </a:lnTo>
                <a:lnTo>
                  <a:pt x="1965960" y="134239"/>
                </a:lnTo>
                <a:lnTo>
                  <a:pt x="1968627" y="136906"/>
                </a:lnTo>
                <a:lnTo>
                  <a:pt x="3563493" y="136906"/>
                </a:lnTo>
                <a:lnTo>
                  <a:pt x="3566160" y="134239"/>
                </a:lnTo>
                <a:lnTo>
                  <a:pt x="3566160" y="102616"/>
                </a:lnTo>
                <a:close/>
              </a:path>
            </a:pathLst>
          </a:custGeom>
          <a:solidFill>
            <a:srgbClr val="FFFFFF"/>
          </a:solidFill>
        </p:spPr>
        <p:txBody>
          <a:bodyPr wrap="square" lIns="0" tIns="0" rIns="0" bIns="0" rtlCol="0"/>
          <a:lstStyle/>
          <a:p>
            <a:endParaRPr/>
          </a:p>
        </p:txBody>
      </p:sp>
      <p:sp>
        <p:nvSpPr>
          <p:cNvPr id="22" name="bg object 22"/>
          <p:cNvSpPr/>
          <p:nvPr/>
        </p:nvSpPr>
        <p:spPr>
          <a:xfrm>
            <a:off x="0" y="3816101"/>
            <a:ext cx="9144000" cy="79375"/>
          </a:xfrm>
          <a:custGeom>
            <a:avLst/>
            <a:gdLst/>
            <a:ahLst/>
            <a:cxnLst/>
            <a:rect l="l" t="t" r="r" b="b"/>
            <a:pathLst>
              <a:path w="9144000" h="79375">
                <a:moveTo>
                  <a:pt x="9144000" y="0"/>
                </a:moveTo>
                <a:lnTo>
                  <a:pt x="0" y="0"/>
                </a:lnTo>
                <a:lnTo>
                  <a:pt x="0" y="78861"/>
                </a:lnTo>
                <a:lnTo>
                  <a:pt x="9144000" y="78861"/>
                </a:lnTo>
                <a:lnTo>
                  <a:pt x="9144000" y="0"/>
                </a:lnTo>
                <a:close/>
              </a:path>
            </a:pathLst>
          </a:custGeom>
          <a:solidFill>
            <a:srgbClr val="438085">
              <a:alpha val="50195"/>
            </a:srgbClr>
          </a:solidFill>
        </p:spPr>
        <p:txBody>
          <a:bodyPr wrap="square" lIns="0" tIns="0" rIns="0" bIns="0" rtlCol="0"/>
          <a:lstStyle/>
          <a:p>
            <a:endParaRPr/>
          </a:p>
        </p:txBody>
      </p:sp>
      <p:sp>
        <p:nvSpPr>
          <p:cNvPr id="23" name="bg object 23"/>
          <p:cNvSpPr/>
          <p:nvPr/>
        </p:nvSpPr>
        <p:spPr>
          <a:xfrm>
            <a:off x="0" y="3703065"/>
            <a:ext cx="9144000" cy="189865"/>
          </a:xfrm>
          <a:custGeom>
            <a:avLst/>
            <a:gdLst/>
            <a:ahLst/>
            <a:cxnLst/>
            <a:rect l="l" t="t" r="r" b="b"/>
            <a:pathLst>
              <a:path w="9144000" h="189864">
                <a:moveTo>
                  <a:pt x="9144000" y="0"/>
                </a:moveTo>
                <a:lnTo>
                  <a:pt x="0" y="0"/>
                </a:lnTo>
                <a:lnTo>
                  <a:pt x="0" y="113284"/>
                </a:lnTo>
                <a:lnTo>
                  <a:pt x="6414516" y="113284"/>
                </a:lnTo>
                <a:lnTo>
                  <a:pt x="6414516" y="189484"/>
                </a:lnTo>
                <a:lnTo>
                  <a:pt x="9144000" y="189484"/>
                </a:lnTo>
                <a:lnTo>
                  <a:pt x="9144000" y="113284"/>
                </a:lnTo>
                <a:lnTo>
                  <a:pt x="9144000" y="0"/>
                </a:lnTo>
                <a:close/>
              </a:path>
            </a:pathLst>
          </a:custGeom>
          <a:solidFill>
            <a:srgbClr val="438085"/>
          </a:solidFill>
        </p:spPr>
        <p:txBody>
          <a:bodyPr wrap="square" lIns="0" tIns="0" rIns="0" bIns="0" rtlCol="0"/>
          <a:lstStyle/>
          <a:p>
            <a:endParaRPr/>
          </a:p>
        </p:txBody>
      </p:sp>
      <p:sp>
        <p:nvSpPr>
          <p:cNvPr id="24" name="bg object 24"/>
          <p:cNvSpPr/>
          <p:nvPr/>
        </p:nvSpPr>
        <p:spPr>
          <a:xfrm>
            <a:off x="0" y="0"/>
            <a:ext cx="9144000" cy="3703320"/>
          </a:xfrm>
          <a:custGeom>
            <a:avLst/>
            <a:gdLst/>
            <a:ahLst/>
            <a:cxnLst/>
            <a:rect l="l" t="t" r="r" b="b"/>
            <a:pathLst>
              <a:path w="9144000" h="3703320">
                <a:moveTo>
                  <a:pt x="9144000" y="0"/>
                </a:moveTo>
                <a:lnTo>
                  <a:pt x="0" y="0"/>
                </a:lnTo>
                <a:lnTo>
                  <a:pt x="0" y="3703066"/>
                </a:lnTo>
                <a:lnTo>
                  <a:pt x="9144000" y="3703066"/>
                </a:lnTo>
                <a:lnTo>
                  <a:pt x="9144000" y="0"/>
                </a:lnTo>
                <a:close/>
              </a:path>
            </a:pathLst>
          </a:custGeom>
          <a:solidFill>
            <a:srgbClr val="424454"/>
          </a:solidFill>
        </p:spPr>
        <p:txBody>
          <a:bodyPr wrap="square" lIns="0" tIns="0" rIns="0" bIns="0" rtlCol="0"/>
          <a:lstStyle/>
          <a:p>
            <a:endParaRPr/>
          </a:p>
        </p:txBody>
      </p:sp>
      <p:sp>
        <p:nvSpPr>
          <p:cNvPr id="2" name="Holder 2"/>
          <p:cNvSpPr>
            <a:spLocks noGrp="1"/>
          </p:cNvSpPr>
          <p:nvPr>
            <p:ph type="ctrTitle"/>
          </p:nvPr>
        </p:nvSpPr>
        <p:spPr>
          <a:xfrm>
            <a:off x="239979" y="911428"/>
            <a:ext cx="8791575" cy="1734820"/>
          </a:xfrm>
          <a:prstGeom prst="rect">
            <a:avLst/>
          </a:prstGeom>
        </p:spPr>
        <p:txBody>
          <a:bodyPr wrap="square" lIns="0" tIns="0" rIns="0" bIns="0">
            <a:spAutoFit/>
          </a:bodyPr>
          <a:lstStyle>
            <a:lvl1pPr>
              <a:defRPr sz="2800" b="0" i="0">
                <a:solidFill>
                  <a:schemeClr val="tx1"/>
                </a:solidFill>
                <a:latin typeface="Calibri"/>
                <a:cs typeface="Calibri"/>
              </a:defRPr>
            </a:lvl1pPr>
          </a:lstStyle>
          <a:p>
            <a:r>
              <a:rPr lang="en-US" smtClean="0"/>
              <a:t>Click to edit Master title style</a:t>
            </a:r>
            <a:endParaRPr/>
          </a:p>
        </p:txBody>
      </p:sp>
      <p:sp>
        <p:nvSpPr>
          <p:cNvPr id="3" name="Holder 3"/>
          <p:cNvSpPr>
            <a:spLocks noGrp="1"/>
          </p:cNvSpPr>
          <p:nvPr>
            <p:ph type="subTitle" idx="4"/>
          </p:nvPr>
        </p:nvSpPr>
        <p:spPr>
          <a:xfrm>
            <a:off x="1371600" y="3840480"/>
            <a:ext cx="6400800" cy="1714500"/>
          </a:xfrm>
          <a:prstGeom prst="rect">
            <a:avLst/>
          </a:prstGeom>
        </p:spPr>
        <p:txBody>
          <a:bodyPr wrap="square" lIns="0" tIns="0" rIns="0" bIns="0">
            <a:spAutoFit/>
          </a:bodyPr>
          <a:lstStyle>
            <a:lvl1pPr>
              <a:defRPr/>
            </a:lvl1pPr>
          </a:lstStyle>
          <a:p>
            <a:r>
              <a:rPr lang="en-US" smtClean="0"/>
              <a:t>Click to edit Master subtitle style</a:t>
            </a:r>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lang="en-IN"/>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smtClean="0"/>
              <a:t>3/25/2025</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lang="en-IN" smtClean="0"/>
              <a:t>‹#›</a:t>
            </a:fld>
            <a:endParaRPr lang="en-I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400" b="0" i="0">
                <a:solidFill>
                  <a:srgbClr val="696262"/>
                </a:solidFill>
                <a:latin typeface="Calibri"/>
                <a:cs typeface="Calibri"/>
              </a:defRPr>
            </a:lvl1pPr>
          </a:lstStyle>
          <a:p>
            <a:r>
              <a:rPr lang="en-US" smtClean="0"/>
              <a:t>Click to edit Master title style</a:t>
            </a:r>
            <a:endParaRPr/>
          </a:p>
        </p:txBody>
      </p:sp>
      <p:sp>
        <p:nvSpPr>
          <p:cNvPr id="3" name="Holder 3"/>
          <p:cNvSpPr>
            <a:spLocks noGrp="1"/>
          </p:cNvSpPr>
          <p:nvPr>
            <p:ph type="body" idx="1"/>
          </p:nvPr>
        </p:nvSpPr>
        <p:spPr>
          <a:xfrm>
            <a:off x="241808" y="2768600"/>
            <a:ext cx="8340090" cy="3622675"/>
          </a:xfrm>
          <a:prstGeom prst="rect">
            <a:avLst/>
          </a:prstGeom>
        </p:spPr>
        <p:txBody>
          <a:bodyPr lIns="0" tIns="0" rIns="0" bIns="0"/>
          <a:lstStyle>
            <a:lvl1pPr>
              <a:defRPr sz="2000" b="0" i="0">
                <a:solidFill>
                  <a:schemeClr val="tx1"/>
                </a:solidFill>
                <a:latin typeface="Arial MT"/>
                <a:cs typeface="Arial MT"/>
              </a:defRPr>
            </a:lvl1pPr>
          </a:lstStyle>
          <a:p>
            <a:pPr lvl="0"/>
            <a:r>
              <a:rPr lang="en-US" smtClean="0"/>
              <a:t>Click to edit Master text styles</a:t>
            </a: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lang="en-IN"/>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smtClean="0"/>
              <a:t>3/25/2025</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lang="en-IN" smtClean="0"/>
              <a:t>‹#›</a:t>
            </a:fld>
            <a:endParaRPr lang="en-I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400" b="0" i="0">
                <a:solidFill>
                  <a:srgbClr val="696262"/>
                </a:solidFill>
                <a:latin typeface="Calibri"/>
                <a:cs typeface="Calibri"/>
              </a:defRPr>
            </a:lvl1pPr>
          </a:lstStyle>
          <a:p>
            <a:r>
              <a:rPr lang="en-US" smtClean="0"/>
              <a:t>Click to edit Master title style</a:t>
            </a:r>
            <a:endParaRPr/>
          </a:p>
        </p:txBody>
      </p:sp>
      <p:sp>
        <p:nvSpPr>
          <p:cNvPr id="3" name="Holder 3"/>
          <p:cNvSpPr>
            <a:spLocks noGrp="1"/>
          </p:cNvSpPr>
          <p:nvPr>
            <p:ph sz="half" idx="2"/>
          </p:nvPr>
        </p:nvSpPr>
        <p:spPr>
          <a:xfrm>
            <a:off x="611835" y="1234262"/>
            <a:ext cx="3987165" cy="4450080"/>
          </a:xfrm>
          <a:prstGeom prst="rect">
            <a:avLst/>
          </a:prstGeom>
        </p:spPr>
        <p:txBody>
          <a:bodyPr wrap="square" lIns="0" tIns="0" rIns="0" bIns="0">
            <a:spAutoFit/>
          </a:bodyPr>
          <a:lstStyle>
            <a:lvl1pPr>
              <a:defRPr sz="1600" b="1" i="0">
                <a:solidFill>
                  <a:schemeClr val="tx1"/>
                </a:solidFill>
                <a:latin typeface="Courier New"/>
                <a:cs typeface="Courier New"/>
              </a:defRPr>
            </a:lvl1pPr>
          </a:lstStyle>
          <a:p>
            <a:pPr lvl="0"/>
            <a:r>
              <a:rPr lang="en-US" smtClean="0"/>
              <a:t>Click to edit Master text styles</a:t>
            </a:r>
          </a:p>
        </p:txBody>
      </p:sp>
      <p:sp>
        <p:nvSpPr>
          <p:cNvPr id="4" name="Holder 4"/>
          <p:cNvSpPr>
            <a:spLocks noGrp="1"/>
          </p:cNvSpPr>
          <p:nvPr>
            <p:ph sz="half" idx="3"/>
          </p:nvPr>
        </p:nvSpPr>
        <p:spPr>
          <a:xfrm>
            <a:off x="5043551" y="1859356"/>
            <a:ext cx="3911600" cy="3906520"/>
          </a:xfrm>
          <a:prstGeom prst="rect">
            <a:avLst/>
          </a:prstGeom>
        </p:spPr>
        <p:txBody>
          <a:bodyPr wrap="square" lIns="0" tIns="0" rIns="0" bIns="0">
            <a:spAutoFit/>
          </a:bodyPr>
          <a:lstStyle>
            <a:lvl1pPr>
              <a:defRPr sz="2000" b="1" i="0">
                <a:solidFill>
                  <a:schemeClr val="tx1"/>
                </a:solidFill>
                <a:latin typeface="Times New Roman"/>
                <a:cs typeface="Times New Roman"/>
              </a:defRPr>
            </a:lvl1pPr>
          </a:lstStyle>
          <a:p>
            <a:pPr lvl="0"/>
            <a:r>
              <a:rPr lang="en-US" smtClean="0"/>
              <a:t>Click to edit Master text styles</a:t>
            </a: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lang="en-IN"/>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smtClean="0"/>
              <a:t>3/25/2025</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lang="en-IN" smtClean="0"/>
              <a:t>‹#›</a:t>
            </a:fld>
            <a:endParaRPr lang="en-I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400" b="0" i="0">
                <a:solidFill>
                  <a:srgbClr val="696262"/>
                </a:solidFill>
                <a:latin typeface="Calibri"/>
                <a:cs typeface="Calibri"/>
              </a:defRPr>
            </a:lvl1pPr>
          </a:lstStyle>
          <a:p>
            <a:r>
              <a:rPr lang="en-US" smtClean="0"/>
              <a:t>Click to edit Master title style</a:t>
            </a:r>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lang="en-IN"/>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smtClean="0"/>
              <a:t>3/25/2025</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lang="en-IN" smtClean="0"/>
              <a:t>‹#›</a:t>
            </a:fld>
            <a:endParaRPr lang="en-I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lang="en-IN"/>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smtClean="0"/>
              <a:t>3/25/2025</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lang="en-IN" smtClean="0"/>
              <a:t>‹#›</a:t>
            </a:fld>
            <a:endParaRPr lang="en-I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6" name="bg object 16"/>
          <p:cNvPicPr/>
          <p:nvPr userDrawn="1"/>
        </p:nvPicPr>
        <p:blipFill>
          <a:blip r:embed="rId7" cstate="print"/>
          <a:stretch>
            <a:fillRect/>
          </a:stretch>
        </p:blipFill>
        <p:spPr>
          <a:xfrm>
            <a:off x="0" y="0"/>
            <a:ext cx="9144000" cy="6858000"/>
          </a:xfrm>
          <a:prstGeom prst="rect">
            <a:avLst/>
          </a:prstGeom>
        </p:spPr>
      </p:pic>
      <p:sp>
        <p:nvSpPr>
          <p:cNvPr id="2" name="Holder 2"/>
          <p:cNvSpPr>
            <a:spLocks noGrp="1"/>
          </p:cNvSpPr>
          <p:nvPr>
            <p:ph type="title"/>
          </p:nvPr>
        </p:nvSpPr>
        <p:spPr>
          <a:xfrm>
            <a:off x="1018438" y="-23622"/>
            <a:ext cx="7107123" cy="2036445"/>
          </a:xfrm>
          <a:prstGeom prst="rect">
            <a:avLst/>
          </a:prstGeom>
        </p:spPr>
        <p:txBody>
          <a:bodyPr wrap="square" lIns="0" tIns="0" rIns="0" bIns="0">
            <a:spAutoFit/>
          </a:bodyPr>
          <a:lstStyle>
            <a:lvl1pPr>
              <a:defRPr sz="4400" b="0" i="0">
                <a:solidFill>
                  <a:srgbClr val="696262"/>
                </a:solidFill>
                <a:latin typeface="Calibri"/>
                <a:cs typeface="Calibri"/>
              </a:defRPr>
            </a:lvl1pPr>
          </a:lstStyle>
          <a:p>
            <a:endParaRPr/>
          </a:p>
        </p:txBody>
      </p:sp>
      <p:sp>
        <p:nvSpPr>
          <p:cNvPr id="4" name="Holder 4"/>
          <p:cNvSpPr>
            <a:spLocks noGrp="1"/>
          </p:cNvSpPr>
          <p:nvPr>
            <p:ph type="ftr" sz="quarter" idx="5"/>
          </p:nvPr>
        </p:nvSpPr>
        <p:spPr>
          <a:xfrm>
            <a:off x="3108960" y="6377940"/>
            <a:ext cx="2926080" cy="342900"/>
          </a:xfrm>
          <a:prstGeom prst="rect">
            <a:avLst/>
          </a:prstGeom>
        </p:spPr>
        <p:txBody>
          <a:bodyPr wrap="square" lIns="0" tIns="0" rIns="0" bIns="0">
            <a:spAutoFit/>
          </a:bodyPr>
          <a:lstStyle>
            <a:lvl1pPr algn="ctr">
              <a:defRPr>
                <a:solidFill>
                  <a:schemeClr val="tx1">
                    <a:tint val="75000"/>
                  </a:schemeClr>
                </a:solidFill>
              </a:defRPr>
            </a:lvl1pPr>
          </a:lstStyle>
          <a:p>
            <a:endParaRPr lang="en-IN"/>
          </a:p>
        </p:txBody>
      </p:sp>
      <p:sp>
        <p:nvSpPr>
          <p:cNvPr id="5" name="Holder 5"/>
          <p:cNvSpPr>
            <a:spLocks noGrp="1"/>
          </p:cNvSpPr>
          <p:nvPr>
            <p:ph type="dt" sz="half" idx="6"/>
          </p:nvPr>
        </p:nvSpPr>
        <p:spPr>
          <a:xfrm>
            <a:off x="457200" y="6377940"/>
            <a:ext cx="2103120" cy="34290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smtClean="0"/>
              <a:t>3/25/2025</a:t>
            </a:fld>
            <a:endParaRPr lang="en-US"/>
          </a:p>
        </p:txBody>
      </p:sp>
      <p:sp>
        <p:nvSpPr>
          <p:cNvPr id="6" name="Holder 6"/>
          <p:cNvSpPr>
            <a:spLocks noGrp="1"/>
          </p:cNvSpPr>
          <p:nvPr>
            <p:ph type="sldNum" sz="quarter" idx="7"/>
          </p:nvPr>
        </p:nvSpPr>
        <p:spPr>
          <a:xfrm>
            <a:off x="6583680" y="6377940"/>
            <a:ext cx="2103120" cy="342900"/>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rPr lang="en-IN" smtClean="0"/>
              <a:t>‹#›</a:t>
            </a:fld>
            <a:endParaRPr lang="en-IN"/>
          </a:p>
        </p:txBody>
      </p:sp>
      <p:pic>
        <p:nvPicPr>
          <p:cNvPr id="8" name="Picture 7"/>
          <p:cNvPicPr/>
          <p:nvPr userDrawn="1"/>
        </p:nvPicPr>
        <p:blipFill>
          <a:blip r:embed="rId8" cstate="print">
            <a:extLst>
              <a:ext uri="{28A0092B-C50C-407E-A947-70E740481C1C}">
                <a14:useLocalDpi xmlns:a14="http://schemas.microsoft.com/office/drawing/2010/main" val="0"/>
              </a:ext>
            </a:extLst>
          </a:blip>
          <a:stretch>
            <a:fillRect/>
          </a:stretch>
        </p:blipFill>
        <p:spPr>
          <a:xfrm>
            <a:off x="7924800" y="76200"/>
            <a:ext cx="913765" cy="838200"/>
          </a:xfrm>
          <a:prstGeom prst="rect">
            <a:avLst/>
          </a:prstGeom>
        </p:spPr>
      </p:pic>
      <p:sp>
        <p:nvSpPr>
          <p:cNvPr id="7" name="TextBox 6"/>
          <p:cNvSpPr txBox="1"/>
          <p:nvPr userDrawn="1"/>
        </p:nvSpPr>
        <p:spPr>
          <a:xfrm>
            <a:off x="0" y="6550223"/>
            <a:ext cx="9144000" cy="307777"/>
          </a:xfrm>
          <a:prstGeom prst="rect">
            <a:avLst/>
          </a:prstGeom>
          <a:solidFill>
            <a:schemeClr val="tx2">
              <a:lumMod val="75000"/>
            </a:schemeClr>
          </a:solidFill>
        </p:spPr>
        <p:txBody>
          <a:bodyPr wrap="square" rtlCol="0">
            <a:spAutoFit/>
          </a:bodyPr>
          <a:lstStyle/>
          <a:p>
            <a:pPr algn="ctr"/>
            <a:r>
              <a:rPr lang="en-US" sz="1400" dirty="0" smtClean="0">
                <a:solidFill>
                  <a:srgbClr val="FFFF00"/>
                </a:solidFill>
              </a:rPr>
              <a:t>Department of Computer Science and Design, ATMECE, </a:t>
            </a:r>
            <a:r>
              <a:rPr lang="en-US" sz="1400" dirty="0" err="1" smtClean="0">
                <a:solidFill>
                  <a:srgbClr val="FFFF00"/>
                </a:solidFill>
              </a:rPr>
              <a:t>Mysuru</a:t>
            </a:r>
            <a:endParaRPr lang="en-US" sz="1400" dirty="0">
              <a:solidFill>
                <a:srgbClr val="FFFF00"/>
              </a:solidFill>
            </a:endParaRPr>
          </a:p>
        </p:txBody>
      </p:sp>
    </p:spTree>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Lst>
  <p:txStyles>
    <p:titleStyle>
      <a:lvl1pPr eaLnBrk="1" hangingPunct="1">
        <a:defRPr>
          <a:latin typeface="+mj-lt"/>
          <a:ea typeface="+mj-ea"/>
          <a:cs typeface="+mj-cs"/>
        </a:defRPr>
      </a:lvl1pPr>
    </p:titleStyle>
    <p:bodyStyle>
      <a:lvl1pPr marL="0" eaLnBrk="1" hangingPunct="1">
        <a:defRPr>
          <a:latin typeface="+mn-lt"/>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p:bodyStyle>
    <p:otherStyle>
      <a:lvl1pPr marL="0" eaLnBrk="1" hangingPunct="1">
        <a:defRPr>
          <a:latin typeface="+mn-lt"/>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2.xml"/><Relationship Id="rId4" Type="http://schemas.openxmlformats.org/officeDocument/2006/relationships/slide" Target="slide114.xml"/></Relationships>
</file>

<file path=ppt/slides/_rels/slide108.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8" Type="http://schemas.openxmlformats.org/officeDocument/2006/relationships/slide" Target="slide64.xml"/><Relationship Id="rId3" Type="http://schemas.openxmlformats.org/officeDocument/2006/relationships/slide" Target="slide13.xml"/><Relationship Id="rId7" Type="http://schemas.openxmlformats.org/officeDocument/2006/relationships/slide" Target="slide34.xml"/><Relationship Id="rId2" Type="http://schemas.openxmlformats.org/officeDocument/2006/relationships/slide" Target="slide7.xml"/><Relationship Id="rId1" Type="http://schemas.openxmlformats.org/officeDocument/2006/relationships/slideLayout" Target="../slideLayouts/slideLayout2.xml"/><Relationship Id="rId6" Type="http://schemas.openxmlformats.org/officeDocument/2006/relationships/slide" Target="slide61.xml"/><Relationship Id="rId5" Type="http://schemas.openxmlformats.org/officeDocument/2006/relationships/slide" Target="slide49.xml"/><Relationship Id="rId4" Type="http://schemas.openxmlformats.org/officeDocument/2006/relationships/slide" Target="slide18.xml"/><Relationship Id="rId9" Type="http://schemas.openxmlformats.org/officeDocument/2006/relationships/slide" Target="slide67.xml"/></Relationships>
</file>

<file path=ppt/slides/_rels/slide114.xml.rels><?xml version="1.0" encoding="UTF-8" standalone="yes"?>
<Relationships xmlns="http://schemas.openxmlformats.org/package/2006/relationships"><Relationship Id="rId3" Type="http://schemas.openxmlformats.org/officeDocument/2006/relationships/slide" Target="slide77.xml"/><Relationship Id="rId2" Type="http://schemas.openxmlformats.org/officeDocument/2006/relationships/slide" Target="slide72.xml"/><Relationship Id="rId1" Type="http://schemas.openxmlformats.org/officeDocument/2006/relationships/slideLayout" Target="../slideLayouts/slideLayout2.xml"/><Relationship Id="rId4" Type="http://schemas.openxmlformats.org/officeDocument/2006/relationships/slide" Target="slide81.xml"/></Relationships>
</file>

<file path=ppt/slides/_rels/slide115.xml.rels><?xml version="1.0" encoding="UTF-8" standalone="yes"?>
<Relationships xmlns="http://schemas.openxmlformats.org/package/2006/relationships"><Relationship Id="rId3" Type="http://schemas.openxmlformats.org/officeDocument/2006/relationships/slide" Target="slide94.xml"/><Relationship Id="rId2" Type="http://schemas.openxmlformats.org/officeDocument/2006/relationships/slide" Target="slide88.xml"/><Relationship Id="rId1" Type="http://schemas.openxmlformats.org/officeDocument/2006/relationships/slideLayout" Target="../slideLayouts/slideLayout2.xml"/><Relationship Id="rId5" Type="http://schemas.openxmlformats.org/officeDocument/2006/relationships/slide" Target="slide110.xml"/><Relationship Id="rId4" Type="http://schemas.openxmlformats.org/officeDocument/2006/relationships/slide" Target="slide107.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slide" Target="slide1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slide" Target="slide113.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jpg"/><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3" Type="http://schemas.openxmlformats.org/officeDocument/2006/relationships/slide" Target="slide113.xml"/><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slide" Target="slide113.xml"/><Relationship Id="rId2" Type="http://schemas.openxmlformats.org/officeDocument/2006/relationships/image" Target="../media/image20.pn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slide" Target="slide113.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slide" Target="slide113.xml"/><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slide" Target="slide113.xml"/><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slide" Target="slide113.xml"/><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slide" Target="slide114.xml"/><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slide" Target="slide114.xml"/><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2.xml"/><Relationship Id="rId4" Type="http://schemas.openxmlformats.org/officeDocument/2006/relationships/image" Target="../media/image41.png"/></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slide" Target="slide114.xml"/><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slide" Target="slide115.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2.xml"/><Relationship Id="rId5" Type="http://schemas.openxmlformats.org/officeDocument/2006/relationships/image" Target="../media/image54.png"/><Relationship Id="rId4" Type="http://schemas.openxmlformats.org/officeDocument/2006/relationships/image" Target="../media/image53.png"/></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slide" Target="slide114.xml"/><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316736" y="2750311"/>
            <a:ext cx="5467223" cy="639919"/>
          </a:xfrm>
          <a:prstGeom prst="rect">
            <a:avLst/>
          </a:prstGeom>
        </p:spPr>
        <p:txBody>
          <a:bodyPr vert="horz" wrap="square" lIns="0" tIns="11430" rIns="0" bIns="0" rtlCol="0">
            <a:spAutoFit/>
          </a:bodyPr>
          <a:lstStyle/>
          <a:p>
            <a:pPr algn="ctr">
              <a:lnSpc>
                <a:spcPct val="100000"/>
              </a:lnSpc>
              <a:spcBef>
                <a:spcPts val="90"/>
              </a:spcBef>
            </a:pPr>
            <a:r>
              <a:rPr sz="2000" b="1" spc="-5" dirty="0">
                <a:latin typeface="Georgia"/>
                <a:cs typeface="Georgia"/>
              </a:rPr>
              <a:t>DATA</a:t>
            </a:r>
            <a:r>
              <a:rPr sz="2000" b="1" spc="-50" dirty="0">
                <a:latin typeface="Georgia"/>
                <a:cs typeface="Georgia"/>
              </a:rPr>
              <a:t> </a:t>
            </a:r>
            <a:r>
              <a:rPr sz="2000" b="1" spc="-10" dirty="0">
                <a:latin typeface="Georgia"/>
                <a:cs typeface="Georgia"/>
              </a:rPr>
              <a:t>STRUCTURE</a:t>
            </a:r>
            <a:r>
              <a:rPr sz="2000" b="1" spc="-55" dirty="0">
                <a:latin typeface="Georgia"/>
                <a:cs typeface="Georgia"/>
              </a:rPr>
              <a:t> </a:t>
            </a:r>
            <a:r>
              <a:rPr lang="en-US" sz="2000" b="1" spc="-55" dirty="0" smtClean="0">
                <a:latin typeface="Georgia"/>
                <a:cs typeface="Georgia"/>
              </a:rPr>
              <a:t> </a:t>
            </a:r>
            <a:r>
              <a:rPr sz="2000" b="1" spc="-5" dirty="0" smtClean="0">
                <a:latin typeface="Georgia"/>
                <a:cs typeface="Georgia"/>
              </a:rPr>
              <a:t>AND</a:t>
            </a:r>
            <a:r>
              <a:rPr sz="2000" b="1" spc="-70" dirty="0" smtClean="0">
                <a:latin typeface="Georgia"/>
                <a:cs typeface="Georgia"/>
              </a:rPr>
              <a:t> </a:t>
            </a:r>
            <a:r>
              <a:rPr sz="2000" b="1" spc="-10" dirty="0">
                <a:latin typeface="Georgia"/>
                <a:cs typeface="Georgia"/>
              </a:rPr>
              <a:t>APPLICATIONS</a:t>
            </a:r>
            <a:endParaRPr sz="2000" dirty="0">
              <a:latin typeface="Georgia"/>
              <a:cs typeface="Georgia"/>
            </a:endParaRPr>
          </a:p>
          <a:p>
            <a:pPr algn="ctr">
              <a:lnSpc>
                <a:spcPct val="100000"/>
              </a:lnSpc>
              <a:spcBef>
                <a:spcPts val="95"/>
              </a:spcBef>
            </a:pPr>
            <a:r>
              <a:rPr sz="2000" b="1" dirty="0" smtClean="0">
                <a:latin typeface="Times New Roman"/>
                <a:cs typeface="Times New Roman"/>
              </a:rPr>
              <a:t>BC</a:t>
            </a:r>
            <a:r>
              <a:rPr lang="en-IN" sz="2000" b="1" dirty="0" smtClean="0">
                <a:latin typeface="Times New Roman"/>
                <a:cs typeface="Times New Roman"/>
              </a:rPr>
              <a:t>A204</a:t>
            </a:r>
            <a:endParaRPr sz="2000" dirty="0">
              <a:latin typeface="Times New Roman"/>
              <a:cs typeface="Times New Roman"/>
            </a:endParaRPr>
          </a:p>
        </p:txBody>
      </p:sp>
      <p:pic>
        <p:nvPicPr>
          <p:cNvPr id="4" name="object 4"/>
          <p:cNvPicPr/>
          <p:nvPr/>
        </p:nvPicPr>
        <p:blipFill>
          <a:blip r:embed="rId2" cstate="print"/>
          <a:stretch>
            <a:fillRect/>
          </a:stretch>
        </p:blipFill>
        <p:spPr>
          <a:xfrm>
            <a:off x="1524000" y="3581400"/>
            <a:ext cx="5714999" cy="1828800"/>
          </a:xfrm>
          <a:prstGeom prst="rect">
            <a:avLst/>
          </a:prstGeom>
        </p:spPr>
      </p:pic>
      <p:sp>
        <p:nvSpPr>
          <p:cNvPr id="5" name="object 5"/>
          <p:cNvSpPr txBox="1">
            <a:spLocks noGrp="1"/>
          </p:cNvSpPr>
          <p:nvPr>
            <p:ph type="title"/>
          </p:nvPr>
        </p:nvSpPr>
        <p:spPr>
          <a:xfrm>
            <a:off x="1104646" y="1351229"/>
            <a:ext cx="6573520" cy="997068"/>
          </a:xfrm>
          <a:prstGeom prst="rect">
            <a:avLst/>
          </a:prstGeom>
        </p:spPr>
        <p:txBody>
          <a:bodyPr vert="horz" wrap="square" lIns="0" tIns="12065" rIns="0" bIns="0" rtlCol="0">
            <a:spAutoFit/>
          </a:bodyPr>
          <a:lstStyle/>
          <a:p>
            <a:pPr marL="2223135" marR="5080" indent="-2211070">
              <a:lnSpc>
                <a:spcPct val="100000"/>
              </a:lnSpc>
              <a:spcBef>
                <a:spcPts val="95"/>
              </a:spcBef>
            </a:pPr>
            <a:r>
              <a:rPr sz="3200" b="1" spc="-10" dirty="0">
                <a:solidFill>
                  <a:srgbClr val="000000"/>
                </a:solidFill>
                <a:latin typeface="Times New Roman"/>
                <a:cs typeface="Times New Roman"/>
              </a:rPr>
              <a:t>Department</a:t>
            </a:r>
            <a:r>
              <a:rPr sz="3200" b="1" spc="10" dirty="0">
                <a:solidFill>
                  <a:srgbClr val="000000"/>
                </a:solidFill>
                <a:latin typeface="Times New Roman"/>
                <a:cs typeface="Times New Roman"/>
              </a:rPr>
              <a:t> </a:t>
            </a:r>
            <a:r>
              <a:rPr sz="3200" b="1" dirty="0">
                <a:solidFill>
                  <a:srgbClr val="000000"/>
                </a:solidFill>
                <a:latin typeface="Times New Roman"/>
                <a:cs typeface="Times New Roman"/>
              </a:rPr>
              <a:t>of</a:t>
            </a:r>
            <a:r>
              <a:rPr sz="3200" b="1" spc="-5" dirty="0">
                <a:solidFill>
                  <a:srgbClr val="000000"/>
                </a:solidFill>
                <a:latin typeface="Times New Roman"/>
                <a:cs typeface="Times New Roman"/>
              </a:rPr>
              <a:t> </a:t>
            </a:r>
            <a:r>
              <a:rPr sz="3200" b="1" spc="-10" dirty="0">
                <a:solidFill>
                  <a:srgbClr val="000000"/>
                </a:solidFill>
                <a:latin typeface="Times New Roman"/>
                <a:cs typeface="Times New Roman"/>
              </a:rPr>
              <a:t>Computer</a:t>
            </a:r>
            <a:r>
              <a:rPr sz="3200" b="1" spc="-75" dirty="0">
                <a:solidFill>
                  <a:srgbClr val="000000"/>
                </a:solidFill>
                <a:latin typeface="Times New Roman"/>
                <a:cs typeface="Times New Roman"/>
              </a:rPr>
              <a:t> </a:t>
            </a:r>
            <a:r>
              <a:rPr lang="en-IN" sz="3200" b="1" spc="-5" dirty="0" smtClean="0">
                <a:solidFill>
                  <a:srgbClr val="000000"/>
                </a:solidFill>
                <a:latin typeface="Times New Roman"/>
                <a:cs typeface="Times New Roman"/>
              </a:rPr>
              <a:t>Applications</a:t>
            </a:r>
            <a:endParaRPr sz="3200" dirty="0">
              <a:latin typeface="Times New Roman"/>
              <a:cs typeface="Times New Roman"/>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658368" y="2493264"/>
            <a:ext cx="237744" cy="286512"/>
          </a:xfrm>
          <a:prstGeom prst="rect">
            <a:avLst/>
          </a:prstGeom>
        </p:spPr>
      </p:pic>
      <p:sp>
        <p:nvSpPr>
          <p:cNvPr id="3" name="object 3"/>
          <p:cNvSpPr txBox="1">
            <a:spLocks noGrp="1"/>
          </p:cNvSpPr>
          <p:nvPr>
            <p:ph type="title"/>
          </p:nvPr>
        </p:nvSpPr>
        <p:spPr>
          <a:xfrm>
            <a:off x="990600" y="2349530"/>
            <a:ext cx="7086600" cy="430246"/>
          </a:xfrm>
          <a:prstGeom prst="rect">
            <a:avLst/>
          </a:prstGeom>
        </p:spPr>
        <p:txBody>
          <a:bodyPr vert="horz" wrap="square" lIns="0" tIns="14605" rIns="0" bIns="0" rtlCol="0">
            <a:spAutoFit/>
          </a:bodyPr>
          <a:lstStyle/>
          <a:p>
            <a:pPr marL="1646555" marR="5080" indent="-1634489">
              <a:lnSpc>
                <a:spcPct val="100000"/>
              </a:lnSpc>
              <a:spcBef>
                <a:spcPts val="115"/>
              </a:spcBef>
            </a:pPr>
            <a:r>
              <a:rPr sz="2700" spc="-10" dirty="0" smtClean="0">
                <a:solidFill>
                  <a:srgbClr val="000000"/>
                </a:solidFill>
                <a:latin typeface="Times New Roman" pitchFamily="18" charset="0"/>
                <a:cs typeface="Times New Roman" pitchFamily="18" charset="0"/>
              </a:rPr>
              <a:t>The</a:t>
            </a:r>
            <a:r>
              <a:rPr lang="en-US" sz="2700" spc="-10" dirty="0" smtClean="0">
                <a:solidFill>
                  <a:srgbClr val="000000"/>
                </a:solidFill>
                <a:latin typeface="Times New Roman" pitchFamily="18" charset="0"/>
                <a:cs typeface="Times New Roman" pitchFamily="18" charset="0"/>
              </a:rPr>
              <a:t>y</a:t>
            </a:r>
            <a:r>
              <a:rPr sz="2700" spc="-15" dirty="0" smtClean="0">
                <a:solidFill>
                  <a:srgbClr val="000000"/>
                </a:solidFill>
                <a:latin typeface="Times New Roman" pitchFamily="18" charset="0"/>
                <a:cs typeface="Times New Roman" pitchFamily="18" charset="0"/>
              </a:rPr>
              <a:t> </a:t>
            </a:r>
            <a:r>
              <a:rPr sz="2700" spc="-10" dirty="0">
                <a:solidFill>
                  <a:srgbClr val="000000"/>
                </a:solidFill>
                <a:latin typeface="Times New Roman" pitchFamily="18" charset="0"/>
                <a:cs typeface="Times New Roman" pitchFamily="18" charset="0"/>
              </a:rPr>
              <a:t>are</a:t>
            </a:r>
            <a:r>
              <a:rPr sz="2700" spc="-30" dirty="0">
                <a:solidFill>
                  <a:srgbClr val="000000"/>
                </a:solidFill>
                <a:latin typeface="Times New Roman" pitchFamily="18" charset="0"/>
                <a:cs typeface="Times New Roman" pitchFamily="18" charset="0"/>
              </a:rPr>
              <a:t> </a:t>
            </a:r>
            <a:r>
              <a:rPr sz="2700" spc="-10" dirty="0">
                <a:solidFill>
                  <a:srgbClr val="000000"/>
                </a:solidFill>
                <a:latin typeface="Times New Roman" pitchFamily="18" charset="0"/>
                <a:cs typeface="Times New Roman" pitchFamily="18" charset="0"/>
              </a:rPr>
              <a:t>more</a:t>
            </a:r>
            <a:r>
              <a:rPr sz="2700" spc="-35" dirty="0">
                <a:solidFill>
                  <a:srgbClr val="000000"/>
                </a:solidFill>
                <a:latin typeface="Times New Roman" pitchFamily="18" charset="0"/>
                <a:cs typeface="Times New Roman" pitchFamily="18" charset="0"/>
              </a:rPr>
              <a:t> </a:t>
            </a:r>
            <a:r>
              <a:rPr sz="2700" spc="-5" dirty="0">
                <a:solidFill>
                  <a:srgbClr val="000000"/>
                </a:solidFill>
                <a:latin typeface="Times New Roman" pitchFamily="18" charset="0"/>
                <a:cs typeface="Times New Roman" pitchFamily="18" charset="0"/>
              </a:rPr>
              <a:t>sophisticated</a:t>
            </a:r>
            <a:r>
              <a:rPr sz="2700" spc="-110" dirty="0">
                <a:solidFill>
                  <a:srgbClr val="000000"/>
                </a:solidFill>
                <a:latin typeface="Times New Roman" pitchFamily="18" charset="0"/>
                <a:cs typeface="Times New Roman" pitchFamily="18" charset="0"/>
              </a:rPr>
              <a:t> </a:t>
            </a:r>
            <a:r>
              <a:rPr sz="2700" spc="-10" dirty="0">
                <a:solidFill>
                  <a:srgbClr val="000000"/>
                </a:solidFill>
                <a:latin typeface="Times New Roman" pitchFamily="18" charset="0"/>
                <a:cs typeface="Times New Roman" pitchFamily="18" charset="0"/>
              </a:rPr>
              <a:t>data </a:t>
            </a:r>
            <a:r>
              <a:rPr sz="2700" spc="-595" dirty="0">
                <a:solidFill>
                  <a:srgbClr val="000000"/>
                </a:solidFill>
                <a:latin typeface="Times New Roman" pitchFamily="18" charset="0"/>
                <a:cs typeface="Times New Roman" pitchFamily="18" charset="0"/>
              </a:rPr>
              <a:t> </a:t>
            </a:r>
            <a:r>
              <a:rPr sz="2700" spc="-5" dirty="0">
                <a:solidFill>
                  <a:srgbClr val="000000"/>
                </a:solidFill>
                <a:latin typeface="Times New Roman" pitchFamily="18" charset="0"/>
                <a:cs typeface="Times New Roman" pitchFamily="18" charset="0"/>
              </a:rPr>
              <a:t>structures.</a:t>
            </a:r>
            <a:endParaRPr sz="2700" dirty="0">
              <a:latin typeface="Times New Roman" pitchFamily="18" charset="0"/>
              <a:cs typeface="Times New Roman" pitchFamily="18" charset="0"/>
            </a:endParaRPr>
          </a:p>
        </p:txBody>
      </p:sp>
      <p:pic>
        <p:nvPicPr>
          <p:cNvPr id="4" name="object 4"/>
          <p:cNvPicPr/>
          <p:nvPr/>
        </p:nvPicPr>
        <p:blipFill>
          <a:blip r:embed="rId2" cstate="print"/>
          <a:stretch>
            <a:fillRect/>
          </a:stretch>
        </p:blipFill>
        <p:spPr>
          <a:xfrm>
            <a:off x="658368" y="3432047"/>
            <a:ext cx="237744" cy="286512"/>
          </a:xfrm>
          <a:prstGeom prst="rect">
            <a:avLst/>
          </a:prstGeom>
        </p:spPr>
      </p:pic>
      <p:sp>
        <p:nvSpPr>
          <p:cNvPr id="5" name="object 5"/>
          <p:cNvSpPr txBox="1"/>
          <p:nvPr/>
        </p:nvSpPr>
        <p:spPr>
          <a:xfrm>
            <a:off x="901395" y="3289756"/>
            <a:ext cx="7400290" cy="2238433"/>
          </a:xfrm>
          <a:prstGeom prst="rect">
            <a:avLst/>
          </a:prstGeom>
        </p:spPr>
        <p:txBody>
          <a:bodyPr vert="horz" wrap="square" lIns="0" tIns="14605" rIns="0" bIns="0" rtlCol="0">
            <a:spAutoFit/>
          </a:bodyPr>
          <a:lstStyle/>
          <a:p>
            <a:pPr marL="12700" algn="just">
              <a:lnSpc>
                <a:spcPct val="100000"/>
              </a:lnSpc>
              <a:spcBef>
                <a:spcPts val="115"/>
              </a:spcBef>
            </a:pPr>
            <a:r>
              <a:rPr sz="2700" spc="5" dirty="0">
                <a:latin typeface="Times New Roman"/>
                <a:cs typeface="Times New Roman"/>
              </a:rPr>
              <a:t>These</a:t>
            </a:r>
            <a:r>
              <a:rPr sz="2700" spc="-40" dirty="0">
                <a:latin typeface="Times New Roman"/>
                <a:cs typeface="Times New Roman"/>
              </a:rPr>
              <a:t> </a:t>
            </a:r>
            <a:r>
              <a:rPr sz="2700" spc="5" dirty="0">
                <a:latin typeface="Times New Roman"/>
                <a:cs typeface="Times New Roman"/>
              </a:rPr>
              <a:t>are</a:t>
            </a:r>
            <a:r>
              <a:rPr sz="2700" spc="-25" dirty="0">
                <a:latin typeface="Times New Roman"/>
                <a:cs typeface="Times New Roman"/>
              </a:rPr>
              <a:t> </a:t>
            </a:r>
            <a:r>
              <a:rPr sz="2700" spc="5" dirty="0">
                <a:latin typeface="Times New Roman"/>
                <a:cs typeface="Times New Roman"/>
              </a:rPr>
              <a:t>derived</a:t>
            </a:r>
            <a:r>
              <a:rPr sz="2700" spc="-35" dirty="0">
                <a:latin typeface="Times New Roman"/>
                <a:cs typeface="Times New Roman"/>
              </a:rPr>
              <a:t> </a:t>
            </a:r>
            <a:r>
              <a:rPr sz="2700" spc="5" dirty="0">
                <a:latin typeface="Times New Roman"/>
                <a:cs typeface="Times New Roman"/>
              </a:rPr>
              <a:t>from</a:t>
            </a:r>
            <a:r>
              <a:rPr sz="2700" spc="-45" dirty="0">
                <a:latin typeface="Times New Roman"/>
                <a:cs typeface="Times New Roman"/>
              </a:rPr>
              <a:t> </a:t>
            </a:r>
            <a:r>
              <a:rPr sz="2700" dirty="0">
                <a:latin typeface="Times New Roman"/>
                <a:cs typeface="Times New Roman"/>
              </a:rPr>
              <a:t>the</a:t>
            </a:r>
            <a:r>
              <a:rPr sz="2700" spc="-30" dirty="0">
                <a:latin typeface="Times New Roman"/>
                <a:cs typeface="Times New Roman"/>
              </a:rPr>
              <a:t> </a:t>
            </a:r>
            <a:r>
              <a:rPr sz="2700" spc="-5" dirty="0">
                <a:latin typeface="Times New Roman"/>
                <a:cs typeface="Times New Roman"/>
              </a:rPr>
              <a:t>primitive</a:t>
            </a:r>
            <a:r>
              <a:rPr sz="2700" spc="-90" dirty="0">
                <a:latin typeface="Times New Roman"/>
                <a:cs typeface="Times New Roman"/>
              </a:rPr>
              <a:t> </a:t>
            </a:r>
            <a:r>
              <a:rPr sz="2700" dirty="0">
                <a:latin typeface="Times New Roman"/>
                <a:cs typeface="Times New Roman"/>
              </a:rPr>
              <a:t>data</a:t>
            </a:r>
            <a:r>
              <a:rPr sz="2700" spc="-170" dirty="0">
                <a:latin typeface="Times New Roman"/>
                <a:cs typeface="Times New Roman"/>
              </a:rPr>
              <a:t> </a:t>
            </a:r>
            <a:r>
              <a:rPr sz="2700" dirty="0">
                <a:latin typeface="Times New Roman"/>
                <a:cs typeface="Times New Roman"/>
              </a:rPr>
              <a:t>structures.</a:t>
            </a:r>
          </a:p>
          <a:p>
            <a:pPr algn="just">
              <a:lnSpc>
                <a:spcPct val="100000"/>
              </a:lnSpc>
              <a:spcBef>
                <a:spcPts val="5"/>
              </a:spcBef>
            </a:pPr>
            <a:endParaRPr sz="3650" dirty="0">
              <a:latin typeface="Times New Roman"/>
              <a:cs typeface="Times New Roman"/>
            </a:endParaRPr>
          </a:p>
          <a:p>
            <a:pPr marL="12700" marR="5080" algn="just">
              <a:lnSpc>
                <a:spcPct val="100000"/>
              </a:lnSpc>
            </a:pPr>
            <a:r>
              <a:rPr sz="2700" spc="5" dirty="0">
                <a:latin typeface="Times New Roman"/>
                <a:cs typeface="Times New Roman"/>
              </a:rPr>
              <a:t>The </a:t>
            </a:r>
            <a:r>
              <a:rPr sz="2700" dirty="0">
                <a:latin typeface="Times New Roman"/>
                <a:cs typeface="Times New Roman"/>
              </a:rPr>
              <a:t>non-primitive data structures emphasize </a:t>
            </a:r>
            <a:r>
              <a:rPr sz="2700" spc="15" dirty="0">
                <a:latin typeface="Times New Roman"/>
                <a:cs typeface="Times New Roman"/>
              </a:rPr>
              <a:t>on </a:t>
            </a:r>
            <a:r>
              <a:rPr sz="2700" spc="20" dirty="0">
                <a:latin typeface="Times New Roman"/>
                <a:cs typeface="Times New Roman"/>
              </a:rPr>
              <a:t> </a:t>
            </a:r>
            <a:r>
              <a:rPr sz="2700" spc="5" dirty="0">
                <a:latin typeface="Times New Roman"/>
                <a:cs typeface="Times New Roman"/>
              </a:rPr>
              <a:t>structuring</a:t>
            </a:r>
            <a:r>
              <a:rPr sz="2700" spc="-125" dirty="0">
                <a:latin typeface="Times New Roman"/>
                <a:cs typeface="Times New Roman"/>
              </a:rPr>
              <a:t> </a:t>
            </a:r>
            <a:r>
              <a:rPr sz="2700" spc="10" dirty="0">
                <a:latin typeface="Times New Roman"/>
                <a:cs typeface="Times New Roman"/>
              </a:rPr>
              <a:t>of</a:t>
            </a:r>
            <a:r>
              <a:rPr sz="2700" spc="-20" dirty="0">
                <a:latin typeface="Times New Roman"/>
                <a:cs typeface="Times New Roman"/>
              </a:rPr>
              <a:t> </a:t>
            </a:r>
            <a:r>
              <a:rPr sz="2700" spc="5" dirty="0">
                <a:latin typeface="Times New Roman"/>
                <a:cs typeface="Times New Roman"/>
              </a:rPr>
              <a:t>a</a:t>
            </a:r>
            <a:r>
              <a:rPr sz="2700" spc="20" dirty="0">
                <a:latin typeface="Times New Roman"/>
                <a:cs typeface="Times New Roman"/>
              </a:rPr>
              <a:t> </a:t>
            </a:r>
            <a:r>
              <a:rPr sz="2700" spc="10" dirty="0">
                <a:latin typeface="Times New Roman"/>
                <a:cs typeface="Times New Roman"/>
              </a:rPr>
              <a:t>group</a:t>
            </a:r>
            <a:r>
              <a:rPr sz="2700" spc="-10" dirty="0">
                <a:latin typeface="Times New Roman"/>
                <a:cs typeface="Times New Roman"/>
              </a:rPr>
              <a:t> </a:t>
            </a:r>
            <a:r>
              <a:rPr sz="2700" spc="10" dirty="0">
                <a:latin typeface="Times New Roman"/>
                <a:cs typeface="Times New Roman"/>
              </a:rPr>
              <a:t>of</a:t>
            </a:r>
            <a:r>
              <a:rPr sz="2700" spc="-15" dirty="0">
                <a:latin typeface="Times New Roman"/>
                <a:cs typeface="Times New Roman"/>
              </a:rPr>
              <a:t> </a:t>
            </a:r>
            <a:r>
              <a:rPr sz="2700" dirty="0">
                <a:latin typeface="Times New Roman"/>
                <a:cs typeface="Times New Roman"/>
              </a:rPr>
              <a:t>homogeneous</a:t>
            </a:r>
            <a:r>
              <a:rPr sz="2700" spc="-85" dirty="0">
                <a:latin typeface="Times New Roman"/>
                <a:cs typeface="Times New Roman"/>
              </a:rPr>
              <a:t> </a:t>
            </a:r>
            <a:r>
              <a:rPr sz="2700" dirty="0">
                <a:latin typeface="Times New Roman"/>
                <a:cs typeface="Times New Roman"/>
              </a:rPr>
              <a:t>(same</a:t>
            </a:r>
            <a:r>
              <a:rPr sz="2700" spc="-25" dirty="0">
                <a:latin typeface="Times New Roman"/>
                <a:cs typeface="Times New Roman"/>
              </a:rPr>
              <a:t> </a:t>
            </a:r>
            <a:r>
              <a:rPr sz="2700" dirty="0">
                <a:latin typeface="Times New Roman"/>
                <a:cs typeface="Times New Roman"/>
              </a:rPr>
              <a:t>type)</a:t>
            </a:r>
            <a:r>
              <a:rPr sz="2700" spc="-350" dirty="0">
                <a:latin typeface="Times New Roman"/>
                <a:cs typeface="Times New Roman"/>
              </a:rPr>
              <a:t> </a:t>
            </a:r>
            <a:r>
              <a:rPr sz="2700" spc="10" dirty="0">
                <a:latin typeface="Times New Roman"/>
                <a:cs typeface="Times New Roman"/>
              </a:rPr>
              <a:t>or </a:t>
            </a:r>
            <a:r>
              <a:rPr sz="2700" spc="-660" dirty="0">
                <a:latin typeface="Times New Roman"/>
                <a:cs typeface="Times New Roman"/>
              </a:rPr>
              <a:t> </a:t>
            </a:r>
            <a:r>
              <a:rPr sz="2700" spc="15" dirty="0">
                <a:latin typeface="Times New Roman"/>
                <a:cs typeface="Times New Roman"/>
              </a:rPr>
              <a:t>h</a:t>
            </a:r>
            <a:r>
              <a:rPr sz="2700" spc="5" dirty="0">
                <a:latin typeface="Times New Roman"/>
                <a:cs typeface="Times New Roman"/>
              </a:rPr>
              <a:t>e</a:t>
            </a:r>
            <a:r>
              <a:rPr sz="2700" spc="-15" dirty="0">
                <a:latin typeface="Times New Roman"/>
                <a:cs typeface="Times New Roman"/>
              </a:rPr>
              <a:t>t</a:t>
            </a:r>
            <a:r>
              <a:rPr sz="2700" spc="5" dirty="0">
                <a:latin typeface="Times New Roman"/>
                <a:cs typeface="Times New Roman"/>
              </a:rPr>
              <a:t>er</a:t>
            </a:r>
            <a:r>
              <a:rPr sz="2700" spc="20" dirty="0">
                <a:latin typeface="Times New Roman"/>
                <a:cs typeface="Times New Roman"/>
              </a:rPr>
              <a:t>o</a:t>
            </a:r>
            <a:r>
              <a:rPr sz="2700" spc="15" dirty="0">
                <a:latin typeface="Times New Roman"/>
                <a:cs typeface="Times New Roman"/>
              </a:rPr>
              <a:t>g</a:t>
            </a:r>
            <a:r>
              <a:rPr sz="2700" spc="5" dirty="0">
                <a:latin typeface="Times New Roman"/>
                <a:cs typeface="Times New Roman"/>
              </a:rPr>
              <a:t>e</a:t>
            </a:r>
            <a:r>
              <a:rPr sz="2700" spc="10" dirty="0">
                <a:latin typeface="Times New Roman"/>
                <a:cs typeface="Times New Roman"/>
              </a:rPr>
              <a:t>n</a:t>
            </a:r>
            <a:r>
              <a:rPr sz="2700" spc="5" dirty="0">
                <a:latin typeface="Times New Roman"/>
                <a:cs typeface="Times New Roman"/>
              </a:rPr>
              <a:t>e</a:t>
            </a:r>
            <a:r>
              <a:rPr sz="2700" spc="-10" dirty="0">
                <a:latin typeface="Times New Roman"/>
                <a:cs typeface="Times New Roman"/>
              </a:rPr>
              <a:t>ou</a:t>
            </a:r>
            <a:r>
              <a:rPr sz="2700" spc="5" dirty="0">
                <a:latin typeface="Times New Roman"/>
                <a:cs typeface="Times New Roman"/>
              </a:rPr>
              <a:t>s</a:t>
            </a:r>
            <a:r>
              <a:rPr sz="2700" spc="-114" dirty="0">
                <a:latin typeface="Times New Roman"/>
                <a:cs typeface="Times New Roman"/>
              </a:rPr>
              <a:t> </a:t>
            </a:r>
            <a:r>
              <a:rPr sz="2700" dirty="0">
                <a:latin typeface="Times New Roman"/>
                <a:cs typeface="Times New Roman"/>
              </a:rPr>
              <a:t>(</a:t>
            </a:r>
            <a:r>
              <a:rPr sz="2700" spc="20" dirty="0">
                <a:latin typeface="Times New Roman"/>
                <a:cs typeface="Times New Roman"/>
              </a:rPr>
              <a:t>d</a:t>
            </a:r>
            <a:r>
              <a:rPr sz="2700" spc="-15" dirty="0">
                <a:latin typeface="Times New Roman"/>
                <a:cs typeface="Times New Roman"/>
              </a:rPr>
              <a:t>i</a:t>
            </a:r>
            <a:r>
              <a:rPr sz="2700" spc="-70" dirty="0">
                <a:latin typeface="Times New Roman"/>
                <a:cs typeface="Times New Roman"/>
              </a:rPr>
              <a:t>f</a:t>
            </a:r>
            <a:r>
              <a:rPr sz="2700" spc="-20" dirty="0">
                <a:latin typeface="Times New Roman"/>
                <a:cs typeface="Times New Roman"/>
              </a:rPr>
              <a:t>f</a:t>
            </a:r>
            <a:r>
              <a:rPr sz="2700" spc="5" dirty="0">
                <a:latin typeface="Times New Roman"/>
                <a:cs typeface="Times New Roman"/>
              </a:rPr>
              <a:t>e</a:t>
            </a:r>
            <a:r>
              <a:rPr sz="2700" spc="-25" dirty="0">
                <a:latin typeface="Times New Roman"/>
                <a:cs typeface="Times New Roman"/>
              </a:rPr>
              <a:t>r</a:t>
            </a:r>
            <a:r>
              <a:rPr sz="2700" spc="5" dirty="0">
                <a:latin typeface="Times New Roman"/>
                <a:cs typeface="Times New Roman"/>
              </a:rPr>
              <a:t>e</a:t>
            </a:r>
            <a:r>
              <a:rPr sz="2700" spc="-15" dirty="0">
                <a:latin typeface="Times New Roman"/>
                <a:cs typeface="Times New Roman"/>
              </a:rPr>
              <a:t>n</a:t>
            </a:r>
            <a:r>
              <a:rPr sz="2700" dirty="0">
                <a:latin typeface="Times New Roman"/>
                <a:cs typeface="Times New Roman"/>
              </a:rPr>
              <a:t>t</a:t>
            </a:r>
            <a:r>
              <a:rPr sz="2700" spc="-80" dirty="0">
                <a:latin typeface="Times New Roman"/>
                <a:cs typeface="Times New Roman"/>
              </a:rPr>
              <a:t> </a:t>
            </a:r>
            <a:r>
              <a:rPr sz="2700" spc="-15" dirty="0">
                <a:latin typeface="Times New Roman"/>
                <a:cs typeface="Times New Roman"/>
              </a:rPr>
              <a:t>t</a:t>
            </a:r>
            <a:r>
              <a:rPr sz="2700" spc="10" dirty="0">
                <a:latin typeface="Times New Roman"/>
                <a:cs typeface="Times New Roman"/>
              </a:rPr>
              <a:t>yp</a:t>
            </a:r>
            <a:r>
              <a:rPr sz="2700" spc="5" dirty="0">
                <a:latin typeface="Times New Roman"/>
                <a:cs typeface="Times New Roman"/>
              </a:rPr>
              <a:t>e)</a:t>
            </a:r>
            <a:r>
              <a:rPr sz="2700" spc="-100" dirty="0">
                <a:latin typeface="Times New Roman"/>
                <a:cs typeface="Times New Roman"/>
              </a:rPr>
              <a:t> </a:t>
            </a:r>
            <a:r>
              <a:rPr sz="2700" spc="10" dirty="0">
                <a:latin typeface="Times New Roman"/>
                <a:cs typeface="Times New Roman"/>
              </a:rPr>
              <a:t>d</a:t>
            </a:r>
            <a:r>
              <a:rPr sz="2700" spc="5" dirty="0">
                <a:latin typeface="Times New Roman"/>
                <a:cs typeface="Times New Roman"/>
              </a:rPr>
              <a:t>a</a:t>
            </a:r>
            <a:r>
              <a:rPr sz="2700" spc="-20" dirty="0">
                <a:latin typeface="Times New Roman"/>
                <a:cs typeface="Times New Roman"/>
              </a:rPr>
              <a:t>t</a:t>
            </a:r>
            <a:r>
              <a:rPr sz="2700" spc="5" dirty="0">
                <a:latin typeface="Times New Roman"/>
                <a:cs typeface="Times New Roman"/>
              </a:rPr>
              <a:t>a</a:t>
            </a:r>
            <a:r>
              <a:rPr sz="2700" spc="-185" dirty="0">
                <a:latin typeface="Times New Roman"/>
                <a:cs typeface="Times New Roman"/>
              </a:rPr>
              <a:t> </a:t>
            </a:r>
            <a:r>
              <a:rPr sz="2700" spc="-15" dirty="0">
                <a:latin typeface="Times New Roman"/>
                <a:cs typeface="Times New Roman"/>
              </a:rPr>
              <a:t>it</a:t>
            </a:r>
            <a:r>
              <a:rPr sz="2700" spc="5" dirty="0">
                <a:latin typeface="Times New Roman"/>
                <a:cs typeface="Times New Roman"/>
              </a:rPr>
              <a:t>e</a:t>
            </a:r>
            <a:r>
              <a:rPr sz="2700" spc="-20" dirty="0">
                <a:latin typeface="Times New Roman"/>
                <a:cs typeface="Times New Roman"/>
              </a:rPr>
              <a:t>m</a:t>
            </a:r>
            <a:r>
              <a:rPr sz="2700" dirty="0">
                <a:latin typeface="Times New Roman"/>
                <a:cs typeface="Times New Roman"/>
              </a:rPr>
              <a:t>s.</a:t>
            </a:r>
          </a:p>
        </p:txBody>
      </p:sp>
      <p:pic>
        <p:nvPicPr>
          <p:cNvPr id="6" name="object 6"/>
          <p:cNvPicPr/>
          <p:nvPr/>
        </p:nvPicPr>
        <p:blipFill>
          <a:blip r:embed="rId2" cstate="print"/>
          <a:stretch>
            <a:fillRect/>
          </a:stretch>
        </p:blipFill>
        <p:spPr>
          <a:xfrm>
            <a:off x="658368" y="4358640"/>
            <a:ext cx="237744" cy="286512"/>
          </a:xfrm>
          <a:prstGeom prst="rect">
            <a:avLst/>
          </a:prstGeom>
        </p:spPr>
      </p:pic>
      <p:pic>
        <p:nvPicPr>
          <p:cNvPr id="7" name="object 7"/>
          <p:cNvPicPr/>
          <p:nvPr/>
        </p:nvPicPr>
        <p:blipFill>
          <a:blip r:embed="rId3" cstate="print"/>
          <a:stretch>
            <a:fillRect/>
          </a:stretch>
        </p:blipFill>
        <p:spPr>
          <a:xfrm>
            <a:off x="777240" y="1121663"/>
            <a:ext cx="6510528" cy="399288"/>
          </a:xfrm>
          <a:prstGeom prst="rect">
            <a:avLst/>
          </a:prstGeom>
        </p:spPr>
      </p:pic>
      <p:sp>
        <p:nvSpPr>
          <p:cNvPr id="8" name="object 8"/>
          <p:cNvSpPr txBox="1"/>
          <p:nvPr/>
        </p:nvSpPr>
        <p:spPr>
          <a:xfrm>
            <a:off x="8582406" y="22936"/>
            <a:ext cx="281940" cy="300355"/>
          </a:xfrm>
          <a:prstGeom prst="rect">
            <a:avLst/>
          </a:prstGeom>
        </p:spPr>
        <p:txBody>
          <a:bodyPr vert="horz" wrap="square" lIns="0" tIns="12700" rIns="0" bIns="0" rtlCol="0">
            <a:spAutoFit/>
          </a:bodyPr>
          <a:lstStyle/>
          <a:p>
            <a:pPr marL="12700">
              <a:lnSpc>
                <a:spcPct val="100000"/>
              </a:lnSpc>
              <a:spcBef>
                <a:spcPts val="100"/>
              </a:spcBef>
            </a:pPr>
            <a:r>
              <a:rPr sz="1800" spc="5" dirty="0">
                <a:latin typeface="Arial MT"/>
                <a:cs typeface="Arial MT"/>
              </a:rPr>
              <a:t>10</a:t>
            </a:r>
            <a:endParaRPr sz="1800">
              <a:latin typeface="Arial MT"/>
              <a:cs typeface="Arial MT"/>
            </a:endParaRPr>
          </a:p>
        </p:txBody>
      </p:sp>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457200" y="990600"/>
            <a:ext cx="8167687" cy="4786313"/>
          </a:xfrm>
          <a:prstGeom prst="rect">
            <a:avLst/>
          </a:prstGeom>
        </p:spPr>
      </p:pic>
    </p:spTree>
    <p:extLst>
      <p:ext uri="{BB962C8B-B14F-4D97-AF65-F5344CB8AC3E}">
        <p14:creationId xmlns:p14="http://schemas.microsoft.com/office/powerpoint/2010/main" val="2374870758"/>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1066800"/>
            <a:ext cx="7107123" cy="738664"/>
          </a:xfrm>
        </p:spPr>
        <p:txBody>
          <a:bodyPr/>
          <a:lstStyle/>
          <a:p>
            <a:pPr algn="ctr"/>
            <a:r>
              <a:rPr lang="en-US" sz="4800" b="1" dirty="0" smtClean="0"/>
              <a:t>Evaluation of Expressions </a:t>
            </a:r>
            <a:endParaRPr lang="en-IN" sz="4800" b="1" dirty="0"/>
          </a:p>
        </p:txBody>
      </p:sp>
      <p:sp>
        <p:nvSpPr>
          <p:cNvPr id="3" name="Text Placeholder 2"/>
          <p:cNvSpPr>
            <a:spLocks noGrp="1"/>
          </p:cNvSpPr>
          <p:nvPr>
            <p:ph type="body" idx="1"/>
          </p:nvPr>
        </p:nvSpPr>
        <p:spPr>
          <a:xfrm>
            <a:off x="2112365" y="1981200"/>
            <a:ext cx="4863592" cy="3077766"/>
          </a:xfrm>
        </p:spPr>
        <p:txBody>
          <a:bodyPr/>
          <a:lstStyle/>
          <a:p>
            <a:r>
              <a:rPr lang="en-US" b="1" dirty="0" smtClean="0"/>
              <a:t>Expressions :</a:t>
            </a:r>
          </a:p>
          <a:p>
            <a:endParaRPr lang="en-US" dirty="0"/>
          </a:p>
          <a:p>
            <a:r>
              <a:rPr lang="en-US" dirty="0" smtClean="0"/>
              <a:t>x = a/</a:t>
            </a:r>
            <a:r>
              <a:rPr lang="en-US" dirty="0" err="1" smtClean="0"/>
              <a:t>b-c+d</a:t>
            </a:r>
            <a:r>
              <a:rPr lang="en-US" dirty="0" smtClean="0"/>
              <a:t>*e-a*c</a:t>
            </a:r>
          </a:p>
          <a:p>
            <a:endParaRPr lang="en-US" dirty="0"/>
          </a:p>
          <a:p>
            <a:r>
              <a:rPr lang="en-US" dirty="0" smtClean="0"/>
              <a:t>If  </a:t>
            </a:r>
            <a:r>
              <a:rPr lang="it-IT" i="1" dirty="0" smtClean="0"/>
              <a:t>a </a:t>
            </a:r>
            <a:r>
              <a:rPr lang="it-IT" i="1" dirty="0"/>
              <a:t>= 4, b = c = 2, </a:t>
            </a:r>
            <a:r>
              <a:rPr lang="it-IT" i="1" dirty="0" smtClean="0"/>
              <a:t>d </a:t>
            </a:r>
            <a:r>
              <a:rPr lang="it-IT" dirty="0" smtClean="0"/>
              <a:t>= e </a:t>
            </a:r>
            <a:r>
              <a:rPr lang="it-IT" dirty="0"/>
              <a:t>= </a:t>
            </a:r>
            <a:r>
              <a:rPr lang="it-IT" dirty="0" smtClean="0"/>
              <a:t>3</a:t>
            </a:r>
          </a:p>
          <a:p>
            <a:endParaRPr lang="it-IT" dirty="0"/>
          </a:p>
          <a:p>
            <a:r>
              <a:rPr lang="it-IT" dirty="0" smtClean="0"/>
              <a:t>So,  what is the solution ????</a:t>
            </a:r>
          </a:p>
          <a:p>
            <a:endParaRPr lang="it-IT" dirty="0"/>
          </a:p>
          <a:p>
            <a:endParaRPr lang="it-IT" dirty="0" smtClean="0"/>
          </a:p>
          <a:p>
            <a:endParaRPr lang="en-IN" dirty="0"/>
          </a:p>
        </p:txBody>
      </p:sp>
    </p:spTree>
    <p:extLst>
      <p:ext uri="{BB962C8B-B14F-4D97-AF65-F5344CB8AC3E}">
        <p14:creationId xmlns:p14="http://schemas.microsoft.com/office/powerpoint/2010/main" val="710575139"/>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304800" y="3781425"/>
            <a:ext cx="8340090" cy="2154436"/>
          </a:xfrm>
        </p:spPr>
        <p:txBody>
          <a:bodyPr/>
          <a:lstStyle/>
          <a:p>
            <a:pPr algn="just"/>
            <a:endParaRPr lang="en-IN" sz="2200" dirty="0">
              <a:latin typeface="Times New Roman" panose="02020603050405020304" pitchFamily="18" charset="0"/>
              <a:cs typeface="Times New Roman" panose="02020603050405020304" pitchFamily="18" charset="0"/>
            </a:endParaRPr>
          </a:p>
          <a:p>
            <a:pPr algn="just"/>
            <a:r>
              <a:rPr lang="en-US" sz="2200" dirty="0">
                <a:latin typeface="Times New Roman" panose="02020603050405020304" pitchFamily="18" charset="0"/>
                <a:cs typeface="Times New Roman" panose="02020603050405020304" pitchFamily="18" charset="0"/>
              </a:rPr>
              <a:t>If we wanted the second answer, we would have written </a:t>
            </a:r>
            <a:r>
              <a:rPr lang="en-US" sz="2200" dirty="0" smtClean="0">
                <a:latin typeface="Times New Roman" panose="02020603050405020304" pitchFamily="18" charset="0"/>
                <a:cs typeface="Times New Roman" panose="02020603050405020304" pitchFamily="18" charset="0"/>
              </a:rPr>
              <a:t>the expression    x </a:t>
            </a:r>
            <a:r>
              <a:rPr lang="en-US" sz="2200" dirty="0">
                <a:latin typeface="Times New Roman" panose="02020603050405020304" pitchFamily="18" charset="0"/>
                <a:cs typeface="Times New Roman" panose="02020603050405020304" pitchFamily="18" charset="0"/>
              </a:rPr>
              <a:t>= </a:t>
            </a:r>
            <a:r>
              <a:rPr lang="en-US" sz="2200" dirty="0" smtClean="0">
                <a:latin typeface="Times New Roman" panose="02020603050405020304" pitchFamily="18" charset="0"/>
                <a:cs typeface="Times New Roman" panose="02020603050405020304" pitchFamily="18" charset="0"/>
              </a:rPr>
              <a:t>a/</a:t>
            </a:r>
            <a:r>
              <a:rPr lang="en-US" sz="2200" dirty="0" err="1" smtClean="0">
                <a:latin typeface="Times New Roman" panose="02020603050405020304" pitchFamily="18" charset="0"/>
                <a:cs typeface="Times New Roman" panose="02020603050405020304" pitchFamily="18" charset="0"/>
              </a:rPr>
              <a:t>b-c+d</a:t>
            </a:r>
            <a:r>
              <a:rPr lang="en-US" sz="2200" dirty="0" smtClean="0">
                <a:latin typeface="Times New Roman" panose="02020603050405020304" pitchFamily="18" charset="0"/>
                <a:cs typeface="Times New Roman" panose="02020603050405020304" pitchFamily="18" charset="0"/>
              </a:rPr>
              <a:t>*e-a*c  </a:t>
            </a:r>
            <a:r>
              <a:rPr lang="en-US" sz="2200" dirty="0">
                <a:latin typeface="Times New Roman" panose="02020603050405020304" pitchFamily="18" charset="0"/>
                <a:cs typeface="Times New Roman" panose="02020603050405020304" pitchFamily="18" charset="0"/>
              </a:rPr>
              <a:t>differently, using </a:t>
            </a:r>
            <a:r>
              <a:rPr lang="en-US" sz="2200" dirty="0" smtClean="0">
                <a:latin typeface="Times New Roman" panose="02020603050405020304" pitchFamily="18" charset="0"/>
                <a:cs typeface="Times New Roman" panose="02020603050405020304" pitchFamily="18" charset="0"/>
              </a:rPr>
              <a:t>parenthesis </a:t>
            </a:r>
            <a:r>
              <a:rPr lang="en-US" sz="2200" dirty="0">
                <a:latin typeface="Times New Roman" panose="02020603050405020304" pitchFamily="18" charset="0"/>
                <a:cs typeface="Times New Roman" panose="02020603050405020304" pitchFamily="18" charset="0"/>
              </a:rPr>
              <a:t>to change the order of evaluation</a:t>
            </a:r>
            <a:r>
              <a:rPr lang="en-US" sz="2200" dirty="0" smtClean="0">
                <a:latin typeface="Times New Roman" panose="02020603050405020304" pitchFamily="18" charset="0"/>
                <a:cs typeface="Times New Roman" panose="02020603050405020304" pitchFamily="18" charset="0"/>
              </a:rPr>
              <a:t>:</a:t>
            </a:r>
            <a:endParaRPr lang="en-US" sz="2200" dirty="0">
              <a:latin typeface="Times New Roman" panose="02020603050405020304" pitchFamily="18" charset="0"/>
              <a:cs typeface="Times New Roman" panose="02020603050405020304" pitchFamily="18" charset="0"/>
            </a:endParaRPr>
          </a:p>
          <a:p>
            <a:pPr algn="just"/>
            <a:r>
              <a:rPr lang="en-US" sz="2200" dirty="0" smtClean="0">
                <a:latin typeface="Times New Roman" panose="02020603050405020304" pitchFamily="18" charset="0"/>
                <a:cs typeface="Times New Roman" panose="02020603050405020304" pitchFamily="18" charset="0"/>
              </a:rPr>
              <a:t>	         x </a:t>
            </a:r>
            <a:r>
              <a:rPr lang="en-US" sz="2200" dirty="0">
                <a:latin typeface="Times New Roman" panose="02020603050405020304" pitchFamily="18" charset="0"/>
                <a:cs typeface="Times New Roman" panose="02020603050405020304" pitchFamily="18" charset="0"/>
              </a:rPr>
              <a:t>= </a:t>
            </a:r>
            <a:r>
              <a:rPr lang="en-US" sz="2200" dirty="0" smtClean="0">
                <a:latin typeface="Times New Roman" panose="02020603050405020304" pitchFamily="18" charset="0"/>
                <a:cs typeface="Times New Roman" panose="02020603050405020304" pitchFamily="18" charset="0"/>
              </a:rPr>
              <a:t>((a / ( </a:t>
            </a:r>
            <a:r>
              <a:rPr lang="en-US" sz="2200" dirty="0" err="1" smtClean="0">
                <a:latin typeface="Times New Roman" panose="02020603050405020304" pitchFamily="18" charset="0"/>
                <a:cs typeface="Times New Roman" panose="02020603050405020304" pitchFamily="18" charset="0"/>
              </a:rPr>
              <a:t>b-c+d</a:t>
            </a:r>
            <a:r>
              <a:rPr lang="en-US" sz="2200" dirty="0" smtClean="0">
                <a:latin typeface="Times New Roman" panose="02020603050405020304" pitchFamily="18" charset="0"/>
                <a:cs typeface="Times New Roman" panose="02020603050405020304" pitchFamily="18" charset="0"/>
              </a:rPr>
              <a:t> )) * ( e-a ) * c</a:t>
            </a:r>
            <a:endParaRPr lang="en-US" sz="2200" dirty="0">
              <a:latin typeface="Times New Roman" panose="02020603050405020304" pitchFamily="18" charset="0"/>
              <a:cs typeface="Times New Roman" panose="02020603050405020304" pitchFamily="18" charset="0"/>
            </a:endParaRPr>
          </a:p>
          <a:p>
            <a:pPr algn="just"/>
            <a:endParaRPr lang="en-IN" sz="2200" dirty="0">
              <a:latin typeface="Times New Roman" panose="02020603050405020304" pitchFamily="18" charset="0"/>
              <a:cs typeface="Times New Roman" panose="02020603050405020304" pitchFamily="18" charset="0"/>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09800" y="1066800"/>
            <a:ext cx="4162425" cy="2705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45688217"/>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228600" y="914400"/>
            <a:ext cx="8340090" cy="307777"/>
          </a:xfrm>
        </p:spPr>
        <p:txBody>
          <a:bodyPr/>
          <a:lstStyle/>
          <a:p>
            <a:pPr algn="ctr"/>
            <a:r>
              <a:rPr lang="en-US" b="1" u="sng" dirty="0" smtClean="0"/>
              <a:t>Precedence Hierarchy for C</a:t>
            </a:r>
            <a:endParaRPr lang="en-IN" b="1" u="sng"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5350" y="1371600"/>
            <a:ext cx="7353300" cy="482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89740550"/>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1295400"/>
            <a:ext cx="7435850" cy="487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2169804"/>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99008" y="942201"/>
            <a:ext cx="3263392" cy="492443"/>
          </a:xfrm>
        </p:spPr>
        <p:txBody>
          <a:bodyPr/>
          <a:lstStyle/>
          <a:p>
            <a:r>
              <a:rPr lang="en-IN" sz="3200" b="1" dirty="0" smtClean="0"/>
              <a:t>Infix </a:t>
            </a:r>
            <a:r>
              <a:rPr lang="en-IN" sz="3200" b="1" dirty="0"/>
              <a:t>To Postfix</a:t>
            </a:r>
            <a:endParaRPr lang="en-IN" sz="3200" dirty="0"/>
          </a:p>
        </p:txBody>
      </p:sp>
      <p:sp>
        <p:nvSpPr>
          <p:cNvPr id="3" name="Text Placeholder 2"/>
          <p:cNvSpPr>
            <a:spLocks noGrp="1"/>
          </p:cNvSpPr>
          <p:nvPr>
            <p:ph type="body" idx="1"/>
          </p:nvPr>
        </p:nvSpPr>
        <p:spPr>
          <a:xfrm>
            <a:off x="346710" y="1524000"/>
            <a:ext cx="8340090" cy="4724401"/>
          </a:xfrm>
        </p:spPr>
        <p:txBody>
          <a:bodyPr/>
          <a:lstStyle/>
          <a:p>
            <a:r>
              <a:rPr lang="en-US" dirty="0" smtClean="0">
                <a:latin typeface="Times New Roman" panose="02020603050405020304" pitchFamily="18" charset="0"/>
                <a:cs typeface="Times New Roman" panose="02020603050405020304" pitchFamily="18" charset="0"/>
              </a:rPr>
              <a:t>We </a:t>
            </a:r>
            <a:r>
              <a:rPr lang="en-US" dirty="0">
                <a:latin typeface="Times New Roman" panose="02020603050405020304" pitchFamily="18" charset="0"/>
                <a:cs typeface="Times New Roman" panose="02020603050405020304" pitchFamily="18" charset="0"/>
              </a:rPr>
              <a:t>can describe an algorithm for producing a postfix expression from an infix one as follows</a:t>
            </a:r>
            <a:r>
              <a:rPr lang="en-US" dirty="0" smtClean="0">
                <a:latin typeface="Times New Roman" panose="02020603050405020304" pitchFamily="18" charset="0"/>
                <a:cs typeface="Times New Roman" panose="02020603050405020304" pitchFamily="18" charset="0"/>
              </a:rPr>
              <a:t>:</a:t>
            </a:r>
          </a:p>
          <a:p>
            <a:endParaRPr lang="en-US" dirty="0">
              <a:latin typeface="Times New Roman" panose="02020603050405020304" pitchFamily="18" charset="0"/>
              <a:cs typeface="Times New Roman" panose="02020603050405020304" pitchFamily="18" charset="0"/>
            </a:endParaRPr>
          </a:p>
          <a:p>
            <a:r>
              <a:rPr lang="en-IN" dirty="0">
                <a:latin typeface="Times New Roman" panose="02020603050405020304" pitchFamily="18" charset="0"/>
                <a:cs typeface="Times New Roman" panose="02020603050405020304" pitchFamily="18" charset="0"/>
              </a:rPr>
              <a:t>(</a:t>
            </a:r>
            <a:r>
              <a:rPr lang="en-IN" dirty="0" smtClean="0">
                <a:latin typeface="Times New Roman" panose="02020603050405020304" pitchFamily="18" charset="0"/>
                <a:cs typeface="Times New Roman" panose="02020603050405020304" pitchFamily="18" charset="0"/>
              </a:rPr>
              <a:t>1)   Fully </a:t>
            </a:r>
            <a:r>
              <a:rPr lang="en-IN" dirty="0">
                <a:latin typeface="Times New Roman" panose="02020603050405020304" pitchFamily="18" charset="0"/>
                <a:cs typeface="Times New Roman" panose="02020603050405020304" pitchFamily="18" charset="0"/>
              </a:rPr>
              <a:t>parenthesize the expression.</a:t>
            </a:r>
          </a:p>
          <a:p>
            <a:pPr marL="457200" indent="-457200">
              <a:buAutoNum type="arabicParenBoth" startAt="2"/>
            </a:pPr>
            <a:r>
              <a:rPr lang="en-US" dirty="0" smtClean="0">
                <a:latin typeface="Times New Roman" panose="02020603050405020304" pitchFamily="18" charset="0"/>
                <a:cs typeface="Times New Roman" panose="02020603050405020304" pitchFamily="18" charset="0"/>
              </a:rPr>
              <a:t>Move </a:t>
            </a:r>
            <a:r>
              <a:rPr lang="en-US" dirty="0">
                <a:latin typeface="Times New Roman" panose="02020603050405020304" pitchFamily="18" charset="0"/>
                <a:cs typeface="Times New Roman" panose="02020603050405020304" pitchFamily="18" charset="0"/>
              </a:rPr>
              <a:t>all binary operators so that they replace their corresponding </a:t>
            </a:r>
            <a:r>
              <a:rPr lang="en-US" dirty="0" smtClean="0">
                <a:latin typeface="Times New Roman" panose="02020603050405020304" pitchFamily="18" charset="0"/>
                <a:cs typeface="Times New Roman" panose="02020603050405020304" pitchFamily="18" charset="0"/>
              </a:rPr>
              <a:t>right </a:t>
            </a:r>
            <a:r>
              <a:rPr lang="en-US" dirty="0">
                <a:latin typeface="Times New Roman" panose="02020603050405020304" pitchFamily="18" charset="0"/>
                <a:cs typeface="Times New Roman" panose="02020603050405020304" pitchFamily="18" charset="0"/>
              </a:rPr>
              <a:t>parentheses.</a:t>
            </a:r>
          </a:p>
          <a:p>
            <a:pPr marL="457200" indent="-457200">
              <a:buAutoNum type="arabicParenBoth" startAt="3"/>
            </a:pPr>
            <a:r>
              <a:rPr lang="en-IN" dirty="0" smtClean="0">
                <a:latin typeface="Times New Roman" panose="02020603050405020304" pitchFamily="18" charset="0"/>
                <a:cs typeface="Times New Roman" panose="02020603050405020304" pitchFamily="18" charset="0"/>
              </a:rPr>
              <a:t>Delete </a:t>
            </a:r>
            <a:r>
              <a:rPr lang="en-IN" dirty="0">
                <a:latin typeface="Times New Roman" panose="02020603050405020304" pitchFamily="18" charset="0"/>
                <a:cs typeface="Times New Roman" panose="02020603050405020304" pitchFamily="18" charset="0"/>
              </a:rPr>
              <a:t>all parentheses</a:t>
            </a:r>
            <a:r>
              <a:rPr lang="en-IN" dirty="0" smtClean="0">
                <a:latin typeface="Times New Roman" panose="02020603050405020304" pitchFamily="18" charset="0"/>
                <a:cs typeface="Times New Roman" panose="02020603050405020304" pitchFamily="18" charset="0"/>
              </a:rPr>
              <a:t>.</a:t>
            </a:r>
          </a:p>
          <a:p>
            <a:pPr marL="457200" indent="-457200">
              <a:buAutoNum type="arabicParenBoth" startAt="3"/>
            </a:pPr>
            <a:endParaRPr lang="en-US" dirty="0">
              <a:latin typeface="Times New Roman" panose="02020603050405020304" pitchFamily="18" charset="0"/>
              <a:cs typeface="Times New Roman" panose="02020603050405020304" pitchFamily="18" charset="0"/>
            </a:endParaRPr>
          </a:p>
          <a:p>
            <a:r>
              <a:rPr lang="en-US" dirty="0" smtClean="0">
                <a:latin typeface="Times New Roman" panose="02020603050405020304" pitchFamily="18" charset="0"/>
                <a:cs typeface="Times New Roman" panose="02020603050405020304" pitchFamily="18" charset="0"/>
              </a:rPr>
              <a:t>For example :</a:t>
            </a:r>
          </a:p>
          <a:p>
            <a:pPr algn="ctr"/>
            <a:r>
              <a:rPr lang="en-US" dirty="0" smtClean="0">
                <a:latin typeface="Times New Roman" panose="02020603050405020304" pitchFamily="18" charset="0"/>
                <a:cs typeface="Times New Roman" panose="02020603050405020304" pitchFamily="18" charset="0"/>
              </a:rPr>
              <a:t>a/</a:t>
            </a:r>
            <a:r>
              <a:rPr lang="en-US" dirty="0" err="1" smtClean="0">
                <a:latin typeface="Times New Roman" panose="02020603050405020304" pitchFamily="18" charset="0"/>
                <a:cs typeface="Times New Roman" panose="02020603050405020304" pitchFamily="18" charset="0"/>
              </a:rPr>
              <a:t>b-c+d</a:t>
            </a:r>
            <a:r>
              <a:rPr lang="en-US" dirty="0" smtClean="0">
                <a:latin typeface="Times New Roman" panose="02020603050405020304" pitchFamily="18" charset="0"/>
                <a:cs typeface="Times New Roman" panose="02020603050405020304" pitchFamily="18" charset="0"/>
              </a:rPr>
              <a:t>*e - a*c  </a:t>
            </a:r>
            <a:r>
              <a:rPr lang="en-IN" dirty="0" smtClean="0">
                <a:latin typeface="Times New Roman" panose="02020603050405020304" pitchFamily="18" charset="0"/>
                <a:cs typeface="Times New Roman" panose="02020603050405020304" pitchFamily="18" charset="0"/>
              </a:rPr>
              <a:t>when </a:t>
            </a:r>
            <a:r>
              <a:rPr lang="en-IN" dirty="0">
                <a:latin typeface="Times New Roman" panose="02020603050405020304" pitchFamily="18" charset="0"/>
                <a:cs typeface="Times New Roman" panose="02020603050405020304" pitchFamily="18" charset="0"/>
              </a:rPr>
              <a:t>fully parenthesized </a:t>
            </a:r>
            <a:r>
              <a:rPr lang="en-IN" dirty="0" smtClean="0">
                <a:latin typeface="Times New Roman" panose="02020603050405020304" pitchFamily="18" charset="0"/>
                <a:cs typeface="Times New Roman" panose="02020603050405020304" pitchFamily="18" charset="0"/>
              </a:rPr>
              <a:t>becomes :</a:t>
            </a:r>
            <a:endParaRPr lang="en-US" dirty="0" smtClean="0">
              <a:latin typeface="Times New Roman" panose="02020603050405020304" pitchFamily="18" charset="0"/>
              <a:cs typeface="Times New Roman" panose="02020603050405020304" pitchFamily="18" charset="0"/>
            </a:endParaRPr>
          </a:p>
          <a:p>
            <a:pPr algn="just"/>
            <a:endParaRPr lang="en-US" dirty="0">
              <a:latin typeface="Times New Roman" panose="02020603050405020304" pitchFamily="18" charset="0"/>
              <a:cs typeface="Times New Roman" panose="02020603050405020304" pitchFamily="18" charset="0"/>
            </a:endParaRPr>
          </a:p>
          <a:p>
            <a:pPr algn="ctr"/>
            <a:r>
              <a:rPr lang="en-US" dirty="0" smtClean="0">
                <a:latin typeface="Times New Roman" panose="02020603050405020304" pitchFamily="18" charset="0"/>
                <a:cs typeface="Times New Roman" panose="02020603050405020304" pitchFamily="18" charset="0"/>
              </a:rPr>
              <a:t>((((a/b)-c)+(d*e))-(a*c))</a:t>
            </a:r>
          </a:p>
          <a:p>
            <a:pPr algn="ctr"/>
            <a:endParaRPr lang="en-US" dirty="0" smtClean="0">
              <a:latin typeface="Times New Roman" panose="02020603050405020304" pitchFamily="18" charset="0"/>
              <a:cs typeface="Times New Roman" panose="02020603050405020304" pitchFamily="18" charset="0"/>
            </a:endParaRPr>
          </a:p>
          <a:p>
            <a:pPr algn="l"/>
            <a:r>
              <a:rPr lang="en-US" dirty="0" smtClean="0">
                <a:latin typeface="Times New Roman" panose="02020603050405020304" pitchFamily="18" charset="0"/>
                <a:cs typeface="Times New Roman" panose="02020603050405020304" pitchFamily="18" charset="0"/>
              </a:rPr>
              <a:t>After step 2 &amp; 3 : </a:t>
            </a:r>
          </a:p>
          <a:p>
            <a:pPr algn="ctr"/>
            <a:r>
              <a:rPr lang="en-US" dirty="0" smtClean="0">
                <a:latin typeface="Times New Roman" panose="02020603050405020304" pitchFamily="18" charset="0"/>
                <a:cs typeface="Times New Roman" panose="02020603050405020304" pitchFamily="18" charset="0"/>
              </a:rPr>
              <a:t>ab/c – de*+ac*- </a:t>
            </a:r>
            <a:endParaRPr lang="en-IN"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8645150"/>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66699" y="838200"/>
            <a:ext cx="8610600" cy="5770811"/>
          </a:xfrm>
          <a:prstGeom prst="rect">
            <a:avLst/>
          </a:prstGeom>
        </p:spPr>
        <p:txBody>
          <a:bodyPr wrap="square">
            <a:spAutoFit/>
          </a:bodyPr>
          <a:lstStyle/>
          <a:p>
            <a:pPr algn="just"/>
            <a:r>
              <a:rPr lang="en-US" b="1" dirty="0">
                <a:solidFill>
                  <a:srgbClr val="2B2A29"/>
                </a:solidFill>
                <a:latin typeface="Times New Roman" panose="02020603050405020304" pitchFamily="18" charset="0"/>
                <a:cs typeface="Times New Roman" panose="02020603050405020304" pitchFamily="18" charset="0"/>
              </a:rPr>
              <a:t>Rules for the conversion from infix to postfix expression</a:t>
            </a:r>
            <a:endParaRPr lang="en-US" dirty="0">
              <a:solidFill>
                <a:srgbClr val="2B2A29"/>
              </a:solidFill>
              <a:latin typeface="Times New Roman" panose="02020603050405020304" pitchFamily="18" charset="0"/>
              <a:cs typeface="Times New Roman" panose="02020603050405020304" pitchFamily="18" charset="0"/>
            </a:endParaRPr>
          </a:p>
          <a:p>
            <a:pPr marL="401638" indent="-401638" algn="just">
              <a:lnSpc>
                <a:spcPct val="150000"/>
              </a:lnSpc>
              <a:buFont typeface="+mj-lt"/>
              <a:buAutoNum type="arabicPeriod"/>
            </a:pPr>
            <a:r>
              <a:rPr lang="en-US" dirty="0" smtClean="0">
                <a:solidFill>
                  <a:srgbClr val="2B2A29"/>
                </a:solidFill>
                <a:latin typeface="Times New Roman" panose="02020603050405020304" pitchFamily="18" charset="0"/>
                <a:cs typeface="Times New Roman" panose="02020603050405020304" pitchFamily="18" charset="0"/>
              </a:rPr>
              <a:t>Push EOS on top of the stack</a:t>
            </a:r>
          </a:p>
          <a:p>
            <a:pPr marL="401638" indent="-401638" algn="just">
              <a:lnSpc>
                <a:spcPct val="150000"/>
              </a:lnSpc>
              <a:buFont typeface="+mj-lt"/>
              <a:buAutoNum type="arabicPeriod"/>
            </a:pPr>
            <a:r>
              <a:rPr lang="en-US" dirty="0" smtClean="0">
                <a:solidFill>
                  <a:srgbClr val="2B2A29"/>
                </a:solidFill>
                <a:latin typeface="Times New Roman" panose="02020603050405020304" pitchFamily="18" charset="0"/>
                <a:cs typeface="Times New Roman" panose="02020603050405020304" pitchFamily="18" charset="0"/>
              </a:rPr>
              <a:t>Print </a:t>
            </a:r>
            <a:r>
              <a:rPr lang="en-US" dirty="0">
                <a:solidFill>
                  <a:srgbClr val="2B2A29"/>
                </a:solidFill>
                <a:latin typeface="Times New Roman" panose="02020603050405020304" pitchFamily="18" charset="0"/>
                <a:cs typeface="Times New Roman" panose="02020603050405020304" pitchFamily="18" charset="0"/>
              </a:rPr>
              <a:t>the operand as they arrive.</a:t>
            </a:r>
          </a:p>
          <a:p>
            <a:pPr marL="401638" indent="-401638" algn="just">
              <a:lnSpc>
                <a:spcPct val="150000"/>
              </a:lnSpc>
              <a:buFont typeface="+mj-lt"/>
              <a:buAutoNum type="arabicPeriod"/>
            </a:pPr>
            <a:r>
              <a:rPr lang="en-US" dirty="0">
                <a:solidFill>
                  <a:srgbClr val="2B2A29"/>
                </a:solidFill>
                <a:latin typeface="Times New Roman" panose="02020603050405020304" pitchFamily="18" charset="0"/>
                <a:cs typeface="Times New Roman" panose="02020603050405020304" pitchFamily="18" charset="0"/>
              </a:rPr>
              <a:t>If the stack is empty or contains a left parenthesis on top, push the incoming operator on to the stack.</a:t>
            </a:r>
          </a:p>
          <a:p>
            <a:pPr marL="401638" indent="-401638" algn="just">
              <a:lnSpc>
                <a:spcPct val="150000"/>
              </a:lnSpc>
              <a:buFont typeface="+mj-lt"/>
              <a:buAutoNum type="arabicPeriod"/>
            </a:pPr>
            <a:r>
              <a:rPr lang="en-US" dirty="0">
                <a:solidFill>
                  <a:srgbClr val="2B2A29"/>
                </a:solidFill>
                <a:latin typeface="Times New Roman" panose="02020603050405020304" pitchFamily="18" charset="0"/>
                <a:cs typeface="Times New Roman" panose="02020603050405020304" pitchFamily="18" charset="0"/>
              </a:rPr>
              <a:t>If the incoming symbol is '(', push it on to the stack.</a:t>
            </a:r>
          </a:p>
          <a:p>
            <a:pPr marL="401638" indent="-401638" algn="just">
              <a:lnSpc>
                <a:spcPct val="150000"/>
              </a:lnSpc>
              <a:buFont typeface="+mj-lt"/>
              <a:buAutoNum type="arabicPeriod"/>
            </a:pPr>
            <a:r>
              <a:rPr lang="en-US" dirty="0">
                <a:solidFill>
                  <a:srgbClr val="2B2A29"/>
                </a:solidFill>
                <a:latin typeface="Times New Roman" panose="02020603050405020304" pitchFamily="18" charset="0"/>
                <a:cs typeface="Times New Roman" panose="02020603050405020304" pitchFamily="18" charset="0"/>
              </a:rPr>
              <a:t>If the incoming symbol is ')', pop the stack and print the operators until the left parenthesis is found.</a:t>
            </a:r>
          </a:p>
          <a:p>
            <a:pPr marL="401638" indent="-401638" algn="just">
              <a:lnSpc>
                <a:spcPct val="150000"/>
              </a:lnSpc>
              <a:buFont typeface="+mj-lt"/>
              <a:buAutoNum type="arabicPeriod"/>
            </a:pPr>
            <a:r>
              <a:rPr lang="en-US" dirty="0">
                <a:solidFill>
                  <a:srgbClr val="2B2A29"/>
                </a:solidFill>
                <a:latin typeface="Times New Roman" panose="02020603050405020304" pitchFamily="18" charset="0"/>
                <a:cs typeface="Times New Roman" panose="02020603050405020304" pitchFamily="18" charset="0"/>
              </a:rPr>
              <a:t>If the incoming symbol has higher precedence than the top of the stack, push it on the stack.</a:t>
            </a:r>
          </a:p>
          <a:p>
            <a:pPr marL="401638" indent="-401638" algn="just">
              <a:lnSpc>
                <a:spcPct val="150000"/>
              </a:lnSpc>
              <a:buFont typeface="+mj-lt"/>
              <a:buAutoNum type="arabicPeriod"/>
            </a:pPr>
            <a:r>
              <a:rPr lang="en-US" dirty="0">
                <a:solidFill>
                  <a:srgbClr val="2B2A29"/>
                </a:solidFill>
                <a:latin typeface="Times New Roman" panose="02020603050405020304" pitchFamily="18" charset="0"/>
                <a:cs typeface="Times New Roman" panose="02020603050405020304" pitchFamily="18" charset="0"/>
              </a:rPr>
              <a:t>If the incoming symbol has lower </a:t>
            </a:r>
            <a:r>
              <a:rPr lang="en-US" dirty="0" smtClean="0">
                <a:solidFill>
                  <a:srgbClr val="2B2A29"/>
                </a:solidFill>
                <a:latin typeface="Times New Roman" panose="02020603050405020304" pitchFamily="18" charset="0"/>
                <a:cs typeface="Times New Roman" panose="02020603050405020304" pitchFamily="18" charset="0"/>
              </a:rPr>
              <a:t>or equal precedence </a:t>
            </a:r>
            <a:r>
              <a:rPr lang="en-US" dirty="0">
                <a:solidFill>
                  <a:srgbClr val="2B2A29"/>
                </a:solidFill>
                <a:latin typeface="Times New Roman" panose="02020603050405020304" pitchFamily="18" charset="0"/>
                <a:cs typeface="Times New Roman" panose="02020603050405020304" pitchFamily="18" charset="0"/>
              </a:rPr>
              <a:t>than the top of the stack, pop and print the top of the stack. Then test the incoming operator against the new top of the stack.</a:t>
            </a:r>
          </a:p>
          <a:p>
            <a:pPr marL="401638" indent="-401638" algn="just">
              <a:lnSpc>
                <a:spcPct val="150000"/>
              </a:lnSpc>
              <a:buFont typeface="+mj-lt"/>
              <a:buAutoNum type="arabicPeriod"/>
            </a:pPr>
            <a:r>
              <a:rPr lang="en-US" dirty="0" smtClean="0">
                <a:solidFill>
                  <a:srgbClr val="2B2A29"/>
                </a:solidFill>
                <a:latin typeface="Times New Roman" panose="02020603050405020304" pitchFamily="18" charset="0"/>
                <a:cs typeface="Times New Roman" panose="02020603050405020304" pitchFamily="18" charset="0"/>
              </a:rPr>
              <a:t>At </a:t>
            </a:r>
            <a:r>
              <a:rPr lang="en-US" dirty="0">
                <a:solidFill>
                  <a:srgbClr val="2B2A29"/>
                </a:solidFill>
                <a:latin typeface="Times New Roman" panose="02020603050405020304" pitchFamily="18" charset="0"/>
                <a:cs typeface="Times New Roman" panose="02020603050405020304" pitchFamily="18" charset="0"/>
              </a:rPr>
              <a:t>the end of the expression, pop and print all the operators of the stack.</a:t>
            </a:r>
            <a:endParaRPr lang="en-US" b="0" i="0" dirty="0">
              <a:solidFill>
                <a:srgbClr val="2B2A29"/>
              </a:solidFill>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156807494"/>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13974" y="0"/>
            <a:ext cx="6848475" cy="6858000"/>
          </a:xfrm>
          <a:prstGeom prst="rect">
            <a:avLst/>
          </a:prstGeom>
        </p:spPr>
      </p:pic>
      <p:pic>
        <p:nvPicPr>
          <p:cNvPr id="4" name="Picture 3"/>
          <p:cNvPicPr>
            <a:picLocks noChangeAspect="1"/>
          </p:cNvPicPr>
          <p:nvPr/>
        </p:nvPicPr>
        <p:blipFill rotWithShape="1">
          <a:blip r:embed="rId3"/>
          <a:srcRect b="56000"/>
          <a:stretch/>
        </p:blipFill>
        <p:spPr>
          <a:xfrm>
            <a:off x="4953000" y="4472940"/>
            <a:ext cx="4191003" cy="838200"/>
          </a:xfrm>
          <a:prstGeom prst="rect">
            <a:avLst/>
          </a:prstGeom>
        </p:spPr>
      </p:pic>
      <p:graphicFrame>
        <p:nvGraphicFramePr>
          <p:cNvPr id="6" name="Table 5"/>
          <p:cNvGraphicFramePr>
            <a:graphicFrameLocks noGrp="1"/>
          </p:cNvGraphicFramePr>
          <p:nvPr>
            <p:extLst>
              <p:ext uri="{D42A27DB-BD31-4B8C-83A1-F6EECF244321}">
                <p14:modId xmlns:p14="http://schemas.microsoft.com/office/powerpoint/2010/main" val="520804557"/>
              </p:ext>
            </p:extLst>
          </p:nvPr>
        </p:nvGraphicFramePr>
        <p:xfrm>
          <a:off x="4495800" y="5311140"/>
          <a:ext cx="4648203" cy="1195086"/>
        </p:xfrm>
        <a:graphic>
          <a:graphicData uri="http://schemas.openxmlformats.org/drawingml/2006/table">
            <a:tbl>
              <a:tblPr firstRow="1" bandRow="1">
                <a:tableStyleId>{5C22544A-7EE6-4342-B048-85BDC9FD1C3A}</a:tableStyleId>
              </a:tblPr>
              <a:tblGrid>
                <a:gridCol w="516467">
                  <a:extLst>
                    <a:ext uri="{9D8B030D-6E8A-4147-A177-3AD203B41FA5}">
                      <a16:colId xmlns:a16="http://schemas.microsoft.com/office/drawing/2014/main" val="1831224356"/>
                    </a:ext>
                  </a:extLst>
                </a:gridCol>
                <a:gridCol w="516467">
                  <a:extLst>
                    <a:ext uri="{9D8B030D-6E8A-4147-A177-3AD203B41FA5}">
                      <a16:colId xmlns:a16="http://schemas.microsoft.com/office/drawing/2014/main" val="4190071230"/>
                    </a:ext>
                  </a:extLst>
                </a:gridCol>
                <a:gridCol w="516467">
                  <a:extLst>
                    <a:ext uri="{9D8B030D-6E8A-4147-A177-3AD203B41FA5}">
                      <a16:colId xmlns:a16="http://schemas.microsoft.com/office/drawing/2014/main" val="1389095996"/>
                    </a:ext>
                  </a:extLst>
                </a:gridCol>
                <a:gridCol w="516467">
                  <a:extLst>
                    <a:ext uri="{9D8B030D-6E8A-4147-A177-3AD203B41FA5}">
                      <a16:colId xmlns:a16="http://schemas.microsoft.com/office/drawing/2014/main" val="1959257751"/>
                    </a:ext>
                  </a:extLst>
                </a:gridCol>
                <a:gridCol w="516467">
                  <a:extLst>
                    <a:ext uri="{9D8B030D-6E8A-4147-A177-3AD203B41FA5}">
                      <a16:colId xmlns:a16="http://schemas.microsoft.com/office/drawing/2014/main" val="3211353649"/>
                    </a:ext>
                  </a:extLst>
                </a:gridCol>
                <a:gridCol w="516467">
                  <a:extLst>
                    <a:ext uri="{9D8B030D-6E8A-4147-A177-3AD203B41FA5}">
                      <a16:colId xmlns:a16="http://schemas.microsoft.com/office/drawing/2014/main" val="862450729"/>
                    </a:ext>
                  </a:extLst>
                </a:gridCol>
                <a:gridCol w="516467">
                  <a:extLst>
                    <a:ext uri="{9D8B030D-6E8A-4147-A177-3AD203B41FA5}">
                      <a16:colId xmlns:a16="http://schemas.microsoft.com/office/drawing/2014/main" val="2248114765"/>
                    </a:ext>
                  </a:extLst>
                </a:gridCol>
                <a:gridCol w="516467">
                  <a:extLst>
                    <a:ext uri="{9D8B030D-6E8A-4147-A177-3AD203B41FA5}">
                      <a16:colId xmlns:a16="http://schemas.microsoft.com/office/drawing/2014/main" val="209127394"/>
                    </a:ext>
                  </a:extLst>
                </a:gridCol>
                <a:gridCol w="516467">
                  <a:extLst>
                    <a:ext uri="{9D8B030D-6E8A-4147-A177-3AD203B41FA5}">
                      <a16:colId xmlns:a16="http://schemas.microsoft.com/office/drawing/2014/main" val="3039412049"/>
                    </a:ext>
                  </a:extLst>
                </a:gridCol>
              </a:tblGrid>
              <a:tr h="327660">
                <a:tc>
                  <a:txBody>
                    <a:bodyPr/>
                    <a:lstStyle/>
                    <a:p>
                      <a:r>
                        <a:rPr lang="en-US" sz="1200" dirty="0" smtClean="0"/>
                        <a:t>Symbol</a:t>
                      </a:r>
                      <a:endParaRPr lang="en-US" sz="1200" dirty="0"/>
                    </a:p>
                  </a:txBody>
                  <a:tcPr/>
                </a:tc>
                <a:tc>
                  <a:txBody>
                    <a:bodyPr/>
                    <a:lstStyle/>
                    <a:p>
                      <a:r>
                        <a:rPr lang="en-US" sz="1600" dirty="0" smtClean="0"/>
                        <a:t>(</a:t>
                      </a:r>
                      <a:endParaRPr lang="en-US" sz="1600" dirty="0"/>
                    </a:p>
                  </a:txBody>
                  <a:tcPr/>
                </a:tc>
                <a:tc>
                  <a:txBody>
                    <a:bodyPr/>
                    <a:lstStyle/>
                    <a:p>
                      <a:r>
                        <a:rPr lang="en-US" sz="1600" dirty="0" smtClean="0"/>
                        <a:t>)</a:t>
                      </a:r>
                      <a:endParaRPr lang="en-US" sz="1600" dirty="0"/>
                    </a:p>
                  </a:txBody>
                  <a:tcPr/>
                </a:tc>
                <a:tc>
                  <a:txBody>
                    <a:bodyPr/>
                    <a:lstStyle/>
                    <a:p>
                      <a:r>
                        <a:rPr lang="en-US" sz="1600" dirty="0" smtClean="0"/>
                        <a:t>+</a:t>
                      </a:r>
                      <a:endParaRPr lang="en-US" sz="1600" dirty="0"/>
                    </a:p>
                  </a:txBody>
                  <a:tcPr/>
                </a:tc>
                <a:tc>
                  <a:txBody>
                    <a:bodyPr/>
                    <a:lstStyle/>
                    <a:p>
                      <a:r>
                        <a:rPr lang="en-US" sz="1600" dirty="0" smtClean="0"/>
                        <a:t>-</a:t>
                      </a:r>
                      <a:endParaRPr lang="en-US" sz="1600" dirty="0"/>
                    </a:p>
                  </a:txBody>
                  <a:tcPr/>
                </a:tc>
                <a:tc>
                  <a:txBody>
                    <a:bodyPr/>
                    <a:lstStyle/>
                    <a:p>
                      <a:r>
                        <a:rPr lang="en-US" sz="1600" dirty="0" smtClean="0"/>
                        <a:t>*</a:t>
                      </a:r>
                      <a:endParaRPr lang="en-US" sz="1600" dirty="0"/>
                    </a:p>
                  </a:txBody>
                  <a:tcPr/>
                </a:tc>
                <a:tc>
                  <a:txBody>
                    <a:bodyPr/>
                    <a:lstStyle/>
                    <a:p>
                      <a:r>
                        <a:rPr lang="en-US" sz="1600" dirty="0" smtClean="0"/>
                        <a:t>/</a:t>
                      </a:r>
                      <a:endParaRPr lang="en-US" sz="1600" dirty="0"/>
                    </a:p>
                  </a:txBody>
                  <a:tcPr/>
                </a:tc>
                <a:tc>
                  <a:txBody>
                    <a:bodyPr/>
                    <a:lstStyle/>
                    <a:p>
                      <a:r>
                        <a:rPr lang="en-US" sz="1600" dirty="0" smtClean="0"/>
                        <a:t>%</a:t>
                      </a:r>
                      <a:endParaRPr lang="en-US" sz="1600" dirty="0"/>
                    </a:p>
                  </a:txBody>
                  <a:tcPr/>
                </a:tc>
                <a:tc>
                  <a:txBody>
                    <a:bodyPr/>
                    <a:lstStyle/>
                    <a:p>
                      <a:r>
                        <a:rPr lang="en-US" sz="1600" dirty="0" err="1" smtClean="0"/>
                        <a:t>eos</a:t>
                      </a:r>
                      <a:endParaRPr lang="en-US" sz="1600" dirty="0"/>
                    </a:p>
                  </a:txBody>
                  <a:tcPr/>
                </a:tc>
                <a:extLst>
                  <a:ext uri="{0D108BD9-81ED-4DB2-BD59-A6C34878D82A}">
                    <a16:rowId xmlns:a16="http://schemas.microsoft.com/office/drawing/2014/main" val="687944584"/>
                  </a:ext>
                </a:extLst>
              </a:tr>
              <a:tr h="368943">
                <a:tc>
                  <a:txBody>
                    <a:bodyPr/>
                    <a:lstStyle/>
                    <a:p>
                      <a:r>
                        <a:rPr lang="en-US" dirty="0" err="1" smtClean="0"/>
                        <a:t>isp</a:t>
                      </a:r>
                      <a:endParaRPr lang="en-US" dirty="0"/>
                    </a:p>
                  </a:txBody>
                  <a:tcPr/>
                </a:tc>
                <a:tc>
                  <a:txBody>
                    <a:bodyPr/>
                    <a:lstStyle/>
                    <a:p>
                      <a:r>
                        <a:rPr lang="en-US" dirty="0" smtClean="0"/>
                        <a:t>0</a:t>
                      </a:r>
                      <a:endParaRPr lang="en-US" dirty="0"/>
                    </a:p>
                  </a:txBody>
                  <a:tcPr/>
                </a:tc>
                <a:tc>
                  <a:txBody>
                    <a:bodyPr/>
                    <a:lstStyle/>
                    <a:p>
                      <a:r>
                        <a:rPr lang="en-US" dirty="0" smtClean="0"/>
                        <a:t>19</a:t>
                      </a:r>
                      <a:endParaRPr lang="en-US" dirty="0"/>
                    </a:p>
                  </a:txBody>
                  <a:tcPr/>
                </a:tc>
                <a:tc>
                  <a:txBody>
                    <a:bodyPr/>
                    <a:lstStyle/>
                    <a:p>
                      <a:r>
                        <a:rPr lang="en-US" dirty="0" smtClean="0"/>
                        <a:t>12</a:t>
                      </a:r>
                      <a:endParaRPr lang="en-US" dirty="0"/>
                    </a:p>
                  </a:txBody>
                  <a:tcPr/>
                </a:tc>
                <a:tc>
                  <a:txBody>
                    <a:bodyPr/>
                    <a:lstStyle/>
                    <a:p>
                      <a:r>
                        <a:rPr lang="en-US" dirty="0" smtClean="0"/>
                        <a:t>12</a:t>
                      </a:r>
                      <a:endParaRPr lang="en-US" dirty="0"/>
                    </a:p>
                  </a:txBody>
                  <a:tcPr/>
                </a:tc>
                <a:tc>
                  <a:txBody>
                    <a:bodyPr/>
                    <a:lstStyle/>
                    <a:p>
                      <a:r>
                        <a:rPr lang="en-US" dirty="0" smtClean="0"/>
                        <a:t>13</a:t>
                      </a:r>
                      <a:endParaRPr lang="en-US" dirty="0"/>
                    </a:p>
                  </a:txBody>
                  <a:tcPr/>
                </a:tc>
                <a:tc>
                  <a:txBody>
                    <a:bodyPr/>
                    <a:lstStyle/>
                    <a:p>
                      <a:r>
                        <a:rPr lang="en-US" dirty="0" smtClean="0"/>
                        <a:t>13</a:t>
                      </a:r>
                      <a:endParaRPr lang="en-US" dirty="0"/>
                    </a:p>
                  </a:txBody>
                  <a:tcPr/>
                </a:tc>
                <a:tc>
                  <a:txBody>
                    <a:bodyPr/>
                    <a:lstStyle/>
                    <a:p>
                      <a:r>
                        <a:rPr lang="en-US" dirty="0" smtClean="0"/>
                        <a:t>13</a:t>
                      </a:r>
                      <a:endParaRPr lang="en-US" dirty="0"/>
                    </a:p>
                  </a:txBody>
                  <a:tcPr/>
                </a:tc>
                <a:tc>
                  <a:txBody>
                    <a:bodyPr/>
                    <a:lstStyle/>
                    <a:p>
                      <a:r>
                        <a:rPr lang="en-US" dirty="0" smtClean="0"/>
                        <a:t>0</a:t>
                      </a:r>
                      <a:endParaRPr lang="en-US" dirty="0"/>
                    </a:p>
                  </a:txBody>
                  <a:tcPr/>
                </a:tc>
                <a:extLst>
                  <a:ext uri="{0D108BD9-81ED-4DB2-BD59-A6C34878D82A}">
                    <a16:rowId xmlns:a16="http://schemas.microsoft.com/office/drawing/2014/main" val="1352279795"/>
                  </a:ext>
                </a:extLst>
              </a:tr>
              <a:tr h="368943">
                <a:tc>
                  <a:txBody>
                    <a:bodyPr/>
                    <a:lstStyle/>
                    <a:p>
                      <a:r>
                        <a:rPr lang="en-US" dirty="0" err="1" smtClean="0"/>
                        <a:t>icp</a:t>
                      </a:r>
                      <a:endParaRPr lang="en-US" dirty="0"/>
                    </a:p>
                  </a:txBody>
                  <a:tcPr/>
                </a:tc>
                <a:tc>
                  <a:txBody>
                    <a:bodyPr/>
                    <a:lstStyle/>
                    <a:p>
                      <a:r>
                        <a:rPr lang="en-US" dirty="0" smtClean="0"/>
                        <a:t>20</a:t>
                      </a:r>
                      <a:endParaRPr lang="en-US" dirty="0"/>
                    </a:p>
                  </a:txBody>
                  <a:tcPr/>
                </a:tc>
                <a:tc>
                  <a:txBody>
                    <a:bodyPr/>
                    <a:lstStyle/>
                    <a:p>
                      <a:r>
                        <a:rPr lang="en-US" dirty="0" smtClean="0"/>
                        <a:t>19</a:t>
                      </a:r>
                      <a:endParaRPr lang="en-US" dirty="0"/>
                    </a:p>
                  </a:txBody>
                  <a:tcPr/>
                </a:tc>
                <a:tc>
                  <a:txBody>
                    <a:bodyPr/>
                    <a:lstStyle/>
                    <a:p>
                      <a:r>
                        <a:rPr lang="en-US" dirty="0" smtClean="0"/>
                        <a:t>12</a:t>
                      </a:r>
                      <a:endParaRPr lang="en-US" dirty="0"/>
                    </a:p>
                  </a:txBody>
                  <a:tcPr/>
                </a:tc>
                <a:tc>
                  <a:txBody>
                    <a:bodyPr/>
                    <a:lstStyle/>
                    <a:p>
                      <a:r>
                        <a:rPr lang="en-US" dirty="0" smtClean="0"/>
                        <a:t>12</a:t>
                      </a:r>
                      <a:endParaRPr lang="en-US" dirty="0"/>
                    </a:p>
                  </a:txBody>
                  <a:tcPr/>
                </a:tc>
                <a:tc>
                  <a:txBody>
                    <a:bodyPr/>
                    <a:lstStyle/>
                    <a:p>
                      <a:r>
                        <a:rPr lang="en-US" dirty="0" smtClean="0"/>
                        <a:t>13</a:t>
                      </a:r>
                      <a:endParaRPr lang="en-US" dirty="0"/>
                    </a:p>
                  </a:txBody>
                  <a:tcPr/>
                </a:tc>
                <a:tc>
                  <a:txBody>
                    <a:bodyPr/>
                    <a:lstStyle/>
                    <a:p>
                      <a:r>
                        <a:rPr lang="en-US" dirty="0" smtClean="0"/>
                        <a:t>13</a:t>
                      </a:r>
                      <a:endParaRPr lang="en-US" dirty="0"/>
                    </a:p>
                  </a:txBody>
                  <a:tcPr/>
                </a:tc>
                <a:tc>
                  <a:txBody>
                    <a:bodyPr/>
                    <a:lstStyle/>
                    <a:p>
                      <a:r>
                        <a:rPr lang="en-US" dirty="0" smtClean="0"/>
                        <a:t>13</a:t>
                      </a:r>
                      <a:endParaRPr lang="en-US" dirty="0"/>
                    </a:p>
                  </a:txBody>
                  <a:tcPr/>
                </a:tc>
                <a:tc>
                  <a:txBody>
                    <a:bodyPr/>
                    <a:lstStyle/>
                    <a:p>
                      <a:r>
                        <a:rPr lang="en-US" dirty="0" smtClean="0"/>
                        <a:t>0</a:t>
                      </a:r>
                      <a:endParaRPr lang="en-US" dirty="0"/>
                    </a:p>
                  </a:txBody>
                  <a:tcPr/>
                </a:tc>
                <a:extLst>
                  <a:ext uri="{0D108BD9-81ED-4DB2-BD59-A6C34878D82A}">
                    <a16:rowId xmlns:a16="http://schemas.microsoft.com/office/drawing/2014/main" val="2898520835"/>
                  </a:ext>
                </a:extLst>
              </a:tr>
            </a:tbl>
          </a:graphicData>
        </a:graphic>
      </p:graphicFrame>
      <p:sp>
        <p:nvSpPr>
          <p:cNvPr id="7" name="TextBox 6"/>
          <p:cNvSpPr txBox="1"/>
          <p:nvPr/>
        </p:nvSpPr>
        <p:spPr>
          <a:xfrm>
            <a:off x="8308315" y="4103608"/>
            <a:ext cx="838200" cy="369332"/>
          </a:xfrm>
          <a:prstGeom prst="rect">
            <a:avLst/>
          </a:prstGeom>
          <a:noFill/>
        </p:spPr>
        <p:txBody>
          <a:bodyPr wrap="square" rtlCol="0">
            <a:spAutoFit/>
          </a:bodyPr>
          <a:lstStyle/>
          <a:p>
            <a:r>
              <a:rPr lang="en-US" dirty="0" smtClean="0">
                <a:hlinkClick r:id="rId4" action="ppaction://hlinksldjump"/>
              </a:rPr>
              <a:t>Back</a:t>
            </a:r>
            <a:endParaRPr lang="en-US" dirty="0"/>
          </a:p>
        </p:txBody>
      </p:sp>
    </p:spTree>
    <p:extLst>
      <p:ext uri="{BB962C8B-B14F-4D97-AF65-F5344CB8AC3E}">
        <p14:creationId xmlns:p14="http://schemas.microsoft.com/office/powerpoint/2010/main" val="7358683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000" y="1600200"/>
            <a:ext cx="7162800" cy="463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1295400" y="990600"/>
            <a:ext cx="5943600" cy="461665"/>
          </a:xfrm>
          <a:prstGeom prst="rect">
            <a:avLst/>
          </a:prstGeom>
        </p:spPr>
        <p:txBody>
          <a:bodyPr wrap="square">
            <a:spAutoFit/>
          </a:bodyPr>
          <a:lstStyle/>
          <a:p>
            <a:pPr algn="ctr"/>
            <a:r>
              <a:rPr lang="en-US" sz="2400" b="1" dirty="0" smtClean="0"/>
              <a:t>Function </a:t>
            </a:r>
            <a:r>
              <a:rPr lang="en-US" sz="2400" b="1" dirty="0"/>
              <a:t>to get a token from the input string</a:t>
            </a:r>
            <a:endParaRPr lang="en-IN" sz="2400" b="1" dirty="0"/>
          </a:p>
        </p:txBody>
      </p:sp>
    </p:spTree>
    <p:extLst>
      <p:ext uri="{BB962C8B-B14F-4D97-AF65-F5344CB8AC3E}">
        <p14:creationId xmlns:p14="http://schemas.microsoft.com/office/powerpoint/2010/main" val="3737956886"/>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95388" y="1152525"/>
            <a:ext cx="6753225" cy="4552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1524000" y="5562600"/>
            <a:ext cx="4572000" cy="707886"/>
          </a:xfrm>
          <a:prstGeom prst="rect">
            <a:avLst/>
          </a:prstGeom>
        </p:spPr>
        <p:txBody>
          <a:bodyPr>
            <a:spAutoFit/>
          </a:bodyPr>
          <a:lstStyle/>
          <a:p>
            <a:pPr algn="ctr"/>
            <a:endParaRPr lang="en-IN" sz="2000" b="1" dirty="0"/>
          </a:p>
          <a:p>
            <a:pPr algn="ctr"/>
            <a:r>
              <a:rPr lang="en-IN" sz="2000" b="1" dirty="0" smtClean="0"/>
              <a:t>Translation  of a * (</a:t>
            </a:r>
            <a:r>
              <a:rPr lang="en-IN" sz="2000" b="1" dirty="0" err="1" smtClean="0"/>
              <a:t>b+c</a:t>
            </a:r>
            <a:r>
              <a:rPr lang="en-IN" sz="2000" b="1" dirty="0" smtClean="0"/>
              <a:t>) * d to postfix </a:t>
            </a:r>
            <a:endParaRPr lang="en-IN" sz="2000" b="1" dirty="0"/>
          </a:p>
        </p:txBody>
      </p:sp>
    </p:spTree>
    <p:extLst>
      <p:ext uri="{BB962C8B-B14F-4D97-AF65-F5344CB8AC3E}">
        <p14:creationId xmlns:p14="http://schemas.microsoft.com/office/powerpoint/2010/main" val="223272458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768858" y="1878709"/>
            <a:ext cx="237744" cy="286512"/>
          </a:xfrm>
          <a:prstGeom prst="rect">
            <a:avLst/>
          </a:prstGeom>
        </p:spPr>
      </p:pic>
      <p:sp>
        <p:nvSpPr>
          <p:cNvPr id="3" name="object 3"/>
          <p:cNvSpPr txBox="1">
            <a:spLocks noGrp="1"/>
          </p:cNvSpPr>
          <p:nvPr>
            <p:ph type="title"/>
          </p:nvPr>
        </p:nvSpPr>
        <p:spPr>
          <a:xfrm>
            <a:off x="1066800" y="1767839"/>
            <a:ext cx="7289800" cy="1262380"/>
          </a:xfrm>
          <a:prstGeom prst="rect">
            <a:avLst/>
          </a:prstGeom>
        </p:spPr>
        <p:txBody>
          <a:bodyPr vert="horz" wrap="square" lIns="0" tIns="13970" rIns="0" bIns="0" rtlCol="0">
            <a:spAutoFit/>
          </a:bodyPr>
          <a:lstStyle/>
          <a:p>
            <a:pPr marL="12065" marR="5080" indent="-1905" algn="just">
              <a:lnSpc>
                <a:spcPct val="100000"/>
              </a:lnSpc>
              <a:spcBef>
                <a:spcPts val="110"/>
              </a:spcBef>
              <a:tabLst>
                <a:tab pos="884555" algn="l"/>
              </a:tabLst>
            </a:pPr>
            <a:r>
              <a:rPr sz="2700" spc="5" dirty="0">
                <a:solidFill>
                  <a:srgbClr val="000000"/>
                </a:solidFill>
                <a:latin typeface="Times New Roman" pitchFamily="18" charset="0"/>
                <a:cs typeface="Times New Roman" pitchFamily="18" charset="0"/>
              </a:rPr>
              <a:t>A</a:t>
            </a:r>
            <a:r>
              <a:rPr sz="2700" spc="-165" dirty="0">
                <a:solidFill>
                  <a:srgbClr val="000000"/>
                </a:solidFill>
                <a:latin typeface="Times New Roman" pitchFamily="18" charset="0"/>
                <a:cs typeface="Times New Roman" pitchFamily="18" charset="0"/>
              </a:rPr>
              <a:t> </a:t>
            </a:r>
            <a:r>
              <a:rPr sz="2700" dirty="0">
                <a:solidFill>
                  <a:srgbClr val="000000"/>
                </a:solidFill>
                <a:latin typeface="Times New Roman" pitchFamily="18" charset="0"/>
                <a:cs typeface="Times New Roman" pitchFamily="18" charset="0"/>
              </a:rPr>
              <a:t>p</a:t>
            </a:r>
            <a:r>
              <a:rPr sz="2700" spc="-20" dirty="0">
                <a:solidFill>
                  <a:srgbClr val="000000"/>
                </a:solidFill>
                <a:latin typeface="Times New Roman" pitchFamily="18" charset="0"/>
                <a:cs typeface="Times New Roman" pitchFamily="18" charset="0"/>
              </a:rPr>
              <a:t>r</a:t>
            </a:r>
            <a:r>
              <a:rPr sz="2700" dirty="0">
                <a:solidFill>
                  <a:srgbClr val="000000"/>
                </a:solidFill>
                <a:latin typeface="Times New Roman" pitchFamily="18" charset="0"/>
                <a:cs typeface="Times New Roman" pitchFamily="18" charset="0"/>
              </a:rPr>
              <a:t>imiti</a:t>
            </a:r>
            <a:r>
              <a:rPr sz="2700" spc="-25" dirty="0">
                <a:solidFill>
                  <a:srgbClr val="000000"/>
                </a:solidFill>
                <a:latin typeface="Times New Roman" pitchFamily="18" charset="0"/>
                <a:cs typeface="Times New Roman" pitchFamily="18" charset="0"/>
              </a:rPr>
              <a:t>v</a:t>
            </a:r>
            <a:r>
              <a:rPr sz="2700" spc="5" dirty="0">
                <a:solidFill>
                  <a:srgbClr val="000000"/>
                </a:solidFill>
                <a:latin typeface="Times New Roman" pitchFamily="18" charset="0"/>
                <a:cs typeface="Times New Roman" pitchFamily="18" charset="0"/>
              </a:rPr>
              <a:t>e</a:t>
            </a:r>
            <a:r>
              <a:rPr sz="2700" spc="-110" dirty="0">
                <a:solidFill>
                  <a:srgbClr val="000000"/>
                </a:solidFill>
                <a:latin typeface="Times New Roman" pitchFamily="18" charset="0"/>
                <a:cs typeface="Times New Roman" pitchFamily="18" charset="0"/>
              </a:rPr>
              <a:t> </a:t>
            </a:r>
            <a:r>
              <a:rPr sz="2700" dirty="0">
                <a:solidFill>
                  <a:srgbClr val="000000"/>
                </a:solidFill>
                <a:latin typeface="Times New Roman" pitchFamily="18" charset="0"/>
                <a:cs typeface="Times New Roman" pitchFamily="18" charset="0"/>
              </a:rPr>
              <a:t>d</a:t>
            </a:r>
            <a:r>
              <a:rPr sz="2700" spc="-35" dirty="0">
                <a:solidFill>
                  <a:srgbClr val="000000"/>
                </a:solidFill>
                <a:latin typeface="Times New Roman" pitchFamily="18" charset="0"/>
                <a:cs typeface="Times New Roman" pitchFamily="18" charset="0"/>
              </a:rPr>
              <a:t>a</a:t>
            </a:r>
            <a:r>
              <a:rPr sz="2700" spc="-25" dirty="0">
                <a:solidFill>
                  <a:srgbClr val="000000"/>
                </a:solidFill>
                <a:latin typeface="Times New Roman" pitchFamily="18" charset="0"/>
                <a:cs typeface="Times New Roman" pitchFamily="18" charset="0"/>
              </a:rPr>
              <a:t>t</a:t>
            </a:r>
            <a:r>
              <a:rPr sz="2700" spc="5" dirty="0">
                <a:solidFill>
                  <a:srgbClr val="000000"/>
                </a:solidFill>
                <a:latin typeface="Times New Roman" pitchFamily="18" charset="0"/>
                <a:cs typeface="Times New Roman" pitchFamily="18" charset="0"/>
              </a:rPr>
              <a:t>a</a:t>
            </a:r>
            <a:r>
              <a:rPr sz="2700" spc="-40" dirty="0">
                <a:solidFill>
                  <a:srgbClr val="000000"/>
                </a:solidFill>
                <a:latin typeface="Times New Roman" pitchFamily="18" charset="0"/>
                <a:cs typeface="Times New Roman" pitchFamily="18" charset="0"/>
              </a:rPr>
              <a:t> </a:t>
            </a:r>
            <a:r>
              <a:rPr sz="2700" spc="-30" dirty="0">
                <a:solidFill>
                  <a:srgbClr val="000000"/>
                </a:solidFill>
                <a:latin typeface="Times New Roman" pitchFamily="18" charset="0"/>
                <a:cs typeface="Times New Roman" pitchFamily="18" charset="0"/>
              </a:rPr>
              <a:t>s</a:t>
            </a:r>
            <a:r>
              <a:rPr sz="2700" dirty="0">
                <a:solidFill>
                  <a:srgbClr val="000000"/>
                </a:solidFill>
                <a:latin typeface="Times New Roman" pitchFamily="18" charset="0"/>
                <a:cs typeface="Times New Roman" pitchFamily="18" charset="0"/>
              </a:rPr>
              <a:t>tr</a:t>
            </a:r>
            <a:r>
              <a:rPr sz="2700" spc="-10" dirty="0">
                <a:solidFill>
                  <a:srgbClr val="000000"/>
                </a:solidFill>
                <a:latin typeface="Times New Roman" pitchFamily="18" charset="0"/>
                <a:cs typeface="Times New Roman" pitchFamily="18" charset="0"/>
              </a:rPr>
              <a:t>u</a:t>
            </a:r>
            <a:r>
              <a:rPr sz="2700" spc="5" dirty="0">
                <a:solidFill>
                  <a:srgbClr val="000000"/>
                </a:solidFill>
                <a:latin typeface="Times New Roman" pitchFamily="18" charset="0"/>
                <a:cs typeface="Times New Roman" pitchFamily="18" charset="0"/>
              </a:rPr>
              <a:t>ct</a:t>
            </a:r>
            <a:r>
              <a:rPr sz="2700" dirty="0">
                <a:solidFill>
                  <a:srgbClr val="000000"/>
                </a:solidFill>
                <a:latin typeface="Times New Roman" pitchFamily="18" charset="0"/>
                <a:cs typeface="Times New Roman" pitchFamily="18" charset="0"/>
              </a:rPr>
              <a:t>u</a:t>
            </a:r>
            <a:r>
              <a:rPr sz="2700" spc="-45" dirty="0">
                <a:solidFill>
                  <a:srgbClr val="000000"/>
                </a:solidFill>
                <a:latin typeface="Times New Roman" pitchFamily="18" charset="0"/>
                <a:cs typeface="Times New Roman" pitchFamily="18" charset="0"/>
              </a:rPr>
              <a:t>r</a:t>
            </a:r>
            <a:r>
              <a:rPr sz="2700" spc="5" dirty="0">
                <a:solidFill>
                  <a:srgbClr val="000000"/>
                </a:solidFill>
                <a:latin typeface="Times New Roman" pitchFamily="18" charset="0"/>
                <a:cs typeface="Times New Roman" pitchFamily="18" charset="0"/>
              </a:rPr>
              <a:t>e</a:t>
            </a:r>
            <a:r>
              <a:rPr sz="2700" spc="-80" dirty="0">
                <a:solidFill>
                  <a:srgbClr val="000000"/>
                </a:solidFill>
                <a:latin typeface="Times New Roman" pitchFamily="18" charset="0"/>
                <a:cs typeface="Times New Roman" pitchFamily="18" charset="0"/>
              </a:rPr>
              <a:t> </a:t>
            </a:r>
            <a:r>
              <a:rPr sz="2700" dirty="0">
                <a:solidFill>
                  <a:srgbClr val="000000"/>
                </a:solidFill>
                <a:latin typeface="Times New Roman" pitchFamily="18" charset="0"/>
                <a:cs typeface="Times New Roman" pitchFamily="18" charset="0"/>
              </a:rPr>
              <a:t>is</a:t>
            </a:r>
            <a:r>
              <a:rPr sz="2700" spc="-40" dirty="0">
                <a:solidFill>
                  <a:srgbClr val="000000"/>
                </a:solidFill>
                <a:latin typeface="Times New Roman" pitchFamily="18" charset="0"/>
                <a:cs typeface="Times New Roman" pitchFamily="18" charset="0"/>
              </a:rPr>
              <a:t> </a:t>
            </a:r>
            <a:r>
              <a:rPr sz="2700" spc="-25" dirty="0">
                <a:solidFill>
                  <a:srgbClr val="000000"/>
                </a:solidFill>
                <a:latin typeface="Times New Roman" pitchFamily="18" charset="0"/>
                <a:cs typeface="Times New Roman" pitchFamily="18" charset="0"/>
              </a:rPr>
              <a:t>g</a:t>
            </a:r>
            <a:r>
              <a:rPr sz="2700" spc="5" dirty="0">
                <a:solidFill>
                  <a:srgbClr val="000000"/>
                </a:solidFill>
                <a:latin typeface="Times New Roman" pitchFamily="18" charset="0"/>
                <a:cs typeface="Times New Roman" pitchFamily="18" charset="0"/>
              </a:rPr>
              <a:t>e</a:t>
            </a:r>
            <a:r>
              <a:rPr sz="2700" spc="-10" dirty="0">
                <a:solidFill>
                  <a:srgbClr val="000000"/>
                </a:solidFill>
                <a:latin typeface="Times New Roman" pitchFamily="18" charset="0"/>
                <a:cs typeface="Times New Roman" pitchFamily="18" charset="0"/>
              </a:rPr>
              <a:t>n</a:t>
            </a:r>
            <a:r>
              <a:rPr sz="2700" spc="5" dirty="0">
                <a:solidFill>
                  <a:srgbClr val="000000"/>
                </a:solidFill>
                <a:latin typeface="Times New Roman" pitchFamily="18" charset="0"/>
                <a:cs typeface="Times New Roman" pitchFamily="18" charset="0"/>
              </a:rPr>
              <a:t>e</a:t>
            </a:r>
            <a:r>
              <a:rPr sz="2700" spc="-65" dirty="0">
                <a:solidFill>
                  <a:srgbClr val="000000"/>
                </a:solidFill>
                <a:latin typeface="Times New Roman" pitchFamily="18" charset="0"/>
                <a:cs typeface="Times New Roman" pitchFamily="18" charset="0"/>
              </a:rPr>
              <a:t>r</a:t>
            </a:r>
            <a:r>
              <a:rPr sz="2700" dirty="0">
                <a:solidFill>
                  <a:srgbClr val="000000"/>
                </a:solidFill>
                <a:latin typeface="Times New Roman" pitchFamily="18" charset="0"/>
                <a:cs typeface="Times New Roman" pitchFamily="18" charset="0"/>
              </a:rPr>
              <a:t>ally</a:t>
            </a:r>
            <a:r>
              <a:rPr sz="2700" spc="-40" dirty="0">
                <a:solidFill>
                  <a:srgbClr val="000000"/>
                </a:solidFill>
                <a:latin typeface="Times New Roman" pitchFamily="18" charset="0"/>
                <a:cs typeface="Times New Roman" pitchFamily="18" charset="0"/>
              </a:rPr>
              <a:t> </a:t>
            </a:r>
            <a:r>
              <a:rPr sz="2700" spc="5" dirty="0">
                <a:solidFill>
                  <a:srgbClr val="000000"/>
                </a:solidFill>
                <a:latin typeface="Times New Roman" pitchFamily="18" charset="0"/>
                <a:cs typeface="Times New Roman" pitchFamily="18" charset="0"/>
              </a:rPr>
              <a:t>a</a:t>
            </a:r>
            <a:r>
              <a:rPr sz="2700" spc="10" dirty="0">
                <a:solidFill>
                  <a:srgbClr val="000000"/>
                </a:solidFill>
                <a:latin typeface="Times New Roman" pitchFamily="18" charset="0"/>
                <a:cs typeface="Times New Roman" pitchFamily="18" charset="0"/>
              </a:rPr>
              <a:t> </a:t>
            </a:r>
            <a:r>
              <a:rPr sz="2700" dirty="0">
                <a:solidFill>
                  <a:srgbClr val="000000"/>
                </a:solidFill>
                <a:latin typeface="Times New Roman" pitchFamily="18" charset="0"/>
                <a:cs typeface="Times New Roman" pitchFamily="18" charset="0"/>
              </a:rPr>
              <a:t>b</a:t>
            </a:r>
            <a:r>
              <a:rPr sz="2700" spc="-10" dirty="0">
                <a:solidFill>
                  <a:srgbClr val="000000"/>
                </a:solidFill>
                <a:latin typeface="Times New Roman" pitchFamily="18" charset="0"/>
                <a:cs typeface="Times New Roman" pitchFamily="18" charset="0"/>
              </a:rPr>
              <a:t>a</a:t>
            </a:r>
            <a:r>
              <a:rPr sz="2700" spc="-5" dirty="0">
                <a:solidFill>
                  <a:srgbClr val="000000"/>
                </a:solidFill>
                <a:latin typeface="Times New Roman" pitchFamily="18" charset="0"/>
                <a:cs typeface="Times New Roman" pitchFamily="18" charset="0"/>
              </a:rPr>
              <a:t>sic  structure</a:t>
            </a:r>
            <a:r>
              <a:rPr sz="2700" spc="-95" dirty="0">
                <a:solidFill>
                  <a:srgbClr val="000000"/>
                </a:solidFill>
                <a:latin typeface="Times New Roman" pitchFamily="18" charset="0"/>
                <a:cs typeface="Times New Roman" pitchFamily="18" charset="0"/>
              </a:rPr>
              <a:t> </a:t>
            </a:r>
            <a:r>
              <a:rPr sz="2700" spc="-5" dirty="0">
                <a:solidFill>
                  <a:srgbClr val="000000"/>
                </a:solidFill>
                <a:latin typeface="Times New Roman" pitchFamily="18" charset="0"/>
                <a:cs typeface="Times New Roman" pitchFamily="18" charset="0"/>
              </a:rPr>
              <a:t>that</a:t>
            </a:r>
            <a:r>
              <a:rPr sz="2700" spc="-40" dirty="0">
                <a:solidFill>
                  <a:srgbClr val="000000"/>
                </a:solidFill>
                <a:latin typeface="Times New Roman" pitchFamily="18" charset="0"/>
                <a:cs typeface="Times New Roman" pitchFamily="18" charset="0"/>
              </a:rPr>
              <a:t> </a:t>
            </a:r>
            <a:r>
              <a:rPr sz="2700" dirty="0">
                <a:solidFill>
                  <a:srgbClr val="000000"/>
                </a:solidFill>
                <a:latin typeface="Times New Roman" pitchFamily="18" charset="0"/>
                <a:cs typeface="Times New Roman" pitchFamily="18" charset="0"/>
              </a:rPr>
              <a:t>is</a:t>
            </a:r>
            <a:r>
              <a:rPr sz="2700" spc="-15" dirty="0">
                <a:solidFill>
                  <a:srgbClr val="000000"/>
                </a:solidFill>
                <a:latin typeface="Times New Roman" pitchFamily="18" charset="0"/>
                <a:cs typeface="Times New Roman" pitchFamily="18" charset="0"/>
              </a:rPr>
              <a:t> </a:t>
            </a:r>
            <a:r>
              <a:rPr sz="2700" dirty="0">
                <a:solidFill>
                  <a:srgbClr val="000000"/>
                </a:solidFill>
                <a:latin typeface="Times New Roman" pitchFamily="18" charset="0"/>
                <a:cs typeface="Times New Roman" pitchFamily="18" charset="0"/>
              </a:rPr>
              <a:t>usually</a:t>
            </a:r>
            <a:r>
              <a:rPr sz="2700" spc="-55" dirty="0">
                <a:solidFill>
                  <a:srgbClr val="000000"/>
                </a:solidFill>
                <a:latin typeface="Times New Roman" pitchFamily="18" charset="0"/>
                <a:cs typeface="Times New Roman" pitchFamily="18" charset="0"/>
              </a:rPr>
              <a:t> </a:t>
            </a:r>
            <a:r>
              <a:rPr sz="2700" dirty="0">
                <a:solidFill>
                  <a:srgbClr val="000000"/>
                </a:solidFill>
                <a:latin typeface="Times New Roman" pitchFamily="18" charset="0"/>
                <a:cs typeface="Times New Roman" pitchFamily="18" charset="0"/>
              </a:rPr>
              <a:t>built</a:t>
            </a:r>
            <a:r>
              <a:rPr sz="2700" spc="-10" dirty="0">
                <a:solidFill>
                  <a:srgbClr val="000000"/>
                </a:solidFill>
                <a:latin typeface="Times New Roman" pitchFamily="18" charset="0"/>
                <a:cs typeface="Times New Roman" pitchFamily="18" charset="0"/>
              </a:rPr>
              <a:t> into</a:t>
            </a:r>
            <a:r>
              <a:rPr sz="2700" spc="-30" dirty="0">
                <a:solidFill>
                  <a:srgbClr val="000000"/>
                </a:solidFill>
                <a:latin typeface="Times New Roman" pitchFamily="18" charset="0"/>
                <a:cs typeface="Times New Roman" pitchFamily="18" charset="0"/>
              </a:rPr>
              <a:t> </a:t>
            </a:r>
            <a:r>
              <a:rPr sz="2700" spc="5" dirty="0">
                <a:solidFill>
                  <a:srgbClr val="000000"/>
                </a:solidFill>
                <a:latin typeface="Times New Roman" pitchFamily="18" charset="0"/>
                <a:cs typeface="Times New Roman" pitchFamily="18" charset="0"/>
              </a:rPr>
              <a:t>the</a:t>
            </a:r>
            <a:r>
              <a:rPr sz="2700" spc="-30" dirty="0">
                <a:solidFill>
                  <a:srgbClr val="000000"/>
                </a:solidFill>
                <a:latin typeface="Times New Roman" pitchFamily="18" charset="0"/>
                <a:cs typeface="Times New Roman" pitchFamily="18" charset="0"/>
              </a:rPr>
              <a:t> </a:t>
            </a:r>
            <a:r>
              <a:rPr sz="2700" spc="-5" dirty="0">
                <a:solidFill>
                  <a:srgbClr val="000000"/>
                </a:solidFill>
                <a:latin typeface="Times New Roman" pitchFamily="18" charset="0"/>
                <a:cs typeface="Times New Roman" pitchFamily="18" charset="0"/>
              </a:rPr>
              <a:t>language,</a:t>
            </a:r>
            <a:r>
              <a:rPr sz="2700" spc="-25" dirty="0">
                <a:solidFill>
                  <a:srgbClr val="000000"/>
                </a:solidFill>
                <a:latin typeface="Times New Roman" pitchFamily="18" charset="0"/>
                <a:cs typeface="Times New Roman" pitchFamily="18" charset="0"/>
              </a:rPr>
              <a:t> </a:t>
            </a:r>
            <a:r>
              <a:rPr sz="2700" dirty="0">
                <a:solidFill>
                  <a:srgbClr val="000000"/>
                </a:solidFill>
                <a:latin typeface="Times New Roman" pitchFamily="18" charset="0"/>
                <a:cs typeface="Times New Roman" pitchFamily="18" charset="0"/>
              </a:rPr>
              <a:t>such </a:t>
            </a:r>
            <a:r>
              <a:rPr sz="2700" spc="-595" dirty="0">
                <a:solidFill>
                  <a:srgbClr val="000000"/>
                </a:solidFill>
                <a:latin typeface="Times New Roman" pitchFamily="18" charset="0"/>
                <a:cs typeface="Times New Roman" pitchFamily="18" charset="0"/>
              </a:rPr>
              <a:t> </a:t>
            </a:r>
            <a:r>
              <a:rPr sz="2700" spc="5" dirty="0">
                <a:solidFill>
                  <a:srgbClr val="000000"/>
                </a:solidFill>
                <a:latin typeface="Times New Roman" pitchFamily="18" charset="0"/>
                <a:cs typeface="Times New Roman" pitchFamily="18" charset="0"/>
              </a:rPr>
              <a:t>as</a:t>
            </a:r>
            <a:r>
              <a:rPr sz="2700" spc="-45" dirty="0">
                <a:solidFill>
                  <a:srgbClr val="000000"/>
                </a:solidFill>
                <a:latin typeface="Times New Roman" pitchFamily="18" charset="0"/>
                <a:cs typeface="Times New Roman" pitchFamily="18" charset="0"/>
              </a:rPr>
              <a:t> </a:t>
            </a:r>
            <a:r>
              <a:rPr sz="2700" spc="5" dirty="0">
                <a:solidFill>
                  <a:srgbClr val="000000"/>
                </a:solidFill>
                <a:latin typeface="Times New Roman" pitchFamily="18" charset="0"/>
                <a:cs typeface="Times New Roman" pitchFamily="18" charset="0"/>
              </a:rPr>
              <a:t>an</a:t>
            </a:r>
            <a:r>
              <a:rPr sz="2700" dirty="0">
                <a:solidFill>
                  <a:srgbClr val="000000"/>
                </a:solidFill>
                <a:latin typeface="Times New Roman" pitchFamily="18" charset="0"/>
                <a:cs typeface="Times New Roman" pitchFamily="18" charset="0"/>
              </a:rPr>
              <a:t>	</a:t>
            </a:r>
            <a:r>
              <a:rPr sz="2700" spc="-25" dirty="0">
                <a:solidFill>
                  <a:srgbClr val="000000"/>
                </a:solidFill>
                <a:latin typeface="Times New Roman" pitchFamily="18" charset="0"/>
                <a:cs typeface="Times New Roman" pitchFamily="18" charset="0"/>
              </a:rPr>
              <a:t>i</a:t>
            </a:r>
            <a:r>
              <a:rPr sz="2700" spc="-55" dirty="0">
                <a:solidFill>
                  <a:srgbClr val="000000"/>
                </a:solidFill>
                <a:latin typeface="Times New Roman" pitchFamily="18" charset="0"/>
                <a:cs typeface="Times New Roman" pitchFamily="18" charset="0"/>
              </a:rPr>
              <a:t>n</a:t>
            </a:r>
            <a:r>
              <a:rPr sz="2700" spc="-50" dirty="0">
                <a:solidFill>
                  <a:srgbClr val="000000"/>
                </a:solidFill>
                <a:latin typeface="Times New Roman" pitchFamily="18" charset="0"/>
                <a:cs typeface="Times New Roman" pitchFamily="18" charset="0"/>
              </a:rPr>
              <a:t>t</a:t>
            </a:r>
            <a:r>
              <a:rPr sz="2700" spc="-30" dirty="0">
                <a:solidFill>
                  <a:srgbClr val="000000"/>
                </a:solidFill>
                <a:latin typeface="Times New Roman" pitchFamily="18" charset="0"/>
                <a:cs typeface="Times New Roman" pitchFamily="18" charset="0"/>
              </a:rPr>
              <a:t>e</a:t>
            </a:r>
            <a:r>
              <a:rPr sz="2700" spc="-50" dirty="0">
                <a:solidFill>
                  <a:srgbClr val="000000"/>
                </a:solidFill>
                <a:latin typeface="Times New Roman" pitchFamily="18" charset="0"/>
                <a:cs typeface="Times New Roman" pitchFamily="18" charset="0"/>
              </a:rPr>
              <a:t>g</a:t>
            </a:r>
            <a:r>
              <a:rPr sz="2700" spc="-30" dirty="0">
                <a:solidFill>
                  <a:srgbClr val="000000"/>
                </a:solidFill>
                <a:latin typeface="Times New Roman" pitchFamily="18" charset="0"/>
                <a:cs typeface="Times New Roman" pitchFamily="18" charset="0"/>
              </a:rPr>
              <a:t>e</a:t>
            </a:r>
            <a:r>
              <a:rPr sz="2700" spc="-270" dirty="0">
                <a:solidFill>
                  <a:srgbClr val="000000"/>
                </a:solidFill>
                <a:latin typeface="Times New Roman" pitchFamily="18" charset="0"/>
                <a:cs typeface="Times New Roman" pitchFamily="18" charset="0"/>
              </a:rPr>
              <a:t>r</a:t>
            </a:r>
            <a:r>
              <a:rPr sz="2700" dirty="0">
                <a:solidFill>
                  <a:srgbClr val="000000"/>
                </a:solidFill>
                <a:latin typeface="Times New Roman" pitchFamily="18" charset="0"/>
                <a:cs typeface="Times New Roman" pitchFamily="18" charset="0"/>
              </a:rPr>
              <a:t>,</a:t>
            </a:r>
            <a:r>
              <a:rPr sz="2700" spc="-110" dirty="0">
                <a:solidFill>
                  <a:srgbClr val="000000"/>
                </a:solidFill>
                <a:latin typeface="Times New Roman" pitchFamily="18" charset="0"/>
                <a:cs typeface="Times New Roman" pitchFamily="18" charset="0"/>
              </a:rPr>
              <a:t> </a:t>
            </a:r>
            <a:r>
              <a:rPr sz="2700" spc="5" dirty="0">
                <a:solidFill>
                  <a:srgbClr val="000000"/>
                </a:solidFill>
                <a:latin typeface="Times New Roman" pitchFamily="18" charset="0"/>
                <a:cs typeface="Times New Roman" pitchFamily="18" charset="0"/>
              </a:rPr>
              <a:t>a</a:t>
            </a:r>
            <a:r>
              <a:rPr sz="2700" spc="-40" dirty="0">
                <a:solidFill>
                  <a:srgbClr val="000000"/>
                </a:solidFill>
                <a:latin typeface="Times New Roman" pitchFamily="18" charset="0"/>
                <a:cs typeface="Times New Roman" pitchFamily="18" charset="0"/>
              </a:rPr>
              <a:t> </a:t>
            </a:r>
            <a:r>
              <a:rPr sz="2700" spc="-15" dirty="0">
                <a:solidFill>
                  <a:srgbClr val="000000"/>
                </a:solidFill>
                <a:latin typeface="Times New Roman" pitchFamily="18" charset="0"/>
                <a:cs typeface="Times New Roman" pitchFamily="18" charset="0"/>
              </a:rPr>
              <a:t>f</a:t>
            </a:r>
            <a:r>
              <a:rPr sz="2700" dirty="0">
                <a:solidFill>
                  <a:srgbClr val="000000"/>
                </a:solidFill>
                <a:latin typeface="Times New Roman" pitchFamily="18" charset="0"/>
                <a:cs typeface="Times New Roman" pitchFamily="18" charset="0"/>
              </a:rPr>
              <a:t>l</a:t>
            </a:r>
            <a:r>
              <a:rPr sz="2700" spc="10" dirty="0">
                <a:solidFill>
                  <a:srgbClr val="000000"/>
                </a:solidFill>
                <a:latin typeface="Times New Roman" pitchFamily="18" charset="0"/>
                <a:cs typeface="Times New Roman" pitchFamily="18" charset="0"/>
              </a:rPr>
              <a:t>o</a:t>
            </a:r>
            <a:r>
              <a:rPr sz="2700" spc="-25" dirty="0">
                <a:solidFill>
                  <a:srgbClr val="000000"/>
                </a:solidFill>
                <a:latin typeface="Times New Roman" pitchFamily="18" charset="0"/>
                <a:cs typeface="Times New Roman" pitchFamily="18" charset="0"/>
              </a:rPr>
              <a:t>a</a:t>
            </a:r>
            <a:r>
              <a:rPr sz="2700" dirty="0">
                <a:solidFill>
                  <a:srgbClr val="000000"/>
                </a:solidFill>
                <a:latin typeface="Times New Roman" pitchFamily="18" charset="0"/>
                <a:cs typeface="Times New Roman" pitchFamily="18" charset="0"/>
              </a:rPr>
              <a:t>t.</a:t>
            </a:r>
            <a:endParaRPr sz="2700" dirty="0">
              <a:latin typeface="Times New Roman" pitchFamily="18" charset="0"/>
              <a:cs typeface="Times New Roman" pitchFamily="18" charset="0"/>
            </a:endParaRPr>
          </a:p>
        </p:txBody>
      </p:sp>
      <p:sp>
        <p:nvSpPr>
          <p:cNvPr id="5" name="object 5"/>
          <p:cNvSpPr txBox="1">
            <a:spLocks noGrp="1"/>
          </p:cNvSpPr>
          <p:nvPr>
            <p:ph type="body" idx="1"/>
          </p:nvPr>
        </p:nvSpPr>
        <p:spPr>
          <a:xfrm>
            <a:off x="383286" y="2819400"/>
            <a:ext cx="8340090" cy="2104243"/>
          </a:xfrm>
          <a:prstGeom prst="rect">
            <a:avLst/>
          </a:prstGeom>
        </p:spPr>
        <p:txBody>
          <a:bodyPr vert="horz" wrap="square" lIns="0" tIns="437972" rIns="0" bIns="0" rtlCol="0">
            <a:spAutoFit/>
          </a:bodyPr>
          <a:lstStyle/>
          <a:p>
            <a:pPr marL="671830" marR="5080" algn="just">
              <a:lnSpc>
                <a:spcPct val="100000"/>
              </a:lnSpc>
              <a:spcBef>
                <a:spcPts val="115"/>
              </a:spcBef>
            </a:pPr>
            <a:r>
              <a:rPr sz="2700" spc="5" dirty="0">
                <a:latin typeface="Times New Roman"/>
                <a:cs typeface="Times New Roman"/>
              </a:rPr>
              <a:t>A</a:t>
            </a:r>
            <a:r>
              <a:rPr sz="2700" spc="-305" dirty="0">
                <a:latin typeface="Times New Roman"/>
                <a:cs typeface="Times New Roman"/>
              </a:rPr>
              <a:t> </a:t>
            </a:r>
            <a:r>
              <a:rPr sz="2700" dirty="0">
                <a:latin typeface="Times New Roman"/>
                <a:cs typeface="Times New Roman"/>
              </a:rPr>
              <a:t>non-primitive</a:t>
            </a:r>
            <a:r>
              <a:rPr sz="2700" spc="-114" dirty="0">
                <a:latin typeface="Times New Roman"/>
                <a:cs typeface="Times New Roman"/>
              </a:rPr>
              <a:t> </a:t>
            </a:r>
            <a:r>
              <a:rPr sz="2700" dirty="0">
                <a:latin typeface="Times New Roman"/>
                <a:cs typeface="Times New Roman"/>
              </a:rPr>
              <a:t>data</a:t>
            </a:r>
            <a:r>
              <a:rPr sz="2700" spc="-25" dirty="0">
                <a:latin typeface="Times New Roman"/>
                <a:cs typeface="Times New Roman"/>
              </a:rPr>
              <a:t> </a:t>
            </a:r>
            <a:r>
              <a:rPr sz="2700" dirty="0">
                <a:latin typeface="Times New Roman"/>
                <a:cs typeface="Times New Roman"/>
              </a:rPr>
              <a:t>structure</a:t>
            </a:r>
            <a:r>
              <a:rPr sz="2700" spc="-40" dirty="0">
                <a:latin typeface="Times New Roman"/>
                <a:cs typeface="Times New Roman"/>
              </a:rPr>
              <a:t> </a:t>
            </a:r>
            <a:r>
              <a:rPr sz="2700" spc="-5" dirty="0">
                <a:latin typeface="Times New Roman"/>
                <a:cs typeface="Times New Roman"/>
              </a:rPr>
              <a:t>is</a:t>
            </a:r>
            <a:r>
              <a:rPr sz="2700" spc="-20" dirty="0">
                <a:latin typeface="Times New Roman"/>
                <a:cs typeface="Times New Roman"/>
              </a:rPr>
              <a:t> </a:t>
            </a:r>
            <a:r>
              <a:rPr sz="2700" dirty="0">
                <a:latin typeface="Times New Roman"/>
                <a:cs typeface="Times New Roman"/>
              </a:rPr>
              <a:t>built</a:t>
            </a:r>
            <a:r>
              <a:rPr sz="2700" spc="-30" dirty="0">
                <a:latin typeface="Times New Roman"/>
                <a:cs typeface="Times New Roman"/>
              </a:rPr>
              <a:t> </a:t>
            </a:r>
            <a:r>
              <a:rPr sz="2700" spc="10" dirty="0">
                <a:latin typeface="Times New Roman"/>
                <a:cs typeface="Times New Roman"/>
              </a:rPr>
              <a:t>out</a:t>
            </a:r>
            <a:r>
              <a:rPr sz="2700" spc="-40" dirty="0">
                <a:latin typeface="Times New Roman"/>
                <a:cs typeface="Times New Roman"/>
              </a:rPr>
              <a:t> </a:t>
            </a:r>
            <a:r>
              <a:rPr sz="2700" spc="10" dirty="0">
                <a:latin typeface="Times New Roman"/>
                <a:cs typeface="Times New Roman"/>
              </a:rPr>
              <a:t>of</a:t>
            </a:r>
            <a:r>
              <a:rPr sz="2700" spc="-15" dirty="0">
                <a:latin typeface="Times New Roman"/>
                <a:cs typeface="Times New Roman"/>
              </a:rPr>
              <a:t> </a:t>
            </a:r>
            <a:r>
              <a:rPr sz="2700" dirty="0">
                <a:latin typeface="Times New Roman"/>
                <a:cs typeface="Times New Roman"/>
              </a:rPr>
              <a:t>primitive </a:t>
            </a:r>
            <a:r>
              <a:rPr sz="2700" spc="-660" dirty="0">
                <a:latin typeface="Times New Roman"/>
                <a:cs typeface="Times New Roman"/>
              </a:rPr>
              <a:t> </a:t>
            </a:r>
            <a:r>
              <a:rPr sz="2700" spc="5" dirty="0">
                <a:latin typeface="Times New Roman"/>
                <a:cs typeface="Times New Roman"/>
              </a:rPr>
              <a:t>data structures linked together </a:t>
            </a:r>
            <a:r>
              <a:rPr sz="2700" dirty="0">
                <a:latin typeface="Times New Roman"/>
                <a:cs typeface="Times New Roman"/>
              </a:rPr>
              <a:t>in meaningful </a:t>
            </a:r>
            <a:r>
              <a:rPr sz="2700" spc="5" dirty="0">
                <a:latin typeface="Times New Roman"/>
                <a:cs typeface="Times New Roman"/>
              </a:rPr>
              <a:t>ways, </a:t>
            </a:r>
            <a:r>
              <a:rPr sz="2700" spc="10" dirty="0">
                <a:latin typeface="Times New Roman"/>
                <a:cs typeface="Times New Roman"/>
              </a:rPr>
              <a:t> </a:t>
            </a:r>
            <a:r>
              <a:rPr sz="2700" spc="5" dirty="0">
                <a:latin typeface="Times New Roman"/>
                <a:cs typeface="Times New Roman"/>
              </a:rPr>
              <a:t>such </a:t>
            </a:r>
            <a:r>
              <a:rPr sz="2700" dirty="0">
                <a:latin typeface="Times New Roman"/>
                <a:cs typeface="Times New Roman"/>
              </a:rPr>
              <a:t>as </a:t>
            </a:r>
            <a:r>
              <a:rPr sz="2700" spc="5" dirty="0">
                <a:latin typeface="Times New Roman"/>
                <a:cs typeface="Times New Roman"/>
              </a:rPr>
              <a:t>a </a:t>
            </a:r>
            <a:r>
              <a:rPr sz="2700" spc="10" dirty="0">
                <a:latin typeface="Times New Roman"/>
                <a:cs typeface="Times New Roman"/>
              </a:rPr>
              <a:t>or </a:t>
            </a:r>
            <a:r>
              <a:rPr sz="2700" spc="5" dirty="0">
                <a:latin typeface="Times New Roman"/>
                <a:cs typeface="Times New Roman"/>
              </a:rPr>
              <a:t>a </a:t>
            </a:r>
            <a:r>
              <a:rPr sz="2700" dirty="0">
                <a:latin typeface="Times New Roman"/>
                <a:cs typeface="Times New Roman"/>
              </a:rPr>
              <a:t>linked-list, </a:t>
            </a:r>
            <a:r>
              <a:rPr sz="2700" spc="5" dirty="0">
                <a:latin typeface="Times New Roman"/>
                <a:cs typeface="Times New Roman"/>
              </a:rPr>
              <a:t>binary </a:t>
            </a:r>
            <a:r>
              <a:rPr sz="2700" dirty="0">
                <a:latin typeface="Times New Roman"/>
                <a:cs typeface="Times New Roman"/>
              </a:rPr>
              <a:t>search </a:t>
            </a:r>
            <a:r>
              <a:rPr sz="2700" spc="-80" dirty="0">
                <a:latin typeface="Times New Roman"/>
                <a:cs typeface="Times New Roman"/>
              </a:rPr>
              <a:t>tree</a:t>
            </a:r>
            <a:r>
              <a:rPr sz="2700" spc="-80" dirty="0" smtClean="0">
                <a:latin typeface="Times New Roman"/>
                <a:cs typeface="Times New Roman"/>
              </a:rPr>
              <a:t>,</a:t>
            </a:r>
            <a:r>
              <a:rPr lang="en-US" sz="2700" spc="-80" dirty="0" smtClean="0">
                <a:latin typeface="Times New Roman"/>
                <a:cs typeface="Times New Roman"/>
              </a:rPr>
              <a:t> </a:t>
            </a:r>
            <a:r>
              <a:rPr sz="2700" spc="-80" dirty="0" err="1" smtClean="0">
                <a:latin typeface="Times New Roman"/>
                <a:cs typeface="Times New Roman"/>
              </a:rPr>
              <a:t>AVLTree</a:t>
            </a:r>
            <a:r>
              <a:rPr sz="2700" spc="-80" dirty="0">
                <a:latin typeface="Times New Roman"/>
                <a:cs typeface="Times New Roman"/>
              </a:rPr>
              <a:t>, </a:t>
            </a:r>
            <a:r>
              <a:rPr sz="2700" spc="-660" dirty="0">
                <a:latin typeface="Times New Roman"/>
                <a:cs typeface="Times New Roman"/>
              </a:rPr>
              <a:t> </a:t>
            </a:r>
            <a:r>
              <a:rPr sz="2700" spc="10" dirty="0">
                <a:latin typeface="Times New Roman"/>
                <a:cs typeface="Times New Roman"/>
              </a:rPr>
              <a:t>graph</a:t>
            </a:r>
            <a:r>
              <a:rPr sz="2700" spc="-120" dirty="0">
                <a:latin typeface="Times New Roman"/>
                <a:cs typeface="Times New Roman"/>
              </a:rPr>
              <a:t> </a:t>
            </a:r>
            <a:r>
              <a:rPr sz="2700" dirty="0">
                <a:latin typeface="Times New Roman"/>
                <a:cs typeface="Times New Roman"/>
              </a:rPr>
              <a:t>etc.</a:t>
            </a:r>
          </a:p>
        </p:txBody>
      </p:sp>
      <p:pic>
        <p:nvPicPr>
          <p:cNvPr id="4" name="object 4"/>
          <p:cNvPicPr/>
          <p:nvPr/>
        </p:nvPicPr>
        <p:blipFill>
          <a:blip r:embed="rId2" cstate="print"/>
          <a:stretch>
            <a:fillRect/>
          </a:stretch>
        </p:blipFill>
        <p:spPr>
          <a:xfrm>
            <a:off x="658368" y="3334511"/>
            <a:ext cx="237744" cy="286512"/>
          </a:xfrm>
          <a:prstGeom prst="rect">
            <a:avLst/>
          </a:prstGeom>
        </p:spPr>
      </p:pic>
      <p:sp>
        <p:nvSpPr>
          <p:cNvPr id="7" name="object 7"/>
          <p:cNvSpPr txBox="1"/>
          <p:nvPr/>
        </p:nvSpPr>
        <p:spPr>
          <a:xfrm>
            <a:off x="8582406" y="22936"/>
            <a:ext cx="281940" cy="300355"/>
          </a:xfrm>
          <a:prstGeom prst="rect">
            <a:avLst/>
          </a:prstGeom>
        </p:spPr>
        <p:txBody>
          <a:bodyPr vert="horz" wrap="square" lIns="0" tIns="12700" rIns="0" bIns="0" rtlCol="0">
            <a:spAutoFit/>
          </a:bodyPr>
          <a:lstStyle/>
          <a:p>
            <a:pPr marL="12700">
              <a:lnSpc>
                <a:spcPct val="100000"/>
              </a:lnSpc>
              <a:spcBef>
                <a:spcPts val="100"/>
              </a:spcBef>
            </a:pPr>
            <a:r>
              <a:rPr sz="1800" spc="5" dirty="0">
                <a:latin typeface="Arial MT"/>
                <a:cs typeface="Arial MT"/>
              </a:rPr>
              <a:t>13</a:t>
            </a:r>
            <a:endParaRPr sz="1800">
              <a:latin typeface="Arial MT"/>
              <a:cs typeface="Arial MT"/>
            </a:endParaRPr>
          </a:p>
        </p:txBody>
      </p:sp>
      <p:sp>
        <p:nvSpPr>
          <p:cNvPr id="8" name="TextBox 7"/>
          <p:cNvSpPr txBox="1"/>
          <p:nvPr/>
        </p:nvSpPr>
        <p:spPr>
          <a:xfrm>
            <a:off x="658368" y="914400"/>
            <a:ext cx="8205978" cy="954107"/>
          </a:xfrm>
          <a:prstGeom prst="rect">
            <a:avLst/>
          </a:prstGeom>
          <a:noFill/>
        </p:spPr>
        <p:txBody>
          <a:bodyPr wrap="square" rtlCol="0">
            <a:spAutoFit/>
          </a:bodyPr>
          <a:lstStyle/>
          <a:p>
            <a:r>
              <a:rPr lang="en-US" sz="2800" b="1" u="sng" dirty="0" smtClean="0"/>
              <a:t>Difference between PRIMITIVE and NON – PRIMITIVE DATA STRUCTURE</a:t>
            </a:r>
            <a:endParaRPr lang="en-IN" sz="2800" b="1" u="sng" dirty="0"/>
          </a:p>
        </p:txBody>
      </p:sp>
    </p:spTree>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5850" y="1219200"/>
            <a:ext cx="6991350" cy="5105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1143000" y="762000"/>
            <a:ext cx="5543550" cy="461665"/>
          </a:xfrm>
          <a:prstGeom prst="rect">
            <a:avLst/>
          </a:prstGeom>
        </p:spPr>
        <p:txBody>
          <a:bodyPr wrap="square">
            <a:spAutoFit/>
          </a:bodyPr>
          <a:lstStyle/>
          <a:p>
            <a:r>
              <a:rPr lang="en-US" sz="2400" b="1" u="sng" dirty="0" smtClean="0"/>
              <a:t>Function </a:t>
            </a:r>
            <a:r>
              <a:rPr lang="en-US" sz="2400" b="1" u="sng" dirty="0"/>
              <a:t>to evaluate a postfix expression</a:t>
            </a:r>
            <a:endParaRPr lang="en-IN" sz="2400" b="1" u="sng" dirty="0"/>
          </a:p>
        </p:txBody>
      </p:sp>
    </p:spTree>
    <p:extLst>
      <p:ext uri="{BB962C8B-B14F-4D97-AF65-F5344CB8AC3E}">
        <p14:creationId xmlns:p14="http://schemas.microsoft.com/office/powerpoint/2010/main" val="1622107541"/>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1019175"/>
            <a:ext cx="7686675" cy="5305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57973546"/>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28725" y="990600"/>
            <a:ext cx="6686550" cy="487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2133600" y="5334000"/>
            <a:ext cx="4572000" cy="830997"/>
          </a:xfrm>
          <a:prstGeom prst="rect">
            <a:avLst/>
          </a:prstGeom>
        </p:spPr>
        <p:txBody>
          <a:bodyPr>
            <a:spAutoFit/>
          </a:bodyPr>
          <a:lstStyle/>
          <a:p>
            <a:pPr algn="ctr"/>
            <a:endParaRPr lang="en-IN" sz="2400" b="1" dirty="0"/>
          </a:p>
          <a:p>
            <a:pPr algn="ctr"/>
            <a:r>
              <a:rPr lang="en-IN" sz="2400" b="1" dirty="0"/>
              <a:t>Postfix evaluation</a:t>
            </a:r>
          </a:p>
        </p:txBody>
      </p:sp>
    </p:spTree>
    <p:extLst>
      <p:ext uri="{BB962C8B-B14F-4D97-AF65-F5344CB8AC3E}">
        <p14:creationId xmlns:p14="http://schemas.microsoft.com/office/powerpoint/2010/main" val="724663415"/>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18438" y="533400"/>
            <a:ext cx="7107123" cy="430887"/>
          </a:xfrm>
        </p:spPr>
        <p:txBody>
          <a:bodyPr/>
          <a:lstStyle/>
          <a:p>
            <a:pPr algn="ctr"/>
            <a:r>
              <a:rPr lang="en-IN" sz="2800" b="1" dirty="0" smtClean="0">
                <a:latin typeface="Times New Roman" panose="02020603050405020304" pitchFamily="18" charset="0"/>
                <a:cs typeface="Times New Roman" panose="02020603050405020304" pitchFamily="18" charset="0"/>
              </a:rPr>
              <a:t>Question Bank</a:t>
            </a:r>
            <a:endParaRPr lang="en-IN" sz="2800" b="1" dirty="0">
              <a:latin typeface="Times New Roman" panose="02020603050405020304" pitchFamily="18" charset="0"/>
              <a:cs typeface="Times New Roman" panose="02020603050405020304" pitchFamily="18" charset="0"/>
            </a:endParaRPr>
          </a:p>
        </p:txBody>
      </p:sp>
      <p:sp>
        <p:nvSpPr>
          <p:cNvPr id="3" name="Text Placeholder 2"/>
          <p:cNvSpPr>
            <a:spLocks noGrp="1"/>
          </p:cNvSpPr>
          <p:nvPr>
            <p:ph type="body" idx="1"/>
          </p:nvPr>
        </p:nvSpPr>
        <p:spPr>
          <a:xfrm>
            <a:off x="304800" y="1177925"/>
            <a:ext cx="8534400" cy="3622675"/>
          </a:xfrm>
        </p:spPr>
        <p:txBody>
          <a:bodyPr/>
          <a:lstStyle/>
          <a:p>
            <a:pPr marL="457200" lvl="0" indent="-457200">
              <a:buFont typeface="+mj-lt"/>
              <a:buAutoNum type="arabicPeriod"/>
            </a:pPr>
            <a:r>
              <a:rPr lang="en-US" dirty="0">
                <a:latin typeface="Times New Roman" panose="02020603050405020304" pitchFamily="18" charset="0"/>
                <a:cs typeface="Times New Roman" panose="02020603050405020304" pitchFamily="18" charset="0"/>
              </a:rPr>
              <a:t>Define data structures. With a neat diagram, explain the </a:t>
            </a:r>
            <a:r>
              <a:rPr lang="en-US" dirty="0">
                <a:latin typeface="Times New Roman" panose="02020603050405020304" pitchFamily="18" charset="0"/>
                <a:cs typeface="Times New Roman" panose="02020603050405020304" pitchFamily="18" charset="0"/>
                <a:hlinkClick r:id="rId2" action="ppaction://hlinksldjump"/>
              </a:rPr>
              <a:t>classification of data </a:t>
            </a:r>
            <a:r>
              <a:rPr lang="en-US" dirty="0">
                <a:latin typeface="Times New Roman" panose="02020603050405020304" pitchFamily="18" charset="0"/>
                <a:cs typeface="Times New Roman" panose="02020603050405020304" pitchFamily="18" charset="0"/>
              </a:rPr>
              <a:t>structures with examples. L2        5 </a:t>
            </a:r>
          </a:p>
          <a:p>
            <a:pPr marL="457200" lvl="0" indent="-457200">
              <a:buFont typeface="+mj-lt"/>
              <a:buAutoNum type="arabicPeriod"/>
            </a:pPr>
            <a:r>
              <a:rPr lang="en-US" dirty="0">
                <a:latin typeface="Times New Roman" panose="02020603050405020304" pitchFamily="18" charset="0"/>
                <a:cs typeface="Times New Roman" panose="02020603050405020304" pitchFamily="18" charset="0"/>
              </a:rPr>
              <a:t>Define data structures. Give its classification. What are the </a:t>
            </a:r>
            <a:r>
              <a:rPr lang="en-US" dirty="0">
                <a:latin typeface="Times New Roman" panose="02020603050405020304" pitchFamily="18" charset="0"/>
                <a:cs typeface="Times New Roman" panose="02020603050405020304" pitchFamily="18" charset="0"/>
                <a:hlinkClick r:id="rId3" action="ppaction://hlinksldjump"/>
              </a:rPr>
              <a:t>basic operations </a:t>
            </a:r>
            <a:r>
              <a:rPr lang="en-US" dirty="0">
                <a:latin typeface="Times New Roman" panose="02020603050405020304" pitchFamily="18" charset="0"/>
                <a:cs typeface="Times New Roman" panose="02020603050405020304" pitchFamily="18" charset="0"/>
              </a:rPr>
              <a:t>that can be performed on data structures?    10M</a:t>
            </a:r>
          </a:p>
          <a:p>
            <a:pPr marL="457200" lvl="0" indent="-457200">
              <a:buFont typeface="+mj-lt"/>
              <a:buAutoNum type="arabicPeriod"/>
            </a:pPr>
            <a:r>
              <a:rPr lang="en-US" dirty="0" smtClean="0">
                <a:latin typeface="Times New Roman" panose="02020603050405020304" pitchFamily="18" charset="0"/>
                <a:cs typeface="Times New Roman" panose="02020603050405020304" pitchFamily="18" charset="0"/>
              </a:rPr>
              <a:t>Explain </a:t>
            </a:r>
            <a:r>
              <a:rPr lang="en-US" dirty="0">
                <a:latin typeface="Times New Roman" panose="02020603050405020304" pitchFamily="18" charset="0"/>
                <a:cs typeface="Times New Roman" panose="02020603050405020304" pitchFamily="18" charset="0"/>
              </a:rPr>
              <a:t>the following </a:t>
            </a:r>
            <a:r>
              <a:rPr lang="en-US" dirty="0">
                <a:latin typeface="Times New Roman" panose="02020603050405020304" pitchFamily="18" charset="0"/>
                <a:cs typeface="Times New Roman" panose="02020603050405020304" pitchFamily="18" charset="0"/>
                <a:hlinkClick r:id="rId4" action="ppaction://hlinksldjump"/>
              </a:rPr>
              <a:t>dynamic memory allocation </a:t>
            </a:r>
            <a:r>
              <a:rPr lang="en-US" dirty="0">
                <a:latin typeface="Times New Roman" panose="02020603050405020304" pitchFamily="18" charset="0"/>
                <a:cs typeface="Times New Roman" panose="02020603050405020304" pitchFamily="18" charset="0"/>
              </a:rPr>
              <a:t>functions along with syntax and example:        </a:t>
            </a:r>
            <a:r>
              <a:rPr lang="en-US" dirty="0" err="1">
                <a:latin typeface="Times New Roman" panose="02020603050405020304" pitchFamily="18" charset="0"/>
                <a:cs typeface="Times New Roman" panose="02020603050405020304" pitchFamily="18" charset="0"/>
              </a:rPr>
              <a:t>Malloc</a:t>
            </a:r>
            <a:r>
              <a:rPr lang="en-US" dirty="0">
                <a:latin typeface="Times New Roman" panose="02020603050405020304" pitchFamily="18" charset="0"/>
                <a:cs typeface="Times New Roman" panose="02020603050405020304" pitchFamily="18" charset="0"/>
              </a:rPr>
              <a:t>   (b) </a:t>
            </a:r>
            <a:r>
              <a:rPr lang="en-US" dirty="0" err="1">
                <a:latin typeface="Times New Roman" panose="02020603050405020304" pitchFamily="18" charset="0"/>
                <a:cs typeface="Times New Roman" panose="02020603050405020304" pitchFamily="18" charset="0"/>
              </a:rPr>
              <a:t>Calloc</a:t>
            </a:r>
            <a:r>
              <a:rPr lang="en-US" dirty="0">
                <a:latin typeface="Times New Roman" panose="02020603050405020304" pitchFamily="18" charset="0"/>
                <a:cs typeface="Times New Roman" panose="02020603050405020304" pitchFamily="18" charset="0"/>
              </a:rPr>
              <a:t>  ( c) </a:t>
            </a:r>
            <a:r>
              <a:rPr lang="en-US" dirty="0" err="1">
                <a:latin typeface="Times New Roman" panose="02020603050405020304" pitchFamily="18" charset="0"/>
                <a:cs typeface="Times New Roman" panose="02020603050405020304" pitchFamily="18" charset="0"/>
              </a:rPr>
              <a:t>realloc</a:t>
            </a:r>
            <a:r>
              <a:rPr lang="en-US" dirty="0">
                <a:latin typeface="Times New Roman" panose="02020603050405020304" pitchFamily="18" charset="0"/>
                <a:cs typeface="Times New Roman" panose="02020603050405020304" pitchFamily="18" charset="0"/>
              </a:rPr>
              <a:t>   (d) free        10M</a:t>
            </a:r>
          </a:p>
          <a:p>
            <a:pPr marL="457200" indent="-457200">
              <a:buFont typeface="+mj-lt"/>
              <a:buAutoNum type="arabicPeriod"/>
            </a:pPr>
            <a:r>
              <a:rPr lang="en-US" dirty="0" smtClean="0">
                <a:latin typeface="Times New Roman" panose="02020603050405020304" pitchFamily="18" charset="0"/>
                <a:cs typeface="Times New Roman" panose="02020603050405020304" pitchFamily="18" charset="0"/>
              </a:rPr>
              <a:t>Explain the syntax of  </a:t>
            </a:r>
            <a:r>
              <a:rPr lang="en-US" dirty="0">
                <a:latin typeface="Times New Roman" panose="02020603050405020304" pitchFamily="18" charset="0"/>
                <a:cs typeface="Times New Roman" panose="02020603050405020304" pitchFamily="18" charset="0"/>
                <a:hlinkClick r:id="rId5" action="ppaction://hlinksldjump"/>
              </a:rPr>
              <a:t>Structures and </a:t>
            </a:r>
            <a:r>
              <a:rPr lang="en-US" dirty="0" smtClean="0">
                <a:latin typeface="Times New Roman" panose="02020603050405020304" pitchFamily="18" charset="0"/>
                <a:cs typeface="Times New Roman" panose="02020603050405020304" pitchFamily="18" charset="0"/>
                <a:hlinkClick r:id="rId5" action="ppaction://hlinksldjump"/>
              </a:rPr>
              <a:t>Unions </a:t>
            </a:r>
            <a:r>
              <a:rPr lang="en-US" dirty="0" smtClean="0">
                <a:latin typeface="Times New Roman" panose="02020603050405020304" pitchFamily="18" charset="0"/>
                <a:cs typeface="Times New Roman" panose="02020603050405020304" pitchFamily="18" charset="0"/>
              </a:rPr>
              <a:t>give examples. What are self referential structures explain with example    8M</a:t>
            </a:r>
            <a:endParaRPr lang="en-US" dirty="0">
              <a:latin typeface="Times New Roman" panose="02020603050405020304" pitchFamily="18" charset="0"/>
              <a:cs typeface="Times New Roman" panose="02020603050405020304" pitchFamily="18" charset="0"/>
            </a:endParaRPr>
          </a:p>
          <a:p>
            <a:pPr marL="457200" indent="-457200">
              <a:buFont typeface="+mj-lt"/>
              <a:buAutoNum type="arabicPeriod"/>
            </a:pPr>
            <a:r>
              <a:rPr lang="en-US" dirty="0">
                <a:latin typeface="Times New Roman" panose="02020603050405020304" pitchFamily="18" charset="0"/>
                <a:cs typeface="Times New Roman" panose="02020603050405020304" pitchFamily="18" charset="0"/>
              </a:rPr>
              <a:t>Compare </a:t>
            </a:r>
            <a:r>
              <a:rPr lang="en-US" dirty="0">
                <a:latin typeface="Times New Roman" panose="02020603050405020304" pitchFamily="18" charset="0"/>
                <a:cs typeface="Times New Roman" panose="02020603050405020304" pitchFamily="18" charset="0"/>
                <a:hlinkClick r:id="rId6" action="ppaction://hlinksldjump"/>
              </a:rPr>
              <a:t>Structures and Unions</a:t>
            </a:r>
            <a:r>
              <a:rPr lang="en-US" dirty="0">
                <a:latin typeface="Times New Roman" panose="02020603050405020304" pitchFamily="18" charset="0"/>
                <a:cs typeface="Times New Roman" panose="02020603050405020304" pitchFamily="18" charset="0"/>
              </a:rPr>
              <a:t>.   </a:t>
            </a:r>
            <a:r>
              <a:rPr lang="en-US" dirty="0" smtClean="0">
                <a:latin typeface="Times New Roman" panose="02020603050405020304" pitchFamily="18" charset="0"/>
                <a:cs typeface="Times New Roman" panose="02020603050405020304" pitchFamily="18" charset="0"/>
              </a:rPr>
              <a:t>4M</a:t>
            </a:r>
          </a:p>
          <a:p>
            <a:pPr marL="457200" lvl="0" indent="-457200">
              <a:buFont typeface="+mj-lt"/>
              <a:buAutoNum type="arabicPeriod"/>
            </a:pPr>
            <a:r>
              <a:rPr lang="en-US" dirty="0" smtClean="0">
                <a:latin typeface="Times New Roman" panose="02020603050405020304" pitchFamily="18" charset="0"/>
                <a:cs typeface="Times New Roman" panose="02020603050405020304" pitchFamily="18" charset="0"/>
              </a:rPr>
              <a:t>Explain </a:t>
            </a:r>
            <a:r>
              <a:rPr lang="en-US" dirty="0">
                <a:latin typeface="Times New Roman" panose="02020603050405020304" pitchFamily="18" charset="0"/>
                <a:cs typeface="Times New Roman" panose="02020603050405020304" pitchFamily="18" charset="0"/>
              </a:rPr>
              <a:t>in brief the different functions of dynamic memory allocation. L2   </a:t>
            </a:r>
            <a:r>
              <a:rPr lang="en-US" dirty="0" smtClean="0">
                <a:latin typeface="Times New Roman" panose="02020603050405020304" pitchFamily="18" charset="0"/>
                <a:cs typeface="Times New Roman" panose="02020603050405020304" pitchFamily="18" charset="0"/>
              </a:rPr>
              <a:t>5M </a:t>
            </a:r>
            <a:endParaRPr lang="en-US" dirty="0">
              <a:latin typeface="Times New Roman" panose="02020603050405020304" pitchFamily="18" charset="0"/>
              <a:cs typeface="Times New Roman" panose="02020603050405020304" pitchFamily="18" charset="0"/>
            </a:endParaRPr>
          </a:p>
          <a:p>
            <a:pPr marL="457200" lvl="0" indent="-457200">
              <a:buFont typeface="+mj-lt"/>
              <a:buAutoNum type="arabicPeriod"/>
            </a:pPr>
            <a:r>
              <a:rPr lang="en-US" dirty="0" smtClean="0">
                <a:latin typeface="Times New Roman" panose="02020603050405020304" pitchFamily="18" charset="0"/>
                <a:cs typeface="Times New Roman" panose="02020603050405020304" pitchFamily="18" charset="0"/>
              </a:rPr>
              <a:t>Write an </a:t>
            </a:r>
            <a:r>
              <a:rPr lang="en-US" dirty="0" smtClean="0">
                <a:latin typeface="Times New Roman" panose="02020603050405020304" pitchFamily="18" charset="0"/>
                <a:cs typeface="Times New Roman" panose="02020603050405020304" pitchFamily="18" charset="0"/>
                <a:hlinkClick r:id="rId7" action="ppaction://hlinksldjump"/>
              </a:rPr>
              <a:t>ADT for arrays</a:t>
            </a:r>
            <a:r>
              <a:rPr lang="en-US" dirty="0" smtClean="0">
                <a:latin typeface="Times New Roman" panose="02020603050405020304" pitchFamily="18" charset="0"/>
                <a:cs typeface="Times New Roman" panose="02020603050405020304" pitchFamily="18" charset="0"/>
              </a:rPr>
              <a:t>. Also write </a:t>
            </a:r>
            <a:r>
              <a:rPr lang="en-US" dirty="0">
                <a:latin typeface="Times New Roman" panose="02020603050405020304" pitchFamily="18" charset="0"/>
                <a:cs typeface="Times New Roman" panose="02020603050405020304" pitchFamily="18" charset="0"/>
              </a:rPr>
              <a:t>a C program to demonstrate the basic operations on arrays.   </a:t>
            </a:r>
            <a:r>
              <a:rPr lang="en-US" dirty="0" smtClean="0">
                <a:latin typeface="Times New Roman" panose="02020603050405020304" pitchFamily="18" charset="0"/>
                <a:cs typeface="Times New Roman" panose="02020603050405020304" pitchFamily="18" charset="0"/>
              </a:rPr>
              <a:t>8M</a:t>
            </a:r>
          </a:p>
          <a:p>
            <a:pPr marL="457200" lvl="0" indent="-457200">
              <a:buFont typeface="+mj-lt"/>
              <a:buAutoNum type="arabicPeriod"/>
            </a:pPr>
            <a:r>
              <a:rPr lang="en-US" dirty="0" smtClean="0">
                <a:latin typeface="Times New Roman" panose="02020603050405020304" pitchFamily="18" charset="0"/>
                <a:cs typeface="Times New Roman" panose="02020603050405020304" pitchFamily="18" charset="0"/>
              </a:rPr>
              <a:t>Define polynomial. Write an ADT for </a:t>
            </a:r>
            <a:r>
              <a:rPr lang="en-US" dirty="0" smtClean="0">
                <a:latin typeface="Times New Roman" panose="02020603050405020304" pitchFamily="18" charset="0"/>
                <a:cs typeface="Times New Roman" panose="02020603050405020304" pitchFamily="18" charset="0"/>
                <a:hlinkClick r:id="rId8" action="ppaction://hlinksldjump"/>
              </a:rPr>
              <a:t>Polynomial</a:t>
            </a:r>
            <a:r>
              <a:rPr lang="en-US" dirty="0" smtClean="0">
                <a:latin typeface="Times New Roman" panose="02020603050405020304" pitchFamily="18" charset="0"/>
                <a:cs typeface="Times New Roman" panose="02020603050405020304" pitchFamily="18" charset="0"/>
              </a:rPr>
              <a:t>. </a:t>
            </a:r>
          </a:p>
          <a:p>
            <a:pPr marL="457200" lvl="0" indent="-457200">
              <a:buFont typeface="+mj-lt"/>
              <a:buAutoNum type="arabicPeriod"/>
            </a:pPr>
            <a:r>
              <a:rPr lang="en-US" dirty="0" smtClean="0">
                <a:latin typeface="Times New Roman" panose="02020603050405020304" pitchFamily="18" charset="0"/>
                <a:cs typeface="Times New Roman" panose="02020603050405020304" pitchFamily="18" charset="0"/>
              </a:rPr>
              <a:t>Write a </a:t>
            </a:r>
            <a:r>
              <a:rPr lang="en-US" dirty="0" smtClean="0">
                <a:latin typeface="Times New Roman" panose="02020603050405020304" pitchFamily="18" charset="0"/>
                <a:cs typeface="Times New Roman" panose="02020603050405020304" pitchFamily="18" charset="0"/>
                <a:hlinkClick r:id="rId9" action="ppaction://hlinksldjump"/>
              </a:rPr>
              <a:t>Polynomial add function </a:t>
            </a:r>
            <a:r>
              <a:rPr lang="en-US" dirty="0" smtClean="0">
                <a:latin typeface="Times New Roman" panose="02020603050405020304" pitchFamily="18" charset="0"/>
                <a:cs typeface="Times New Roman" panose="02020603050405020304" pitchFamily="18" charset="0"/>
              </a:rPr>
              <a:t>and apply the same for given polynomials</a:t>
            </a:r>
            <a:endParaRPr lang="en-US" dirty="0">
              <a:latin typeface="Times New Roman" panose="02020603050405020304" pitchFamily="18" charset="0"/>
              <a:cs typeface="Times New Roman" panose="02020603050405020304" pitchFamily="18" charset="0"/>
            </a:endParaRPr>
          </a:p>
          <a:p>
            <a:r>
              <a:rPr lang="en-US" dirty="0" smtClean="0">
                <a:latin typeface="Times New Roman" panose="02020603050405020304" pitchFamily="18" charset="0"/>
                <a:cs typeface="Times New Roman" panose="02020603050405020304" pitchFamily="18" charset="0"/>
              </a:rPr>
              <a:t>	A(x</a:t>
            </a:r>
            <a:r>
              <a:rPr lang="en-US" dirty="0">
                <a:latin typeface="Times New Roman" panose="02020603050405020304" pitchFamily="18" charset="0"/>
                <a:cs typeface="Times New Roman" panose="02020603050405020304" pitchFamily="18" charset="0"/>
              </a:rPr>
              <a:t>)= 3x</a:t>
            </a:r>
            <a:r>
              <a:rPr lang="en-US" baseline="30000" dirty="0">
                <a:latin typeface="Times New Roman" panose="02020603050405020304" pitchFamily="18" charset="0"/>
                <a:cs typeface="Times New Roman" panose="02020603050405020304" pitchFamily="18" charset="0"/>
              </a:rPr>
              <a:t>23</a:t>
            </a:r>
            <a:r>
              <a:rPr lang="en-US" dirty="0">
                <a:latin typeface="Times New Roman" panose="02020603050405020304" pitchFamily="18" charset="0"/>
                <a:cs typeface="Times New Roman" panose="02020603050405020304" pitchFamily="18" charset="0"/>
              </a:rPr>
              <a:t>+3x</a:t>
            </a:r>
            <a:r>
              <a:rPr lang="en-US" baseline="30000" dirty="0">
                <a:latin typeface="Times New Roman" panose="02020603050405020304" pitchFamily="18" charset="0"/>
                <a:cs typeface="Times New Roman" panose="02020603050405020304" pitchFamily="18" charset="0"/>
              </a:rPr>
              <a:t>4</a:t>
            </a:r>
            <a:r>
              <a:rPr lang="en-US" dirty="0">
                <a:latin typeface="Times New Roman" panose="02020603050405020304" pitchFamily="18" charset="0"/>
                <a:cs typeface="Times New Roman" panose="02020603050405020304" pitchFamily="18" charset="0"/>
              </a:rPr>
              <a:t>+4x</a:t>
            </a:r>
            <a:r>
              <a:rPr lang="en-US" baseline="30000" dirty="0">
                <a:latin typeface="Times New Roman" panose="02020603050405020304" pitchFamily="18" charset="0"/>
                <a:cs typeface="Times New Roman" panose="02020603050405020304" pitchFamily="18" charset="0"/>
              </a:rPr>
              <a:t>2</a:t>
            </a:r>
            <a:r>
              <a:rPr lang="en-US" dirty="0">
                <a:latin typeface="Times New Roman" panose="02020603050405020304" pitchFamily="18" charset="0"/>
                <a:cs typeface="Times New Roman" panose="02020603050405020304" pitchFamily="18" charset="0"/>
              </a:rPr>
              <a:t>+15 and</a:t>
            </a:r>
          </a:p>
          <a:p>
            <a:r>
              <a:rPr lang="en-US" dirty="0" smtClean="0">
                <a:latin typeface="Times New Roman" panose="02020603050405020304" pitchFamily="18" charset="0"/>
                <a:cs typeface="Times New Roman" panose="02020603050405020304" pitchFamily="18" charset="0"/>
              </a:rPr>
              <a:t>	B(x</a:t>
            </a:r>
            <a:r>
              <a:rPr lang="en-US" dirty="0">
                <a:latin typeface="Times New Roman" panose="02020603050405020304" pitchFamily="18" charset="0"/>
                <a:cs typeface="Times New Roman" panose="02020603050405020304" pitchFamily="18" charset="0"/>
              </a:rPr>
              <a:t>)=x</a:t>
            </a:r>
            <a:r>
              <a:rPr lang="en-US" baseline="30000" dirty="0">
                <a:latin typeface="Times New Roman" panose="02020603050405020304" pitchFamily="18" charset="0"/>
                <a:cs typeface="Times New Roman" panose="02020603050405020304" pitchFamily="18" charset="0"/>
              </a:rPr>
              <a:t>5</a:t>
            </a:r>
            <a:r>
              <a:rPr lang="en-US" dirty="0">
                <a:latin typeface="Times New Roman" panose="02020603050405020304" pitchFamily="18" charset="0"/>
                <a:cs typeface="Times New Roman" panose="02020603050405020304" pitchFamily="18" charset="0"/>
              </a:rPr>
              <a:t>+20x</a:t>
            </a:r>
            <a:r>
              <a:rPr lang="en-US" baseline="30000" dirty="0">
                <a:latin typeface="Times New Roman" panose="02020603050405020304" pitchFamily="18" charset="0"/>
                <a:cs typeface="Times New Roman" panose="02020603050405020304" pitchFamily="18" charset="0"/>
              </a:rPr>
              <a:t>3</a:t>
            </a:r>
            <a:r>
              <a:rPr lang="en-US" dirty="0">
                <a:latin typeface="Times New Roman" panose="02020603050405020304" pitchFamily="18" charset="0"/>
                <a:cs typeface="Times New Roman" panose="02020603050405020304" pitchFamily="18" charset="0"/>
              </a:rPr>
              <a:t>+2, are stored in a 1-D array?     6M</a:t>
            </a:r>
          </a:p>
        </p:txBody>
      </p:sp>
    </p:spTree>
    <p:extLst>
      <p:ext uri="{BB962C8B-B14F-4D97-AF65-F5344CB8AC3E}">
        <p14:creationId xmlns:p14="http://schemas.microsoft.com/office/powerpoint/2010/main" val="3493221030"/>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381000" y="1025525"/>
            <a:ext cx="8340090" cy="3622675"/>
          </a:xfrm>
        </p:spPr>
        <p:txBody>
          <a:bodyPr/>
          <a:lstStyle/>
          <a:p>
            <a:r>
              <a:rPr lang="en-US" sz="1800" dirty="0">
                <a:latin typeface="Times New Roman" panose="02020603050405020304" pitchFamily="18" charset="0"/>
                <a:cs typeface="Times New Roman" panose="02020603050405020304" pitchFamily="18" charset="0"/>
              </a:rPr>
              <a:t> </a:t>
            </a:r>
            <a:r>
              <a:rPr lang="en-US" sz="1800" dirty="0" smtClean="0">
                <a:latin typeface="Times New Roman" panose="02020603050405020304" pitchFamily="18" charset="0"/>
                <a:cs typeface="Times New Roman" panose="02020603050405020304" pitchFamily="18" charset="0"/>
              </a:rPr>
              <a:t>10. What </a:t>
            </a:r>
            <a:r>
              <a:rPr lang="en-US" sz="1800" dirty="0">
                <a:latin typeface="Times New Roman" panose="02020603050405020304" pitchFamily="18" charset="0"/>
                <a:cs typeface="Times New Roman" panose="02020603050405020304" pitchFamily="18" charset="0"/>
              </a:rPr>
              <a:t>is a Sparse matrix? Write the </a:t>
            </a:r>
            <a:r>
              <a:rPr lang="en-US" sz="1800" dirty="0">
                <a:latin typeface="Times New Roman" panose="02020603050405020304" pitchFamily="18" charset="0"/>
                <a:cs typeface="Times New Roman" panose="02020603050405020304" pitchFamily="18" charset="0"/>
                <a:hlinkClick r:id="rId2" action="ppaction://hlinksldjump"/>
              </a:rPr>
              <a:t>ADT of Sparse matrix</a:t>
            </a:r>
            <a:r>
              <a:rPr lang="en-US" sz="1800" dirty="0">
                <a:latin typeface="Times New Roman" panose="02020603050405020304" pitchFamily="18" charset="0"/>
                <a:cs typeface="Times New Roman" panose="02020603050405020304" pitchFamily="18" charset="0"/>
              </a:rPr>
              <a:t>. Give the triplet form of a given matrix and also find its transpose.      </a:t>
            </a:r>
            <a:r>
              <a:rPr lang="en-US" sz="1800" dirty="0" smtClean="0">
                <a:latin typeface="Times New Roman" panose="02020603050405020304" pitchFamily="18" charset="0"/>
                <a:cs typeface="Times New Roman" panose="02020603050405020304" pitchFamily="18" charset="0"/>
              </a:rPr>
              <a:t>8M</a:t>
            </a:r>
            <a:r>
              <a:rPr lang="en-US" sz="1800" dirty="0">
                <a:latin typeface="Times New Roman" panose="02020603050405020304" pitchFamily="18" charset="0"/>
                <a:cs typeface="Times New Roman" panose="02020603050405020304" pitchFamily="18" charset="0"/>
              </a:rPr>
              <a:t> </a:t>
            </a:r>
          </a:p>
          <a:p>
            <a:pPr lvl="0"/>
            <a:r>
              <a:rPr lang="en-US" sz="1800" dirty="0">
                <a:latin typeface="Times New Roman" panose="02020603050405020304" pitchFamily="18" charset="0"/>
                <a:cs typeface="Times New Roman" panose="02020603050405020304" pitchFamily="18" charset="0"/>
              </a:rPr>
              <a:t>0	0	0	0</a:t>
            </a:r>
          </a:p>
          <a:p>
            <a:pPr lvl="0"/>
            <a:r>
              <a:rPr lang="en-US" sz="1800" dirty="0">
                <a:latin typeface="Times New Roman" panose="02020603050405020304" pitchFamily="18" charset="0"/>
                <a:cs typeface="Times New Roman" panose="02020603050405020304" pitchFamily="18" charset="0"/>
              </a:rPr>
              <a:t>0	9	0	0</a:t>
            </a:r>
          </a:p>
          <a:p>
            <a:pPr lvl="0"/>
            <a:r>
              <a:rPr lang="en-US" sz="1800" dirty="0">
                <a:latin typeface="Times New Roman" panose="02020603050405020304" pitchFamily="18" charset="0"/>
                <a:cs typeface="Times New Roman" panose="02020603050405020304" pitchFamily="18" charset="0"/>
              </a:rPr>
              <a:t>0	2	0	0</a:t>
            </a:r>
          </a:p>
          <a:p>
            <a:pPr lvl="0"/>
            <a:r>
              <a:rPr lang="en-US" sz="1800" dirty="0">
                <a:latin typeface="Times New Roman" panose="02020603050405020304" pitchFamily="18" charset="0"/>
                <a:cs typeface="Times New Roman" panose="02020603050405020304" pitchFamily="18" charset="0"/>
              </a:rPr>
              <a:t>0	0	0	5</a:t>
            </a:r>
          </a:p>
          <a:p>
            <a:r>
              <a:rPr lang="en-US" sz="1800" dirty="0">
                <a:latin typeface="Times New Roman" panose="02020603050405020304" pitchFamily="18" charset="0"/>
                <a:cs typeface="Times New Roman" panose="02020603050405020304" pitchFamily="18" charset="0"/>
              </a:rPr>
              <a:t> </a:t>
            </a:r>
          </a:p>
          <a:p>
            <a:r>
              <a:rPr lang="en-US" sz="1800" dirty="0" smtClean="0">
                <a:latin typeface="Times New Roman" panose="02020603050405020304" pitchFamily="18" charset="0"/>
                <a:cs typeface="Times New Roman" panose="02020603050405020304" pitchFamily="18" charset="0"/>
              </a:rPr>
              <a:t>0</a:t>
            </a:r>
            <a:r>
              <a:rPr lang="en-US" sz="1800" dirty="0">
                <a:latin typeface="Times New Roman" panose="02020603050405020304" pitchFamily="18" charset="0"/>
                <a:cs typeface="Times New Roman" panose="02020603050405020304" pitchFamily="18" charset="0"/>
              </a:rPr>
              <a:t>	0	0	9	0</a:t>
            </a:r>
          </a:p>
          <a:p>
            <a:pPr lvl="0"/>
            <a:r>
              <a:rPr lang="en-US" sz="1800" dirty="0">
                <a:latin typeface="Times New Roman" panose="02020603050405020304" pitchFamily="18" charset="0"/>
                <a:cs typeface="Times New Roman" panose="02020603050405020304" pitchFamily="18" charset="0"/>
              </a:rPr>
              <a:t>8	0	0	0	0</a:t>
            </a:r>
          </a:p>
          <a:p>
            <a:pPr lvl="0"/>
            <a:r>
              <a:rPr lang="en-US" sz="1800" dirty="0">
                <a:latin typeface="Times New Roman" panose="02020603050405020304" pitchFamily="18" charset="0"/>
                <a:cs typeface="Times New Roman" panose="02020603050405020304" pitchFamily="18" charset="0"/>
              </a:rPr>
              <a:t>0	0	2	0	0</a:t>
            </a:r>
          </a:p>
          <a:p>
            <a:pPr lvl="0"/>
            <a:r>
              <a:rPr lang="en-US" sz="1800" dirty="0">
                <a:latin typeface="Times New Roman" panose="02020603050405020304" pitchFamily="18" charset="0"/>
                <a:cs typeface="Times New Roman" panose="02020603050405020304" pitchFamily="18" charset="0"/>
              </a:rPr>
              <a:t>0	0	0	0	5</a:t>
            </a:r>
          </a:p>
          <a:p>
            <a:pPr lvl="0"/>
            <a:r>
              <a:rPr lang="en-US" sz="1800" dirty="0">
                <a:latin typeface="Times New Roman" panose="02020603050405020304" pitchFamily="18" charset="0"/>
                <a:cs typeface="Times New Roman" panose="02020603050405020304" pitchFamily="18" charset="0"/>
              </a:rPr>
              <a:t>0	2	0	0	0</a:t>
            </a:r>
          </a:p>
          <a:p>
            <a:endParaRPr lang="en-US" sz="1800" dirty="0" smtClean="0">
              <a:latin typeface="Times New Roman" panose="02020603050405020304" pitchFamily="18" charset="0"/>
              <a:cs typeface="Times New Roman" panose="02020603050405020304" pitchFamily="18" charset="0"/>
            </a:endParaRPr>
          </a:p>
          <a:p>
            <a:r>
              <a:rPr lang="en-US" sz="1800" dirty="0" smtClean="0">
                <a:latin typeface="Times New Roman" panose="02020603050405020304" pitchFamily="18" charset="0"/>
                <a:cs typeface="Times New Roman" panose="02020603050405020304" pitchFamily="18" charset="0"/>
              </a:rPr>
              <a:t>11. Write a note on </a:t>
            </a:r>
            <a:r>
              <a:rPr lang="en-US" sz="1800" dirty="0" smtClean="0">
                <a:latin typeface="Times New Roman" panose="02020603050405020304" pitchFamily="18" charset="0"/>
                <a:cs typeface="Times New Roman" panose="02020603050405020304" pitchFamily="18" charset="0"/>
                <a:hlinkClick r:id="rId3" action="ppaction://hlinksldjump"/>
              </a:rPr>
              <a:t>Multi-dimensional array </a:t>
            </a:r>
            <a:r>
              <a:rPr lang="en-US" sz="1800" dirty="0" smtClean="0">
                <a:latin typeface="Times New Roman" panose="02020603050405020304" pitchFamily="18" charset="0"/>
                <a:cs typeface="Times New Roman" panose="02020603050405020304" pitchFamily="18" charset="0"/>
              </a:rPr>
              <a:t>representation using Row major order  5M</a:t>
            </a:r>
          </a:p>
          <a:p>
            <a:r>
              <a:rPr lang="en-US" sz="1800" dirty="0" smtClean="0">
                <a:latin typeface="Times New Roman" panose="02020603050405020304" pitchFamily="18" charset="0"/>
                <a:cs typeface="Times New Roman" panose="02020603050405020304" pitchFamily="18" charset="0"/>
              </a:rPr>
              <a:t>12. Write an </a:t>
            </a:r>
            <a:r>
              <a:rPr lang="en-US" sz="1800" dirty="0" smtClean="0">
                <a:latin typeface="Times New Roman" panose="02020603050405020304" pitchFamily="18" charset="0"/>
                <a:cs typeface="Times New Roman" panose="02020603050405020304" pitchFamily="18" charset="0"/>
                <a:hlinkClick r:id="rId4" action="ppaction://hlinksldjump"/>
              </a:rPr>
              <a:t>ADT for Strings</a:t>
            </a:r>
            <a:r>
              <a:rPr lang="en-US" sz="1800" dirty="0" smtClean="0">
                <a:latin typeface="Times New Roman" panose="02020603050405020304" pitchFamily="18" charset="0"/>
                <a:cs typeface="Times New Roman" panose="02020603050405020304" pitchFamily="18" charset="0"/>
              </a:rPr>
              <a:t>. What </a:t>
            </a:r>
            <a:r>
              <a:rPr lang="en-US" sz="1800" dirty="0">
                <a:latin typeface="Times New Roman" panose="02020603050405020304" pitchFamily="18" charset="0"/>
                <a:cs typeface="Times New Roman" panose="02020603050405020304" pitchFamily="18" charset="0"/>
              </a:rPr>
              <a:t>are the structures used to store strings in memory? </a:t>
            </a:r>
            <a:r>
              <a:rPr lang="en-US" sz="1800" dirty="0" smtClean="0">
                <a:latin typeface="Times New Roman" panose="02020603050405020304" pitchFamily="18" charset="0"/>
                <a:cs typeface="Times New Roman" panose="02020603050405020304" pitchFamily="18" charset="0"/>
              </a:rPr>
              <a:t>   </a:t>
            </a:r>
          </a:p>
          <a:p>
            <a:r>
              <a:rPr lang="en-US" sz="1800" dirty="0">
                <a:latin typeface="Times New Roman" panose="02020603050405020304" pitchFamily="18" charset="0"/>
                <a:cs typeface="Times New Roman" panose="02020603050405020304" pitchFamily="18" charset="0"/>
              </a:rPr>
              <a:t> </a:t>
            </a:r>
            <a:r>
              <a:rPr lang="en-US" sz="1800" dirty="0" smtClean="0">
                <a:latin typeface="Times New Roman" panose="02020603050405020304" pitchFamily="18" charset="0"/>
                <a:cs typeface="Times New Roman" panose="02020603050405020304" pitchFamily="18" charset="0"/>
              </a:rPr>
              <a:t>      Explain </a:t>
            </a:r>
            <a:r>
              <a:rPr lang="en-US" sz="1800" dirty="0">
                <a:latin typeface="Times New Roman" panose="02020603050405020304" pitchFamily="18" charset="0"/>
                <a:cs typeface="Times New Roman" panose="02020603050405020304" pitchFamily="18" charset="0"/>
              </a:rPr>
              <a:t>with examples.  </a:t>
            </a:r>
            <a:r>
              <a:rPr lang="en-US" sz="1800" dirty="0" smtClean="0">
                <a:latin typeface="Times New Roman" panose="02020603050405020304" pitchFamily="18" charset="0"/>
                <a:cs typeface="Times New Roman" panose="02020603050405020304" pitchFamily="18" charset="0"/>
              </a:rPr>
              <a:t>8M</a:t>
            </a:r>
            <a:endParaRPr lang="en-US" sz="1800" dirty="0">
              <a:latin typeface="Times New Roman" panose="02020603050405020304" pitchFamily="18" charset="0"/>
              <a:cs typeface="Times New Roman" panose="02020603050405020304" pitchFamily="18" charset="0"/>
            </a:endParaRPr>
          </a:p>
          <a:p>
            <a:pPr lvl="0"/>
            <a:r>
              <a:rPr lang="en-US" sz="1800" dirty="0" smtClean="0">
                <a:latin typeface="Times New Roman" panose="02020603050405020304" pitchFamily="18" charset="0"/>
                <a:cs typeface="Times New Roman" panose="02020603050405020304" pitchFamily="18" charset="0"/>
              </a:rPr>
              <a:t>13. </a:t>
            </a:r>
            <a:r>
              <a:rPr lang="en-US" sz="1800" dirty="0">
                <a:latin typeface="Times New Roman" panose="02020603050405020304" pitchFamily="18" charset="0"/>
                <a:cs typeface="Times New Roman" panose="02020603050405020304" pitchFamily="18" charset="0"/>
              </a:rPr>
              <a:t>Write functions in C for the following operations without using built-in functions </a:t>
            </a:r>
          </a:p>
          <a:p>
            <a:pPr lvl="1"/>
            <a:r>
              <a:rPr lang="en-US" dirty="0" err="1">
                <a:latin typeface="Times New Roman" panose="02020603050405020304" pitchFamily="18" charset="0"/>
                <a:cs typeface="Times New Roman" panose="02020603050405020304" pitchFamily="18" charset="0"/>
              </a:rPr>
              <a:t>i</a:t>
            </a:r>
            <a:r>
              <a:rPr lang="en-US" dirty="0">
                <a:latin typeface="Times New Roman" panose="02020603050405020304" pitchFamily="18" charset="0"/>
                <a:cs typeface="Times New Roman" panose="02020603050405020304" pitchFamily="18" charset="0"/>
              </a:rPr>
              <a:t>) Compare two strings. </a:t>
            </a:r>
          </a:p>
          <a:p>
            <a:pPr lvl="1"/>
            <a:r>
              <a:rPr lang="en-US" dirty="0">
                <a:latin typeface="Times New Roman" panose="02020603050405020304" pitchFamily="18" charset="0"/>
                <a:cs typeface="Times New Roman" panose="02020603050405020304" pitchFamily="18" charset="0"/>
              </a:rPr>
              <a:t>ii) Concatenate two strings. </a:t>
            </a:r>
          </a:p>
          <a:p>
            <a:pPr lvl="1"/>
            <a:r>
              <a:rPr lang="en-US" dirty="0">
                <a:latin typeface="Times New Roman" panose="02020603050405020304" pitchFamily="18" charset="0"/>
                <a:cs typeface="Times New Roman" panose="02020603050405020304" pitchFamily="18" charset="0"/>
              </a:rPr>
              <a:t>iii) Reverse a string  </a:t>
            </a:r>
          </a:p>
          <a:p>
            <a:r>
              <a:rPr lang="en-US" sz="1800" dirty="0">
                <a:latin typeface="Times New Roman" panose="02020603050405020304" pitchFamily="18" charset="0"/>
                <a:cs typeface="Times New Roman" panose="02020603050405020304" pitchFamily="18" charset="0"/>
              </a:rPr>
              <a:t> </a:t>
            </a:r>
            <a:endParaRPr lang="en-US" sz="1800" dirty="0" smtClean="0">
              <a:latin typeface="Times New Roman" panose="02020603050405020304" pitchFamily="18" charset="0"/>
              <a:cs typeface="Times New Roman" panose="02020603050405020304" pitchFamily="18" charset="0"/>
            </a:endParaRPr>
          </a:p>
          <a:p>
            <a:endParaRPr lang="en-US" sz="1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550010825"/>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914400"/>
            <a:ext cx="8340090" cy="3622675"/>
          </a:xfrm>
        </p:spPr>
        <p:txBody>
          <a:bodyPr/>
          <a:lstStyle/>
          <a:p>
            <a:pPr lvl="0"/>
            <a:r>
              <a:rPr lang="en-US" dirty="0" smtClean="0">
                <a:latin typeface="Times New Roman" panose="02020603050405020304" pitchFamily="18" charset="0"/>
                <a:cs typeface="Times New Roman" panose="02020603050405020304" pitchFamily="18" charset="0"/>
              </a:rPr>
              <a:t>14. What </a:t>
            </a:r>
            <a:r>
              <a:rPr lang="en-US" dirty="0">
                <a:latin typeface="Times New Roman" panose="02020603050405020304" pitchFamily="18" charset="0"/>
                <a:cs typeface="Times New Roman" panose="02020603050405020304" pitchFamily="18" charset="0"/>
              </a:rPr>
              <a:t>do you mean by pattern matching? Outline the </a:t>
            </a:r>
            <a:r>
              <a:rPr lang="en-US" dirty="0">
                <a:latin typeface="Times New Roman" panose="02020603050405020304" pitchFamily="18" charset="0"/>
                <a:cs typeface="Times New Roman" panose="02020603050405020304" pitchFamily="18" charset="0"/>
                <a:hlinkClick r:id="rId2" action="ppaction://hlinksldjump"/>
              </a:rPr>
              <a:t>Knuth Morris Pratt </a:t>
            </a:r>
            <a:r>
              <a:rPr lang="en-US" dirty="0">
                <a:latin typeface="Times New Roman" panose="02020603050405020304" pitchFamily="18" charset="0"/>
                <a:cs typeface="Times New Roman" panose="02020603050405020304" pitchFamily="18" charset="0"/>
              </a:rPr>
              <a:t>(KMP) algorithm and illustrate it to find the occurrences of the following pattern. </a:t>
            </a:r>
          </a:p>
          <a:p>
            <a:r>
              <a:rPr lang="en-US" dirty="0">
                <a:latin typeface="Times New Roman" panose="02020603050405020304" pitchFamily="18" charset="0"/>
                <a:cs typeface="Times New Roman" panose="02020603050405020304" pitchFamily="18" charset="0"/>
              </a:rPr>
              <a:t>P: ABCDABD </a:t>
            </a:r>
          </a:p>
          <a:p>
            <a:r>
              <a:rPr lang="en-US" dirty="0">
                <a:latin typeface="Times New Roman" panose="02020603050405020304" pitchFamily="18" charset="0"/>
                <a:cs typeface="Times New Roman" panose="02020603050405020304" pitchFamily="18" charset="0"/>
              </a:rPr>
              <a:t>S: ABC ABCDAB ABCDABCDABDE                 </a:t>
            </a:r>
            <a:r>
              <a:rPr lang="en-US" dirty="0" smtClean="0">
                <a:latin typeface="Times New Roman" panose="02020603050405020304" pitchFamily="18" charset="0"/>
                <a:cs typeface="Times New Roman" panose="02020603050405020304" pitchFamily="18" charset="0"/>
              </a:rPr>
              <a:t>		L3         </a:t>
            </a:r>
            <a:r>
              <a:rPr lang="en-US" dirty="0">
                <a:latin typeface="Times New Roman" panose="02020603050405020304" pitchFamily="18" charset="0"/>
                <a:cs typeface="Times New Roman" panose="02020603050405020304" pitchFamily="18" charset="0"/>
              </a:rPr>
              <a:t>10 </a:t>
            </a:r>
          </a:p>
          <a:p>
            <a:r>
              <a:rPr lang="en-US" dirty="0">
                <a:latin typeface="Times New Roman" panose="02020603050405020304" pitchFamily="18" charset="0"/>
                <a:cs typeface="Times New Roman" panose="02020603050405020304" pitchFamily="18" charset="0"/>
              </a:rPr>
              <a:t> </a:t>
            </a:r>
          </a:p>
          <a:p>
            <a:r>
              <a:rPr lang="en-US" dirty="0">
                <a:latin typeface="Times New Roman" panose="02020603050405020304" pitchFamily="18" charset="0"/>
                <a:cs typeface="Times New Roman" panose="02020603050405020304" pitchFamily="18" charset="0"/>
              </a:rPr>
              <a:t>S: BACBABABABACACA</a:t>
            </a:r>
          </a:p>
          <a:p>
            <a:r>
              <a:rPr lang="en-US" dirty="0">
                <a:latin typeface="Times New Roman" panose="02020603050405020304" pitchFamily="18" charset="0"/>
                <a:cs typeface="Times New Roman" panose="02020603050405020304" pitchFamily="18" charset="0"/>
              </a:rPr>
              <a:t>P: ABABACA</a:t>
            </a:r>
          </a:p>
          <a:p>
            <a:endParaRPr lang="en-US" dirty="0" smtClean="0">
              <a:latin typeface="Times New Roman" panose="02020603050405020304" pitchFamily="18" charset="0"/>
              <a:cs typeface="Times New Roman" panose="02020603050405020304" pitchFamily="18" charset="0"/>
            </a:endParaRPr>
          </a:p>
          <a:p>
            <a:r>
              <a:rPr lang="en-US" dirty="0" smtClean="0">
                <a:latin typeface="Times New Roman" panose="02020603050405020304" pitchFamily="18" charset="0"/>
                <a:cs typeface="Times New Roman" panose="02020603050405020304" pitchFamily="18" charset="0"/>
              </a:rPr>
              <a:t>15. Write an ADT for Stack. What is </a:t>
            </a:r>
            <a:r>
              <a:rPr lang="en-US" dirty="0" smtClean="0">
                <a:latin typeface="Times New Roman" panose="02020603050405020304" pitchFamily="18" charset="0"/>
                <a:cs typeface="Times New Roman" panose="02020603050405020304" pitchFamily="18" charset="0"/>
                <a:hlinkClick r:id="rId3" action="ppaction://hlinksldjump"/>
              </a:rPr>
              <a:t>System Stack</a:t>
            </a:r>
            <a:r>
              <a:rPr lang="en-US" dirty="0" smtClean="0">
                <a:latin typeface="Times New Roman" panose="02020603050405020304" pitchFamily="18" charset="0"/>
                <a:cs typeface="Times New Roman" panose="02020603050405020304" pitchFamily="18" charset="0"/>
              </a:rPr>
              <a:t>.</a:t>
            </a:r>
            <a:endParaRPr lang="en-US" dirty="0">
              <a:latin typeface="Times New Roman" panose="02020603050405020304" pitchFamily="18" charset="0"/>
              <a:cs typeface="Times New Roman" panose="02020603050405020304" pitchFamily="18" charset="0"/>
            </a:endParaRPr>
          </a:p>
          <a:p>
            <a:r>
              <a:rPr lang="en-US" dirty="0" smtClean="0">
                <a:latin typeface="Times New Roman" panose="02020603050405020304" pitchFamily="18" charset="0"/>
                <a:cs typeface="Times New Roman" panose="02020603050405020304" pitchFamily="18" charset="0"/>
              </a:rPr>
              <a:t>16. </a:t>
            </a:r>
            <a:r>
              <a:rPr lang="en-US" dirty="0">
                <a:latin typeface="Times New Roman" panose="02020603050405020304" pitchFamily="18" charset="0"/>
                <a:cs typeface="Times New Roman" panose="02020603050405020304" pitchFamily="18" charset="0"/>
              </a:rPr>
              <a:t>Write a program in C to implement push, pop and display operations for stacks using arrays. </a:t>
            </a:r>
            <a:endParaRPr lang="en-US" dirty="0" smtClean="0">
              <a:latin typeface="Times New Roman" panose="02020603050405020304" pitchFamily="18" charset="0"/>
              <a:cs typeface="Times New Roman" panose="02020603050405020304" pitchFamily="18" charset="0"/>
            </a:endParaRPr>
          </a:p>
          <a:p>
            <a:r>
              <a:rPr lang="en-US" dirty="0" smtClean="0">
                <a:latin typeface="Times New Roman" panose="02020603050405020304" pitchFamily="18" charset="0"/>
                <a:cs typeface="Times New Roman" panose="02020603050405020304" pitchFamily="18" charset="0"/>
              </a:rPr>
              <a:t>17. Write a </a:t>
            </a:r>
            <a:r>
              <a:rPr lang="en-US" dirty="0" smtClean="0">
                <a:latin typeface="Times New Roman" panose="02020603050405020304" pitchFamily="18" charset="0"/>
                <a:cs typeface="Times New Roman" panose="02020603050405020304" pitchFamily="18" charset="0"/>
                <a:hlinkClick r:id="rId4" action="ppaction://hlinksldjump"/>
              </a:rPr>
              <a:t>function to Convert </a:t>
            </a:r>
            <a:r>
              <a:rPr lang="en-US" dirty="0" smtClean="0">
                <a:latin typeface="Times New Roman" panose="02020603050405020304" pitchFamily="18" charset="0"/>
                <a:cs typeface="Times New Roman" panose="02020603050405020304" pitchFamily="18" charset="0"/>
              </a:rPr>
              <a:t>the given infix expression to postfix using stack, apply the same for given expression.</a:t>
            </a:r>
          </a:p>
          <a:p>
            <a:r>
              <a:rPr lang="en-US" dirty="0" smtClean="0">
                <a:latin typeface="Times New Roman" panose="02020603050405020304" pitchFamily="18" charset="0"/>
                <a:cs typeface="Times New Roman" panose="02020603050405020304" pitchFamily="18" charset="0"/>
              </a:rPr>
              <a:t>	A+(B*(C-D)/E)                                    </a:t>
            </a:r>
            <a:endParaRPr lang="en-US" dirty="0">
              <a:latin typeface="Times New Roman" panose="02020603050405020304" pitchFamily="18" charset="0"/>
              <a:cs typeface="Times New Roman" panose="02020603050405020304" pitchFamily="18" charset="0"/>
            </a:endParaRPr>
          </a:p>
          <a:p>
            <a:pPr lvl="0"/>
            <a:r>
              <a:rPr lang="en-US" dirty="0" smtClean="0">
                <a:latin typeface="Times New Roman" panose="02020603050405020304" pitchFamily="18" charset="0"/>
                <a:cs typeface="Times New Roman" panose="02020603050405020304" pitchFamily="18" charset="0"/>
              </a:rPr>
              <a:t>18. Write </a:t>
            </a:r>
            <a:r>
              <a:rPr lang="en-US" dirty="0">
                <a:latin typeface="Times New Roman" panose="02020603050405020304" pitchFamily="18" charset="0"/>
                <a:cs typeface="Times New Roman" panose="02020603050405020304" pitchFamily="18" charset="0"/>
              </a:rPr>
              <a:t>a </a:t>
            </a:r>
            <a:r>
              <a:rPr lang="en-US" dirty="0">
                <a:latin typeface="Times New Roman" panose="02020603050405020304" pitchFamily="18" charset="0"/>
                <a:cs typeface="Times New Roman" panose="02020603050405020304" pitchFamily="18" charset="0"/>
                <a:hlinkClick r:id="rId5" action="ppaction://hlinksldjump"/>
              </a:rPr>
              <a:t>function to evaluate </a:t>
            </a:r>
            <a:r>
              <a:rPr lang="en-US" dirty="0">
                <a:latin typeface="Times New Roman" panose="02020603050405020304" pitchFamily="18" charset="0"/>
                <a:cs typeface="Times New Roman" panose="02020603050405020304" pitchFamily="18" charset="0"/>
              </a:rPr>
              <a:t>the postfix expression. Illustrate the same for the given postfix expression: </a:t>
            </a:r>
          </a:p>
          <a:p>
            <a:r>
              <a:rPr lang="en-US" dirty="0" smtClean="0">
                <a:latin typeface="Times New Roman" panose="02020603050405020304" pitchFamily="18" charset="0"/>
                <a:cs typeface="Times New Roman" panose="02020603050405020304" pitchFamily="18" charset="0"/>
              </a:rPr>
              <a:t>         ABC-D*+E/F</a:t>
            </a:r>
            <a:r>
              <a:rPr lang="en-US" dirty="0">
                <a:latin typeface="Times New Roman" panose="02020603050405020304" pitchFamily="18" charset="0"/>
                <a:cs typeface="Times New Roman" panose="02020603050405020304" pitchFamily="18" charset="0"/>
              </a:rPr>
              <a:t>+ and assume A=6, B=3, C=2, D=5, E=1 and F=7</a:t>
            </a:r>
          </a:p>
        </p:txBody>
      </p:sp>
    </p:spTree>
    <p:extLst>
      <p:ext uri="{BB962C8B-B14F-4D97-AF65-F5344CB8AC3E}">
        <p14:creationId xmlns:p14="http://schemas.microsoft.com/office/powerpoint/2010/main" val="255299811"/>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828800" y="2209800"/>
            <a:ext cx="5762498" cy="2936875"/>
          </a:xfrm>
        </p:spPr>
        <p:txBody>
          <a:bodyPr/>
          <a:lstStyle/>
          <a:p>
            <a:r>
              <a:rPr lang="en-US" sz="4400" b="1" dirty="0" smtClean="0"/>
              <a:t>Thank you</a:t>
            </a:r>
            <a:endParaRPr lang="en-US" sz="4400" b="1" dirty="0"/>
          </a:p>
        </p:txBody>
      </p:sp>
    </p:spTree>
    <p:extLst>
      <p:ext uri="{BB962C8B-B14F-4D97-AF65-F5344CB8AC3E}">
        <p14:creationId xmlns:p14="http://schemas.microsoft.com/office/powerpoint/2010/main" val="309569277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8582406" y="22936"/>
            <a:ext cx="281940" cy="300355"/>
          </a:xfrm>
          <a:prstGeom prst="rect">
            <a:avLst/>
          </a:prstGeom>
        </p:spPr>
        <p:txBody>
          <a:bodyPr vert="horz" wrap="square" lIns="0" tIns="12700" rIns="0" bIns="0" rtlCol="0">
            <a:spAutoFit/>
          </a:bodyPr>
          <a:lstStyle/>
          <a:p>
            <a:pPr marL="12700">
              <a:lnSpc>
                <a:spcPct val="100000"/>
              </a:lnSpc>
              <a:spcBef>
                <a:spcPts val="100"/>
              </a:spcBef>
            </a:pPr>
            <a:r>
              <a:rPr sz="1800" spc="5" dirty="0">
                <a:latin typeface="Arial MT"/>
                <a:cs typeface="Arial MT"/>
              </a:rPr>
              <a:t>14</a:t>
            </a:r>
            <a:endParaRPr sz="1800">
              <a:latin typeface="Arial MT"/>
              <a:cs typeface="Arial MT"/>
            </a:endParaRPr>
          </a:p>
        </p:txBody>
      </p:sp>
      <p:sp>
        <p:nvSpPr>
          <p:cNvPr id="3" name="object 3"/>
          <p:cNvSpPr txBox="1">
            <a:spLocks noGrp="1"/>
          </p:cNvSpPr>
          <p:nvPr>
            <p:ph type="title"/>
          </p:nvPr>
        </p:nvSpPr>
        <p:spPr>
          <a:xfrm>
            <a:off x="962406" y="1295400"/>
            <a:ext cx="7620000" cy="505267"/>
          </a:xfrm>
          <a:prstGeom prst="rect">
            <a:avLst/>
          </a:prstGeom>
        </p:spPr>
        <p:txBody>
          <a:bodyPr vert="horz" wrap="square" lIns="0" tIns="12700" rIns="0" bIns="0" rtlCol="0">
            <a:spAutoFit/>
          </a:bodyPr>
          <a:lstStyle/>
          <a:p>
            <a:pPr marL="12700">
              <a:lnSpc>
                <a:spcPct val="100000"/>
              </a:lnSpc>
              <a:spcBef>
                <a:spcPts val="100"/>
              </a:spcBef>
            </a:pPr>
            <a:r>
              <a:rPr sz="3200" b="1" dirty="0">
                <a:solidFill>
                  <a:srgbClr val="000000"/>
                </a:solidFill>
                <a:latin typeface="Times New Roman"/>
                <a:cs typeface="Times New Roman"/>
              </a:rPr>
              <a:t>L</a:t>
            </a:r>
            <a:r>
              <a:rPr sz="3200" b="1" spc="-5" dirty="0">
                <a:solidFill>
                  <a:srgbClr val="000000"/>
                </a:solidFill>
                <a:latin typeface="Times New Roman"/>
                <a:cs typeface="Times New Roman"/>
              </a:rPr>
              <a:t>i</a:t>
            </a:r>
            <a:r>
              <a:rPr sz="3200" b="1" spc="5" dirty="0">
                <a:solidFill>
                  <a:srgbClr val="000000"/>
                </a:solidFill>
                <a:latin typeface="Times New Roman"/>
                <a:cs typeface="Times New Roman"/>
              </a:rPr>
              <a:t>n</a:t>
            </a:r>
            <a:r>
              <a:rPr sz="3200" b="1" spc="-10" dirty="0">
                <a:solidFill>
                  <a:srgbClr val="000000"/>
                </a:solidFill>
                <a:latin typeface="Times New Roman"/>
                <a:cs typeface="Times New Roman"/>
              </a:rPr>
              <a:t>e</a:t>
            </a:r>
            <a:r>
              <a:rPr sz="3200" b="1" dirty="0">
                <a:solidFill>
                  <a:srgbClr val="000000"/>
                </a:solidFill>
                <a:latin typeface="Times New Roman"/>
                <a:cs typeface="Times New Roman"/>
              </a:rPr>
              <a:t>ar</a:t>
            </a:r>
            <a:r>
              <a:rPr sz="3200" b="1" spc="-150" dirty="0">
                <a:solidFill>
                  <a:srgbClr val="000000"/>
                </a:solidFill>
                <a:latin typeface="Times New Roman"/>
                <a:cs typeface="Times New Roman"/>
              </a:rPr>
              <a:t> </a:t>
            </a:r>
            <a:r>
              <a:rPr sz="3200" b="1" spc="-5" dirty="0">
                <a:solidFill>
                  <a:srgbClr val="000000"/>
                </a:solidFill>
                <a:latin typeface="Times New Roman"/>
                <a:cs typeface="Times New Roman"/>
              </a:rPr>
              <a:t>a</a:t>
            </a:r>
            <a:r>
              <a:rPr sz="3200" b="1" dirty="0">
                <a:solidFill>
                  <a:srgbClr val="000000"/>
                </a:solidFill>
                <a:latin typeface="Times New Roman"/>
                <a:cs typeface="Times New Roman"/>
              </a:rPr>
              <a:t>n</a:t>
            </a:r>
            <a:r>
              <a:rPr sz="3200" b="1" spc="-5" dirty="0">
                <a:solidFill>
                  <a:srgbClr val="000000"/>
                </a:solidFill>
                <a:latin typeface="Times New Roman"/>
                <a:cs typeface="Times New Roman"/>
              </a:rPr>
              <a:t>d</a:t>
            </a:r>
            <a:r>
              <a:rPr sz="3200" b="1" spc="-10" dirty="0">
                <a:solidFill>
                  <a:srgbClr val="000000"/>
                </a:solidFill>
                <a:latin typeface="Times New Roman"/>
                <a:cs typeface="Times New Roman"/>
              </a:rPr>
              <a:t> </a:t>
            </a:r>
            <a:r>
              <a:rPr sz="3200" b="1" spc="-5" dirty="0">
                <a:solidFill>
                  <a:srgbClr val="000000"/>
                </a:solidFill>
                <a:latin typeface="Times New Roman"/>
                <a:cs typeface="Times New Roman"/>
              </a:rPr>
              <a:t>Non</a:t>
            </a:r>
            <a:r>
              <a:rPr sz="3200" b="1" dirty="0">
                <a:solidFill>
                  <a:srgbClr val="000000"/>
                </a:solidFill>
                <a:latin typeface="Times New Roman"/>
                <a:cs typeface="Times New Roman"/>
              </a:rPr>
              <a:t>-</a:t>
            </a:r>
            <a:r>
              <a:rPr sz="3200" b="1" spc="-5" dirty="0">
                <a:solidFill>
                  <a:srgbClr val="000000"/>
                </a:solidFill>
                <a:latin typeface="Times New Roman"/>
                <a:cs typeface="Times New Roman"/>
              </a:rPr>
              <a:t> </a:t>
            </a:r>
            <a:r>
              <a:rPr sz="3200" b="1" dirty="0">
                <a:solidFill>
                  <a:srgbClr val="000000"/>
                </a:solidFill>
                <a:latin typeface="Times New Roman"/>
                <a:cs typeface="Times New Roman"/>
              </a:rPr>
              <a:t>L</a:t>
            </a:r>
            <a:r>
              <a:rPr sz="3200" b="1" spc="-5" dirty="0">
                <a:solidFill>
                  <a:srgbClr val="000000"/>
                </a:solidFill>
                <a:latin typeface="Times New Roman"/>
                <a:cs typeface="Times New Roman"/>
              </a:rPr>
              <a:t>i</a:t>
            </a:r>
            <a:r>
              <a:rPr sz="3200" b="1" spc="5" dirty="0">
                <a:solidFill>
                  <a:srgbClr val="000000"/>
                </a:solidFill>
                <a:latin typeface="Times New Roman"/>
                <a:cs typeface="Times New Roman"/>
              </a:rPr>
              <a:t>n</a:t>
            </a:r>
            <a:r>
              <a:rPr sz="3200" b="1" spc="-10" dirty="0">
                <a:solidFill>
                  <a:srgbClr val="000000"/>
                </a:solidFill>
                <a:latin typeface="Times New Roman"/>
                <a:cs typeface="Times New Roman"/>
              </a:rPr>
              <a:t>e</a:t>
            </a:r>
            <a:r>
              <a:rPr sz="3200" b="1" dirty="0">
                <a:solidFill>
                  <a:srgbClr val="000000"/>
                </a:solidFill>
                <a:latin typeface="Times New Roman"/>
                <a:cs typeface="Times New Roman"/>
              </a:rPr>
              <a:t>ar</a:t>
            </a:r>
            <a:r>
              <a:rPr sz="3200" b="1" spc="-100" dirty="0">
                <a:solidFill>
                  <a:srgbClr val="000000"/>
                </a:solidFill>
                <a:latin typeface="Times New Roman"/>
                <a:cs typeface="Times New Roman"/>
              </a:rPr>
              <a:t> </a:t>
            </a:r>
            <a:r>
              <a:rPr sz="3200" b="1" spc="-5" dirty="0">
                <a:solidFill>
                  <a:srgbClr val="000000"/>
                </a:solidFill>
                <a:latin typeface="Times New Roman"/>
                <a:cs typeface="Times New Roman"/>
              </a:rPr>
              <a:t>Da</a:t>
            </a:r>
            <a:r>
              <a:rPr sz="3200" b="1" spc="-20" dirty="0">
                <a:solidFill>
                  <a:srgbClr val="000000"/>
                </a:solidFill>
                <a:latin typeface="Times New Roman"/>
                <a:cs typeface="Times New Roman"/>
              </a:rPr>
              <a:t>t</a:t>
            </a:r>
            <a:r>
              <a:rPr sz="3200" b="1" dirty="0">
                <a:solidFill>
                  <a:srgbClr val="000000"/>
                </a:solidFill>
                <a:latin typeface="Times New Roman"/>
                <a:cs typeface="Times New Roman"/>
              </a:rPr>
              <a:t>a St</a:t>
            </a:r>
            <a:r>
              <a:rPr sz="3200" b="1" spc="-20" dirty="0">
                <a:solidFill>
                  <a:srgbClr val="000000"/>
                </a:solidFill>
                <a:latin typeface="Times New Roman"/>
                <a:cs typeface="Times New Roman"/>
              </a:rPr>
              <a:t>r</a:t>
            </a:r>
            <a:r>
              <a:rPr sz="3200" b="1" dirty="0">
                <a:solidFill>
                  <a:srgbClr val="000000"/>
                </a:solidFill>
                <a:latin typeface="Times New Roman"/>
                <a:cs typeface="Times New Roman"/>
              </a:rPr>
              <a:t>u</a:t>
            </a:r>
            <a:r>
              <a:rPr sz="3200" b="1" spc="-10" dirty="0">
                <a:solidFill>
                  <a:srgbClr val="000000"/>
                </a:solidFill>
                <a:latin typeface="Times New Roman"/>
                <a:cs typeface="Times New Roman"/>
              </a:rPr>
              <a:t>c</a:t>
            </a:r>
            <a:r>
              <a:rPr sz="3200" b="1" spc="-5" dirty="0">
                <a:solidFill>
                  <a:srgbClr val="000000"/>
                </a:solidFill>
                <a:latin typeface="Times New Roman"/>
                <a:cs typeface="Times New Roman"/>
              </a:rPr>
              <a:t>tu</a:t>
            </a:r>
            <a:r>
              <a:rPr sz="3200" b="1" spc="-65" dirty="0">
                <a:solidFill>
                  <a:srgbClr val="000000"/>
                </a:solidFill>
                <a:latin typeface="Times New Roman"/>
                <a:cs typeface="Times New Roman"/>
              </a:rPr>
              <a:t>r</a:t>
            </a:r>
            <a:r>
              <a:rPr sz="3200" b="1" dirty="0">
                <a:solidFill>
                  <a:srgbClr val="000000"/>
                </a:solidFill>
                <a:latin typeface="Times New Roman"/>
                <a:cs typeface="Times New Roman"/>
              </a:rPr>
              <a:t>e</a:t>
            </a:r>
            <a:endParaRPr sz="3200" dirty="0">
              <a:latin typeface="Times New Roman"/>
              <a:cs typeface="Times New Roman"/>
            </a:endParaRPr>
          </a:p>
        </p:txBody>
      </p:sp>
      <p:sp>
        <p:nvSpPr>
          <p:cNvPr id="4" name="object 4"/>
          <p:cNvSpPr txBox="1"/>
          <p:nvPr/>
        </p:nvSpPr>
        <p:spPr>
          <a:xfrm>
            <a:off x="838200" y="2133600"/>
            <a:ext cx="7501890" cy="3474669"/>
          </a:xfrm>
          <a:prstGeom prst="rect">
            <a:avLst/>
          </a:prstGeom>
        </p:spPr>
        <p:txBody>
          <a:bodyPr vert="horz" wrap="square" lIns="0" tIns="12065" rIns="0" bIns="0" rtlCol="0">
            <a:spAutoFit/>
          </a:bodyPr>
          <a:lstStyle/>
          <a:p>
            <a:pPr marL="469900" marR="566420" indent="-457200" algn="just">
              <a:lnSpc>
                <a:spcPct val="150100"/>
              </a:lnSpc>
              <a:spcBef>
                <a:spcPts val="95"/>
              </a:spcBef>
              <a:buFont typeface="Arial" pitchFamily="34" charset="0"/>
              <a:buChar char="•"/>
            </a:pPr>
            <a:r>
              <a:rPr sz="2800" dirty="0">
                <a:latin typeface="Times New Roman" pitchFamily="18" charset="0"/>
                <a:cs typeface="Times New Roman" pitchFamily="18" charset="0"/>
              </a:rPr>
              <a:t>In</a:t>
            </a:r>
            <a:r>
              <a:rPr sz="2800" spc="-10" dirty="0">
                <a:latin typeface="Times New Roman" pitchFamily="18" charset="0"/>
                <a:cs typeface="Times New Roman" pitchFamily="18" charset="0"/>
              </a:rPr>
              <a:t> </a:t>
            </a:r>
            <a:r>
              <a:rPr sz="2800" dirty="0">
                <a:latin typeface="Times New Roman" pitchFamily="18" charset="0"/>
                <a:cs typeface="Times New Roman" pitchFamily="18" charset="0"/>
              </a:rPr>
              <a:t>a</a:t>
            </a:r>
            <a:r>
              <a:rPr sz="2800" spc="-15" dirty="0">
                <a:latin typeface="Times New Roman" pitchFamily="18" charset="0"/>
                <a:cs typeface="Times New Roman" pitchFamily="18" charset="0"/>
              </a:rPr>
              <a:t> </a:t>
            </a:r>
            <a:r>
              <a:rPr sz="2800" dirty="0">
                <a:latin typeface="Times New Roman" pitchFamily="18" charset="0"/>
                <a:cs typeface="Times New Roman" pitchFamily="18" charset="0"/>
              </a:rPr>
              <a:t>linear</a:t>
            </a:r>
            <a:r>
              <a:rPr sz="2800" spc="-35" dirty="0">
                <a:latin typeface="Times New Roman" pitchFamily="18" charset="0"/>
                <a:cs typeface="Times New Roman" pitchFamily="18" charset="0"/>
              </a:rPr>
              <a:t> </a:t>
            </a:r>
            <a:r>
              <a:rPr sz="2800" spc="-10" dirty="0">
                <a:latin typeface="Times New Roman" pitchFamily="18" charset="0"/>
                <a:cs typeface="Times New Roman" pitchFamily="18" charset="0"/>
              </a:rPr>
              <a:t>data</a:t>
            </a:r>
            <a:r>
              <a:rPr sz="2800" spc="-40" dirty="0">
                <a:latin typeface="Times New Roman" pitchFamily="18" charset="0"/>
                <a:cs typeface="Times New Roman" pitchFamily="18" charset="0"/>
              </a:rPr>
              <a:t> </a:t>
            </a:r>
            <a:r>
              <a:rPr sz="2800" spc="-5" dirty="0">
                <a:latin typeface="Times New Roman" pitchFamily="18" charset="0"/>
                <a:cs typeface="Times New Roman" pitchFamily="18" charset="0"/>
              </a:rPr>
              <a:t>structure,</a:t>
            </a:r>
            <a:r>
              <a:rPr sz="2800" spc="-95" dirty="0">
                <a:latin typeface="Times New Roman" pitchFamily="18" charset="0"/>
                <a:cs typeface="Times New Roman" pitchFamily="18" charset="0"/>
              </a:rPr>
              <a:t> </a:t>
            </a:r>
            <a:r>
              <a:rPr sz="2800" spc="5" dirty="0">
                <a:latin typeface="Times New Roman" pitchFamily="18" charset="0"/>
                <a:cs typeface="Times New Roman" pitchFamily="18" charset="0"/>
              </a:rPr>
              <a:t>the</a:t>
            </a:r>
            <a:r>
              <a:rPr sz="2800" spc="-60" dirty="0">
                <a:latin typeface="Times New Roman" pitchFamily="18" charset="0"/>
                <a:cs typeface="Times New Roman" pitchFamily="18" charset="0"/>
              </a:rPr>
              <a:t> </a:t>
            </a:r>
            <a:r>
              <a:rPr sz="2800" spc="-10" dirty="0">
                <a:latin typeface="Times New Roman" pitchFamily="18" charset="0"/>
                <a:cs typeface="Times New Roman" pitchFamily="18" charset="0"/>
              </a:rPr>
              <a:t>data</a:t>
            </a:r>
            <a:r>
              <a:rPr sz="2800" spc="-40" dirty="0">
                <a:latin typeface="Times New Roman" pitchFamily="18" charset="0"/>
                <a:cs typeface="Times New Roman" pitchFamily="18" charset="0"/>
              </a:rPr>
              <a:t> </a:t>
            </a:r>
            <a:r>
              <a:rPr sz="2800" spc="-5" dirty="0">
                <a:latin typeface="Times New Roman" pitchFamily="18" charset="0"/>
                <a:cs typeface="Times New Roman" pitchFamily="18" charset="0"/>
              </a:rPr>
              <a:t>items</a:t>
            </a:r>
            <a:r>
              <a:rPr sz="2800" spc="-40" dirty="0">
                <a:latin typeface="Times New Roman" pitchFamily="18" charset="0"/>
                <a:cs typeface="Times New Roman" pitchFamily="18" charset="0"/>
              </a:rPr>
              <a:t> </a:t>
            </a:r>
            <a:r>
              <a:rPr sz="2800" spc="-10" dirty="0">
                <a:latin typeface="Times New Roman" pitchFamily="18" charset="0"/>
                <a:cs typeface="Times New Roman" pitchFamily="18" charset="0"/>
              </a:rPr>
              <a:t>are arranged</a:t>
            </a:r>
            <a:r>
              <a:rPr sz="2800" spc="-45" dirty="0">
                <a:latin typeface="Times New Roman" pitchFamily="18" charset="0"/>
                <a:cs typeface="Times New Roman" pitchFamily="18" charset="0"/>
              </a:rPr>
              <a:t> </a:t>
            </a:r>
            <a:r>
              <a:rPr sz="2800" dirty="0">
                <a:latin typeface="Times New Roman" pitchFamily="18" charset="0"/>
                <a:cs typeface="Times New Roman" pitchFamily="18" charset="0"/>
              </a:rPr>
              <a:t>in </a:t>
            </a:r>
            <a:r>
              <a:rPr sz="2800" spc="-525" dirty="0">
                <a:latin typeface="Times New Roman" pitchFamily="18" charset="0"/>
                <a:cs typeface="Times New Roman" pitchFamily="18" charset="0"/>
              </a:rPr>
              <a:t> </a:t>
            </a:r>
            <a:r>
              <a:rPr sz="2800" dirty="0">
                <a:latin typeface="Times New Roman" pitchFamily="18" charset="0"/>
                <a:cs typeface="Times New Roman" pitchFamily="18" charset="0"/>
              </a:rPr>
              <a:t>a</a:t>
            </a:r>
            <a:r>
              <a:rPr sz="2800" spc="-20" dirty="0">
                <a:latin typeface="Times New Roman" pitchFamily="18" charset="0"/>
                <a:cs typeface="Times New Roman" pitchFamily="18" charset="0"/>
              </a:rPr>
              <a:t> </a:t>
            </a:r>
            <a:r>
              <a:rPr sz="2800" dirty="0">
                <a:latin typeface="Times New Roman" pitchFamily="18" charset="0"/>
                <a:cs typeface="Times New Roman" pitchFamily="18" charset="0"/>
              </a:rPr>
              <a:t>linear</a:t>
            </a:r>
            <a:r>
              <a:rPr sz="2800" spc="-35" dirty="0">
                <a:latin typeface="Times New Roman" pitchFamily="18" charset="0"/>
                <a:cs typeface="Times New Roman" pitchFamily="18" charset="0"/>
              </a:rPr>
              <a:t> </a:t>
            </a:r>
            <a:r>
              <a:rPr sz="2800" dirty="0">
                <a:latin typeface="Times New Roman" pitchFamily="18" charset="0"/>
                <a:cs typeface="Times New Roman" pitchFamily="18" charset="0"/>
              </a:rPr>
              <a:t>sequence.</a:t>
            </a:r>
            <a:r>
              <a:rPr sz="2800" spc="-60" dirty="0">
                <a:latin typeface="Times New Roman" pitchFamily="18" charset="0"/>
                <a:cs typeface="Times New Roman" pitchFamily="18" charset="0"/>
              </a:rPr>
              <a:t> </a:t>
            </a:r>
            <a:r>
              <a:rPr sz="2800" spc="-5" dirty="0">
                <a:latin typeface="Times New Roman" pitchFamily="18" charset="0"/>
                <a:cs typeface="Times New Roman" pitchFamily="18" charset="0"/>
              </a:rPr>
              <a:t>Example</a:t>
            </a:r>
            <a:r>
              <a:rPr sz="2800" spc="-45" dirty="0">
                <a:latin typeface="Times New Roman" pitchFamily="18" charset="0"/>
                <a:cs typeface="Times New Roman" pitchFamily="18" charset="0"/>
              </a:rPr>
              <a:t> </a:t>
            </a:r>
            <a:r>
              <a:rPr sz="2800" dirty="0">
                <a:latin typeface="Times New Roman" pitchFamily="18" charset="0"/>
                <a:cs typeface="Times New Roman" pitchFamily="18" charset="0"/>
              </a:rPr>
              <a:t>is</a:t>
            </a:r>
            <a:r>
              <a:rPr sz="2800" spc="-20" dirty="0">
                <a:latin typeface="Times New Roman" pitchFamily="18" charset="0"/>
                <a:cs typeface="Times New Roman" pitchFamily="18" charset="0"/>
              </a:rPr>
              <a:t> </a:t>
            </a:r>
            <a:r>
              <a:rPr sz="2800" spc="-65" dirty="0">
                <a:latin typeface="Times New Roman" pitchFamily="18" charset="0"/>
                <a:cs typeface="Times New Roman" pitchFamily="18" charset="0"/>
              </a:rPr>
              <a:t>array.</a:t>
            </a:r>
            <a:endParaRPr sz="2800" dirty="0">
              <a:latin typeface="Times New Roman" pitchFamily="18" charset="0"/>
              <a:cs typeface="Times New Roman" pitchFamily="18" charset="0"/>
            </a:endParaRPr>
          </a:p>
          <a:p>
            <a:pPr marL="469900" indent="-457200" algn="just">
              <a:lnSpc>
                <a:spcPct val="100000"/>
              </a:lnSpc>
              <a:spcBef>
                <a:spcPts val="420"/>
              </a:spcBef>
              <a:buFont typeface="Arial" pitchFamily="34" charset="0"/>
              <a:buChar char="•"/>
            </a:pPr>
            <a:r>
              <a:rPr sz="2800" spc="-30" dirty="0">
                <a:latin typeface="Times New Roman" pitchFamily="18" charset="0"/>
                <a:cs typeface="Times New Roman" pitchFamily="18" charset="0"/>
              </a:rPr>
              <a:t>In</a:t>
            </a:r>
            <a:r>
              <a:rPr sz="2800" spc="40" dirty="0">
                <a:latin typeface="Times New Roman" pitchFamily="18" charset="0"/>
                <a:cs typeface="Times New Roman" pitchFamily="18" charset="0"/>
              </a:rPr>
              <a:t> </a:t>
            </a:r>
            <a:r>
              <a:rPr sz="2800" dirty="0">
                <a:latin typeface="Times New Roman" pitchFamily="18" charset="0"/>
                <a:cs typeface="Times New Roman" pitchFamily="18" charset="0"/>
              </a:rPr>
              <a:t>a</a:t>
            </a:r>
            <a:r>
              <a:rPr sz="2800" spc="-10" dirty="0">
                <a:latin typeface="Times New Roman" pitchFamily="18" charset="0"/>
                <a:cs typeface="Times New Roman" pitchFamily="18" charset="0"/>
              </a:rPr>
              <a:t> non-Linear</a:t>
            </a:r>
            <a:r>
              <a:rPr sz="2800" spc="20" dirty="0">
                <a:latin typeface="Times New Roman" pitchFamily="18" charset="0"/>
                <a:cs typeface="Times New Roman" pitchFamily="18" charset="0"/>
              </a:rPr>
              <a:t> </a:t>
            </a:r>
            <a:r>
              <a:rPr sz="2800" spc="-5" dirty="0">
                <a:latin typeface="Times New Roman" pitchFamily="18" charset="0"/>
                <a:cs typeface="Times New Roman" pitchFamily="18" charset="0"/>
              </a:rPr>
              <a:t>data structure,</a:t>
            </a:r>
            <a:r>
              <a:rPr sz="2800" spc="-45" dirty="0">
                <a:latin typeface="Times New Roman" pitchFamily="18" charset="0"/>
                <a:cs typeface="Times New Roman" pitchFamily="18" charset="0"/>
              </a:rPr>
              <a:t> </a:t>
            </a:r>
            <a:r>
              <a:rPr sz="2800" dirty="0">
                <a:latin typeface="Times New Roman" pitchFamily="18" charset="0"/>
                <a:cs typeface="Times New Roman" pitchFamily="18" charset="0"/>
              </a:rPr>
              <a:t>the</a:t>
            </a:r>
            <a:r>
              <a:rPr sz="2800" spc="-5" dirty="0">
                <a:latin typeface="Times New Roman" pitchFamily="18" charset="0"/>
                <a:cs typeface="Times New Roman" pitchFamily="18" charset="0"/>
              </a:rPr>
              <a:t> data</a:t>
            </a:r>
            <a:r>
              <a:rPr sz="2800" spc="-30" dirty="0">
                <a:latin typeface="Times New Roman" pitchFamily="18" charset="0"/>
                <a:cs typeface="Times New Roman" pitchFamily="18" charset="0"/>
              </a:rPr>
              <a:t> </a:t>
            </a:r>
            <a:r>
              <a:rPr sz="2800" spc="-5" dirty="0">
                <a:latin typeface="Times New Roman" pitchFamily="18" charset="0"/>
                <a:cs typeface="Times New Roman" pitchFamily="18" charset="0"/>
              </a:rPr>
              <a:t>items</a:t>
            </a:r>
            <a:r>
              <a:rPr sz="2800" spc="-60" dirty="0">
                <a:latin typeface="Times New Roman" pitchFamily="18" charset="0"/>
                <a:cs typeface="Times New Roman" pitchFamily="18" charset="0"/>
              </a:rPr>
              <a:t> </a:t>
            </a:r>
            <a:r>
              <a:rPr sz="2800" spc="-5" dirty="0">
                <a:latin typeface="Times New Roman" pitchFamily="18" charset="0"/>
                <a:cs typeface="Times New Roman" pitchFamily="18" charset="0"/>
              </a:rPr>
              <a:t>are</a:t>
            </a:r>
            <a:r>
              <a:rPr sz="2800" spc="-20" dirty="0">
                <a:latin typeface="Times New Roman" pitchFamily="18" charset="0"/>
                <a:cs typeface="Times New Roman" pitchFamily="18" charset="0"/>
              </a:rPr>
              <a:t> </a:t>
            </a:r>
            <a:r>
              <a:rPr sz="2800" dirty="0">
                <a:latin typeface="Times New Roman" pitchFamily="18" charset="0"/>
                <a:cs typeface="Times New Roman" pitchFamily="18" charset="0"/>
              </a:rPr>
              <a:t>not</a:t>
            </a:r>
            <a:r>
              <a:rPr sz="2800" spc="-20" dirty="0">
                <a:latin typeface="Times New Roman" pitchFamily="18" charset="0"/>
                <a:cs typeface="Times New Roman" pitchFamily="18" charset="0"/>
              </a:rPr>
              <a:t> </a:t>
            </a:r>
            <a:r>
              <a:rPr sz="2800" dirty="0">
                <a:latin typeface="Times New Roman" pitchFamily="18" charset="0"/>
                <a:cs typeface="Times New Roman" pitchFamily="18" charset="0"/>
              </a:rPr>
              <a:t>in</a:t>
            </a:r>
            <a:r>
              <a:rPr sz="2800" spc="-25" dirty="0">
                <a:latin typeface="Times New Roman" pitchFamily="18" charset="0"/>
                <a:cs typeface="Times New Roman" pitchFamily="18" charset="0"/>
              </a:rPr>
              <a:t> </a:t>
            </a:r>
            <a:r>
              <a:rPr sz="2800" dirty="0" smtClean="0">
                <a:latin typeface="Times New Roman" pitchFamily="18" charset="0"/>
                <a:cs typeface="Times New Roman" pitchFamily="18" charset="0"/>
              </a:rPr>
              <a:t>a</a:t>
            </a:r>
            <a:r>
              <a:rPr lang="en-US" sz="2800" dirty="0" smtClean="0">
                <a:latin typeface="Times New Roman" pitchFamily="18" charset="0"/>
                <a:cs typeface="Times New Roman" pitchFamily="18" charset="0"/>
              </a:rPr>
              <a:t> </a:t>
            </a:r>
            <a:r>
              <a:rPr sz="2800" spc="-5" dirty="0" smtClean="0">
                <a:latin typeface="Times New Roman" pitchFamily="18" charset="0"/>
                <a:cs typeface="Times New Roman" pitchFamily="18" charset="0"/>
              </a:rPr>
              <a:t>sequence</a:t>
            </a:r>
            <a:r>
              <a:rPr sz="2800" spc="-5" dirty="0">
                <a:latin typeface="Times New Roman" pitchFamily="18" charset="0"/>
                <a:cs typeface="Times New Roman" pitchFamily="18" charset="0"/>
              </a:rPr>
              <a:t>.</a:t>
            </a:r>
            <a:r>
              <a:rPr sz="2800" spc="-30" dirty="0">
                <a:latin typeface="Times New Roman" pitchFamily="18" charset="0"/>
                <a:cs typeface="Times New Roman" pitchFamily="18" charset="0"/>
              </a:rPr>
              <a:t> </a:t>
            </a:r>
            <a:r>
              <a:rPr sz="2800" dirty="0">
                <a:latin typeface="Times New Roman" pitchFamily="18" charset="0"/>
                <a:cs typeface="Times New Roman" pitchFamily="18" charset="0"/>
              </a:rPr>
              <a:t>Example</a:t>
            </a:r>
            <a:r>
              <a:rPr sz="2800" spc="-60" dirty="0">
                <a:latin typeface="Times New Roman" pitchFamily="18" charset="0"/>
                <a:cs typeface="Times New Roman" pitchFamily="18" charset="0"/>
              </a:rPr>
              <a:t> </a:t>
            </a:r>
            <a:r>
              <a:rPr sz="2800" dirty="0">
                <a:latin typeface="Times New Roman" pitchFamily="18" charset="0"/>
                <a:cs typeface="Times New Roman" pitchFamily="18" charset="0"/>
              </a:rPr>
              <a:t>is</a:t>
            </a:r>
            <a:r>
              <a:rPr sz="2800" spc="-35" dirty="0">
                <a:latin typeface="Times New Roman" pitchFamily="18" charset="0"/>
                <a:cs typeface="Times New Roman" pitchFamily="18" charset="0"/>
              </a:rPr>
              <a:t> </a:t>
            </a:r>
            <a:r>
              <a:rPr sz="2800" spc="-5" dirty="0">
                <a:latin typeface="Times New Roman" pitchFamily="18" charset="0"/>
                <a:cs typeface="Times New Roman" pitchFamily="18" charset="0"/>
              </a:rPr>
              <a:t>tree.</a:t>
            </a:r>
            <a:endParaRPr sz="2800" dirty="0">
              <a:latin typeface="Times New Roman" pitchFamily="18" charset="0"/>
              <a:cs typeface="Times New Roman" pitchFamily="18" charset="0"/>
            </a:endParaRPr>
          </a:p>
          <a:p>
            <a:pPr marL="469900" indent="-457200" algn="just">
              <a:lnSpc>
                <a:spcPct val="100000"/>
              </a:lnSpc>
              <a:spcBef>
                <a:spcPts val="1395"/>
              </a:spcBef>
              <a:buFont typeface="Arial" pitchFamily="34" charset="0"/>
              <a:buChar char="•"/>
            </a:pPr>
            <a:endParaRPr sz="28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8582406" y="22936"/>
            <a:ext cx="281940" cy="300355"/>
          </a:xfrm>
          <a:prstGeom prst="rect">
            <a:avLst/>
          </a:prstGeom>
        </p:spPr>
        <p:txBody>
          <a:bodyPr vert="horz" wrap="square" lIns="0" tIns="12700" rIns="0" bIns="0" rtlCol="0">
            <a:spAutoFit/>
          </a:bodyPr>
          <a:lstStyle/>
          <a:p>
            <a:pPr marL="12700">
              <a:lnSpc>
                <a:spcPct val="100000"/>
              </a:lnSpc>
              <a:spcBef>
                <a:spcPts val="100"/>
              </a:spcBef>
            </a:pPr>
            <a:r>
              <a:rPr sz="1800" spc="5" dirty="0">
                <a:latin typeface="Arial MT"/>
                <a:cs typeface="Arial MT"/>
              </a:rPr>
              <a:t>16</a:t>
            </a:r>
            <a:endParaRPr sz="1800">
              <a:latin typeface="Arial MT"/>
              <a:cs typeface="Arial MT"/>
            </a:endParaRPr>
          </a:p>
        </p:txBody>
      </p:sp>
      <p:sp>
        <p:nvSpPr>
          <p:cNvPr id="3" name="object 3"/>
          <p:cNvSpPr txBox="1">
            <a:spLocks noGrp="1"/>
          </p:cNvSpPr>
          <p:nvPr>
            <p:ph type="title"/>
          </p:nvPr>
        </p:nvSpPr>
        <p:spPr>
          <a:xfrm>
            <a:off x="1079398" y="1280616"/>
            <a:ext cx="4864202" cy="443711"/>
          </a:xfrm>
          <a:prstGeom prst="rect">
            <a:avLst/>
          </a:prstGeom>
        </p:spPr>
        <p:txBody>
          <a:bodyPr vert="horz" wrap="square" lIns="0" tIns="12700" rIns="0" bIns="0" rtlCol="0">
            <a:spAutoFit/>
          </a:bodyPr>
          <a:lstStyle/>
          <a:p>
            <a:pPr marL="12700">
              <a:lnSpc>
                <a:spcPct val="100000"/>
              </a:lnSpc>
              <a:spcBef>
                <a:spcPts val="100"/>
              </a:spcBef>
            </a:pPr>
            <a:r>
              <a:rPr sz="2800" b="1" spc="-5" dirty="0">
                <a:solidFill>
                  <a:srgbClr val="000000"/>
                </a:solidFill>
                <a:latin typeface="Times New Roman"/>
                <a:cs typeface="Times New Roman"/>
              </a:rPr>
              <a:t>Data</a:t>
            </a:r>
            <a:r>
              <a:rPr sz="2800" b="1" spc="-45" dirty="0">
                <a:solidFill>
                  <a:srgbClr val="000000"/>
                </a:solidFill>
                <a:latin typeface="Times New Roman"/>
                <a:cs typeface="Times New Roman"/>
              </a:rPr>
              <a:t> </a:t>
            </a:r>
            <a:r>
              <a:rPr sz="2800" b="1" spc="-10" dirty="0">
                <a:solidFill>
                  <a:srgbClr val="000000"/>
                </a:solidFill>
                <a:latin typeface="Times New Roman"/>
                <a:cs typeface="Times New Roman"/>
              </a:rPr>
              <a:t>Structure</a:t>
            </a:r>
            <a:r>
              <a:rPr sz="2800" b="1" spc="-100" dirty="0">
                <a:solidFill>
                  <a:srgbClr val="000000"/>
                </a:solidFill>
                <a:latin typeface="Times New Roman"/>
                <a:cs typeface="Times New Roman"/>
              </a:rPr>
              <a:t> </a:t>
            </a:r>
            <a:r>
              <a:rPr sz="2800" b="1" spc="-5" dirty="0">
                <a:solidFill>
                  <a:srgbClr val="000000"/>
                </a:solidFill>
                <a:latin typeface="Times New Roman"/>
                <a:cs typeface="Times New Roman"/>
              </a:rPr>
              <a:t>Operations</a:t>
            </a:r>
            <a:endParaRPr sz="2800" dirty="0">
              <a:latin typeface="Times New Roman"/>
              <a:cs typeface="Times New Roman"/>
            </a:endParaRPr>
          </a:p>
        </p:txBody>
      </p:sp>
      <p:sp>
        <p:nvSpPr>
          <p:cNvPr id="4" name="object 4"/>
          <p:cNvSpPr txBox="1"/>
          <p:nvPr/>
        </p:nvSpPr>
        <p:spPr>
          <a:xfrm>
            <a:off x="611834" y="2057704"/>
            <a:ext cx="8252511" cy="3359894"/>
          </a:xfrm>
          <a:prstGeom prst="rect">
            <a:avLst/>
          </a:prstGeom>
        </p:spPr>
        <p:txBody>
          <a:bodyPr vert="horz" wrap="square" lIns="0" tIns="12700" rIns="0" bIns="0" rtlCol="0">
            <a:spAutoFit/>
          </a:bodyPr>
          <a:lstStyle/>
          <a:p>
            <a:pPr marL="12700" marR="5080" algn="just">
              <a:lnSpc>
                <a:spcPct val="150100"/>
              </a:lnSpc>
              <a:spcBef>
                <a:spcPts val="100"/>
              </a:spcBef>
            </a:pPr>
            <a:r>
              <a:rPr sz="2000" dirty="0">
                <a:latin typeface="Times New Roman"/>
                <a:cs typeface="Times New Roman"/>
              </a:rPr>
              <a:t>There</a:t>
            </a:r>
            <a:r>
              <a:rPr sz="2000" spc="-40" dirty="0">
                <a:latin typeface="Times New Roman"/>
                <a:cs typeface="Times New Roman"/>
              </a:rPr>
              <a:t> </a:t>
            </a:r>
            <a:r>
              <a:rPr sz="2000" dirty="0">
                <a:latin typeface="Times New Roman"/>
                <a:cs typeface="Times New Roman"/>
              </a:rPr>
              <a:t>are</a:t>
            </a:r>
            <a:r>
              <a:rPr sz="2000" spc="-40" dirty="0">
                <a:latin typeface="Times New Roman"/>
                <a:cs typeface="Times New Roman"/>
              </a:rPr>
              <a:t> </a:t>
            </a:r>
            <a:r>
              <a:rPr sz="2000" spc="-10" dirty="0">
                <a:latin typeface="Times New Roman"/>
                <a:cs typeface="Times New Roman"/>
              </a:rPr>
              <a:t>six </a:t>
            </a:r>
            <a:r>
              <a:rPr sz="2000" spc="-5" dirty="0">
                <a:latin typeface="Times New Roman"/>
                <a:cs typeface="Times New Roman"/>
              </a:rPr>
              <a:t>basic</a:t>
            </a:r>
            <a:r>
              <a:rPr sz="2000" spc="-20" dirty="0">
                <a:latin typeface="Times New Roman"/>
                <a:cs typeface="Times New Roman"/>
              </a:rPr>
              <a:t> </a:t>
            </a:r>
            <a:r>
              <a:rPr sz="2000" spc="-5" dirty="0">
                <a:latin typeface="Times New Roman"/>
                <a:cs typeface="Times New Roman"/>
              </a:rPr>
              <a:t>operations</a:t>
            </a:r>
            <a:r>
              <a:rPr sz="2000" spc="-65" dirty="0">
                <a:latin typeface="Times New Roman"/>
                <a:cs typeface="Times New Roman"/>
              </a:rPr>
              <a:t> </a:t>
            </a:r>
            <a:r>
              <a:rPr sz="2000" spc="-10" dirty="0">
                <a:latin typeface="Times New Roman"/>
                <a:cs typeface="Times New Roman"/>
              </a:rPr>
              <a:t>that</a:t>
            </a:r>
            <a:r>
              <a:rPr sz="2000" spc="5" dirty="0">
                <a:latin typeface="Times New Roman"/>
                <a:cs typeface="Times New Roman"/>
              </a:rPr>
              <a:t> </a:t>
            </a:r>
            <a:r>
              <a:rPr sz="2000" spc="-5" dirty="0">
                <a:latin typeface="Times New Roman"/>
                <a:cs typeface="Times New Roman"/>
              </a:rPr>
              <a:t>can </a:t>
            </a:r>
            <a:r>
              <a:rPr sz="2000" dirty="0">
                <a:latin typeface="Times New Roman"/>
                <a:cs typeface="Times New Roman"/>
              </a:rPr>
              <a:t>be </a:t>
            </a:r>
            <a:r>
              <a:rPr sz="2000" spc="-490" dirty="0">
                <a:latin typeface="Times New Roman"/>
                <a:cs typeface="Times New Roman"/>
              </a:rPr>
              <a:t> </a:t>
            </a:r>
            <a:r>
              <a:rPr sz="2000" spc="-10" dirty="0">
                <a:latin typeface="Times New Roman"/>
                <a:cs typeface="Times New Roman"/>
              </a:rPr>
              <a:t>performed</a:t>
            </a:r>
            <a:r>
              <a:rPr sz="2000" spc="-40" dirty="0">
                <a:latin typeface="Times New Roman"/>
                <a:cs typeface="Times New Roman"/>
              </a:rPr>
              <a:t> </a:t>
            </a:r>
            <a:r>
              <a:rPr sz="2000" dirty="0">
                <a:latin typeface="Times New Roman"/>
                <a:cs typeface="Times New Roman"/>
              </a:rPr>
              <a:t>on</a:t>
            </a:r>
            <a:r>
              <a:rPr sz="2000" spc="-10" dirty="0">
                <a:latin typeface="Times New Roman"/>
                <a:cs typeface="Times New Roman"/>
              </a:rPr>
              <a:t> </a:t>
            </a:r>
            <a:r>
              <a:rPr sz="2000" spc="-5" dirty="0">
                <a:latin typeface="Times New Roman"/>
                <a:cs typeface="Times New Roman"/>
              </a:rPr>
              <a:t>data</a:t>
            </a:r>
            <a:r>
              <a:rPr sz="2000" spc="-30" dirty="0">
                <a:latin typeface="Times New Roman"/>
                <a:cs typeface="Times New Roman"/>
              </a:rPr>
              <a:t> </a:t>
            </a:r>
            <a:r>
              <a:rPr sz="2000" spc="-10" dirty="0">
                <a:latin typeface="Times New Roman"/>
                <a:cs typeface="Times New Roman"/>
              </a:rPr>
              <a:t>structure:-</a:t>
            </a:r>
            <a:endParaRPr sz="2000" dirty="0">
              <a:latin typeface="Times New Roman"/>
              <a:cs typeface="Times New Roman"/>
            </a:endParaRPr>
          </a:p>
          <a:p>
            <a:pPr marL="666115" marR="2783205" indent="-342900" algn="just">
              <a:lnSpc>
                <a:spcPts val="3600"/>
              </a:lnSpc>
              <a:spcBef>
                <a:spcPts val="320"/>
              </a:spcBef>
              <a:buFont typeface="Arial" pitchFamily="34" charset="0"/>
              <a:buChar char="•"/>
            </a:pPr>
            <a:r>
              <a:rPr sz="2000" spc="-120" dirty="0">
                <a:latin typeface="Times New Roman"/>
                <a:cs typeface="Times New Roman"/>
              </a:rPr>
              <a:t>T</a:t>
            </a:r>
            <a:r>
              <a:rPr sz="2000" dirty="0">
                <a:latin typeface="Times New Roman"/>
                <a:cs typeface="Times New Roman"/>
              </a:rPr>
              <a:t>r</a:t>
            </a:r>
            <a:r>
              <a:rPr sz="2000" spc="-5" dirty="0">
                <a:latin typeface="Times New Roman"/>
                <a:cs typeface="Times New Roman"/>
              </a:rPr>
              <a:t>a</a:t>
            </a:r>
            <a:r>
              <a:rPr sz="2000" spc="-20" dirty="0">
                <a:latin typeface="Times New Roman"/>
                <a:cs typeface="Times New Roman"/>
              </a:rPr>
              <a:t>v</a:t>
            </a:r>
            <a:r>
              <a:rPr sz="2000" spc="-5" dirty="0">
                <a:latin typeface="Times New Roman"/>
                <a:cs typeface="Times New Roman"/>
              </a:rPr>
              <a:t>e</a:t>
            </a:r>
            <a:r>
              <a:rPr sz="2000" dirty="0">
                <a:latin typeface="Times New Roman"/>
                <a:cs typeface="Times New Roman"/>
              </a:rPr>
              <a:t>r</a:t>
            </a:r>
            <a:r>
              <a:rPr sz="2000" spc="-15" dirty="0">
                <a:latin typeface="Times New Roman"/>
                <a:cs typeface="Times New Roman"/>
              </a:rPr>
              <a:t>s</a:t>
            </a:r>
            <a:r>
              <a:rPr sz="2000" spc="-10" dirty="0">
                <a:latin typeface="Times New Roman"/>
                <a:cs typeface="Times New Roman"/>
              </a:rPr>
              <a:t>i</a:t>
            </a:r>
            <a:r>
              <a:rPr sz="2000" spc="-20" dirty="0">
                <a:latin typeface="Times New Roman"/>
                <a:cs typeface="Times New Roman"/>
              </a:rPr>
              <a:t>n</a:t>
            </a:r>
            <a:r>
              <a:rPr sz="2000" spc="-5" dirty="0">
                <a:latin typeface="Times New Roman"/>
                <a:cs typeface="Times New Roman"/>
              </a:rPr>
              <a:t>g  </a:t>
            </a:r>
            <a:endParaRPr lang="en-US" sz="2000" spc="-5" dirty="0" smtClean="0">
              <a:latin typeface="Times New Roman"/>
              <a:cs typeface="Times New Roman"/>
            </a:endParaRPr>
          </a:p>
          <a:p>
            <a:pPr marL="666115" marR="2783205" indent="-342900" algn="just">
              <a:lnSpc>
                <a:spcPts val="3600"/>
              </a:lnSpc>
              <a:spcBef>
                <a:spcPts val="320"/>
              </a:spcBef>
              <a:buFont typeface="Arial" pitchFamily="34" charset="0"/>
              <a:buChar char="•"/>
            </a:pPr>
            <a:r>
              <a:rPr sz="2000" spc="-5" dirty="0" smtClean="0">
                <a:latin typeface="Times New Roman"/>
                <a:cs typeface="Times New Roman"/>
              </a:rPr>
              <a:t>Searching </a:t>
            </a:r>
            <a:r>
              <a:rPr sz="2000" spc="-490" dirty="0" smtClean="0">
                <a:latin typeface="Times New Roman"/>
                <a:cs typeface="Times New Roman"/>
              </a:rPr>
              <a:t> </a:t>
            </a:r>
            <a:endParaRPr lang="en-US" sz="2000" spc="-490" dirty="0" smtClean="0">
              <a:latin typeface="Times New Roman"/>
              <a:cs typeface="Times New Roman"/>
            </a:endParaRPr>
          </a:p>
          <a:p>
            <a:pPr marL="666115" marR="2783205" indent="-342900" algn="just">
              <a:lnSpc>
                <a:spcPts val="3600"/>
              </a:lnSpc>
              <a:spcBef>
                <a:spcPts val="320"/>
              </a:spcBef>
              <a:buFont typeface="Arial" pitchFamily="34" charset="0"/>
              <a:buChar char="•"/>
            </a:pPr>
            <a:r>
              <a:rPr sz="2000" spc="-5" dirty="0" smtClean="0">
                <a:latin typeface="Times New Roman"/>
                <a:cs typeface="Times New Roman"/>
              </a:rPr>
              <a:t>Sorting</a:t>
            </a:r>
            <a:endParaRPr sz="2000" dirty="0">
              <a:latin typeface="Times New Roman"/>
              <a:cs typeface="Times New Roman"/>
            </a:endParaRPr>
          </a:p>
          <a:p>
            <a:pPr marL="672465" marR="2959100" indent="-342900" algn="just">
              <a:lnSpc>
                <a:spcPts val="3600"/>
              </a:lnSpc>
              <a:buFont typeface="Arial" pitchFamily="34" charset="0"/>
              <a:buChar char="•"/>
            </a:pPr>
            <a:r>
              <a:rPr sz="2000" dirty="0">
                <a:latin typeface="Times New Roman"/>
                <a:cs typeface="Times New Roman"/>
              </a:rPr>
              <a:t>I</a:t>
            </a:r>
            <a:r>
              <a:rPr sz="2000" spc="-15" dirty="0">
                <a:latin typeface="Times New Roman"/>
                <a:cs typeface="Times New Roman"/>
              </a:rPr>
              <a:t>n</a:t>
            </a:r>
            <a:r>
              <a:rPr sz="2000" spc="-5" dirty="0">
                <a:latin typeface="Times New Roman"/>
                <a:cs typeface="Times New Roman"/>
              </a:rPr>
              <a:t>se</a:t>
            </a:r>
            <a:r>
              <a:rPr sz="2000" dirty="0">
                <a:latin typeface="Times New Roman"/>
                <a:cs typeface="Times New Roman"/>
              </a:rPr>
              <a:t>r</a:t>
            </a:r>
            <a:r>
              <a:rPr sz="2000" spc="-5" dirty="0">
                <a:latin typeface="Times New Roman"/>
                <a:cs typeface="Times New Roman"/>
              </a:rPr>
              <a:t>ti</a:t>
            </a:r>
            <a:r>
              <a:rPr sz="2000" spc="-25" dirty="0">
                <a:latin typeface="Times New Roman"/>
                <a:cs typeface="Times New Roman"/>
              </a:rPr>
              <a:t>n</a:t>
            </a:r>
            <a:r>
              <a:rPr sz="2000" spc="-5" dirty="0">
                <a:latin typeface="Times New Roman"/>
                <a:cs typeface="Times New Roman"/>
              </a:rPr>
              <a:t>g  </a:t>
            </a:r>
            <a:endParaRPr lang="en-US" sz="2000" spc="-5" dirty="0" smtClean="0">
              <a:latin typeface="Times New Roman"/>
              <a:cs typeface="Times New Roman"/>
            </a:endParaRPr>
          </a:p>
          <a:p>
            <a:pPr marL="672465" marR="2959100" indent="-342900" algn="just">
              <a:lnSpc>
                <a:spcPts val="3600"/>
              </a:lnSpc>
              <a:buFont typeface="Arial" pitchFamily="34" charset="0"/>
              <a:buChar char="•"/>
            </a:pPr>
            <a:r>
              <a:rPr sz="2000" spc="-5" dirty="0" smtClean="0">
                <a:latin typeface="Times New Roman"/>
                <a:cs typeface="Times New Roman"/>
              </a:rPr>
              <a:t>Deleting </a:t>
            </a:r>
            <a:r>
              <a:rPr sz="2000" spc="-490" dirty="0" smtClean="0">
                <a:latin typeface="Times New Roman"/>
                <a:cs typeface="Times New Roman"/>
              </a:rPr>
              <a:t> </a:t>
            </a:r>
            <a:endParaRPr lang="en-US" sz="2000" spc="-490" dirty="0" smtClean="0">
              <a:latin typeface="Times New Roman"/>
              <a:cs typeface="Times New Roman"/>
            </a:endParaRPr>
          </a:p>
          <a:p>
            <a:pPr marL="672465" marR="2959100" indent="-342900" algn="just">
              <a:lnSpc>
                <a:spcPts val="3600"/>
              </a:lnSpc>
              <a:buFont typeface="Arial" pitchFamily="34" charset="0"/>
              <a:buChar char="•"/>
            </a:pPr>
            <a:r>
              <a:rPr sz="2000" spc="-15" dirty="0" smtClean="0">
                <a:latin typeface="Times New Roman"/>
                <a:cs typeface="Times New Roman"/>
              </a:rPr>
              <a:t>Merging</a:t>
            </a:r>
            <a:endParaRPr sz="2000" dirty="0">
              <a:latin typeface="Times New Roman"/>
              <a:cs typeface="Times New Roman"/>
            </a:endParaRPr>
          </a:p>
        </p:txBody>
      </p:sp>
      <p:sp>
        <p:nvSpPr>
          <p:cNvPr id="5" name="TextBox 4"/>
          <p:cNvSpPr txBox="1"/>
          <p:nvPr/>
        </p:nvSpPr>
        <p:spPr>
          <a:xfrm>
            <a:off x="7543800" y="5715000"/>
            <a:ext cx="838200" cy="369332"/>
          </a:xfrm>
          <a:prstGeom prst="rect">
            <a:avLst/>
          </a:prstGeom>
          <a:noFill/>
        </p:spPr>
        <p:txBody>
          <a:bodyPr wrap="square" rtlCol="0">
            <a:spAutoFit/>
          </a:bodyPr>
          <a:lstStyle/>
          <a:p>
            <a:r>
              <a:rPr lang="en-US" dirty="0" smtClean="0">
                <a:hlinkClick r:id="rId2" action="ppaction://hlinksldjump"/>
              </a:rPr>
              <a:t>Back</a:t>
            </a:r>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228091" y="222326"/>
            <a:ext cx="8642350" cy="6058069"/>
          </a:xfrm>
          <a:prstGeom prst="rect">
            <a:avLst/>
          </a:prstGeom>
        </p:spPr>
        <p:txBody>
          <a:bodyPr vert="horz" wrap="square" lIns="0" tIns="12700" rIns="0" bIns="0" rtlCol="0">
            <a:spAutoFit/>
          </a:bodyPr>
          <a:lstStyle/>
          <a:p>
            <a:pPr marR="5080" algn="just">
              <a:lnSpc>
                <a:spcPct val="100000"/>
              </a:lnSpc>
              <a:spcBef>
                <a:spcPts val="100"/>
              </a:spcBef>
            </a:pPr>
            <a:r>
              <a:rPr sz="1800" spc="5" dirty="0">
                <a:latin typeface="Arial MT"/>
                <a:cs typeface="Arial MT"/>
              </a:rPr>
              <a:t>17</a:t>
            </a:r>
            <a:endParaRPr sz="1800" dirty="0">
              <a:latin typeface="Arial MT"/>
              <a:cs typeface="Arial MT"/>
            </a:endParaRPr>
          </a:p>
          <a:p>
            <a:pPr algn="just">
              <a:lnSpc>
                <a:spcPct val="100000"/>
              </a:lnSpc>
            </a:pPr>
            <a:endParaRPr sz="2000" dirty="0">
              <a:latin typeface="Arial MT"/>
              <a:cs typeface="Arial MT"/>
            </a:endParaRPr>
          </a:p>
          <a:p>
            <a:pPr marL="12700" algn="just">
              <a:lnSpc>
                <a:spcPct val="100000"/>
              </a:lnSpc>
              <a:spcBef>
                <a:spcPts val="1689"/>
              </a:spcBef>
            </a:pPr>
            <a:r>
              <a:rPr sz="1800" b="1" spc="-5" dirty="0">
                <a:latin typeface="Times New Roman"/>
                <a:cs typeface="Times New Roman"/>
              </a:rPr>
              <a:t>(a)</a:t>
            </a:r>
            <a:r>
              <a:rPr sz="1800" b="1" spc="295" dirty="0">
                <a:latin typeface="Times New Roman"/>
                <a:cs typeface="Times New Roman"/>
              </a:rPr>
              <a:t> </a:t>
            </a:r>
            <a:r>
              <a:rPr sz="1800" b="1" spc="-45" dirty="0">
                <a:latin typeface="Times New Roman"/>
                <a:cs typeface="Times New Roman"/>
              </a:rPr>
              <a:t>Traversing</a:t>
            </a:r>
            <a:endParaRPr sz="1800" dirty="0">
              <a:latin typeface="Times New Roman"/>
              <a:cs typeface="Times New Roman"/>
            </a:endParaRPr>
          </a:p>
          <a:p>
            <a:pPr marL="12700" algn="just">
              <a:lnSpc>
                <a:spcPct val="100000"/>
              </a:lnSpc>
              <a:spcBef>
                <a:spcPts val="695"/>
              </a:spcBef>
            </a:pPr>
            <a:r>
              <a:rPr sz="1800" spc="-15" dirty="0">
                <a:latin typeface="Times New Roman"/>
                <a:cs typeface="Times New Roman"/>
              </a:rPr>
              <a:t>Traversing</a:t>
            </a:r>
            <a:r>
              <a:rPr sz="1800" spc="-45" dirty="0">
                <a:latin typeface="Times New Roman"/>
                <a:cs typeface="Times New Roman"/>
              </a:rPr>
              <a:t> </a:t>
            </a:r>
            <a:r>
              <a:rPr sz="1800" spc="-10" dirty="0">
                <a:latin typeface="Times New Roman"/>
                <a:cs typeface="Times New Roman"/>
              </a:rPr>
              <a:t>means</a:t>
            </a:r>
            <a:r>
              <a:rPr sz="1800" dirty="0">
                <a:latin typeface="Times New Roman"/>
                <a:cs typeface="Times New Roman"/>
              </a:rPr>
              <a:t> </a:t>
            </a:r>
            <a:r>
              <a:rPr sz="1800" b="1" spc="-5" dirty="0">
                <a:solidFill>
                  <a:srgbClr val="FF0066"/>
                </a:solidFill>
                <a:latin typeface="Times New Roman"/>
                <a:cs typeface="Times New Roman"/>
              </a:rPr>
              <a:t>accessing</a:t>
            </a:r>
            <a:r>
              <a:rPr sz="1800" b="1" spc="20" dirty="0">
                <a:solidFill>
                  <a:srgbClr val="FF0066"/>
                </a:solidFill>
                <a:latin typeface="Times New Roman"/>
                <a:cs typeface="Times New Roman"/>
              </a:rPr>
              <a:t> </a:t>
            </a:r>
            <a:r>
              <a:rPr sz="1800" b="1" dirty="0">
                <a:solidFill>
                  <a:srgbClr val="FF0066"/>
                </a:solidFill>
                <a:latin typeface="Times New Roman"/>
                <a:cs typeface="Times New Roman"/>
              </a:rPr>
              <a:t>and</a:t>
            </a:r>
            <a:r>
              <a:rPr sz="1800" b="1" spc="5" dirty="0">
                <a:solidFill>
                  <a:srgbClr val="FF0066"/>
                </a:solidFill>
                <a:latin typeface="Times New Roman"/>
                <a:cs typeface="Times New Roman"/>
              </a:rPr>
              <a:t> </a:t>
            </a:r>
            <a:r>
              <a:rPr sz="1800" b="1" spc="-5" dirty="0">
                <a:solidFill>
                  <a:srgbClr val="FF0066"/>
                </a:solidFill>
                <a:latin typeface="Times New Roman"/>
                <a:cs typeface="Times New Roman"/>
              </a:rPr>
              <a:t>processing</a:t>
            </a:r>
            <a:r>
              <a:rPr sz="1800" b="1" spc="-70" dirty="0">
                <a:solidFill>
                  <a:srgbClr val="FF0066"/>
                </a:solidFill>
                <a:latin typeface="Times New Roman"/>
                <a:cs typeface="Times New Roman"/>
              </a:rPr>
              <a:t> </a:t>
            </a:r>
            <a:r>
              <a:rPr sz="1800" spc="-10" dirty="0">
                <a:latin typeface="Times New Roman"/>
                <a:cs typeface="Times New Roman"/>
              </a:rPr>
              <a:t>each</a:t>
            </a:r>
            <a:r>
              <a:rPr sz="1800" spc="40" dirty="0">
                <a:latin typeface="Times New Roman"/>
                <a:cs typeface="Times New Roman"/>
              </a:rPr>
              <a:t> </a:t>
            </a:r>
            <a:r>
              <a:rPr sz="1800" spc="-10" dirty="0">
                <a:latin typeface="Times New Roman"/>
                <a:cs typeface="Times New Roman"/>
              </a:rPr>
              <a:t>element</a:t>
            </a:r>
            <a:r>
              <a:rPr sz="1800" spc="40" dirty="0">
                <a:latin typeface="Times New Roman"/>
                <a:cs typeface="Times New Roman"/>
              </a:rPr>
              <a:t> </a:t>
            </a:r>
            <a:r>
              <a:rPr sz="1800" dirty="0">
                <a:latin typeface="Times New Roman"/>
                <a:cs typeface="Times New Roman"/>
              </a:rPr>
              <a:t>in the</a:t>
            </a:r>
            <a:r>
              <a:rPr sz="1800" spc="-25" dirty="0">
                <a:latin typeface="Times New Roman"/>
                <a:cs typeface="Times New Roman"/>
              </a:rPr>
              <a:t> </a:t>
            </a:r>
            <a:r>
              <a:rPr sz="1800" dirty="0">
                <a:latin typeface="Times New Roman"/>
                <a:cs typeface="Times New Roman"/>
              </a:rPr>
              <a:t>data</a:t>
            </a:r>
            <a:r>
              <a:rPr sz="1800" spc="5" dirty="0">
                <a:latin typeface="Times New Roman"/>
                <a:cs typeface="Times New Roman"/>
              </a:rPr>
              <a:t> </a:t>
            </a:r>
            <a:r>
              <a:rPr sz="1800" dirty="0">
                <a:latin typeface="Times New Roman"/>
                <a:cs typeface="Times New Roman"/>
              </a:rPr>
              <a:t>structure</a:t>
            </a:r>
            <a:r>
              <a:rPr sz="1800" spc="-25" dirty="0">
                <a:latin typeface="Times New Roman"/>
                <a:cs typeface="Times New Roman"/>
              </a:rPr>
              <a:t> </a:t>
            </a:r>
            <a:r>
              <a:rPr sz="1800" spc="-10" dirty="0">
                <a:latin typeface="Times New Roman"/>
                <a:cs typeface="Times New Roman"/>
              </a:rPr>
              <a:t>exactly</a:t>
            </a:r>
            <a:r>
              <a:rPr sz="1800" spc="45" dirty="0">
                <a:latin typeface="Times New Roman"/>
                <a:cs typeface="Times New Roman"/>
              </a:rPr>
              <a:t> </a:t>
            </a:r>
            <a:r>
              <a:rPr sz="1800" dirty="0">
                <a:latin typeface="Times New Roman"/>
                <a:cs typeface="Times New Roman"/>
              </a:rPr>
              <a:t>once.</a:t>
            </a:r>
          </a:p>
          <a:p>
            <a:pPr marL="12700" algn="just">
              <a:lnSpc>
                <a:spcPct val="100000"/>
              </a:lnSpc>
              <a:spcBef>
                <a:spcPts val="1085"/>
              </a:spcBef>
            </a:pPr>
            <a:r>
              <a:rPr sz="1800" spc="-5" dirty="0">
                <a:latin typeface="Times New Roman"/>
                <a:cs typeface="Times New Roman"/>
              </a:rPr>
              <a:t>This</a:t>
            </a:r>
            <a:r>
              <a:rPr sz="1800" spc="5" dirty="0">
                <a:latin typeface="Times New Roman"/>
                <a:cs typeface="Times New Roman"/>
              </a:rPr>
              <a:t> </a:t>
            </a:r>
            <a:r>
              <a:rPr sz="1800" dirty="0">
                <a:latin typeface="Times New Roman"/>
                <a:cs typeface="Times New Roman"/>
              </a:rPr>
              <a:t>operation</a:t>
            </a:r>
            <a:r>
              <a:rPr sz="1800" spc="-10" dirty="0">
                <a:latin typeface="Times New Roman"/>
                <a:cs typeface="Times New Roman"/>
              </a:rPr>
              <a:t> </a:t>
            </a:r>
            <a:r>
              <a:rPr sz="1800" spc="-5" dirty="0">
                <a:latin typeface="Times New Roman"/>
                <a:cs typeface="Times New Roman"/>
              </a:rPr>
              <a:t>is</a:t>
            </a:r>
            <a:r>
              <a:rPr sz="1800" spc="-15" dirty="0">
                <a:latin typeface="Times New Roman"/>
                <a:cs typeface="Times New Roman"/>
              </a:rPr>
              <a:t> </a:t>
            </a:r>
            <a:r>
              <a:rPr sz="1800" spc="-5" dirty="0">
                <a:latin typeface="Times New Roman"/>
                <a:cs typeface="Times New Roman"/>
              </a:rPr>
              <a:t>used</a:t>
            </a:r>
            <a:r>
              <a:rPr sz="1800" spc="5" dirty="0">
                <a:latin typeface="Times New Roman"/>
                <a:cs typeface="Times New Roman"/>
              </a:rPr>
              <a:t> </a:t>
            </a:r>
            <a:r>
              <a:rPr sz="1800" spc="-5" dirty="0">
                <a:latin typeface="Times New Roman"/>
                <a:cs typeface="Times New Roman"/>
              </a:rPr>
              <a:t>for</a:t>
            </a:r>
            <a:r>
              <a:rPr sz="1800" spc="15" dirty="0">
                <a:latin typeface="Times New Roman"/>
                <a:cs typeface="Times New Roman"/>
              </a:rPr>
              <a:t> </a:t>
            </a:r>
            <a:r>
              <a:rPr sz="1800" dirty="0">
                <a:latin typeface="Times New Roman"/>
                <a:cs typeface="Times New Roman"/>
              </a:rPr>
              <a:t>counting</a:t>
            </a:r>
            <a:r>
              <a:rPr sz="1800" spc="-50" dirty="0">
                <a:latin typeface="Times New Roman"/>
                <a:cs typeface="Times New Roman"/>
              </a:rPr>
              <a:t> </a:t>
            </a:r>
            <a:r>
              <a:rPr sz="1800" dirty="0">
                <a:latin typeface="Times New Roman"/>
                <a:cs typeface="Times New Roman"/>
              </a:rPr>
              <a:t>the</a:t>
            </a:r>
            <a:r>
              <a:rPr sz="1800" spc="-5" dirty="0">
                <a:latin typeface="Times New Roman"/>
                <a:cs typeface="Times New Roman"/>
              </a:rPr>
              <a:t> number</a:t>
            </a:r>
            <a:r>
              <a:rPr sz="1800" spc="-10" dirty="0">
                <a:latin typeface="Times New Roman"/>
                <a:cs typeface="Times New Roman"/>
              </a:rPr>
              <a:t> </a:t>
            </a:r>
            <a:r>
              <a:rPr sz="1800" spc="5" dirty="0">
                <a:latin typeface="Times New Roman"/>
                <a:cs typeface="Times New Roman"/>
              </a:rPr>
              <a:t>of</a:t>
            </a:r>
            <a:r>
              <a:rPr sz="1800" spc="-10" dirty="0">
                <a:latin typeface="Times New Roman"/>
                <a:cs typeface="Times New Roman"/>
              </a:rPr>
              <a:t> elements,</a:t>
            </a:r>
            <a:r>
              <a:rPr sz="1800" spc="40" dirty="0">
                <a:latin typeface="Times New Roman"/>
                <a:cs typeface="Times New Roman"/>
              </a:rPr>
              <a:t> </a:t>
            </a:r>
            <a:r>
              <a:rPr sz="1800" dirty="0">
                <a:latin typeface="Times New Roman"/>
                <a:cs typeface="Times New Roman"/>
              </a:rPr>
              <a:t>printing</a:t>
            </a:r>
            <a:r>
              <a:rPr sz="1800" spc="-30" dirty="0">
                <a:latin typeface="Times New Roman"/>
                <a:cs typeface="Times New Roman"/>
              </a:rPr>
              <a:t> </a:t>
            </a:r>
            <a:r>
              <a:rPr sz="1800" dirty="0">
                <a:latin typeface="Times New Roman"/>
                <a:cs typeface="Times New Roman"/>
              </a:rPr>
              <a:t>the</a:t>
            </a:r>
            <a:r>
              <a:rPr sz="1800" spc="-20" dirty="0">
                <a:latin typeface="Times New Roman"/>
                <a:cs typeface="Times New Roman"/>
              </a:rPr>
              <a:t> </a:t>
            </a:r>
            <a:r>
              <a:rPr sz="1800" dirty="0">
                <a:latin typeface="Times New Roman"/>
                <a:cs typeface="Times New Roman"/>
              </a:rPr>
              <a:t>contents</a:t>
            </a:r>
            <a:r>
              <a:rPr sz="1800" spc="-15" dirty="0">
                <a:latin typeface="Times New Roman"/>
                <a:cs typeface="Times New Roman"/>
              </a:rPr>
              <a:t> </a:t>
            </a:r>
            <a:r>
              <a:rPr sz="1800" spc="5" dirty="0">
                <a:latin typeface="Times New Roman"/>
                <a:cs typeface="Times New Roman"/>
              </a:rPr>
              <a:t>of</a:t>
            </a:r>
            <a:r>
              <a:rPr sz="1800" spc="-10" dirty="0">
                <a:latin typeface="Times New Roman"/>
                <a:cs typeface="Times New Roman"/>
              </a:rPr>
              <a:t> </a:t>
            </a:r>
            <a:r>
              <a:rPr sz="1800" dirty="0">
                <a:latin typeface="Times New Roman"/>
                <a:cs typeface="Times New Roman"/>
              </a:rPr>
              <a:t>the</a:t>
            </a:r>
          </a:p>
          <a:p>
            <a:pPr marL="12700" algn="just">
              <a:lnSpc>
                <a:spcPct val="100000"/>
              </a:lnSpc>
              <a:spcBef>
                <a:spcPts val="1080"/>
              </a:spcBef>
            </a:pPr>
            <a:r>
              <a:rPr sz="1800" spc="-10" dirty="0">
                <a:latin typeface="Times New Roman"/>
                <a:cs typeface="Times New Roman"/>
              </a:rPr>
              <a:t>elements</a:t>
            </a:r>
            <a:r>
              <a:rPr sz="1800" spc="5" dirty="0">
                <a:latin typeface="Times New Roman"/>
                <a:cs typeface="Times New Roman"/>
              </a:rPr>
              <a:t> </a:t>
            </a:r>
            <a:r>
              <a:rPr sz="1800" spc="-5" dirty="0">
                <a:latin typeface="Times New Roman"/>
                <a:cs typeface="Times New Roman"/>
              </a:rPr>
              <a:t>etc.</a:t>
            </a:r>
            <a:endParaRPr sz="1800" dirty="0">
              <a:latin typeface="Times New Roman"/>
              <a:cs typeface="Times New Roman"/>
            </a:endParaRPr>
          </a:p>
          <a:p>
            <a:pPr marL="329565" indent="-317500" algn="just">
              <a:lnSpc>
                <a:spcPct val="100000"/>
              </a:lnSpc>
              <a:spcBef>
                <a:spcPts val="1490"/>
              </a:spcBef>
              <a:buAutoNum type="alphaLcParenR" startAt="2"/>
              <a:tabLst>
                <a:tab pos="330200" algn="l"/>
              </a:tabLst>
            </a:pPr>
            <a:r>
              <a:rPr sz="1800" b="1" spc="-15" dirty="0">
                <a:latin typeface="Times New Roman"/>
                <a:cs typeface="Times New Roman"/>
              </a:rPr>
              <a:t>Searching</a:t>
            </a:r>
            <a:endParaRPr sz="1800" dirty="0">
              <a:latin typeface="Times New Roman"/>
              <a:cs typeface="Times New Roman"/>
            </a:endParaRPr>
          </a:p>
          <a:p>
            <a:pPr marL="12700" algn="just">
              <a:lnSpc>
                <a:spcPct val="100000"/>
              </a:lnSpc>
              <a:spcBef>
                <a:spcPts val="1105"/>
              </a:spcBef>
            </a:pPr>
            <a:r>
              <a:rPr sz="1800" spc="-5" dirty="0">
                <a:latin typeface="Times New Roman"/>
                <a:cs typeface="Times New Roman"/>
              </a:rPr>
              <a:t>Searching</a:t>
            </a:r>
            <a:r>
              <a:rPr sz="1800" spc="-25" dirty="0">
                <a:latin typeface="Times New Roman"/>
                <a:cs typeface="Times New Roman"/>
              </a:rPr>
              <a:t> </a:t>
            </a:r>
            <a:r>
              <a:rPr sz="1800" spc="-5" dirty="0">
                <a:latin typeface="Times New Roman"/>
                <a:cs typeface="Times New Roman"/>
              </a:rPr>
              <a:t>is</a:t>
            </a:r>
            <a:r>
              <a:rPr sz="1800" spc="-15" dirty="0">
                <a:latin typeface="Times New Roman"/>
                <a:cs typeface="Times New Roman"/>
              </a:rPr>
              <a:t> </a:t>
            </a:r>
            <a:r>
              <a:rPr sz="1800" b="1" dirty="0">
                <a:solidFill>
                  <a:srgbClr val="00B050"/>
                </a:solidFill>
                <a:latin typeface="Times New Roman"/>
                <a:cs typeface="Times New Roman"/>
              </a:rPr>
              <a:t>finding</a:t>
            </a:r>
            <a:r>
              <a:rPr sz="1800" b="1" spc="-25" dirty="0">
                <a:solidFill>
                  <a:srgbClr val="00B050"/>
                </a:solidFill>
                <a:latin typeface="Times New Roman"/>
                <a:cs typeface="Times New Roman"/>
              </a:rPr>
              <a:t> </a:t>
            </a:r>
            <a:r>
              <a:rPr sz="1800" b="1" spc="5" dirty="0">
                <a:solidFill>
                  <a:srgbClr val="00B050"/>
                </a:solidFill>
                <a:latin typeface="Times New Roman"/>
                <a:cs typeface="Times New Roman"/>
              </a:rPr>
              <a:t>out</a:t>
            </a:r>
            <a:r>
              <a:rPr sz="1800" b="1" spc="-35" dirty="0">
                <a:solidFill>
                  <a:srgbClr val="00B050"/>
                </a:solidFill>
                <a:latin typeface="Times New Roman"/>
                <a:cs typeface="Times New Roman"/>
              </a:rPr>
              <a:t> </a:t>
            </a:r>
            <a:r>
              <a:rPr sz="1800" b="1" dirty="0">
                <a:solidFill>
                  <a:srgbClr val="00B050"/>
                </a:solidFill>
                <a:latin typeface="Times New Roman"/>
                <a:cs typeface="Times New Roman"/>
              </a:rPr>
              <a:t>the location</a:t>
            </a:r>
            <a:r>
              <a:rPr sz="1800" spc="-50" dirty="0">
                <a:latin typeface="Times New Roman"/>
                <a:cs typeface="Times New Roman"/>
              </a:rPr>
              <a:t> </a:t>
            </a:r>
            <a:r>
              <a:rPr sz="1800" spc="5" dirty="0">
                <a:latin typeface="Times New Roman"/>
                <a:cs typeface="Times New Roman"/>
              </a:rPr>
              <a:t>of</a:t>
            </a:r>
            <a:r>
              <a:rPr sz="1800" spc="-15" dirty="0">
                <a:latin typeface="Times New Roman"/>
                <a:cs typeface="Times New Roman"/>
              </a:rPr>
              <a:t> </a:t>
            </a:r>
            <a:r>
              <a:rPr sz="1800" dirty="0">
                <a:latin typeface="Times New Roman"/>
                <a:cs typeface="Times New Roman"/>
              </a:rPr>
              <a:t>a</a:t>
            </a:r>
            <a:r>
              <a:rPr sz="1800" spc="5" dirty="0">
                <a:latin typeface="Times New Roman"/>
                <a:cs typeface="Times New Roman"/>
              </a:rPr>
              <a:t> </a:t>
            </a:r>
            <a:r>
              <a:rPr sz="1800" spc="-10" dirty="0">
                <a:latin typeface="Times New Roman"/>
                <a:cs typeface="Times New Roman"/>
              </a:rPr>
              <a:t>given</a:t>
            </a:r>
            <a:r>
              <a:rPr sz="1800" spc="20" dirty="0">
                <a:latin typeface="Times New Roman"/>
                <a:cs typeface="Times New Roman"/>
              </a:rPr>
              <a:t> </a:t>
            </a:r>
            <a:r>
              <a:rPr sz="1800" spc="-10" dirty="0">
                <a:latin typeface="Times New Roman"/>
                <a:cs typeface="Times New Roman"/>
              </a:rPr>
              <a:t>element</a:t>
            </a:r>
            <a:r>
              <a:rPr sz="1800" spc="35" dirty="0">
                <a:latin typeface="Times New Roman"/>
                <a:cs typeface="Times New Roman"/>
              </a:rPr>
              <a:t> </a:t>
            </a:r>
            <a:r>
              <a:rPr sz="1800" spc="-5" dirty="0">
                <a:latin typeface="Times New Roman"/>
                <a:cs typeface="Times New Roman"/>
              </a:rPr>
              <a:t>from</a:t>
            </a:r>
            <a:r>
              <a:rPr sz="1800" spc="10" dirty="0">
                <a:latin typeface="Times New Roman"/>
                <a:cs typeface="Times New Roman"/>
              </a:rPr>
              <a:t> </a:t>
            </a:r>
            <a:r>
              <a:rPr sz="1800" dirty="0">
                <a:latin typeface="Times New Roman"/>
                <a:cs typeface="Times New Roman"/>
              </a:rPr>
              <a:t>a</a:t>
            </a:r>
            <a:r>
              <a:rPr sz="1800" spc="-5" dirty="0">
                <a:latin typeface="Times New Roman"/>
                <a:cs typeface="Times New Roman"/>
              </a:rPr>
              <a:t> </a:t>
            </a:r>
            <a:r>
              <a:rPr sz="1800" spc="-10" dirty="0">
                <a:latin typeface="Times New Roman"/>
                <a:cs typeface="Times New Roman"/>
              </a:rPr>
              <a:t>set</a:t>
            </a:r>
            <a:r>
              <a:rPr sz="1800" spc="10" dirty="0">
                <a:latin typeface="Times New Roman"/>
                <a:cs typeface="Times New Roman"/>
              </a:rPr>
              <a:t> </a:t>
            </a:r>
            <a:r>
              <a:rPr sz="1800" spc="5" dirty="0">
                <a:latin typeface="Times New Roman"/>
                <a:cs typeface="Times New Roman"/>
              </a:rPr>
              <a:t>of</a:t>
            </a:r>
            <a:r>
              <a:rPr sz="1800" spc="-15" dirty="0">
                <a:latin typeface="Times New Roman"/>
                <a:cs typeface="Times New Roman"/>
              </a:rPr>
              <a:t> </a:t>
            </a:r>
            <a:r>
              <a:rPr sz="1800" spc="-5" dirty="0">
                <a:latin typeface="Times New Roman"/>
                <a:cs typeface="Times New Roman"/>
              </a:rPr>
              <a:t>numbers.</a:t>
            </a:r>
            <a:endParaRPr sz="1800" dirty="0">
              <a:latin typeface="Times New Roman"/>
              <a:cs typeface="Times New Roman"/>
            </a:endParaRPr>
          </a:p>
          <a:p>
            <a:pPr marL="305435" indent="-293370" algn="just">
              <a:lnSpc>
                <a:spcPct val="100000"/>
              </a:lnSpc>
              <a:spcBef>
                <a:spcPts val="1105"/>
              </a:spcBef>
              <a:buAutoNum type="alphaLcParenR" startAt="3"/>
              <a:tabLst>
                <a:tab pos="306070" algn="l"/>
              </a:tabLst>
            </a:pPr>
            <a:r>
              <a:rPr sz="1800" b="1" spc="-10" dirty="0">
                <a:latin typeface="Times New Roman"/>
                <a:cs typeface="Times New Roman"/>
              </a:rPr>
              <a:t>Sorting</a:t>
            </a:r>
            <a:endParaRPr sz="1800" dirty="0">
              <a:latin typeface="Times New Roman"/>
              <a:cs typeface="Times New Roman"/>
            </a:endParaRPr>
          </a:p>
          <a:p>
            <a:pPr marL="12700" algn="just">
              <a:lnSpc>
                <a:spcPct val="100000"/>
              </a:lnSpc>
              <a:spcBef>
                <a:spcPts val="1080"/>
              </a:spcBef>
            </a:pPr>
            <a:r>
              <a:rPr sz="1800" dirty="0">
                <a:latin typeface="Times New Roman"/>
                <a:cs typeface="Times New Roman"/>
              </a:rPr>
              <a:t>Sorting</a:t>
            </a:r>
            <a:r>
              <a:rPr sz="1800" spc="-45" dirty="0">
                <a:latin typeface="Times New Roman"/>
                <a:cs typeface="Times New Roman"/>
              </a:rPr>
              <a:t> </a:t>
            </a:r>
            <a:r>
              <a:rPr sz="1800" spc="-5" dirty="0">
                <a:latin typeface="Times New Roman"/>
                <a:cs typeface="Times New Roman"/>
              </a:rPr>
              <a:t>is</a:t>
            </a:r>
            <a:r>
              <a:rPr sz="1800" spc="5" dirty="0">
                <a:latin typeface="Times New Roman"/>
                <a:cs typeface="Times New Roman"/>
              </a:rPr>
              <a:t> </a:t>
            </a:r>
            <a:r>
              <a:rPr sz="1800" dirty="0">
                <a:latin typeface="Times New Roman"/>
                <a:cs typeface="Times New Roman"/>
              </a:rPr>
              <a:t>the</a:t>
            </a:r>
            <a:r>
              <a:rPr sz="1800" spc="-25" dirty="0">
                <a:latin typeface="Times New Roman"/>
                <a:cs typeface="Times New Roman"/>
              </a:rPr>
              <a:t> </a:t>
            </a:r>
            <a:r>
              <a:rPr sz="1800" spc="-5" dirty="0">
                <a:latin typeface="Times New Roman"/>
                <a:cs typeface="Times New Roman"/>
              </a:rPr>
              <a:t>process</a:t>
            </a:r>
            <a:r>
              <a:rPr sz="1800" spc="-45" dirty="0">
                <a:latin typeface="Times New Roman"/>
                <a:cs typeface="Times New Roman"/>
              </a:rPr>
              <a:t> </a:t>
            </a:r>
            <a:r>
              <a:rPr sz="1800" spc="5" dirty="0">
                <a:latin typeface="Times New Roman"/>
                <a:cs typeface="Times New Roman"/>
              </a:rPr>
              <a:t>of</a:t>
            </a:r>
            <a:r>
              <a:rPr sz="1800" spc="-15" dirty="0">
                <a:latin typeface="Times New Roman"/>
                <a:cs typeface="Times New Roman"/>
              </a:rPr>
              <a:t> </a:t>
            </a:r>
            <a:r>
              <a:rPr sz="1800" b="1" spc="-5" dirty="0">
                <a:solidFill>
                  <a:srgbClr val="7030A0"/>
                </a:solidFill>
                <a:latin typeface="Times New Roman"/>
                <a:cs typeface="Times New Roman"/>
              </a:rPr>
              <a:t>arranging</a:t>
            </a:r>
            <a:r>
              <a:rPr sz="1800" spc="-5" dirty="0">
                <a:latin typeface="Times New Roman"/>
                <a:cs typeface="Times New Roman"/>
              </a:rPr>
              <a:t> </a:t>
            </a:r>
            <a:r>
              <a:rPr sz="1800" dirty="0">
                <a:latin typeface="Times New Roman"/>
                <a:cs typeface="Times New Roman"/>
              </a:rPr>
              <a:t>a list</a:t>
            </a:r>
            <a:r>
              <a:rPr sz="1800" spc="-15" dirty="0">
                <a:latin typeface="Times New Roman"/>
                <a:cs typeface="Times New Roman"/>
              </a:rPr>
              <a:t> </a:t>
            </a:r>
            <a:r>
              <a:rPr sz="1800" spc="5" dirty="0">
                <a:latin typeface="Times New Roman"/>
                <a:cs typeface="Times New Roman"/>
              </a:rPr>
              <a:t>of</a:t>
            </a:r>
            <a:r>
              <a:rPr sz="1800" spc="-20" dirty="0">
                <a:latin typeface="Times New Roman"/>
                <a:cs typeface="Times New Roman"/>
              </a:rPr>
              <a:t> </a:t>
            </a:r>
            <a:r>
              <a:rPr sz="1800" spc="-10" dirty="0">
                <a:latin typeface="Times New Roman"/>
                <a:cs typeface="Times New Roman"/>
              </a:rPr>
              <a:t>elements</a:t>
            </a:r>
            <a:r>
              <a:rPr sz="1800" spc="35" dirty="0">
                <a:latin typeface="Times New Roman"/>
                <a:cs typeface="Times New Roman"/>
              </a:rPr>
              <a:t> </a:t>
            </a:r>
            <a:r>
              <a:rPr sz="1800" dirty="0">
                <a:latin typeface="Times New Roman"/>
                <a:cs typeface="Times New Roman"/>
              </a:rPr>
              <a:t>in</a:t>
            </a:r>
            <a:r>
              <a:rPr sz="1800" spc="20" dirty="0">
                <a:latin typeface="Times New Roman"/>
                <a:cs typeface="Times New Roman"/>
              </a:rPr>
              <a:t> </a:t>
            </a:r>
            <a:r>
              <a:rPr sz="1800" dirty="0">
                <a:latin typeface="Times New Roman"/>
                <a:cs typeface="Times New Roman"/>
              </a:rPr>
              <a:t>a</a:t>
            </a:r>
            <a:r>
              <a:rPr sz="1800" spc="-20" dirty="0">
                <a:latin typeface="Times New Roman"/>
                <a:cs typeface="Times New Roman"/>
              </a:rPr>
              <a:t> </a:t>
            </a:r>
            <a:r>
              <a:rPr sz="1800" dirty="0">
                <a:latin typeface="Times New Roman"/>
                <a:cs typeface="Times New Roman"/>
              </a:rPr>
              <a:t>sequential</a:t>
            </a:r>
            <a:r>
              <a:rPr sz="1800" spc="-10" dirty="0">
                <a:latin typeface="Times New Roman"/>
                <a:cs typeface="Times New Roman"/>
              </a:rPr>
              <a:t> </a:t>
            </a:r>
            <a:r>
              <a:rPr sz="1800" spc="-35" dirty="0">
                <a:latin typeface="Times New Roman"/>
                <a:cs typeface="Times New Roman"/>
              </a:rPr>
              <a:t>order.</a:t>
            </a:r>
            <a:endParaRPr sz="1800" dirty="0">
              <a:latin typeface="Times New Roman"/>
              <a:cs typeface="Times New Roman"/>
            </a:endParaRPr>
          </a:p>
          <a:p>
            <a:pPr marL="12700" algn="just">
              <a:lnSpc>
                <a:spcPct val="100000"/>
              </a:lnSpc>
              <a:spcBef>
                <a:spcPts val="695"/>
              </a:spcBef>
            </a:pPr>
            <a:r>
              <a:rPr sz="1800" spc="-10" dirty="0">
                <a:latin typeface="Times New Roman"/>
                <a:cs typeface="Times New Roman"/>
              </a:rPr>
              <a:t>The</a:t>
            </a:r>
            <a:r>
              <a:rPr sz="1800" spc="415" dirty="0">
                <a:latin typeface="Times New Roman"/>
                <a:cs typeface="Times New Roman"/>
              </a:rPr>
              <a:t> </a:t>
            </a:r>
            <a:r>
              <a:rPr sz="1800" spc="-5" dirty="0">
                <a:latin typeface="Times New Roman"/>
                <a:cs typeface="Times New Roman"/>
              </a:rPr>
              <a:t>sequential</a:t>
            </a:r>
            <a:r>
              <a:rPr sz="1800" spc="360" dirty="0">
                <a:latin typeface="Times New Roman"/>
                <a:cs typeface="Times New Roman"/>
              </a:rPr>
              <a:t> </a:t>
            </a:r>
            <a:r>
              <a:rPr sz="1800" dirty="0">
                <a:latin typeface="Times New Roman"/>
                <a:cs typeface="Times New Roman"/>
              </a:rPr>
              <a:t>order</a:t>
            </a:r>
            <a:r>
              <a:rPr sz="1800" spc="375" dirty="0">
                <a:latin typeface="Times New Roman"/>
                <a:cs typeface="Times New Roman"/>
              </a:rPr>
              <a:t> </a:t>
            </a:r>
            <a:r>
              <a:rPr sz="1800" spc="-15" dirty="0">
                <a:latin typeface="Times New Roman"/>
                <a:cs typeface="Times New Roman"/>
              </a:rPr>
              <a:t>may</a:t>
            </a:r>
            <a:r>
              <a:rPr sz="1800" dirty="0">
                <a:latin typeface="Times New Roman"/>
                <a:cs typeface="Times New Roman"/>
              </a:rPr>
              <a:t> </a:t>
            </a:r>
            <a:r>
              <a:rPr sz="1800" spc="5" dirty="0">
                <a:latin typeface="Times New Roman"/>
                <a:cs typeface="Times New Roman"/>
              </a:rPr>
              <a:t>be</a:t>
            </a:r>
            <a:r>
              <a:rPr sz="1800" spc="370" dirty="0">
                <a:latin typeface="Times New Roman"/>
                <a:cs typeface="Times New Roman"/>
              </a:rPr>
              <a:t> </a:t>
            </a:r>
            <a:r>
              <a:rPr sz="1800" dirty="0">
                <a:latin typeface="Times New Roman"/>
                <a:cs typeface="Times New Roman"/>
              </a:rPr>
              <a:t>descending</a:t>
            </a:r>
            <a:r>
              <a:rPr sz="1800" spc="340" dirty="0">
                <a:latin typeface="Times New Roman"/>
                <a:cs typeface="Times New Roman"/>
              </a:rPr>
              <a:t> </a:t>
            </a:r>
            <a:r>
              <a:rPr sz="1800" dirty="0">
                <a:latin typeface="Times New Roman"/>
                <a:cs typeface="Times New Roman"/>
              </a:rPr>
              <a:t>order</a:t>
            </a:r>
            <a:r>
              <a:rPr sz="1800" spc="350" dirty="0">
                <a:latin typeface="Times New Roman"/>
                <a:cs typeface="Times New Roman"/>
              </a:rPr>
              <a:t> </a:t>
            </a:r>
            <a:r>
              <a:rPr sz="1800" spc="5" dirty="0">
                <a:latin typeface="Times New Roman"/>
                <a:cs typeface="Times New Roman"/>
              </a:rPr>
              <a:t>or</a:t>
            </a:r>
            <a:r>
              <a:rPr sz="1800" spc="370" dirty="0">
                <a:latin typeface="Times New Roman"/>
                <a:cs typeface="Times New Roman"/>
              </a:rPr>
              <a:t> </a:t>
            </a:r>
            <a:r>
              <a:rPr sz="1800" spc="-5" dirty="0">
                <a:latin typeface="Times New Roman"/>
                <a:cs typeface="Times New Roman"/>
              </a:rPr>
              <a:t>an</a:t>
            </a:r>
            <a:r>
              <a:rPr sz="1800" spc="385" dirty="0">
                <a:latin typeface="Times New Roman"/>
                <a:cs typeface="Times New Roman"/>
              </a:rPr>
              <a:t> </a:t>
            </a:r>
            <a:r>
              <a:rPr sz="1800" spc="-5" dirty="0">
                <a:latin typeface="Times New Roman"/>
                <a:cs typeface="Times New Roman"/>
              </a:rPr>
              <a:t>ascending</a:t>
            </a:r>
            <a:r>
              <a:rPr sz="1800" spc="365" dirty="0">
                <a:latin typeface="Times New Roman"/>
                <a:cs typeface="Times New Roman"/>
              </a:rPr>
              <a:t> </a:t>
            </a:r>
            <a:r>
              <a:rPr sz="1800" dirty="0">
                <a:latin typeface="Times New Roman"/>
                <a:cs typeface="Times New Roman"/>
              </a:rPr>
              <a:t>order</a:t>
            </a:r>
            <a:r>
              <a:rPr sz="1800" spc="365" dirty="0">
                <a:latin typeface="Times New Roman"/>
                <a:cs typeface="Times New Roman"/>
              </a:rPr>
              <a:t> </a:t>
            </a:r>
            <a:r>
              <a:rPr sz="1800" spc="-5" dirty="0">
                <a:latin typeface="Times New Roman"/>
                <a:cs typeface="Times New Roman"/>
              </a:rPr>
              <a:t>according</a:t>
            </a:r>
            <a:r>
              <a:rPr sz="1800" spc="345" dirty="0">
                <a:latin typeface="Times New Roman"/>
                <a:cs typeface="Times New Roman"/>
              </a:rPr>
              <a:t> </a:t>
            </a:r>
            <a:r>
              <a:rPr sz="1800" dirty="0">
                <a:latin typeface="Times New Roman"/>
                <a:cs typeface="Times New Roman"/>
              </a:rPr>
              <a:t>to</a:t>
            </a:r>
            <a:r>
              <a:rPr sz="1800" spc="360" dirty="0">
                <a:latin typeface="Times New Roman"/>
                <a:cs typeface="Times New Roman"/>
              </a:rPr>
              <a:t> </a:t>
            </a:r>
            <a:r>
              <a:rPr sz="1800" dirty="0">
                <a:latin typeface="Times New Roman"/>
                <a:cs typeface="Times New Roman"/>
              </a:rPr>
              <a:t>the</a:t>
            </a:r>
          </a:p>
          <a:p>
            <a:pPr marL="12700" algn="just">
              <a:lnSpc>
                <a:spcPct val="100000"/>
              </a:lnSpc>
              <a:spcBef>
                <a:spcPts val="1085"/>
              </a:spcBef>
            </a:pPr>
            <a:r>
              <a:rPr sz="1800" spc="-5" dirty="0">
                <a:latin typeface="Times New Roman"/>
                <a:cs typeface="Times New Roman"/>
              </a:rPr>
              <a:t>requirements</a:t>
            </a:r>
            <a:r>
              <a:rPr sz="1800" dirty="0">
                <a:latin typeface="Times New Roman"/>
                <a:cs typeface="Times New Roman"/>
              </a:rPr>
              <a:t> </a:t>
            </a:r>
            <a:r>
              <a:rPr sz="1800" spc="5" dirty="0">
                <a:latin typeface="Times New Roman"/>
                <a:cs typeface="Times New Roman"/>
              </a:rPr>
              <a:t>of</a:t>
            </a:r>
            <a:r>
              <a:rPr sz="1800" spc="-30" dirty="0">
                <a:latin typeface="Times New Roman"/>
                <a:cs typeface="Times New Roman"/>
              </a:rPr>
              <a:t> </a:t>
            </a:r>
            <a:r>
              <a:rPr sz="1800" dirty="0">
                <a:latin typeface="Times New Roman"/>
                <a:cs typeface="Times New Roman"/>
              </a:rPr>
              <a:t>the</a:t>
            </a:r>
            <a:r>
              <a:rPr sz="1800" spc="-40" dirty="0">
                <a:latin typeface="Times New Roman"/>
                <a:cs typeface="Times New Roman"/>
              </a:rPr>
              <a:t> </a:t>
            </a:r>
            <a:r>
              <a:rPr sz="1800" dirty="0">
                <a:latin typeface="Times New Roman"/>
                <a:cs typeface="Times New Roman"/>
              </a:rPr>
              <a:t>data</a:t>
            </a:r>
            <a:r>
              <a:rPr sz="1800" spc="-15" dirty="0">
                <a:latin typeface="Times New Roman"/>
                <a:cs typeface="Times New Roman"/>
              </a:rPr>
              <a:t> </a:t>
            </a:r>
            <a:r>
              <a:rPr sz="1800" dirty="0">
                <a:latin typeface="Times New Roman"/>
                <a:cs typeface="Times New Roman"/>
              </a:rPr>
              <a:t>structure.</a:t>
            </a:r>
          </a:p>
          <a:p>
            <a:pPr marL="12700" algn="just">
              <a:lnSpc>
                <a:spcPct val="100000"/>
              </a:lnSpc>
              <a:spcBef>
                <a:spcPts val="1490"/>
              </a:spcBef>
            </a:pPr>
            <a:r>
              <a:rPr sz="1800" b="1" spc="-10" dirty="0">
                <a:latin typeface="Times New Roman"/>
                <a:cs typeface="Times New Roman"/>
              </a:rPr>
              <a:t>(d)</a:t>
            </a:r>
            <a:r>
              <a:rPr sz="1800" b="1" spc="375" dirty="0">
                <a:latin typeface="Times New Roman"/>
                <a:cs typeface="Times New Roman"/>
              </a:rPr>
              <a:t> </a:t>
            </a:r>
            <a:r>
              <a:rPr sz="1800" b="1" spc="-10" dirty="0">
                <a:latin typeface="Times New Roman"/>
                <a:cs typeface="Times New Roman"/>
              </a:rPr>
              <a:t>Inserting</a:t>
            </a:r>
            <a:endParaRPr sz="1800" dirty="0">
              <a:latin typeface="Times New Roman"/>
              <a:cs typeface="Times New Roman"/>
            </a:endParaRPr>
          </a:p>
          <a:p>
            <a:pPr marL="12700" algn="just">
              <a:lnSpc>
                <a:spcPct val="100000"/>
              </a:lnSpc>
              <a:spcBef>
                <a:spcPts val="695"/>
              </a:spcBef>
            </a:pPr>
            <a:r>
              <a:rPr sz="1800" dirty="0">
                <a:latin typeface="Times New Roman"/>
                <a:cs typeface="Times New Roman"/>
              </a:rPr>
              <a:t>Inserting</a:t>
            </a:r>
            <a:r>
              <a:rPr sz="1800" spc="45" dirty="0">
                <a:latin typeface="Times New Roman"/>
                <a:cs typeface="Times New Roman"/>
              </a:rPr>
              <a:t> </a:t>
            </a:r>
            <a:r>
              <a:rPr sz="1800" spc="-5" dirty="0">
                <a:latin typeface="Times New Roman"/>
                <a:cs typeface="Times New Roman"/>
              </a:rPr>
              <a:t>an</a:t>
            </a:r>
            <a:r>
              <a:rPr sz="1800" spc="95" dirty="0">
                <a:latin typeface="Times New Roman"/>
                <a:cs typeface="Times New Roman"/>
              </a:rPr>
              <a:t> </a:t>
            </a:r>
            <a:r>
              <a:rPr sz="1800" spc="-10" dirty="0">
                <a:latin typeface="Times New Roman"/>
                <a:cs typeface="Times New Roman"/>
              </a:rPr>
              <a:t>element</a:t>
            </a:r>
            <a:r>
              <a:rPr sz="1800" spc="140" dirty="0">
                <a:latin typeface="Times New Roman"/>
                <a:cs typeface="Times New Roman"/>
              </a:rPr>
              <a:t> </a:t>
            </a:r>
            <a:r>
              <a:rPr sz="1800" dirty="0">
                <a:latin typeface="Times New Roman"/>
                <a:cs typeface="Times New Roman"/>
              </a:rPr>
              <a:t>is</a:t>
            </a:r>
            <a:r>
              <a:rPr sz="1800" spc="70" dirty="0">
                <a:latin typeface="Times New Roman"/>
                <a:cs typeface="Times New Roman"/>
              </a:rPr>
              <a:t> </a:t>
            </a:r>
            <a:r>
              <a:rPr sz="1800" b="1" dirty="0">
                <a:solidFill>
                  <a:schemeClr val="accent6">
                    <a:lumMod val="75000"/>
                  </a:schemeClr>
                </a:solidFill>
                <a:latin typeface="Times New Roman"/>
                <a:cs typeface="Times New Roman"/>
              </a:rPr>
              <a:t>adding</a:t>
            </a:r>
            <a:r>
              <a:rPr sz="1800" b="1" spc="75" dirty="0">
                <a:solidFill>
                  <a:schemeClr val="accent6">
                    <a:lumMod val="75000"/>
                  </a:schemeClr>
                </a:solidFill>
                <a:latin typeface="Times New Roman"/>
                <a:cs typeface="Times New Roman"/>
              </a:rPr>
              <a:t> </a:t>
            </a:r>
            <a:r>
              <a:rPr sz="1800" b="1" spc="-5" dirty="0">
                <a:solidFill>
                  <a:schemeClr val="accent6">
                    <a:lumMod val="75000"/>
                  </a:schemeClr>
                </a:solidFill>
                <a:latin typeface="Times New Roman"/>
                <a:cs typeface="Times New Roman"/>
              </a:rPr>
              <a:t>an</a:t>
            </a:r>
            <a:r>
              <a:rPr sz="1800" b="1" spc="90" dirty="0">
                <a:solidFill>
                  <a:schemeClr val="accent6">
                    <a:lumMod val="75000"/>
                  </a:schemeClr>
                </a:solidFill>
                <a:latin typeface="Times New Roman"/>
                <a:cs typeface="Times New Roman"/>
              </a:rPr>
              <a:t> </a:t>
            </a:r>
            <a:r>
              <a:rPr sz="1800" b="1" spc="-10" dirty="0">
                <a:solidFill>
                  <a:schemeClr val="accent6">
                    <a:lumMod val="75000"/>
                  </a:schemeClr>
                </a:solidFill>
                <a:latin typeface="Times New Roman"/>
                <a:cs typeface="Times New Roman"/>
              </a:rPr>
              <a:t>element</a:t>
            </a:r>
            <a:r>
              <a:rPr sz="1800" b="1" spc="155" dirty="0">
                <a:solidFill>
                  <a:schemeClr val="accent6">
                    <a:lumMod val="75000"/>
                  </a:schemeClr>
                </a:solidFill>
                <a:latin typeface="Times New Roman"/>
                <a:cs typeface="Times New Roman"/>
              </a:rPr>
              <a:t> </a:t>
            </a:r>
            <a:r>
              <a:rPr sz="1800" dirty="0">
                <a:latin typeface="Times New Roman"/>
                <a:cs typeface="Times New Roman"/>
              </a:rPr>
              <a:t>in</a:t>
            </a:r>
            <a:r>
              <a:rPr sz="1800" spc="90" dirty="0">
                <a:latin typeface="Times New Roman"/>
                <a:cs typeface="Times New Roman"/>
              </a:rPr>
              <a:t> </a:t>
            </a:r>
            <a:r>
              <a:rPr sz="1800" dirty="0">
                <a:latin typeface="Times New Roman"/>
                <a:cs typeface="Times New Roman"/>
              </a:rPr>
              <a:t>the</a:t>
            </a:r>
            <a:r>
              <a:rPr sz="1800" spc="100" dirty="0">
                <a:latin typeface="Times New Roman"/>
                <a:cs typeface="Times New Roman"/>
              </a:rPr>
              <a:t> </a:t>
            </a:r>
            <a:r>
              <a:rPr sz="1800" dirty="0">
                <a:latin typeface="Times New Roman"/>
                <a:cs typeface="Times New Roman"/>
              </a:rPr>
              <a:t>data</a:t>
            </a:r>
            <a:r>
              <a:rPr sz="1800" spc="75" dirty="0">
                <a:latin typeface="Times New Roman"/>
                <a:cs typeface="Times New Roman"/>
              </a:rPr>
              <a:t> </a:t>
            </a:r>
            <a:r>
              <a:rPr sz="1800" dirty="0">
                <a:latin typeface="Times New Roman"/>
                <a:cs typeface="Times New Roman"/>
              </a:rPr>
              <a:t>structure</a:t>
            </a:r>
            <a:r>
              <a:rPr sz="1800" spc="50" dirty="0">
                <a:latin typeface="Times New Roman"/>
                <a:cs typeface="Times New Roman"/>
              </a:rPr>
              <a:t> </a:t>
            </a:r>
            <a:r>
              <a:rPr sz="1800" spc="-5" dirty="0">
                <a:latin typeface="Times New Roman"/>
                <a:cs typeface="Times New Roman"/>
              </a:rPr>
              <a:t>at</a:t>
            </a:r>
            <a:r>
              <a:rPr sz="1800" spc="110" dirty="0">
                <a:latin typeface="Times New Roman"/>
                <a:cs typeface="Times New Roman"/>
              </a:rPr>
              <a:t> </a:t>
            </a:r>
            <a:r>
              <a:rPr sz="1800" spc="-5" dirty="0">
                <a:latin typeface="Times New Roman"/>
                <a:cs typeface="Times New Roman"/>
              </a:rPr>
              <a:t>any</a:t>
            </a:r>
            <a:r>
              <a:rPr sz="1800" spc="95" dirty="0">
                <a:latin typeface="Times New Roman"/>
                <a:cs typeface="Times New Roman"/>
              </a:rPr>
              <a:t> </a:t>
            </a:r>
            <a:r>
              <a:rPr sz="1800" dirty="0">
                <a:latin typeface="Times New Roman"/>
                <a:cs typeface="Times New Roman"/>
              </a:rPr>
              <a:t>position.</a:t>
            </a:r>
            <a:r>
              <a:rPr sz="1800" spc="-55" dirty="0">
                <a:latin typeface="Times New Roman"/>
                <a:cs typeface="Times New Roman"/>
              </a:rPr>
              <a:t> </a:t>
            </a:r>
            <a:r>
              <a:rPr sz="1800" spc="-15" dirty="0">
                <a:latin typeface="Times New Roman"/>
                <a:cs typeface="Times New Roman"/>
              </a:rPr>
              <a:t>After</a:t>
            </a:r>
            <a:r>
              <a:rPr sz="1800" spc="145" dirty="0">
                <a:latin typeface="Times New Roman"/>
                <a:cs typeface="Times New Roman"/>
              </a:rPr>
              <a:t> </a:t>
            </a:r>
            <a:r>
              <a:rPr sz="1800" dirty="0">
                <a:latin typeface="Times New Roman"/>
                <a:cs typeface="Times New Roman"/>
              </a:rPr>
              <a:t>insert</a:t>
            </a:r>
          </a:p>
          <a:p>
            <a:pPr marL="12700" algn="just">
              <a:lnSpc>
                <a:spcPct val="100000"/>
              </a:lnSpc>
              <a:spcBef>
                <a:spcPts val="1085"/>
              </a:spcBef>
            </a:pPr>
            <a:r>
              <a:rPr sz="1800" dirty="0">
                <a:latin typeface="Times New Roman"/>
                <a:cs typeface="Times New Roman"/>
              </a:rPr>
              <a:t>operation</a:t>
            </a:r>
            <a:r>
              <a:rPr sz="1800" spc="-50" dirty="0">
                <a:latin typeface="Times New Roman"/>
                <a:cs typeface="Times New Roman"/>
              </a:rPr>
              <a:t> </a:t>
            </a:r>
            <a:r>
              <a:rPr sz="1800" dirty="0">
                <a:latin typeface="Times New Roman"/>
                <a:cs typeface="Times New Roman"/>
              </a:rPr>
              <a:t>the </a:t>
            </a:r>
            <a:r>
              <a:rPr sz="1800" spc="-5" dirty="0">
                <a:latin typeface="Times New Roman"/>
                <a:cs typeface="Times New Roman"/>
              </a:rPr>
              <a:t>number</a:t>
            </a:r>
            <a:r>
              <a:rPr sz="1800" spc="-15" dirty="0">
                <a:latin typeface="Times New Roman"/>
                <a:cs typeface="Times New Roman"/>
              </a:rPr>
              <a:t> </a:t>
            </a:r>
            <a:r>
              <a:rPr sz="1800" spc="5" dirty="0">
                <a:latin typeface="Times New Roman"/>
                <a:cs typeface="Times New Roman"/>
              </a:rPr>
              <a:t>of</a:t>
            </a:r>
            <a:r>
              <a:rPr sz="1800" spc="-20" dirty="0">
                <a:latin typeface="Times New Roman"/>
                <a:cs typeface="Times New Roman"/>
              </a:rPr>
              <a:t> </a:t>
            </a:r>
            <a:r>
              <a:rPr sz="1800" spc="-10" dirty="0">
                <a:latin typeface="Times New Roman"/>
                <a:cs typeface="Times New Roman"/>
              </a:rPr>
              <a:t>elements</a:t>
            </a:r>
            <a:r>
              <a:rPr sz="1800" spc="30" dirty="0">
                <a:latin typeface="Times New Roman"/>
                <a:cs typeface="Times New Roman"/>
              </a:rPr>
              <a:t> </a:t>
            </a:r>
            <a:r>
              <a:rPr sz="1800" spc="-5" dirty="0">
                <a:latin typeface="Times New Roman"/>
                <a:cs typeface="Times New Roman"/>
              </a:rPr>
              <a:t>are increased</a:t>
            </a:r>
            <a:r>
              <a:rPr sz="1800" spc="20" dirty="0">
                <a:latin typeface="Times New Roman"/>
                <a:cs typeface="Times New Roman"/>
              </a:rPr>
              <a:t> </a:t>
            </a:r>
            <a:r>
              <a:rPr sz="1800" spc="5" dirty="0">
                <a:latin typeface="Times New Roman"/>
                <a:cs typeface="Times New Roman"/>
              </a:rPr>
              <a:t>by</a:t>
            </a:r>
            <a:r>
              <a:rPr sz="1800" spc="-5" dirty="0">
                <a:latin typeface="Times New Roman"/>
                <a:cs typeface="Times New Roman"/>
              </a:rPr>
              <a:t> </a:t>
            </a:r>
            <a:r>
              <a:rPr sz="1800" dirty="0">
                <a:latin typeface="Times New Roman"/>
                <a:cs typeface="Times New Roman"/>
              </a:rPr>
              <a:t>one.</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372262" y="1137665"/>
            <a:ext cx="8410575" cy="3306033"/>
          </a:xfrm>
          <a:prstGeom prst="rect">
            <a:avLst/>
          </a:prstGeom>
        </p:spPr>
        <p:txBody>
          <a:bodyPr vert="horz" wrap="square" lIns="0" tIns="12700" rIns="0" bIns="0" rtlCol="0">
            <a:spAutoFit/>
          </a:bodyPr>
          <a:lstStyle/>
          <a:p>
            <a:pPr marR="5080" algn="r">
              <a:lnSpc>
                <a:spcPct val="100000"/>
              </a:lnSpc>
              <a:spcBef>
                <a:spcPts val="100"/>
              </a:spcBef>
            </a:pPr>
            <a:r>
              <a:rPr sz="1800" dirty="0">
                <a:latin typeface="Arial MT"/>
                <a:cs typeface="Arial MT"/>
              </a:rPr>
              <a:t>18</a:t>
            </a:r>
          </a:p>
          <a:p>
            <a:pPr>
              <a:lnSpc>
                <a:spcPct val="100000"/>
              </a:lnSpc>
            </a:pPr>
            <a:endParaRPr sz="2000" dirty="0">
              <a:latin typeface="Arial MT"/>
              <a:cs typeface="Arial MT"/>
            </a:endParaRPr>
          </a:p>
          <a:p>
            <a:pPr>
              <a:lnSpc>
                <a:spcPct val="100000"/>
              </a:lnSpc>
              <a:spcBef>
                <a:spcPts val="25"/>
              </a:spcBef>
            </a:pPr>
            <a:endParaRPr sz="2550" dirty="0">
              <a:latin typeface="Arial MT"/>
              <a:cs typeface="Arial MT"/>
            </a:endParaRPr>
          </a:p>
          <a:p>
            <a:pPr marL="12700">
              <a:lnSpc>
                <a:spcPct val="100000"/>
              </a:lnSpc>
            </a:pPr>
            <a:r>
              <a:rPr sz="1800" b="1" spc="-5" dirty="0">
                <a:latin typeface="Times New Roman"/>
                <a:cs typeface="Times New Roman"/>
              </a:rPr>
              <a:t>e)</a:t>
            </a:r>
            <a:r>
              <a:rPr sz="1800" b="1" spc="330" dirty="0">
                <a:latin typeface="Times New Roman"/>
                <a:cs typeface="Times New Roman"/>
              </a:rPr>
              <a:t> </a:t>
            </a:r>
            <a:r>
              <a:rPr sz="1800" b="1" spc="-5" dirty="0">
                <a:latin typeface="Times New Roman"/>
                <a:cs typeface="Times New Roman"/>
              </a:rPr>
              <a:t>Deleting</a:t>
            </a:r>
            <a:endParaRPr sz="1800" dirty="0">
              <a:latin typeface="Times New Roman"/>
              <a:cs typeface="Times New Roman"/>
            </a:endParaRPr>
          </a:p>
          <a:p>
            <a:pPr marL="12700">
              <a:lnSpc>
                <a:spcPct val="100000"/>
              </a:lnSpc>
              <a:spcBef>
                <a:spcPts val="695"/>
              </a:spcBef>
            </a:pPr>
            <a:r>
              <a:rPr sz="1800" dirty="0">
                <a:latin typeface="Times New Roman"/>
                <a:cs typeface="Times New Roman"/>
              </a:rPr>
              <a:t>Deleting</a:t>
            </a:r>
            <a:r>
              <a:rPr sz="1800" spc="204" dirty="0">
                <a:latin typeface="Times New Roman"/>
                <a:cs typeface="Times New Roman"/>
              </a:rPr>
              <a:t> </a:t>
            </a:r>
            <a:r>
              <a:rPr sz="1800" spc="-5" dirty="0">
                <a:latin typeface="Times New Roman"/>
                <a:cs typeface="Times New Roman"/>
              </a:rPr>
              <a:t>an</a:t>
            </a:r>
            <a:r>
              <a:rPr sz="1800" spc="185" dirty="0">
                <a:latin typeface="Times New Roman"/>
                <a:cs typeface="Times New Roman"/>
              </a:rPr>
              <a:t> </a:t>
            </a:r>
            <a:r>
              <a:rPr sz="1800" spc="-10" dirty="0">
                <a:latin typeface="Times New Roman"/>
                <a:cs typeface="Times New Roman"/>
              </a:rPr>
              <a:t>element</a:t>
            </a:r>
            <a:r>
              <a:rPr sz="1800" spc="229" dirty="0">
                <a:latin typeface="Times New Roman"/>
                <a:cs typeface="Times New Roman"/>
              </a:rPr>
              <a:t> </a:t>
            </a:r>
            <a:r>
              <a:rPr sz="1800" spc="-5" dirty="0">
                <a:latin typeface="Times New Roman"/>
                <a:cs typeface="Times New Roman"/>
              </a:rPr>
              <a:t>is</a:t>
            </a:r>
            <a:r>
              <a:rPr sz="1800" spc="190" dirty="0">
                <a:latin typeface="Times New Roman"/>
                <a:cs typeface="Times New Roman"/>
              </a:rPr>
              <a:t> </a:t>
            </a:r>
            <a:r>
              <a:rPr sz="1800" b="1" spc="-5" dirty="0">
                <a:solidFill>
                  <a:schemeClr val="accent5">
                    <a:lumMod val="75000"/>
                  </a:schemeClr>
                </a:solidFill>
                <a:latin typeface="Times New Roman"/>
                <a:cs typeface="Times New Roman"/>
              </a:rPr>
              <a:t>removing</a:t>
            </a:r>
            <a:r>
              <a:rPr sz="1800" spc="215" dirty="0">
                <a:latin typeface="Times New Roman"/>
                <a:cs typeface="Times New Roman"/>
              </a:rPr>
              <a:t> </a:t>
            </a:r>
            <a:r>
              <a:rPr sz="1800" spc="-5" dirty="0">
                <a:latin typeface="Times New Roman"/>
                <a:cs typeface="Times New Roman"/>
              </a:rPr>
              <a:t>an</a:t>
            </a:r>
            <a:r>
              <a:rPr sz="1800" spc="215" dirty="0">
                <a:latin typeface="Times New Roman"/>
                <a:cs typeface="Times New Roman"/>
              </a:rPr>
              <a:t> </a:t>
            </a:r>
            <a:r>
              <a:rPr sz="1800" spc="-10" dirty="0">
                <a:latin typeface="Times New Roman"/>
                <a:cs typeface="Times New Roman"/>
              </a:rPr>
              <a:t>element</a:t>
            </a:r>
            <a:r>
              <a:rPr sz="1800" spc="225" dirty="0">
                <a:latin typeface="Times New Roman"/>
                <a:cs typeface="Times New Roman"/>
              </a:rPr>
              <a:t> </a:t>
            </a:r>
            <a:r>
              <a:rPr sz="1800" dirty="0">
                <a:latin typeface="Times New Roman"/>
                <a:cs typeface="Times New Roman"/>
              </a:rPr>
              <a:t>in</a:t>
            </a:r>
            <a:r>
              <a:rPr sz="1800" spc="215" dirty="0">
                <a:latin typeface="Times New Roman"/>
                <a:cs typeface="Times New Roman"/>
              </a:rPr>
              <a:t> </a:t>
            </a:r>
            <a:r>
              <a:rPr sz="1800" dirty="0">
                <a:latin typeface="Times New Roman"/>
                <a:cs typeface="Times New Roman"/>
              </a:rPr>
              <a:t>the</a:t>
            </a:r>
            <a:r>
              <a:rPr sz="1800" spc="190" dirty="0">
                <a:latin typeface="Times New Roman"/>
                <a:cs typeface="Times New Roman"/>
              </a:rPr>
              <a:t> </a:t>
            </a:r>
            <a:r>
              <a:rPr sz="1800" dirty="0">
                <a:latin typeface="Times New Roman"/>
                <a:cs typeface="Times New Roman"/>
              </a:rPr>
              <a:t>data</a:t>
            </a:r>
            <a:r>
              <a:rPr sz="1800" spc="195" dirty="0">
                <a:latin typeface="Times New Roman"/>
                <a:cs typeface="Times New Roman"/>
              </a:rPr>
              <a:t> </a:t>
            </a:r>
            <a:r>
              <a:rPr sz="1800" dirty="0">
                <a:latin typeface="Times New Roman"/>
                <a:cs typeface="Times New Roman"/>
              </a:rPr>
              <a:t>structure</a:t>
            </a:r>
            <a:r>
              <a:rPr sz="1800" spc="160" dirty="0">
                <a:latin typeface="Times New Roman"/>
                <a:cs typeface="Times New Roman"/>
              </a:rPr>
              <a:t> </a:t>
            </a:r>
            <a:r>
              <a:rPr sz="1800" spc="-5" dirty="0">
                <a:latin typeface="Times New Roman"/>
                <a:cs typeface="Times New Roman"/>
              </a:rPr>
              <a:t>at</a:t>
            </a:r>
            <a:r>
              <a:rPr sz="1800" spc="200" dirty="0">
                <a:latin typeface="Times New Roman"/>
                <a:cs typeface="Times New Roman"/>
              </a:rPr>
              <a:t> </a:t>
            </a:r>
            <a:r>
              <a:rPr sz="1800" dirty="0">
                <a:latin typeface="Times New Roman"/>
                <a:cs typeface="Times New Roman"/>
              </a:rPr>
              <a:t>any</a:t>
            </a:r>
            <a:r>
              <a:rPr sz="1800" spc="215" dirty="0">
                <a:latin typeface="Times New Roman"/>
                <a:cs typeface="Times New Roman"/>
              </a:rPr>
              <a:t> </a:t>
            </a:r>
            <a:r>
              <a:rPr sz="1800" dirty="0">
                <a:latin typeface="Times New Roman"/>
                <a:cs typeface="Times New Roman"/>
              </a:rPr>
              <a:t>position.</a:t>
            </a:r>
            <a:r>
              <a:rPr sz="1800" spc="45" dirty="0">
                <a:latin typeface="Times New Roman"/>
                <a:cs typeface="Times New Roman"/>
              </a:rPr>
              <a:t> </a:t>
            </a:r>
            <a:r>
              <a:rPr sz="1800" spc="-15" dirty="0">
                <a:latin typeface="Times New Roman"/>
                <a:cs typeface="Times New Roman"/>
              </a:rPr>
              <a:t>After</a:t>
            </a:r>
            <a:endParaRPr sz="1800" dirty="0">
              <a:latin typeface="Times New Roman"/>
              <a:cs typeface="Times New Roman"/>
            </a:endParaRPr>
          </a:p>
          <a:p>
            <a:pPr marL="12700">
              <a:lnSpc>
                <a:spcPct val="100000"/>
              </a:lnSpc>
              <a:spcBef>
                <a:spcPts val="1080"/>
              </a:spcBef>
            </a:pPr>
            <a:r>
              <a:rPr sz="1800" dirty="0">
                <a:latin typeface="Times New Roman"/>
                <a:cs typeface="Times New Roman"/>
              </a:rPr>
              <a:t>deletion</a:t>
            </a:r>
            <a:r>
              <a:rPr sz="1800" spc="-35" dirty="0">
                <a:latin typeface="Times New Roman"/>
                <a:cs typeface="Times New Roman"/>
              </a:rPr>
              <a:t> </a:t>
            </a:r>
            <a:r>
              <a:rPr sz="1800" dirty="0">
                <a:latin typeface="Times New Roman"/>
                <a:cs typeface="Times New Roman"/>
              </a:rPr>
              <a:t>operation</a:t>
            </a:r>
            <a:r>
              <a:rPr sz="1800" spc="-45" dirty="0">
                <a:latin typeface="Times New Roman"/>
                <a:cs typeface="Times New Roman"/>
              </a:rPr>
              <a:t> </a:t>
            </a:r>
            <a:r>
              <a:rPr sz="1800" dirty="0">
                <a:latin typeface="Times New Roman"/>
                <a:cs typeface="Times New Roman"/>
              </a:rPr>
              <a:t>the </a:t>
            </a:r>
            <a:r>
              <a:rPr sz="1800" spc="-5" dirty="0">
                <a:latin typeface="Times New Roman"/>
                <a:cs typeface="Times New Roman"/>
              </a:rPr>
              <a:t>number</a:t>
            </a:r>
            <a:r>
              <a:rPr sz="1800" spc="-10" dirty="0">
                <a:latin typeface="Times New Roman"/>
                <a:cs typeface="Times New Roman"/>
              </a:rPr>
              <a:t> </a:t>
            </a:r>
            <a:r>
              <a:rPr sz="1800" spc="5" dirty="0">
                <a:latin typeface="Times New Roman"/>
                <a:cs typeface="Times New Roman"/>
              </a:rPr>
              <a:t>of</a:t>
            </a:r>
            <a:r>
              <a:rPr sz="1800" spc="-20" dirty="0">
                <a:latin typeface="Times New Roman"/>
                <a:cs typeface="Times New Roman"/>
              </a:rPr>
              <a:t> </a:t>
            </a:r>
            <a:r>
              <a:rPr sz="1800" spc="-10" dirty="0">
                <a:latin typeface="Times New Roman"/>
                <a:cs typeface="Times New Roman"/>
              </a:rPr>
              <a:t>elements</a:t>
            </a:r>
            <a:r>
              <a:rPr sz="1800" spc="30" dirty="0">
                <a:latin typeface="Times New Roman"/>
                <a:cs typeface="Times New Roman"/>
              </a:rPr>
              <a:t> </a:t>
            </a:r>
            <a:r>
              <a:rPr sz="1800" spc="-5" dirty="0">
                <a:latin typeface="Times New Roman"/>
                <a:cs typeface="Times New Roman"/>
              </a:rPr>
              <a:t>are</a:t>
            </a:r>
            <a:r>
              <a:rPr sz="1800" spc="-10" dirty="0">
                <a:latin typeface="Times New Roman"/>
                <a:cs typeface="Times New Roman"/>
              </a:rPr>
              <a:t> </a:t>
            </a:r>
            <a:r>
              <a:rPr sz="1800" spc="-5" dirty="0">
                <a:latin typeface="Times New Roman"/>
                <a:cs typeface="Times New Roman"/>
              </a:rPr>
              <a:t>decreased</a:t>
            </a:r>
            <a:r>
              <a:rPr sz="1800" spc="25" dirty="0">
                <a:latin typeface="Times New Roman"/>
                <a:cs typeface="Times New Roman"/>
              </a:rPr>
              <a:t> </a:t>
            </a:r>
            <a:r>
              <a:rPr sz="1800" spc="5" dirty="0">
                <a:latin typeface="Times New Roman"/>
                <a:cs typeface="Times New Roman"/>
              </a:rPr>
              <a:t>by</a:t>
            </a:r>
            <a:r>
              <a:rPr sz="1800" spc="-10" dirty="0">
                <a:latin typeface="Times New Roman"/>
                <a:cs typeface="Times New Roman"/>
              </a:rPr>
              <a:t> </a:t>
            </a:r>
            <a:r>
              <a:rPr sz="1800" dirty="0">
                <a:latin typeface="Times New Roman"/>
                <a:cs typeface="Times New Roman"/>
              </a:rPr>
              <a:t>one.</a:t>
            </a:r>
          </a:p>
          <a:p>
            <a:pPr marL="12700">
              <a:lnSpc>
                <a:spcPct val="100000"/>
              </a:lnSpc>
              <a:spcBef>
                <a:spcPts val="1495"/>
              </a:spcBef>
            </a:pPr>
            <a:r>
              <a:rPr sz="1800" b="1" dirty="0">
                <a:latin typeface="Times New Roman"/>
                <a:cs typeface="Times New Roman"/>
              </a:rPr>
              <a:t>(f)</a:t>
            </a:r>
            <a:r>
              <a:rPr sz="1800" b="1" spc="350" dirty="0">
                <a:latin typeface="Times New Roman"/>
                <a:cs typeface="Times New Roman"/>
              </a:rPr>
              <a:t> </a:t>
            </a:r>
            <a:r>
              <a:rPr sz="1800" b="1" spc="-5" dirty="0">
                <a:latin typeface="Times New Roman"/>
                <a:cs typeface="Times New Roman"/>
              </a:rPr>
              <a:t>Merging</a:t>
            </a:r>
            <a:endParaRPr sz="1800" dirty="0">
              <a:latin typeface="Times New Roman"/>
              <a:cs typeface="Times New Roman"/>
            </a:endParaRPr>
          </a:p>
          <a:p>
            <a:pPr marL="12700">
              <a:lnSpc>
                <a:spcPct val="100000"/>
              </a:lnSpc>
              <a:spcBef>
                <a:spcPts val="695"/>
              </a:spcBef>
            </a:pPr>
            <a:r>
              <a:rPr sz="1800" spc="-5" dirty="0">
                <a:latin typeface="Times New Roman"/>
                <a:cs typeface="Times New Roman"/>
              </a:rPr>
              <a:t>The</a:t>
            </a:r>
            <a:r>
              <a:rPr sz="1800" spc="120" dirty="0">
                <a:latin typeface="Times New Roman"/>
                <a:cs typeface="Times New Roman"/>
              </a:rPr>
              <a:t> </a:t>
            </a:r>
            <a:r>
              <a:rPr sz="1800" spc="-5" dirty="0">
                <a:latin typeface="Times New Roman"/>
                <a:cs typeface="Times New Roman"/>
              </a:rPr>
              <a:t>process</a:t>
            </a:r>
            <a:r>
              <a:rPr sz="1800" spc="105" dirty="0">
                <a:latin typeface="Times New Roman"/>
                <a:cs typeface="Times New Roman"/>
              </a:rPr>
              <a:t> </a:t>
            </a:r>
            <a:r>
              <a:rPr sz="1800" spc="5" dirty="0">
                <a:latin typeface="Times New Roman"/>
                <a:cs typeface="Times New Roman"/>
              </a:rPr>
              <a:t>of</a:t>
            </a:r>
            <a:r>
              <a:rPr sz="1800" spc="105" dirty="0">
                <a:latin typeface="Times New Roman"/>
                <a:cs typeface="Times New Roman"/>
              </a:rPr>
              <a:t> </a:t>
            </a:r>
            <a:r>
              <a:rPr sz="1800" b="1" spc="-5" dirty="0">
                <a:solidFill>
                  <a:schemeClr val="accent2">
                    <a:lumMod val="75000"/>
                  </a:schemeClr>
                </a:solidFill>
                <a:latin typeface="Times New Roman"/>
                <a:cs typeface="Times New Roman"/>
              </a:rPr>
              <a:t>combining</a:t>
            </a:r>
            <a:r>
              <a:rPr sz="1800" b="1" spc="50" dirty="0">
                <a:solidFill>
                  <a:schemeClr val="accent2">
                    <a:lumMod val="75000"/>
                  </a:schemeClr>
                </a:solidFill>
                <a:latin typeface="Times New Roman"/>
                <a:cs typeface="Times New Roman"/>
              </a:rPr>
              <a:t> </a:t>
            </a:r>
            <a:r>
              <a:rPr sz="1800" b="1" dirty="0">
                <a:solidFill>
                  <a:schemeClr val="accent2">
                    <a:lumMod val="75000"/>
                  </a:schemeClr>
                </a:solidFill>
                <a:latin typeface="Times New Roman"/>
                <a:cs typeface="Times New Roman"/>
              </a:rPr>
              <a:t>the</a:t>
            </a:r>
            <a:r>
              <a:rPr sz="1800" b="1" spc="105" dirty="0">
                <a:solidFill>
                  <a:schemeClr val="accent2">
                    <a:lumMod val="75000"/>
                  </a:schemeClr>
                </a:solidFill>
                <a:latin typeface="Times New Roman"/>
                <a:cs typeface="Times New Roman"/>
              </a:rPr>
              <a:t> </a:t>
            </a:r>
            <a:r>
              <a:rPr sz="1800" b="1" spc="-10" dirty="0">
                <a:solidFill>
                  <a:schemeClr val="accent2">
                    <a:lumMod val="75000"/>
                  </a:schemeClr>
                </a:solidFill>
                <a:latin typeface="Times New Roman"/>
                <a:cs typeface="Times New Roman"/>
              </a:rPr>
              <a:t>elements</a:t>
            </a:r>
            <a:r>
              <a:rPr sz="1800" b="1" spc="130" dirty="0">
                <a:solidFill>
                  <a:schemeClr val="accent2">
                    <a:lumMod val="75000"/>
                  </a:schemeClr>
                </a:solidFill>
                <a:latin typeface="Times New Roman"/>
                <a:cs typeface="Times New Roman"/>
              </a:rPr>
              <a:t> </a:t>
            </a:r>
            <a:r>
              <a:rPr sz="1800" spc="5" dirty="0">
                <a:latin typeface="Times New Roman"/>
                <a:cs typeface="Times New Roman"/>
              </a:rPr>
              <a:t>of</a:t>
            </a:r>
            <a:r>
              <a:rPr sz="1800" spc="85" dirty="0">
                <a:latin typeface="Times New Roman"/>
                <a:cs typeface="Times New Roman"/>
              </a:rPr>
              <a:t> </a:t>
            </a:r>
            <a:r>
              <a:rPr sz="1800" spc="-10" dirty="0">
                <a:latin typeface="Times New Roman"/>
                <a:cs typeface="Times New Roman"/>
              </a:rPr>
              <a:t>two</a:t>
            </a:r>
            <a:r>
              <a:rPr sz="1800" spc="114" dirty="0">
                <a:latin typeface="Times New Roman"/>
                <a:cs typeface="Times New Roman"/>
              </a:rPr>
              <a:t> </a:t>
            </a:r>
            <a:r>
              <a:rPr sz="1800" dirty="0">
                <a:latin typeface="Times New Roman"/>
                <a:cs typeface="Times New Roman"/>
              </a:rPr>
              <a:t>data</a:t>
            </a:r>
            <a:r>
              <a:rPr sz="1800" spc="110" dirty="0">
                <a:latin typeface="Times New Roman"/>
                <a:cs typeface="Times New Roman"/>
              </a:rPr>
              <a:t> </a:t>
            </a:r>
            <a:r>
              <a:rPr sz="1800" spc="-5" dirty="0">
                <a:latin typeface="Times New Roman"/>
                <a:cs typeface="Times New Roman"/>
              </a:rPr>
              <a:t>structures</a:t>
            </a:r>
            <a:r>
              <a:rPr sz="1800" spc="60" dirty="0">
                <a:latin typeface="Times New Roman"/>
                <a:cs typeface="Times New Roman"/>
              </a:rPr>
              <a:t> </a:t>
            </a:r>
            <a:r>
              <a:rPr sz="1800" dirty="0">
                <a:latin typeface="Times New Roman"/>
                <a:cs typeface="Times New Roman"/>
              </a:rPr>
              <a:t>into</a:t>
            </a:r>
            <a:r>
              <a:rPr sz="1800" spc="105" dirty="0">
                <a:latin typeface="Times New Roman"/>
                <a:cs typeface="Times New Roman"/>
              </a:rPr>
              <a:t> </a:t>
            </a:r>
            <a:r>
              <a:rPr sz="1800" dirty="0">
                <a:latin typeface="Times New Roman"/>
                <a:cs typeface="Times New Roman"/>
              </a:rPr>
              <a:t>a</a:t>
            </a:r>
            <a:r>
              <a:rPr sz="1800" spc="125" dirty="0">
                <a:latin typeface="Times New Roman"/>
                <a:cs typeface="Times New Roman"/>
              </a:rPr>
              <a:t> </a:t>
            </a:r>
            <a:r>
              <a:rPr sz="1800" spc="-5" dirty="0">
                <a:latin typeface="Times New Roman"/>
                <a:cs typeface="Times New Roman"/>
              </a:rPr>
              <a:t>single</a:t>
            </a:r>
            <a:r>
              <a:rPr sz="1800" spc="85" dirty="0">
                <a:latin typeface="Times New Roman"/>
                <a:cs typeface="Times New Roman"/>
              </a:rPr>
              <a:t> </a:t>
            </a:r>
            <a:r>
              <a:rPr sz="1800" dirty="0">
                <a:latin typeface="Times New Roman"/>
                <a:cs typeface="Times New Roman"/>
              </a:rPr>
              <a:t>data</a:t>
            </a:r>
            <a:r>
              <a:rPr sz="1800" spc="130" dirty="0">
                <a:latin typeface="Times New Roman"/>
                <a:cs typeface="Times New Roman"/>
              </a:rPr>
              <a:t> </a:t>
            </a:r>
            <a:r>
              <a:rPr sz="1800" dirty="0">
                <a:latin typeface="Times New Roman"/>
                <a:cs typeface="Times New Roman"/>
              </a:rPr>
              <a:t>structure</a:t>
            </a:r>
          </a:p>
          <a:p>
            <a:pPr marL="12700">
              <a:lnSpc>
                <a:spcPct val="100000"/>
              </a:lnSpc>
              <a:spcBef>
                <a:spcPts val="1080"/>
              </a:spcBef>
            </a:pPr>
            <a:r>
              <a:rPr sz="1800" dirty="0">
                <a:latin typeface="Times New Roman"/>
                <a:cs typeface="Times New Roman"/>
              </a:rPr>
              <a:t>is</a:t>
            </a:r>
            <a:r>
              <a:rPr sz="1800" spc="-45" dirty="0">
                <a:latin typeface="Times New Roman"/>
                <a:cs typeface="Times New Roman"/>
              </a:rPr>
              <a:t> </a:t>
            </a:r>
            <a:r>
              <a:rPr sz="1800" spc="-5" dirty="0">
                <a:latin typeface="Times New Roman"/>
                <a:cs typeface="Times New Roman"/>
              </a:rPr>
              <a:t>called</a:t>
            </a:r>
            <a:r>
              <a:rPr sz="1800" spc="-20" dirty="0">
                <a:latin typeface="Times New Roman"/>
                <a:cs typeface="Times New Roman"/>
              </a:rPr>
              <a:t> </a:t>
            </a:r>
            <a:r>
              <a:rPr sz="1800" spc="-15" dirty="0">
                <a:latin typeface="Times New Roman"/>
                <a:cs typeface="Times New Roman"/>
              </a:rPr>
              <a:t>merging.</a:t>
            </a:r>
            <a:endParaRPr sz="1800" dirty="0">
              <a:latin typeface="Times New Roman"/>
              <a:cs typeface="Times New Roman"/>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838200" y="762000"/>
            <a:ext cx="7107123" cy="1354217"/>
          </a:xfrm>
        </p:spPr>
        <p:txBody>
          <a:bodyPr/>
          <a:lstStyle/>
          <a:p>
            <a:pPr algn="ctr"/>
            <a:r>
              <a:rPr lang="en-US" b="1" u="sng" dirty="0" smtClean="0"/>
              <a:t>POINTERS AND DYNAMIC MEMORY ALLOCATION</a:t>
            </a:r>
            <a:endParaRPr lang="en-IN" b="1" u="sng" dirty="0"/>
          </a:p>
        </p:txBody>
      </p:sp>
      <p:sp>
        <p:nvSpPr>
          <p:cNvPr id="5" name="Text Placeholder 4"/>
          <p:cNvSpPr>
            <a:spLocks noGrp="1"/>
          </p:cNvSpPr>
          <p:nvPr>
            <p:ph type="body" idx="1"/>
          </p:nvPr>
        </p:nvSpPr>
        <p:spPr>
          <a:xfrm>
            <a:off x="241808" y="2209800"/>
            <a:ext cx="8340090" cy="4308872"/>
          </a:xfrm>
        </p:spPr>
        <p:txBody>
          <a:bodyPr/>
          <a:lstStyle/>
          <a:p>
            <a:pPr marL="342900" indent="-342900">
              <a:buFont typeface="Arial" pitchFamily="34" charset="0"/>
              <a:buChar char="•"/>
            </a:pPr>
            <a:r>
              <a:rPr lang="en-US" dirty="0" smtClean="0">
                <a:latin typeface="Times New Roman" pitchFamily="18" charset="0"/>
                <a:cs typeface="Times New Roman" pitchFamily="18" charset="0"/>
              </a:rPr>
              <a:t>Pointer is a variable that stores address of another variable.</a:t>
            </a:r>
          </a:p>
          <a:p>
            <a:pPr marL="342900" indent="-342900">
              <a:buFont typeface="Arial" pitchFamily="34" charset="0"/>
              <a:buChar char="•"/>
            </a:pPr>
            <a:endParaRPr lang="en-US" dirty="0" smtClean="0">
              <a:latin typeface="Times New Roman" pitchFamily="18" charset="0"/>
              <a:cs typeface="Times New Roman" pitchFamily="18" charset="0"/>
            </a:endParaRPr>
          </a:p>
          <a:p>
            <a:pPr marL="342900" indent="-342900">
              <a:buFont typeface="Arial" pitchFamily="34" charset="0"/>
              <a:buChar char="•"/>
            </a:pPr>
            <a:r>
              <a:rPr lang="en-US" dirty="0" smtClean="0">
                <a:latin typeface="Times New Roman" pitchFamily="18" charset="0"/>
                <a:cs typeface="Times New Roman" pitchFamily="18" charset="0"/>
              </a:rPr>
              <a:t>The two most important operators used with the pointer type are :  </a:t>
            </a:r>
          </a:p>
          <a:p>
            <a:pPr marL="342900" indent="-342900">
              <a:buFont typeface="Arial" pitchFamily="34" charset="0"/>
              <a:buChar char="•"/>
            </a:pPr>
            <a:endParaRPr lang="en-US" dirty="0">
              <a:latin typeface="Times New Roman" pitchFamily="18" charset="0"/>
              <a:cs typeface="Times New Roman" pitchFamily="18" charset="0"/>
            </a:endParaRPr>
          </a:p>
          <a:p>
            <a:pPr marL="800100" lvl="1" indent="-342900">
              <a:buFont typeface="Arial" pitchFamily="34" charset="0"/>
              <a:buChar char="•"/>
            </a:pPr>
            <a:r>
              <a:rPr lang="en-US" b="1" dirty="0" smtClean="0">
                <a:solidFill>
                  <a:srgbClr val="FF0066"/>
                </a:solidFill>
                <a:latin typeface="Times New Roman" pitchFamily="18" charset="0"/>
                <a:cs typeface="Times New Roman" pitchFamily="18" charset="0"/>
              </a:rPr>
              <a:t>&amp;</a:t>
            </a:r>
            <a:r>
              <a:rPr lang="en-US" dirty="0" smtClean="0">
                <a:latin typeface="Times New Roman" pitchFamily="18" charset="0"/>
                <a:cs typeface="Times New Roman" pitchFamily="18" charset="0"/>
              </a:rPr>
              <a:t>  the address operator</a:t>
            </a:r>
          </a:p>
          <a:p>
            <a:pPr marL="800100" lvl="1" indent="-342900">
              <a:buFont typeface="Arial" pitchFamily="34" charset="0"/>
              <a:buChar char="•"/>
            </a:pPr>
            <a:r>
              <a:rPr lang="en-US" sz="2400" b="1" dirty="0" smtClean="0">
                <a:solidFill>
                  <a:srgbClr val="FF0066"/>
                </a:solidFill>
                <a:latin typeface="Times New Roman" pitchFamily="18" charset="0"/>
                <a:cs typeface="Times New Roman" pitchFamily="18" charset="0"/>
              </a:rPr>
              <a:t>*  </a:t>
            </a:r>
            <a:r>
              <a:rPr lang="en-US" dirty="0" smtClean="0">
                <a:latin typeface="Times New Roman" pitchFamily="18" charset="0"/>
                <a:cs typeface="Times New Roman" pitchFamily="18" charset="0"/>
              </a:rPr>
              <a:t> the dereferencing (or indirection) operator </a:t>
            </a:r>
            <a:endParaRPr lang="en-US" dirty="0">
              <a:latin typeface="Times New Roman" pitchFamily="18" charset="0"/>
              <a:cs typeface="Times New Roman" pitchFamily="18" charset="0"/>
            </a:endParaRPr>
          </a:p>
          <a:p>
            <a:pPr marL="0" lvl="1"/>
            <a:endParaRPr lang="en-US" dirty="0" smtClean="0">
              <a:latin typeface="Times New Roman" pitchFamily="18" charset="0"/>
              <a:cs typeface="Times New Roman" pitchFamily="18" charset="0"/>
            </a:endParaRPr>
          </a:p>
          <a:p>
            <a:pPr marL="0" lvl="1"/>
            <a:r>
              <a:rPr lang="en-US" sz="2000" dirty="0" err="1" smtClean="0">
                <a:latin typeface="Times New Roman" pitchFamily="18" charset="0"/>
                <a:cs typeface="Times New Roman" pitchFamily="18" charset="0"/>
              </a:rPr>
              <a:t>Eg</a:t>
            </a:r>
            <a:r>
              <a:rPr lang="en-US" sz="2000" dirty="0" smtClean="0">
                <a:latin typeface="Times New Roman" pitchFamily="18" charset="0"/>
                <a:cs typeface="Times New Roman" pitchFamily="18" charset="0"/>
              </a:rPr>
              <a:t> :      </a:t>
            </a:r>
            <a:r>
              <a:rPr lang="en-US" sz="2000" dirty="0" err="1" smtClean="0">
                <a:latin typeface="Times New Roman" pitchFamily="18" charset="0"/>
                <a:cs typeface="Times New Roman" pitchFamily="18" charset="0"/>
              </a:rPr>
              <a:t>int</a:t>
            </a:r>
            <a:r>
              <a:rPr lang="en-US" sz="2000" dirty="0" smtClean="0">
                <a:latin typeface="Times New Roman" pitchFamily="18" charset="0"/>
                <a:cs typeface="Times New Roman" pitchFamily="18" charset="0"/>
              </a:rPr>
              <a:t> i, *pi;</a:t>
            </a:r>
          </a:p>
          <a:p>
            <a:pPr marL="0" lvl="1"/>
            <a:endParaRPr lang="en-US" sz="2000" dirty="0">
              <a:latin typeface="Times New Roman" pitchFamily="18" charset="0"/>
              <a:cs typeface="Times New Roman" pitchFamily="18" charset="0"/>
            </a:endParaRPr>
          </a:p>
          <a:p>
            <a:pPr marL="0" lvl="1"/>
            <a:r>
              <a:rPr lang="en-US" sz="2000" dirty="0" smtClean="0">
                <a:latin typeface="Times New Roman" pitchFamily="18" charset="0"/>
                <a:cs typeface="Times New Roman" pitchFamily="18" charset="0"/>
              </a:rPr>
              <a:t>            pi= &amp;i;</a:t>
            </a:r>
          </a:p>
          <a:p>
            <a:pPr marL="0" lvl="1"/>
            <a:endParaRPr lang="en-US" sz="2000" dirty="0">
              <a:latin typeface="Times New Roman" pitchFamily="18" charset="0"/>
              <a:cs typeface="Times New Roman" pitchFamily="18" charset="0"/>
            </a:endParaRPr>
          </a:p>
          <a:p>
            <a:pPr marL="0" lvl="1"/>
            <a:r>
              <a:rPr lang="en-US" sz="2000" dirty="0" smtClean="0">
                <a:latin typeface="Times New Roman" pitchFamily="18" charset="0"/>
                <a:cs typeface="Times New Roman" pitchFamily="18" charset="0"/>
              </a:rPr>
              <a:t>If   i = 10;   then we can say that       *pi = 10;</a:t>
            </a:r>
          </a:p>
          <a:p>
            <a:pPr marL="0" lvl="1"/>
            <a:endParaRPr lang="en-US" sz="2000" dirty="0">
              <a:latin typeface="Times New Roman" pitchFamily="18" charset="0"/>
              <a:cs typeface="Times New Roman" pitchFamily="18" charset="0"/>
            </a:endParaRPr>
          </a:p>
          <a:p>
            <a:pPr marL="0" lvl="1"/>
            <a:endParaRPr lang="en-US" sz="2000" dirty="0" smtClean="0">
              <a:latin typeface="Times New Roman" pitchFamily="18" charset="0"/>
              <a:cs typeface="Times New Roman" pitchFamily="18" charset="0"/>
            </a:endParaRPr>
          </a:p>
        </p:txBody>
      </p:sp>
    </p:spTree>
    <p:extLst>
      <p:ext uri="{BB962C8B-B14F-4D97-AF65-F5344CB8AC3E}">
        <p14:creationId xmlns:p14="http://schemas.microsoft.com/office/powerpoint/2010/main" val="398333304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241808" y="1066800"/>
            <a:ext cx="8340090" cy="4308872"/>
          </a:xfrm>
        </p:spPr>
        <p:txBody>
          <a:bodyPr/>
          <a:lstStyle/>
          <a:p>
            <a:pPr marL="342900" indent="-342900">
              <a:buFont typeface="Arial" pitchFamily="34" charset="0"/>
              <a:buChar char="•"/>
            </a:pPr>
            <a:r>
              <a:rPr lang="en-US" dirty="0" smtClean="0">
                <a:latin typeface="Times New Roman" pitchFamily="18" charset="0"/>
                <a:cs typeface="Times New Roman" pitchFamily="18" charset="0"/>
              </a:rPr>
              <a:t>C allows us to perform </a:t>
            </a:r>
            <a:r>
              <a:rPr lang="en-US" b="1" dirty="0" smtClean="0">
                <a:solidFill>
                  <a:schemeClr val="accent2">
                    <a:lumMod val="75000"/>
                  </a:schemeClr>
                </a:solidFill>
                <a:latin typeface="Times New Roman" pitchFamily="18" charset="0"/>
                <a:cs typeface="Times New Roman" pitchFamily="18" charset="0"/>
              </a:rPr>
              <a:t>arithmetic operations </a:t>
            </a:r>
            <a:r>
              <a:rPr lang="en-US" dirty="0" smtClean="0">
                <a:latin typeface="Times New Roman" pitchFamily="18" charset="0"/>
                <a:cs typeface="Times New Roman" pitchFamily="18" charset="0"/>
              </a:rPr>
              <a:t>such as addition, subtraction, multiplication and division on pointers. </a:t>
            </a:r>
          </a:p>
          <a:p>
            <a:pPr marL="342900" indent="-342900">
              <a:buFont typeface="Arial" pitchFamily="34" charset="0"/>
              <a:buChar char="•"/>
            </a:pPr>
            <a:endParaRPr lang="en-US" dirty="0">
              <a:latin typeface="Times New Roman" pitchFamily="18" charset="0"/>
              <a:cs typeface="Times New Roman" pitchFamily="18" charset="0"/>
            </a:endParaRPr>
          </a:p>
          <a:p>
            <a:pPr marL="342900" indent="-342900">
              <a:buFont typeface="Arial" pitchFamily="34" charset="0"/>
              <a:buChar char="•"/>
            </a:pPr>
            <a:r>
              <a:rPr lang="en-US" b="1" dirty="0" smtClean="0">
                <a:solidFill>
                  <a:schemeClr val="accent2">
                    <a:lumMod val="75000"/>
                  </a:schemeClr>
                </a:solidFill>
                <a:latin typeface="Times New Roman" pitchFamily="18" charset="0"/>
                <a:cs typeface="Times New Roman" pitchFamily="18" charset="0"/>
              </a:rPr>
              <a:t>Convert </a:t>
            </a:r>
            <a:r>
              <a:rPr lang="en-US" dirty="0" smtClean="0">
                <a:latin typeface="Times New Roman" pitchFamily="18" charset="0"/>
                <a:cs typeface="Times New Roman" pitchFamily="18" charset="0"/>
              </a:rPr>
              <a:t>pointers explicitly into integers </a:t>
            </a:r>
          </a:p>
          <a:p>
            <a:pPr marL="342900" indent="-342900">
              <a:buFont typeface="Arial" pitchFamily="34" charset="0"/>
              <a:buChar char="•"/>
            </a:pPr>
            <a:endParaRPr lang="en-US" dirty="0" smtClean="0">
              <a:latin typeface="Times New Roman" pitchFamily="18" charset="0"/>
              <a:cs typeface="Times New Roman" pitchFamily="18" charset="0"/>
            </a:endParaRPr>
          </a:p>
          <a:p>
            <a:pPr marL="342900" indent="-342900">
              <a:buFont typeface="Arial" pitchFamily="34" charset="0"/>
              <a:buChar char="•"/>
            </a:pPr>
            <a:r>
              <a:rPr lang="en-US" b="1" dirty="0" smtClean="0">
                <a:solidFill>
                  <a:schemeClr val="accent2">
                    <a:lumMod val="75000"/>
                  </a:schemeClr>
                </a:solidFill>
                <a:latin typeface="Times New Roman" pitchFamily="18" charset="0"/>
                <a:cs typeface="Times New Roman" pitchFamily="18" charset="0"/>
              </a:rPr>
              <a:t>Compare </a:t>
            </a:r>
            <a:r>
              <a:rPr lang="en-US" dirty="0" smtClean="0">
                <a:latin typeface="Times New Roman" pitchFamily="18" charset="0"/>
                <a:cs typeface="Times New Roman" pitchFamily="18" charset="0"/>
              </a:rPr>
              <a:t>: greater than, less than, equal to </a:t>
            </a:r>
          </a:p>
          <a:p>
            <a:pPr marL="342900" indent="-342900">
              <a:buFont typeface="Arial" pitchFamily="34" charset="0"/>
              <a:buChar char="•"/>
            </a:pPr>
            <a:endParaRPr lang="en-US" dirty="0">
              <a:latin typeface="Times New Roman" pitchFamily="18" charset="0"/>
              <a:cs typeface="Times New Roman" pitchFamily="18" charset="0"/>
            </a:endParaRPr>
          </a:p>
          <a:p>
            <a:pPr marL="342900" indent="-342900">
              <a:buFont typeface="Arial" pitchFamily="34" charset="0"/>
              <a:buChar char="•"/>
            </a:pPr>
            <a:r>
              <a:rPr lang="en-US" dirty="0" smtClean="0">
                <a:latin typeface="Times New Roman" pitchFamily="18" charset="0"/>
                <a:cs typeface="Times New Roman" pitchFamily="18" charset="0"/>
              </a:rPr>
              <a:t>The </a:t>
            </a:r>
            <a:r>
              <a:rPr lang="en-US" b="1" dirty="0" smtClean="0">
                <a:solidFill>
                  <a:srgbClr val="00B050"/>
                </a:solidFill>
                <a:latin typeface="Times New Roman" pitchFamily="18" charset="0"/>
                <a:cs typeface="Times New Roman" pitchFamily="18" charset="0"/>
              </a:rPr>
              <a:t>size of a pointer</a:t>
            </a:r>
            <a:r>
              <a:rPr lang="en-US" dirty="0" smtClean="0">
                <a:latin typeface="Times New Roman" pitchFamily="18" charset="0"/>
                <a:cs typeface="Times New Roman" pitchFamily="18" charset="0"/>
              </a:rPr>
              <a:t> can be different on different computers</a:t>
            </a:r>
          </a:p>
          <a:p>
            <a:pPr marL="342900" indent="-342900">
              <a:buFont typeface="Arial" pitchFamily="34" charset="0"/>
              <a:buChar char="•"/>
            </a:pPr>
            <a:endParaRPr lang="en-US" dirty="0">
              <a:latin typeface="Times New Roman" pitchFamily="18" charset="0"/>
              <a:cs typeface="Times New Roman" pitchFamily="18" charset="0"/>
            </a:endParaRPr>
          </a:p>
          <a:p>
            <a:pPr marL="342900" indent="-342900">
              <a:buFont typeface="Arial" pitchFamily="34" charset="0"/>
              <a:buChar char="•"/>
            </a:pPr>
            <a:r>
              <a:rPr lang="en-US" dirty="0" smtClean="0">
                <a:latin typeface="Times New Roman" pitchFamily="18" charset="0"/>
                <a:cs typeface="Times New Roman" pitchFamily="18" charset="0"/>
              </a:rPr>
              <a:t>The </a:t>
            </a:r>
            <a:r>
              <a:rPr lang="en-US" b="1" dirty="0" smtClean="0">
                <a:solidFill>
                  <a:schemeClr val="accent4">
                    <a:lumMod val="75000"/>
                  </a:schemeClr>
                </a:solidFill>
                <a:latin typeface="Times New Roman" pitchFamily="18" charset="0"/>
                <a:cs typeface="Times New Roman" pitchFamily="18" charset="0"/>
              </a:rPr>
              <a:t>NULL Pointer</a:t>
            </a:r>
            <a:r>
              <a:rPr lang="en-US" dirty="0" smtClean="0">
                <a:latin typeface="Times New Roman" pitchFamily="18" charset="0"/>
                <a:cs typeface="Times New Roman" pitchFamily="18" charset="0"/>
              </a:rPr>
              <a:t> points to no object or functions </a:t>
            </a:r>
          </a:p>
          <a:p>
            <a:pPr marL="342900" indent="-342900">
              <a:buFont typeface="Arial" pitchFamily="34" charset="0"/>
              <a:buChar char="•"/>
            </a:pPr>
            <a:endParaRPr lang="en-US" dirty="0">
              <a:latin typeface="Times New Roman" pitchFamily="18" charset="0"/>
              <a:cs typeface="Times New Roman" pitchFamily="18" charset="0"/>
            </a:endParaRPr>
          </a:p>
          <a:p>
            <a:pPr marL="342900" indent="-342900">
              <a:buFont typeface="Arial" pitchFamily="34" charset="0"/>
              <a:buChar char="•"/>
            </a:pPr>
            <a:r>
              <a:rPr lang="en-US" dirty="0" err="1" smtClean="0">
                <a:latin typeface="Times New Roman" pitchFamily="18" charset="0"/>
                <a:cs typeface="Times New Roman" pitchFamily="18" charset="0"/>
              </a:rPr>
              <a:t>Eg</a:t>
            </a:r>
            <a:r>
              <a:rPr lang="en-US" dirty="0" smtClean="0">
                <a:latin typeface="Times New Roman" pitchFamily="18" charset="0"/>
                <a:cs typeface="Times New Roman" pitchFamily="18" charset="0"/>
              </a:rPr>
              <a:t> : if (pi == NULL)</a:t>
            </a:r>
          </a:p>
          <a:p>
            <a:pPr marL="342900" indent="-342900">
              <a:buFont typeface="Arial" pitchFamily="34" charset="0"/>
              <a:buChar char="•"/>
            </a:pPr>
            <a:endParaRPr lang="en-US" dirty="0">
              <a:latin typeface="Times New Roman" pitchFamily="18" charset="0"/>
              <a:cs typeface="Times New Roman" pitchFamily="18" charset="0"/>
            </a:endParaRPr>
          </a:p>
          <a:p>
            <a:pPr marL="342900" indent="-342900">
              <a:buFont typeface="Arial" pitchFamily="34" charset="0"/>
              <a:buChar char="•"/>
            </a:pPr>
            <a:endParaRPr lang="en-IN" dirty="0">
              <a:latin typeface="Times New Roman" pitchFamily="18" charset="0"/>
              <a:cs typeface="Times New Roman" pitchFamily="18" charset="0"/>
            </a:endParaRPr>
          </a:p>
        </p:txBody>
      </p:sp>
    </p:spTree>
    <p:extLst>
      <p:ext uri="{BB962C8B-B14F-4D97-AF65-F5344CB8AC3E}">
        <p14:creationId xmlns:p14="http://schemas.microsoft.com/office/powerpoint/2010/main" val="18375041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6368034" y="640842"/>
            <a:ext cx="140970" cy="146685"/>
          </a:xfrm>
          <a:prstGeom prst="rect">
            <a:avLst/>
          </a:prstGeom>
        </p:spPr>
        <p:txBody>
          <a:bodyPr vert="horz" wrap="square" lIns="0" tIns="11430" rIns="0" bIns="0" rtlCol="0">
            <a:spAutoFit/>
          </a:bodyPr>
          <a:lstStyle/>
          <a:p>
            <a:pPr marL="12700">
              <a:lnSpc>
                <a:spcPct val="100000"/>
              </a:lnSpc>
              <a:spcBef>
                <a:spcPts val="90"/>
              </a:spcBef>
            </a:pPr>
            <a:r>
              <a:rPr sz="800" dirty="0">
                <a:solidFill>
                  <a:srgbClr val="438085"/>
                </a:solidFill>
                <a:latin typeface="Georgia"/>
                <a:cs typeface="Georgia"/>
              </a:rPr>
              <a:t>62</a:t>
            </a:r>
            <a:endParaRPr sz="800">
              <a:latin typeface="Georgia"/>
              <a:cs typeface="Georgia"/>
            </a:endParaRPr>
          </a:p>
        </p:txBody>
      </p:sp>
      <p:sp>
        <p:nvSpPr>
          <p:cNvPr id="3" name="object 3"/>
          <p:cNvSpPr txBox="1">
            <a:spLocks noGrp="1"/>
          </p:cNvSpPr>
          <p:nvPr>
            <p:ph type="title"/>
          </p:nvPr>
        </p:nvSpPr>
        <p:spPr>
          <a:xfrm>
            <a:off x="228600" y="941197"/>
            <a:ext cx="8534400" cy="629660"/>
          </a:xfrm>
          <a:prstGeom prst="rect">
            <a:avLst/>
          </a:prstGeom>
        </p:spPr>
        <p:txBody>
          <a:bodyPr vert="horz" wrap="square" lIns="0" tIns="13970" rIns="0" bIns="0" rtlCol="0">
            <a:spAutoFit/>
          </a:bodyPr>
          <a:lstStyle/>
          <a:p>
            <a:pPr marL="12700">
              <a:lnSpc>
                <a:spcPct val="100000"/>
              </a:lnSpc>
              <a:spcBef>
                <a:spcPts val="110"/>
              </a:spcBef>
            </a:pPr>
            <a:r>
              <a:rPr lang="en-US" sz="4000" b="1" spc="5" dirty="0" smtClean="0">
                <a:solidFill>
                  <a:srgbClr val="424454"/>
                </a:solidFill>
                <a:latin typeface="Times New Roman"/>
                <a:cs typeface="Times New Roman"/>
              </a:rPr>
              <a:t>Dynamic </a:t>
            </a:r>
            <a:r>
              <a:rPr sz="4000" b="1" spc="5" dirty="0" smtClean="0">
                <a:solidFill>
                  <a:srgbClr val="424454"/>
                </a:solidFill>
                <a:latin typeface="Times New Roman"/>
                <a:cs typeface="Times New Roman"/>
              </a:rPr>
              <a:t>Memory</a:t>
            </a:r>
            <a:r>
              <a:rPr sz="4000" b="1" spc="-505" dirty="0" smtClean="0">
                <a:solidFill>
                  <a:srgbClr val="424454"/>
                </a:solidFill>
                <a:latin typeface="Times New Roman"/>
                <a:cs typeface="Times New Roman"/>
              </a:rPr>
              <a:t> </a:t>
            </a:r>
            <a:r>
              <a:rPr sz="4000" b="1" dirty="0">
                <a:solidFill>
                  <a:srgbClr val="424454"/>
                </a:solidFill>
                <a:latin typeface="Times New Roman"/>
                <a:cs typeface="Times New Roman"/>
              </a:rPr>
              <a:t>Alloca</a:t>
            </a:r>
            <a:r>
              <a:rPr sz="4000" b="1" spc="10" dirty="0">
                <a:solidFill>
                  <a:srgbClr val="424454"/>
                </a:solidFill>
                <a:latin typeface="Times New Roman"/>
                <a:cs typeface="Times New Roman"/>
              </a:rPr>
              <a:t>t</a:t>
            </a:r>
            <a:r>
              <a:rPr sz="4000" b="1" dirty="0">
                <a:solidFill>
                  <a:srgbClr val="424454"/>
                </a:solidFill>
                <a:latin typeface="Times New Roman"/>
                <a:cs typeface="Times New Roman"/>
              </a:rPr>
              <a:t>i</a:t>
            </a:r>
            <a:r>
              <a:rPr sz="4000" b="1" spc="-20" dirty="0">
                <a:solidFill>
                  <a:srgbClr val="424454"/>
                </a:solidFill>
                <a:latin typeface="Times New Roman"/>
                <a:cs typeface="Times New Roman"/>
              </a:rPr>
              <a:t>o</a:t>
            </a:r>
            <a:r>
              <a:rPr sz="4000" b="1" spc="5" dirty="0">
                <a:solidFill>
                  <a:srgbClr val="424454"/>
                </a:solidFill>
                <a:latin typeface="Times New Roman"/>
                <a:cs typeface="Times New Roman"/>
              </a:rPr>
              <a:t>n</a:t>
            </a:r>
            <a:r>
              <a:rPr sz="4000" b="1" spc="-80" dirty="0">
                <a:solidFill>
                  <a:srgbClr val="424454"/>
                </a:solidFill>
                <a:latin typeface="Times New Roman"/>
                <a:cs typeface="Times New Roman"/>
              </a:rPr>
              <a:t> </a:t>
            </a:r>
            <a:r>
              <a:rPr sz="4000" b="1" dirty="0">
                <a:solidFill>
                  <a:srgbClr val="424454"/>
                </a:solidFill>
                <a:latin typeface="Times New Roman"/>
                <a:cs typeface="Times New Roman"/>
              </a:rPr>
              <a:t>Functio</a:t>
            </a:r>
            <a:r>
              <a:rPr sz="4000" b="1" spc="-15" dirty="0">
                <a:solidFill>
                  <a:srgbClr val="424454"/>
                </a:solidFill>
                <a:latin typeface="Times New Roman"/>
                <a:cs typeface="Times New Roman"/>
              </a:rPr>
              <a:t>n</a:t>
            </a:r>
            <a:r>
              <a:rPr sz="4000" b="1" dirty="0">
                <a:solidFill>
                  <a:srgbClr val="424454"/>
                </a:solidFill>
                <a:latin typeface="Times New Roman"/>
                <a:cs typeface="Times New Roman"/>
              </a:rPr>
              <a:t>s</a:t>
            </a:r>
            <a:endParaRPr sz="4000" dirty="0">
              <a:latin typeface="Times New Roman"/>
              <a:cs typeface="Times New Roman"/>
            </a:endParaRPr>
          </a:p>
        </p:txBody>
      </p:sp>
      <p:sp>
        <p:nvSpPr>
          <p:cNvPr id="4" name="object 4"/>
          <p:cNvSpPr txBox="1"/>
          <p:nvPr/>
        </p:nvSpPr>
        <p:spPr>
          <a:xfrm>
            <a:off x="721563" y="1578102"/>
            <a:ext cx="7452995" cy="3974465"/>
          </a:xfrm>
          <a:prstGeom prst="rect">
            <a:avLst/>
          </a:prstGeom>
        </p:spPr>
        <p:txBody>
          <a:bodyPr vert="horz" wrap="square" lIns="0" tIns="12700" rIns="0" bIns="0" rtlCol="0">
            <a:spAutoFit/>
          </a:bodyPr>
          <a:lstStyle/>
          <a:p>
            <a:pPr marL="268605" indent="-256540">
              <a:lnSpc>
                <a:spcPts val="2785"/>
              </a:lnSpc>
              <a:spcBef>
                <a:spcPts val="100"/>
              </a:spcBef>
              <a:buClr>
                <a:srgbClr val="9F4DA1"/>
              </a:buClr>
              <a:buFont typeface="Georgia"/>
              <a:buChar char="•"/>
              <a:tabLst>
                <a:tab pos="268605" algn="l"/>
                <a:tab pos="269240" algn="l"/>
              </a:tabLst>
            </a:pPr>
            <a:r>
              <a:rPr sz="2400" dirty="0">
                <a:solidFill>
                  <a:srgbClr val="0000FF"/>
                </a:solidFill>
                <a:latin typeface="Times New Roman"/>
                <a:cs typeface="Times New Roman"/>
              </a:rPr>
              <a:t>malloc</a:t>
            </a:r>
            <a:endParaRPr sz="2400" dirty="0">
              <a:latin typeface="Times New Roman"/>
              <a:cs typeface="Times New Roman"/>
            </a:endParaRPr>
          </a:p>
          <a:p>
            <a:pPr marL="314325">
              <a:lnSpc>
                <a:spcPts val="2700"/>
              </a:lnSpc>
              <a:tabLst>
                <a:tab pos="561340" algn="l"/>
              </a:tabLst>
            </a:pPr>
            <a:r>
              <a:rPr sz="2400" dirty="0">
                <a:solidFill>
                  <a:srgbClr val="438085"/>
                </a:solidFill>
                <a:latin typeface="Georgia"/>
                <a:cs typeface="Georgia"/>
              </a:rPr>
              <a:t>▫	</a:t>
            </a:r>
            <a:r>
              <a:rPr sz="2400" spc="-5" dirty="0">
                <a:solidFill>
                  <a:srgbClr val="438085"/>
                </a:solidFill>
                <a:latin typeface="Times New Roman"/>
                <a:cs typeface="Times New Roman"/>
              </a:rPr>
              <a:t>Allocates</a:t>
            </a:r>
            <a:r>
              <a:rPr sz="2400" spc="-55" dirty="0">
                <a:solidFill>
                  <a:srgbClr val="438085"/>
                </a:solidFill>
                <a:latin typeface="Times New Roman"/>
                <a:cs typeface="Times New Roman"/>
              </a:rPr>
              <a:t> </a:t>
            </a:r>
            <a:r>
              <a:rPr sz="2400" spc="-5" dirty="0">
                <a:solidFill>
                  <a:srgbClr val="438085"/>
                </a:solidFill>
                <a:latin typeface="Times New Roman"/>
                <a:cs typeface="Times New Roman"/>
              </a:rPr>
              <a:t>requested number</a:t>
            </a:r>
            <a:r>
              <a:rPr sz="2400" spc="-25" dirty="0">
                <a:solidFill>
                  <a:srgbClr val="438085"/>
                </a:solidFill>
                <a:latin typeface="Times New Roman"/>
                <a:cs typeface="Times New Roman"/>
              </a:rPr>
              <a:t> </a:t>
            </a:r>
            <a:r>
              <a:rPr sz="2400" spc="-5" dirty="0">
                <a:solidFill>
                  <a:srgbClr val="438085"/>
                </a:solidFill>
                <a:latin typeface="Times New Roman"/>
                <a:cs typeface="Times New Roman"/>
              </a:rPr>
              <a:t>of</a:t>
            </a:r>
            <a:r>
              <a:rPr sz="2400" spc="-10" dirty="0">
                <a:solidFill>
                  <a:srgbClr val="438085"/>
                </a:solidFill>
                <a:latin typeface="Times New Roman"/>
                <a:cs typeface="Times New Roman"/>
              </a:rPr>
              <a:t> </a:t>
            </a:r>
            <a:r>
              <a:rPr sz="2400" spc="-15" dirty="0">
                <a:solidFill>
                  <a:srgbClr val="438085"/>
                </a:solidFill>
                <a:latin typeface="Times New Roman"/>
                <a:cs typeface="Times New Roman"/>
              </a:rPr>
              <a:t>bytes</a:t>
            </a:r>
            <a:r>
              <a:rPr sz="2400" spc="50" dirty="0">
                <a:solidFill>
                  <a:srgbClr val="438085"/>
                </a:solidFill>
                <a:latin typeface="Times New Roman"/>
                <a:cs typeface="Times New Roman"/>
              </a:rPr>
              <a:t> </a:t>
            </a:r>
            <a:r>
              <a:rPr sz="2400" spc="-5" dirty="0">
                <a:solidFill>
                  <a:srgbClr val="438085"/>
                </a:solidFill>
                <a:latin typeface="Times New Roman"/>
                <a:cs typeface="Times New Roman"/>
              </a:rPr>
              <a:t>and</a:t>
            </a:r>
            <a:r>
              <a:rPr sz="2400" spc="-30" dirty="0">
                <a:solidFill>
                  <a:srgbClr val="438085"/>
                </a:solidFill>
                <a:latin typeface="Times New Roman"/>
                <a:cs typeface="Times New Roman"/>
              </a:rPr>
              <a:t> </a:t>
            </a:r>
            <a:r>
              <a:rPr sz="2400" spc="-5" dirty="0">
                <a:solidFill>
                  <a:srgbClr val="438085"/>
                </a:solidFill>
                <a:latin typeface="Times New Roman"/>
                <a:cs typeface="Times New Roman"/>
              </a:rPr>
              <a:t>returns </a:t>
            </a:r>
            <a:r>
              <a:rPr sz="2400" dirty="0">
                <a:solidFill>
                  <a:srgbClr val="438085"/>
                </a:solidFill>
                <a:latin typeface="Times New Roman"/>
                <a:cs typeface="Times New Roman"/>
              </a:rPr>
              <a:t>a</a:t>
            </a:r>
            <a:endParaRPr sz="2400" dirty="0">
              <a:latin typeface="Times New Roman"/>
              <a:cs typeface="Times New Roman"/>
            </a:endParaRPr>
          </a:p>
          <a:p>
            <a:pPr marL="561340">
              <a:lnSpc>
                <a:spcPts val="2795"/>
              </a:lnSpc>
            </a:pPr>
            <a:r>
              <a:rPr sz="2400" spc="-5" dirty="0">
                <a:solidFill>
                  <a:srgbClr val="438085"/>
                </a:solidFill>
                <a:latin typeface="Times New Roman"/>
                <a:cs typeface="Times New Roman"/>
              </a:rPr>
              <a:t>pointer</a:t>
            </a:r>
            <a:r>
              <a:rPr sz="2400" spc="-35" dirty="0">
                <a:solidFill>
                  <a:srgbClr val="438085"/>
                </a:solidFill>
                <a:latin typeface="Times New Roman"/>
                <a:cs typeface="Times New Roman"/>
              </a:rPr>
              <a:t> </a:t>
            </a:r>
            <a:r>
              <a:rPr sz="2400" dirty="0">
                <a:solidFill>
                  <a:srgbClr val="438085"/>
                </a:solidFill>
                <a:latin typeface="Times New Roman"/>
                <a:cs typeface="Times New Roman"/>
              </a:rPr>
              <a:t>to</a:t>
            </a:r>
            <a:r>
              <a:rPr sz="2400" spc="-25" dirty="0">
                <a:solidFill>
                  <a:srgbClr val="438085"/>
                </a:solidFill>
                <a:latin typeface="Times New Roman"/>
                <a:cs typeface="Times New Roman"/>
              </a:rPr>
              <a:t> </a:t>
            </a:r>
            <a:r>
              <a:rPr sz="2400" dirty="0">
                <a:solidFill>
                  <a:srgbClr val="438085"/>
                </a:solidFill>
                <a:latin typeface="Times New Roman"/>
                <a:cs typeface="Times New Roman"/>
              </a:rPr>
              <a:t>the</a:t>
            </a:r>
            <a:r>
              <a:rPr sz="2400" spc="-30" dirty="0">
                <a:solidFill>
                  <a:srgbClr val="438085"/>
                </a:solidFill>
                <a:latin typeface="Times New Roman"/>
                <a:cs typeface="Times New Roman"/>
              </a:rPr>
              <a:t> </a:t>
            </a:r>
            <a:r>
              <a:rPr sz="2400" spc="-5" dirty="0">
                <a:solidFill>
                  <a:srgbClr val="438085"/>
                </a:solidFill>
                <a:latin typeface="Times New Roman"/>
                <a:cs typeface="Times New Roman"/>
              </a:rPr>
              <a:t>first</a:t>
            </a:r>
            <a:r>
              <a:rPr sz="2400" spc="-40" dirty="0">
                <a:solidFill>
                  <a:srgbClr val="438085"/>
                </a:solidFill>
                <a:latin typeface="Times New Roman"/>
                <a:cs typeface="Times New Roman"/>
              </a:rPr>
              <a:t> </a:t>
            </a:r>
            <a:r>
              <a:rPr sz="2400" spc="-20" dirty="0">
                <a:solidFill>
                  <a:srgbClr val="438085"/>
                </a:solidFill>
                <a:latin typeface="Times New Roman"/>
                <a:cs typeface="Times New Roman"/>
              </a:rPr>
              <a:t>byte</a:t>
            </a:r>
            <a:r>
              <a:rPr sz="2400" spc="60" dirty="0">
                <a:solidFill>
                  <a:srgbClr val="438085"/>
                </a:solidFill>
                <a:latin typeface="Times New Roman"/>
                <a:cs typeface="Times New Roman"/>
              </a:rPr>
              <a:t> </a:t>
            </a:r>
            <a:r>
              <a:rPr sz="2400" dirty="0">
                <a:solidFill>
                  <a:srgbClr val="438085"/>
                </a:solidFill>
                <a:latin typeface="Times New Roman"/>
                <a:cs typeface="Times New Roman"/>
              </a:rPr>
              <a:t>of</a:t>
            </a:r>
            <a:r>
              <a:rPr sz="2400" spc="-10" dirty="0">
                <a:solidFill>
                  <a:srgbClr val="438085"/>
                </a:solidFill>
                <a:latin typeface="Times New Roman"/>
                <a:cs typeface="Times New Roman"/>
              </a:rPr>
              <a:t> </a:t>
            </a:r>
            <a:r>
              <a:rPr sz="2400" dirty="0">
                <a:solidFill>
                  <a:srgbClr val="438085"/>
                </a:solidFill>
                <a:latin typeface="Times New Roman"/>
                <a:cs typeface="Times New Roman"/>
              </a:rPr>
              <a:t>the</a:t>
            </a:r>
            <a:r>
              <a:rPr sz="2400" spc="-10" dirty="0">
                <a:solidFill>
                  <a:srgbClr val="438085"/>
                </a:solidFill>
                <a:latin typeface="Times New Roman"/>
                <a:cs typeface="Times New Roman"/>
              </a:rPr>
              <a:t> </a:t>
            </a:r>
            <a:r>
              <a:rPr sz="2400" spc="-5" dirty="0">
                <a:solidFill>
                  <a:srgbClr val="438085"/>
                </a:solidFill>
                <a:latin typeface="Times New Roman"/>
                <a:cs typeface="Times New Roman"/>
              </a:rPr>
              <a:t>allocated</a:t>
            </a:r>
            <a:r>
              <a:rPr sz="2400" spc="-95" dirty="0">
                <a:solidFill>
                  <a:srgbClr val="438085"/>
                </a:solidFill>
                <a:latin typeface="Times New Roman"/>
                <a:cs typeface="Times New Roman"/>
              </a:rPr>
              <a:t> </a:t>
            </a:r>
            <a:r>
              <a:rPr sz="2400" spc="-5" dirty="0">
                <a:solidFill>
                  <a:srgbClr val="438085"/>
                </a:solidFill>
                <a:latin typeface="Times New Roman"/>
                <a:cs typeface="Times New Roman"/>
              </a:rPr>
              <a:t>space</a:t>
            </a:r>
            <a:endParaRPr sz="2400" dirty="0">
              <a:latin typeface="Times New Roman"/>
              <a:cs typeface="Times New Roman"/>
            </a:endParaRPr>
          </a:p>
          <a:p>
            <a:pPr marL="268605" indent="-256540">
              <a:lnSpc>
                <a:spcPct val="100000"/>
              </a:lnSpc>
              <a:buClr>
                <a:srgbClr val="9F4DA1"/>
              </a:buClr>
              <a:buFont typeface="Georgia"/>
              <a:buChar char="•"/>
              <a:tabLst>
                <a:tab pos="268605" algn="l"/>
                <a:tab pos="269240" algn="l"/>
              </a:tabLst>
            </a:pPr>
            <a:r>
              <a:rPr sz="2400" spc="-5" dirty="0">
                <a:solidFill>
                  <a:srgbClr val="0000FF"/>
                </a:solidFill>
                <a:latin typeface="Times New Roman"/>
                <a:cs typeface="Times New Roman"/>
              </a:rPr>
              <a:t>calloc</a:t>
            </a:r>
            <a:endParaRPr sz="2400" dirty="0">
              <a:latin typeface="Times New Roman"/>
              <a:cs typeface="Times New Roman"/>
            </a:endParaRPr>
          </a:p>
          <a:p>
            <a:pPr marL="561340" marR="5080" indent="-247015">
              <a:lnSpc>
                <a:spcPts val="2620"/>
              </a:lnSpc>
              <a:spcBef>
                <a:spcPts val="305"/>
              </a:spcBef>
              <a:tabLst>
                <a:tab pos="561340" algn="l"/>
              </a:tabLst>
            </a:pPr>
            <a:r>
              <a:rPr sz="2400" dirty="0">
                <a:solidFill>
                  <a:srgbClr val="438085"/>
                </a:solidFill>
                <a:latin typeface="Georgia"/>
                <a:cs typeface="Georgia"/>
              </a:rPr>
              <a:t>▫	</a:t>
            </a:r>
            <a:r>
              <a:rPr sz="2400" spc="-5" dirty="0">
                <a:solidFill>
                  <a:srgbClr val="438085"/>
                </a:solidFill>
                <a:latin typeface="Times New Roman"/>
                <a:cs typeface="Times New Roman"/>
              </a:rPr>
              <a:t>Allocates</a:t>
            </a:r>
            <a:r>
              <a:rPr sz="2400" spc="-30" dirty="0">
                <a:solidFill>
                  <a:srgbClr val="438085"/>
                </a:solidFill>
                <a:latin typeface="Times New Roman"/>
                <a:cs typeface="Times New Roman"/>
              </a:rPr>
              <a:t> </a:t>
            </a:r>
            <a:r>
              <a:rPr sz="2400" spc="-5" dirty="0">
                <a:solidFill>
                  <a:srgbClr val="438085"/>
                </a:solidFill>
                <a:latin typeface="Times New Roman"/>
                <a:cs typeface="Times New Roman"/>
              </a:rPr>
              <a:t>space</a:t>
            </a:r>
            <a:r>
              <a:rPr sz="2400" spc="-10" dirty="0">
                <a:solidFill>
                  <a:srgbClr val="438085"/>
                </a:solidFill>
                <a:latin typeface="Times New Roman"/>
                <a:cs typeface="Times New Roman"/>
              </a:rPr>
              <a:t> </a:t>
            </a:r>
            <a:r>
              <a:rPr sz="2400" dirty="0">
                <a:solidFill>
                  <a:srgbClr val="438085"/>
                </a:solidFill>
                <a:latin typeface="Times New Roman"/>
                <a:cs typeface="Times New Roman"/>
              </a:rPr>
              <a:t>for</a:t>
            </a:r>
            <a:r>
              <a:rPr sz="2400" spc="5" dirty="0">
                <a:solidFill>
                  <a:srgbClr val="438085"/>
                </a:solidFill>
                <a:latin typeface="Times New Roman"/>
                <a:cs typeface="Times New Roman"/>
              </a:rPr>
              <a:t> </a:t>
            </a:r>
            <a:r>
              <a:rPr sz="2400" spc="-5" dirty="0">
                <a:solidFill>
                  <a:srgbClr val="438085"/>
                </a:solidFill>
                <a:latin typeface="Times New Roman"/>
                <a:cs typeface="Times New Roman"/>
              </a:rPr>
              <a:t>an</a:t>
            </a:r>
            <a:r>
              <a:rPr sz="2400" dirty="0">
                <a:solidFill>
                  <a:srgbClr val="438085"/>
                </a:solidFill>
                <a:latin typeface="Times New Roman"/>
                <a:cs typeface="Times New Roman"/>
              </a:rPr>
              <a:t> </a:t>
            </a:r>
            <a:r>
              <a:rPr sz="2400" spc="-10" dirty="0">
                <a:solidFill>
                  <a:srgbClr val="438085"/>
                </a:solidFill>
                <a:latin typeface="Times New Roman"/>
                <a:cs typeface="Times New Roman"/>
              </a:rPr>
              <a:t>array</a:t>
            </a:r>
            <a:r>
              <a:rPr sz="2400" dirty="0">
                <a:solidFill>
                  <a:srgbClr val="438085"/>
                </a:solidFill>
                <a:latin typeface="Times New Roman"/>
                <a:cs typeface="Times New Roman"/>
              </a:rPr>
              <a:t> of</a:t>
            </a:r>
            <a:r>
              <a:rPr sz="2400" spc="15" dirty="0">
                <a:solidFill>
                  <a:srgbClr val="438085"/>
                </a:solidFill>
                <a:latin typeface="Times New Roman"/>
                <a:cs typeface="Times New Roman"/>
              </a:rPr>
              <a:t> </a:t>
            </a:r>
            <a:r>
              <a:rPr sz="2400" spc="-5" dirty="0">
                <a:solidFill>
                  <a:srgbClr val="438085"/>
                </a:solidFill>
                <a:latin typeface="Times New Roman"/>
                <a:cs typeface="Times New Roman"/>
              </a:rPr>
              <a:t>elements,</a:t>
            </a:r>
            <a:r>
              <a:rPr sz="2400" spc="-65" dirty="0">
                <a:solidFill>
                  <a:srgbClr val="438085"/>
                </a:solidFill>
                <a:latin typeface="Times New Roman"/>
                <a:cs typeface="Times New Roman"/>
              </a:rPr>
              <a:t> </a:t>
            </a:r>
            <a:r>
              <a:rPr sz="2400" spc="-5" dirty="0">
                <a:solidFill>
                  <a:srgbClr val="438085"/>
                </a:solidFill>
                <a:latin typeface="Times New Roman"/>
                <a:cs typeface="Times New Roman"/>
              </a:rPr>
              <a:t>initializes</a:t>
            </a:r>
            <a:r>
              <a:rPr sz="2400" spc="-110" dirty="0">
                <a:solidFill>
                  <a:srgbClr val="438085"/>
                </a:solidFill>
                <a:latin typeface="Times New Roman"/>
                <a:cs typeface="Times New Roman"/>
              </a:rPr>
              <a:t> </a:t>
            </a:r>
            <a:r>
              <a:rPr sz="2400" dirty="0">
                <a:solidFill>
                  <a:srgbClr val="438085"/>
                </a:solidFill>
                <a:latin typeface="Times New Roman"/>
                <a:cs typeface="Times New Roman"/>
              </a:rPr>
              <a:t>them </a:t>
            </a:r>
            <a:r>
              <a:rPr sz="2400" spc="-585" dirty="0">
                <a:solidFill>
                  <a:srgbClr val="438085"/>
                </a:solidFill>
                <a:latin typeface="Times New Roman"/>
                <a:cs typeface="Times New Roman"/>
              </a:rPr>
              <a:t> </a:t>
            </a:r>
            <a:r>
              <a:rPr sz="2400" dirty="0">
                <a:solidFill>
                  <a:srgbClr val="438085"/>
                </a:solidFill>
                <a:latin typeface="Times New Roman"/>
                <a:cs typeface="Times New Roman"/>
              </a:rPr>
              <a:t>to</a:t>
            </a:r>
            <a:r>
              <a:rPr sz="2400" spc="-25" dirty="0">
                <a:solidFill>
                  <a:srgbClr val="438085"/>
                </a:solidFill>
                <a:latin typeface="Times New Roman"/>
                <a:cs typeface="Times New Roman"/>
              </a:rPr>
              <a:t> </a:t>
            </a:r>
            <a:r>
              <a:rPr sz="2400" b="1" spc="-5" dirty="0">
                <a:solidFill>
                  <a:srgbClr val="FF0066"/>
                </a:solidFill>
                <a:latin typeface="Times New Roman"/>
                <a:cs typeface="Times New Roman"/>
              </a:rPr>
              <a:t>zero</a:t>
            </a:r>
            <a:r>
              <a:rPr sz="2400" dirty="0">
                <a:solidFill>
                  <a:srgbClr val="438085"/>
                </a:solidFill>
                <a:latin typeface="Times New Roman"/>
                <a:cs typeface="Times New Roman"/>
              </a:rPr>
              <a:t> </a:t>
            </a:r>
            <a:r>
              <a:rPr sz="2400" spc="-5" dirty="0">
                <a:solidFill>
                  <a:srgbClr val="438085"/>
                </a:solidFill>
                <a:latin typeface="Times New Roman"/>
                <a:cs typeface="Times New Roman"/>
              </a:rPr>
              <a:t>and</a:t>
            </a:r>
            <a:r>
              <a:rPr sz="2400" spc="-25" dirty="0">
                <a:solidFill>
                  <a:srgbClr val="438085"/>
                </a:solidFill>
                <a:latin typeface="Times New Roman"/>
                <a:cs typeface="Times New Roman"/>
              </a:rPr>
              <a:t> </a:t>
            </a:r>
            <a:r>
              <a:rPr sz="2400" spc="-5" dirty="0">
                <a:solidFill>
                  <a:srgbClr val="438085"/>
                </a:solidFill>
                <a:latin typeface="Times New Roman"/>
                <a:cs typeface="Times New Roman"/>
              </a:rPr>
              <a:t>then returns</a:t>
            </a:r>
            <a:r>
              <a:rPr sz="2400" spc="-30" dirty="0">
                <a:solidFill>
                  <a:srgbClr val="438085"/>
                </a:solidFill>
                <a:latin typeface="Times New Roman"/>
                <a:cs typeface="Times New Roman"/>
              </a:rPr>
              <a:t> </a:t>
            </a:r>
            <a:r>
              <a:rPr sz="2400" dirty="0">
                <a:solidFill>
                  <a:srgbClr val="438085"/>
                </a:solidFill>
                <a:latin typeface="Times New Roman"/>
                <a:cs typeface="Times New Roman"/>
              </a:rPr>
              <a:t>a</a:t>
            </a:r>
            <a:r>
              <a:rPr sz="2400" spc="-15" dirty="0">
                <a:solidFill>
                  <a:srgbClr val="438085"/>
                </a:solidFill>
                <a:latin typeface="Times New Roman"/>
                <a:cs typeface="Times New Roman"/>
              </a:rPr>
              <a:t> </a:t>
            </a:r>
            <a:r>
              <a:rPr sz="2400" dirty="0">
                <a:solidFill>
                  <a:srgbClr val="438085"/>
                </a:solidFill>
                <a:latin typeface="Times New Roman"/>
                <a:cs typeface="Times New Roman"/>
              </a:rPr>
              <a:t>pointer</a:t>
            </a:r>
            <a:r>
              <a:rPr sz="2400" spc="-40" dirty="0">
                <a:solidFill>
                  <a:srgbClr val="438085"/>
                </a:solidFill>
                <a:latin typeface="Times New Roman"/>
                <a:cs typeface="Times New Roman"/>
              </a:rPr>
              <a:t> </a:t>
            </a:r>
            <a:r>
              <a:rPr sz="2400" dirty="0">
                <a:solidFill>
                  <a:srgbClr val="438085"/>
                </a:solidFill>
                <a:latin typeface="Times New Roman"/>
                <a:cs typeface="Times New Roman"/>
              </a:rPr>
              <a:t>to</a:t>
            </a:r>
            <a:r>
              <a:rPr sz="2400" spc="-30" dirty="0">
                <a:solidFill>
                  <a:srgbClr val="438085"/>
                </a:solidFill>
                <a:latin typeface="Times New Roman"/>
                <a:cs typeface="Times New Roman"/>
              </a:rPr>
              <a:t> </a:t>
            </a:r>
            <a:r>
              <a:rPr sz="2400" dirty="0">
                <a:solidFill>
                  <a:srgbClr val="438085"/>
                </a:solidFill>
                <a:latin typeface="Times New Roman"/>
                <a:cs typeface="Times New Roman"/>
              </a:rPr>
              <a:t>the</a:t>
            </a:r>
            <a:r>
              <a:rPr sz="2400" spc="-10" dirty="0">
                <a:solidFill>
                  <a:srgbClr val="438085"/>
                </a:solidFill>
                <a:latin typeface="Times New Roman"/>
                <a:cs typeface="Times New Roman"/>
              </a:rPr>
              <a:t> </a:t>
            </a:r>
            <a:r>
              <a:rPr sz="2400" spc="-60" dirty="0">
                <a:solidFill>
                  <a:srgbClr val="438085"/>
                </a:solidFill>
                <a:latin typeface="Times New Roman"/>
                <a:cs typeface="Times New Roman"/>
              </a:rPr>
              <a:t>memory.</a:t>
            </a:r>
            <a:endParaRPr sz="2400" dirty="0">
              <a:latin typeface="Times New Roman"/>
              <a:cs typeface="Times New Roman"/>
            </a:endParaRPr>
          </a:p>
          <a:p>
            <a:pPr marL="268605" indent="-256540">
              <a:lnSpc>
                <a:spcPts val="2690"/>
              </a:lnSpc>
              <a:buClr>
                <a:srgbClr val="9F4DA1"/>
              </a:buClr>
              <a:buFont typeface="Georgia"/>
              <a:buChar char="•"/>
              <a:tabLst>
                <a:tab pos="268605" algn="l"/>
                <a:tab pos="269240" algn="l"/>
              </a:tabLst>
            </a:pPr>
            <a:r>
              <a:rPr sz="2400" spc="-5" dirty="0">
                <a:solidFill>
                  <a:srgbClr val="0000FF"/>
                </a:solidFill>
                <a:latin typeface="Times New Roman"/>
                <a:cs typeface="Times New Roman"/>
              </a:rPr>
              <a:t>free</a:t>
            </a:r>
            <a:endParaRPr sz="2400" dirty="0">
              <a:latin typeface="Times New Roman"/>
              <a:cs typeface="Times New Roman"/>
            </a:endParaRPr>
          </a:p>
          <a:p>
            <a:pPr marL="314325">
              <a:lnSpc>
                <a:spcPct val="100000"/>
              </a:lnSpc>
              <a:spcBef>
                <a:spcPts val="165"/>
              </a:spcBef>
              <a:tabLst>
                <a:tab pos="561340" algn="l"/>
              </a:tabLst>
            </a:pPr>
            <a:r>
              <a:rPr sz="2400" dirty="0">
                <a:solidFill>
                  <a:srgbClr val="438085"/>
                </a:solidFill>
                <a:latin typeface="Georgia"/>
                <a:cs typeface="Georgia"/>
              </a:rPr>
              <a:t>▫	</a:t>
            </a:r>
            <a:r>
              <a:rPr sz="2400" spc="-10" dirty="0">
                <a:solidFill>
                  <a:srgbClr val="438085"/>
                </a:solidFill>
                <a:latin typeface="Times New Roman"/>
                <a:cs typeface="Times New Roman"/>
              </a:rPr>
              <a:t>Frees </a:t>
            </a:r>
            <a:r>
              <a:rPr sz="2400" spc="-5" dirty="0">
                <a:solidFill>
                  <a:srgbClr val="438085"/>
                </a:solidFill>
                <a:latin typeface="Times New Roman"/>
                <a:cs typeface="Times New Roman"/>
              </a:rPr>
              <a:t>previously</a:t>
            </a:r>
            <a:r>
              <a:rPr sz="2400" spc="-45" dirty="0">
                <a:solidFill>
                  <a:srgbClr val="438085"/>
                </a:solidFill>
                <a:latin typeface="Times New Roman"/>
                <a:cs typeface="Times New Roman"/>
              </a:rPr>
              <a:t> </a:t>
            </a:r>
            <a:r>
              <a:rPr sz="2400" spc="-5" dirty="0">
                <a:solidFill>
                  <a:srgbClr val="438085"/>
                </a:solidFill>
                <a:latin typeface="Times New Roman"/>
                <a:cs typeface="Times New Roman"/>
              </a:rPr>
              <a:t>allocated</a:t>
            </a:r>
            <a:r>
              <a:rPr sz="2400" spc="-55" dirty="0">
                <a:solidFill>
                  <a:srgbClr val="438085"/>
                </a:solidFill>
                <a:latin typeface="Times New Roman"/>
                <a:cs typeface="Times New Roman"/>
              </a:rPr>
              <a:t> </a:t>
            </a:r>
            <a:r>
              <a:rPr sz="2400" spc="-5" dirty="0">
                <a:solidFill>
                  <a:srgbClr val="438085"/>
                </a:solidFill>
                <a:latin typeface="Times New Roman"/>
                <a:cs typeface="Times New Roman"/>
              </a:rPr>
              <a:t>space.</a:t>
            </a:r>
            <a:endParaRPr sz="2400" dirty="0">
              <a:latin typeface="Times New Roman"/>
              <a:cs typeface="Times New Roman"/>
            </a:endParaRPr>
          </a:p>
          <a:p>
            <a:pPr marL="268605" indent="-256540">
              <a:lnSpc>
                <a:spcPct val="100000"/>
              </a:lnSpc>
              <a:spcBef>
                <a:spcPts val="5"/>
              </a:spcBef>
              <a:buClr>
                <a:srgbClr val="9F4DA1"/>
              </a:buClr>
              <a:buFont typeface="Georgia"/>
              <a:buChar char="•"/>
              <a:tabLst>
                <a:tab pos="268605" algn="l"/>
                <a:tab pos="269240" algn="l"/>
              </a:tabLst>
            </a:pPr>
            <a:r>
              <a:rPr sz="2400" spc="-5" dirty="0">
                <a:solidFill>
                  <a:srgbClr val="0000FF"/>
                </a:solidFill>
                <a:latin typeface="Times New Roman"/>
                <a:cs typeface="Times New Roman"/>
              </a:rPr>
              <a:t>realloc</a:t>
            </a:r>
            <a:endParaRPr sz="2400" dirty="0">
              <a:latin typeface="Times New Roman"/>
              <a:cs typeface="Times New Roman"/>
            </a:endParaRPr>
          </a:p>
          <a:p>
            <a:pPr marL="314325">
              <a:lnSpc>
                <a:spcPct val="100000"/>
              </a:lnSpc>
              <a:spcBef>
                <a:spcPts val="5"/>
              </a:spcBef>
              <a:tabLst>
                <a:tab pos="561340" algn="l"/>
              </a:tabLst>
            </a:pPr>
            <a:r>
              <a:rPr sz="2400" dirty="0">
                <a:solidFill>
                  <a:srgbClr val="438085"/>
                </a:solidFill>
                <a:latin typeface="Georgia"/>
                <a:cs typeface="Georgia"/>
              </a:rPr>
              <a:t>▫	</a:t>
            </a:r>
            <a:r>
              <a:rPr sz="2400" spc="-5" dirty="0">
                <a:solidFill>
                  <a:srgbClr val="438085"/>
                </a:solidFill>
                <a:latin typeface="Times New Roman"/>
                <a:cs typeface="Times New Roman"/>
              </a:rPr>
              <a:t>Modifies</a:t>
            </a:r>
            <a:r>
              <a:rPr sz="2400" spc="-25" dirty="0">
                <a:solidFill>
                  <a:srgbClr val="438085"/>
                </a:solidFill>
                <a:latin typeface="Times New Roman"/>
                <a:cs typeface="Times New Roman"/>
              </a:rPr>
              <a:t> </a:t>
            </a:r>
            <a:r>
              <a:rPr sz="2400" dirty="0">
                <a:solidFill>
                  <a:srgbClr val="438085"/>
                </a:solidFill>
                <a:latin typeface="Times New Roman"/>
                <a:cs typeface="Times New Roman"/>
              </a:rPr>
              <a:t>the</a:t>
            </a:r>
            <a:r>
              <a:rPr sz="2400" spc="-30" dirty="0">
                <a:solidFill>
                  <a:srgbClr val="438085"/>
                </a:solidFill>
                <a:latin typeface="Times New Roman"/>
                <a:cs typeface="Times New Roman"/>
              </a:rPr>
              <a:t> </a:t>
            </a:r>
            <a:r>
              <a:rPr sz="2400" dirty="0">
                <a:solidFill>
                  <a:srgbClr val="438085"/>
                </a:solidFill>
                <a:latin typeface="Times New Roman"/>
                <a:cs typeface="Times New Roman"/>
              </a:rPr>
              <a:t>size</a:t>
            </a:r>
            <a:r>
              <a:rPr sz="2400" spc="-55" dirty="0">
                <a:solidFill>
                  <a:srgbClr val="438085"/>
                </a:solidFill>
                <a:latin typeface="Times New Roman"/>
                <a:cs typeface="Times New Roman"/>
              </a:rPr>
              <a:t> </a:t>
            </a:r>
            <a:r>
              <a:rPr sz="2400" dirty="0">
                <a:solidFill>
                  <a:srgbClr val="438085"/>
                </a:solidFill>
                <a:latin typeface="Times New Roman"/>
                <a:cs typeface="Times New Roman"/>
              </a:rPr>
              <a:t>of</a:t>
            </a:r>
            <a:r>
              <a:rPr sz="2400" spc="-10" dirty="0">
                <a:solidFill>
                  <a:srgbClr val="438085"/>
                </a:solidFill>
                <a:latin typeface="Times New Roman"/>
                <a:cs typeface="Times New Roman"/>
              </a:rPr>
              <a:t> </a:t>
            </a:r>
            <a:r>
              <a:rPr sz="2400" spc="-5" dirty="0">
                <a:solidFill>
                  <a:srgbClr val="438085"/>
                </a:solidFill>
                <a:latin typeface="Times New Roman"/>
                <a:cs typeface="Times New Roman"/>
              </a:rPr>
              <a:t>previously</a:t>
            </a:r>
            <a:r>
              <a:rPr sz="2400" spc="-40" dirty="0">
                <a:solidFill>
                  <a:srgbClr val="438085"/>
                </a:solidFill>
                <a:latin typeface="Times New Roman"/>
                <a:cs typeface="Times New Roman"/>
              </a:rPr>
              <a:t> </a:t>
            </a:r>
            <a:r>
              <a:rPr sz="2400" spc="-5" dirty="0">
                <a:solidFill>
                  <a:srgbClr val="438085"/>
                </a:solidFill>
                <a:latin typeface="Times New Roman"/>
                <a:cs typeface="Times New Roman"/>
              </a:rPr>
              <a:t>allocated</a:t>
            </a:r>
            <a:r>
              <a:rPr sz="2400" spc="-50" dirty="0">
                <a:solidFill>
                  <a:srgbClr val="438085"/>
                </a:solidFill>
                <a:latin typeface="Times New Roman"/>
                <a:cs typeface="Times New Roman"/>
              </a:rPr>
              <a:t> </a:t>
            </a:r>
            <a:r>
              <a:rPr sz="2400" spc="-5" dirty="0">
                <a:solidFill>
                  <a:srgbClr val="438085"/>
                </a:solidFill>
                <a:latin typeface="Times New Roman"/>
                <a:cs typeface="Times New Roman"/>
              </a:rPr>
              <a:t>space.</a:t>
            </a:r>
            <a:endParaRPr sz="2400" dirty="0">
              <a:latin typeface="Times New Roman"/>
              <a:cs typeface="Times New Roman"/>
            </a:endParaRPr>
          </a:p>
          <a:p>
            <a:pPr marL="268605" indent="-256540">
              <a:lnSpc>
                <a:spcPct val="100000"/>
              </a:lnSpc>
              <a:buClr>
                <a:srgbClr val="9F4DA1"/>
              </a:buClr>
              <a:buFont typeface="Georgia"/>
              <a:buChar char="•"/>
              <a:tabLst>
                <a:tab pos="268605" algn="l"/>
                <a:tab pos="269240" algn="l"/>
              </a:tabLst>
            </a:pPr>
            <a:r>
              <a:rPr sz="2400" spc="-300" dirty="0">
                <a:latin typeface="Times New Roman"/>
                <a:cs typeface="Times New Roman"/>
              </a:rPr>
              <a:t>W</a:t>
            </a:r>
            <a:r>
              <a:rPr sz="2400" dirty="0">
                <a:latin typeface="Times New Roman"/>
                <a:cs typeface="Times New Roman"/>
              </a:rPr>
              <a:t>e</a:t>
            </a:r>
            <a:r>
              <a:rPr sz="2400" spc="-135" dirty="0">
                <a:latin typeface="Times New Roman"/>
                <a:cs typeface="Times New Roman"/>
              </a:rPr>
              <a:t> </a:t>
            </a:r>
            <a:r>
              <a:rPr sz="2400" dirty="0">
                <a:latin typeface="Times New Roman"/>
                <a:cs typeface="Times New Roman"/>
              </a:rPr>
              <a:t>will</a:t>
            </a:r>
            <a:r>
              <a:rPr sz="2400" spc="-40" dirty="0">
                <a:latin typeface="Times New Roman"/>
                <a:cs typeface="Times New Roman"/>
              </a:rPr>
              <a:t> </a:t>
            </a:r>
            <a:r>
              <a:rPr sz="2400" dirty="0">
                <a:latin typeface="Times New Roman"/>
                <a:cs typeface="Times New Roman"/>
              </a:rPr>
              <a:t>only</a:t>
            </a:r>
            <a:r>
              <a:rPr sz="2400" spc="-25" dirty="0">
                <a:latin typeface="Times New Roman"/>
                <a:cs typeface="Times New Roman"/>
              </a:rPr>
              <a:t> </a:t>
            </a:r>
            <a:r>
              <a:rPr sz="2400" spc="-5" dirty="0">
                <a:latin typeface="Times New Roman"/>
                <a:cs typeface="Times New Roman"/>
              </a:rPr>
              <a:t>d</a:t>
            </a:r>
            <a:r>
              <a:rPr sz="2400" dirty="0">
                <a:latin typeface="Times New Roman"/>
                <a:cs typeface="Times New Roman"/>
              </a:rPr>
              <a:t>o </a:t>
            </a:r>
            <a:r>
              <a:rPr sz="2400" dirty="0">
                <a:solidFill>
                  <a:srgbClr val="3333FF"/>
                </a:solidFill>
                <a:latin typeface="Times New Roman"/>
                <a:cs typeface="Times New Roman"/>
              </a:rPr>
              <a:t>m</a:t>
            </a:r>
            <a:r>
              <a:rPr sz="2400" spc="-10" dirty="0">
                <a:solidFill>
                  <a:srgbClr val="3333FF"/>
                </a:solidFill>
                <a:latin typeface="Times New Roman"/>
                <a:cs typeface="Times New Roman"/>
              </a:rPr>
              <a:t>a</a:t>
            </a:r>
            <a:r>
              <a:rPr sz="2400" dirty="0">
                <a:solidFill>
                  <a:srgbClr val="3333FF"/>
                </a:solidFill>
                <a:latin typeface="Times New Roman"/>
                <a:cs typeface="Times New Roman"/>
              </a:rPr>
              <a:t>l</a:t>
            </a:r>
            <a:r>
              <a:rPr sz="2400" spc="5" dirty="0">
                <a:solidFill>
                  <a:srgbClr val="3333FF"/>
                </a:solidFill>
                <a:latin typeface="Times New Roman"/>
                <a:cs typeface="Times New Roman"/>
              </a:rPr>
              <a:t>l</a:t>
            </a:r>
            <a:r>
              <a:rPr sz="2400" dirty="0">
                <a:solidFill>
                  <a:srgbClr val="3333FF"/>
                </a:solidFill>
                <a:latin typeface="Times New Roman"/>
                <a:cs typeface="Times New Roman"/>
              </a:rPr>
              <a:t>oc</a:t>
            </a:r>
            <a:r>
              <a:rPr sz="2400" spc="-80" dirty="0">
                <a:solidFill>
                  <a:srgbClr val="3333FF"/>
                </a:solidFill>
                <a:latin typeface="Times New Roman"/>
                <a:cs typeface="Times New Roman"/>
              </a:rPr>
              <a:t> </a:t>
            </a:r>
            <a:r>
              <a:rPr sz="2400" spc="-10" dirty="0">
                <a:latin typeface="Times New Roman"/>
                <a:cs typeface="Times New Roman"/>
              </a:rPr>
              <a:t>a</a:t>
            </a:r>
            <a:r>
              <a:rPr sz="2400" dirty="0">
                <a:latin typeface="Times New Roman"/>
                <a:cs typeface="Times New Roman"/>
              </a:rPr>
              <a:t>nd</a:t>
            </a:r>
            <a:r>
              <a:rPr sz="2400" spc="-5" dirty="0">
                <a:latin typeface="Times New Roman"/>
                <a:cs typeface="Times New Roman"/>
              </a:rPr>
              <a:t> </a:t>
            </a:r>
            <a:r>
              <a:rPr sz="2400" spc="-10" dirty="0">
                <a:solidFill>
                  <a:srgbClr val="3333FF"/>
                </a:solidFill>
                <a:latin typeface="Times New Roman"/>
                <a:cs typeface="Times New Roman"/>
              </a:rPr>
              <a:t>fre</a:t>
            </a:r>
            <a:r>
              <a:rPr sz="2400" dirty="0">
                <a:solidFill>
                  <a:srgbClr val="3333FF"/>
                </a:solidFill>
                <a:latin typeface="Times New Roman"/>
                <a:cs typeface="Times New Roman"/>
              </a:rPr>
              <a:t>e</a:t>
            </a:r>
            <a:endParaRPr sz="2400" dirty="0">
              <a:latin typeface="Times New Roman"/>
              <a:cs typeface="Times New Roman"/>
            </a:endParaRPr>
          </a:p>
        </p:txBody>
      </p:sp>
      <p:sp>
        <p:nvSpPr>
          <p:cNvPr id="5" name="TextBox 4"/>
          <p:cNvSpPr txBox="1"/>
          <p:nvPr/>
        </p:nvSpPr>
        <p:spPr>
          <a:xfrm>
            <a:off x="7543800" y="5715000"/>
            <a:ext cx="838200" cy="369332"/>
          </a:xfrm>
          <a:prstGeom prst="rect">
            <a:avLst/>
          </a:prstGeom>
          <a:noFill/>
        </p:spPr>
        <p:txBody>
          <a:bodyPr wrap="square" rtlCol="0">
            <a:spAutoFit/>
          </a:bodyPr>
          <a:lstStyle/>
          <a:p>
            <a:r>
              <a:rPr lang="en-US" dirty="0" smtClean="0">
                <a:hlinkClick r:id="rId2" action="ppaction://hlinksldjump"/>
              </a:rPr>
              <a:t>Back</a:t>
            </a:r>
            <a:endParaRPr lang="en-US" dirty="0"/>
          </a:p>
        </p:txBody>
      </p:sp>
    </p:spTree>
    <p:extLst>
      <p:ext uri="{BB962C8B-B14F-4D97-AF65-F5344CB8AC3E}">
        <p14:creationId xmlns:p14="http://schemas.microsoft.com/office/powerpoint/2010/main" val="393158224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914400" y="935152"/>
            <a:ext cx="6584315" cy="636905"/>
          </a:xfrm>
          <a:prstGeom prst="rect">
            <a:avLst/>
          </a:prstGeom>
        </p:spPr>
        <p:txBody>
          <a:bodyPr vert="horz" wrap="square" lIns="0" tIns="13970" rIns="0" bIns="0" rtlCol="0">
            <a:spAutoFit/>
          </a:bodyPr>
          <a:lstStyle/>
          <a:p>
            <a:pPr marL="38100">
              <a:lnSpc>
                <a:spcPct val="100000"/>
              </a:lnSpc>
              <a:spcBef>
                <a:spcPts val="110"/>
              </a:spcBef>
            </a:pPr>
            <a:r>
              <a:rPr sz="4000" b="1" dirty="0">
                <a:solidFill>
                  <a:srgbClr val="424454"/>
                </a:solidFill>
                <a:latin typeface="Times New Roman"/>
                <a:cs typeface="Times New Roman"/>
              </a:rPr>
              <a:t>Al</a:t>
            </a:r>
            <a:r>
              <a:rPr sz="4000" b="1" spc="-10" dirty="0">
                <a:solidFill>
                  <a:srgbClr val="424454"/>
                </a:solidFill>
                <a:latin typeface="Times New Roman"/>
                <a:cs typeface="Times New Roman"/>
              </a:rPr>
              <a:t>l</a:t>
            </a:r>
            <a:r>
              <a:rPr sz="4000" b="1" spc="15" dirty="0">
                <a:solidFill>
                  <a:srgbClr val="424454"/>
                </a:solidFill>
                <a:latin typeface="Times New Roman"/>
                <a:cs typeface="Times New Roman"/>
              </a:rPr>
              <a:t>o</a:t>
            </a:r>
            <a:r>
              <a:rPr sz="4000" b="1" spc="-5" dirty="0">
                <a:solidFill>
                  <a:srgbClr val="424454"/>
                </a:solidFill>
                <a:latin typeface="Times New Roman"/>
                <a:cs typeface="Times New Roman"/>
              </a:rPr>
              <a:t>c</a:t>
            </a:r>
            <a:r>
              <a:rPr sz="4000" b="1" spc="15" dirty="0">
                <a:solidFill>
                  <a:srgbClr val="424454"/>
                </a:solidFill>
                <a:latin typeface="Times New Roman"/>
                <a:cs typeface="Times New Roman"/>
              </a:rPr>
              <a:t>a</a:t>
            </a:r>
            <a:r>
              <a:rPr sz="4000" b="1" dirty="0">
                <a:solidFill>
                  <a:srgbClr val="424454"/>
                </a:solidFill>
                <a:latin typeface="Times New Roman"/>
                <a:cs typeface="Times New Roman"/>
              </a:rPr>
              <a:t>ting</a:t>
            </a:r>
            <a:r>
              <a:rPr sz="4000" b="1" spc="-75" dirty="0">
                <a:solidFill>
                  <a:srgbClr val="424454"/>
                </a:solidFill>
                <a:latin typeface="Times New Roman"/>
                <a:cs typeface="Times New Roman"/>
              </a:rPr>
              <a:t> </a:t>
            </a:r>
            <a:r>
              <a:rPr sz="4000" b="1" spc="5" dirty="0">
                <a:solidFill>
                  <a:srgbClr val="424454"/>
                </a:solidFill>
                <a:latin typeface="Times New Roman"/>
                <a:cs typeface="Times New Roman"/>
              </a:rPr>
              <a:t>a</a:t>
            </a:r>
            <a:r>
              <a:rPr sz="4000" b="1" dirty="0">
                <a:solidFill>
                  <a:srgbClr val="424454"/>
                </a:solidFill>
                <a:latin typeface="Times New Roman"/>
                <a:cs typeface="Times New Roman"/>
              </a:rPr>
              <a:t> </a:t>
            </a:r>
            <a:r>
              <a:rPr sz="4000" b="1" spc="-15" dirty="0">
                <a:solidFill>
                  <a:srgbClr val="424454"/>
                </a:solidFill>
                <a:latin typeface="Times New Roman"/>
                <a:cs typeface="Times New Roman"/>
              </a:rPr>
              <a:t>B</a:t>
            </a:r>
            <a:r>
              <a:rPr sz="4000" b="1" spc="-10" dirty="0">
                <a:solidFill>
                  <a:srgbClr val="424454"/>
                </a:solidFill>
                <a:latin typeface="Times New Roman"/>
                <a:cs typeface="Times New Roman"/>
              </a:rPr>
              <a:t>l</a:t>
            </a:r>
            <a:r>
              <a:rPr sz="4000" b="1" spc="15" dirty="0">
                <a:solidFill>
                  <a:srgbClr val="424454"/>
                </a:solidFill>
                <a:latin typeface="Times New Roman"/>
                <a:cs typeface="Times New Roman"/>
              </a:rPr>
              <a:t>o</a:t>
            </a:r>
            <a:r>
              <a:rPr sz="4000" b="1" dirty="0">
                <a:solidFill>
                  <a:srgbClr val="424454"/>
                </a:solidFill>
                <a:latin typeface="Times New Roman"/>
                <a:cs typeface="Times New Roman"/>
              </a:rPr>
              <a:t>ck</a:t>
            </a:r>
            <a:r>
              <a:rPr sz="4000" b="1" spc="-45" dirty="0">
                <a:solidFill>
                  <a:srgbClr val="424454"/>
                </a:solidFill>
                <a:latin typeface="Times New Roman"/>
                <a:cs typeface="Times New Roman"/>
              </a:rPr>
              <a:t> </a:t>
            </a:r>
            <a:r>
              <a:rPr sz="4000" b="1" dirty="0">
                <a:solidFill>
                  <a:srgbClr val="424454"/>
                </a:solidFill>
                <a:latin typeface="Times New Roman"/>
                <a:cs typeface="Times New Roman"/>
              </a:rPr>
              <a:t>of</a:t>
            </a:r>
            <a:r>
              <a:rPr sz="4000" b="1" spc="-30" dirty="0">
                <a:solidFill>
                  <a:srgbClr val="424454"/>
                </a:solidFill>
                <a:latin typeface="Times New Roman"/>
                <a:cs typeface="Times New Roman"/>
              </a:rPr>
              <a:t> </a:t>
            </a:r>
            <a:r>
              <a:rPr sz="4000" b="1" spc="5" dirty="0">
                <a:solidFill>
                  <a:srgbClr val="424454"/>
                </a:solidFill>
                <a:latin typeface="Times New Roman"/>
                <a:cs typeface="Times New Roman"/>
              </a:rPr>
              <a:t>M</a:t>
            </a:r>
            <a:r>
              <a:rPr sz="4000" b="1" spc="10" dirty="0">
                <a:solidFill>
                  <a:srgbClr val="424454"/>
                </a:solidFill>
                <a:latin typeface="Times New Roman"/>
                <a:cs typeface="Times New Roman"/>
              </a:rPr>
              <a:t>e</a:t>
            </a:r>
            <a:r>
              <a:rPr sz="4000" b="1" spc="-1465" dirty="0">
                <a:solidFill>
                  <a:srgbClr val="424454"/>
                </a:solidFill>
                <a:latin typeface="Times New Roman"/>
                <a:cs typeface="Times New Roman"/>
              </a:rPr>
              <a:t>m</a:t>
            </a:r>
            <a:r>
              <a:rPr sz="1200" baseline="156250" dirty="0">
                <a:solidFill>
                  <a:srgbClr val="438085"/>
                </a:solidFill>
                <a:latin typeface="Georgia"/>
                <a:cs typeface="Georgia"/>
              </a:rPr>
              <a:t>6</a:t>
            </a:r>
            <a:r>
              <a:rPr sz="1200" spc="-7" baseline="156250" dirty="0">
                <a:solidFill>
                  <a:srgbClr val="438085"/>
                </a:solidFill>
                <a:latin typeface="Georgia"/>
                <a:cs typeface="Georgia"/>
              </a:rPr>
              <a:t>3</a:t>
            </a:r>
            <a:r>
              <a:rPr sz="1200" baseline="156250" dirty="0">
                <a:solidFill>
                  <a:srgbClr val="438085"/>
                </a:solidFill>
                <a:latin typeface="Georgia"/>
                <a:cs typeface="Georgia"/>
              </a:rPr>
              <a:t>  </a:t>
            </a:r>
            <a:r>
              <a:rPr sz="1200" spc="-120" baseline="156250" dirty="0">
                <a:solidFill>
                  <a:srgbClr val="438085"/>
                </a:solidFill>
                <a:latin typeface="Georgia"/>
                <a:cs typeface="Georgia"/>
              </a:rPr>
              <a:t> </a:t>
            </a:r>
            <a:r>
              <a:rPr sz="4000" b="1" spc="15" dirty="0">
                <a:solidFill>
                  <a:srgbClr val="424454"/>
                </a:solidFill>
                <a:latin typeface="Times New Roman"/>
                <a:cs typeface="Times New Roman"/>
              </a:rPr>
              <a:t>o</a:t>
            </a:r>
            <a:r>
              <a:rPr sz="4000" b="1" spc="-5" dirty="0">
                <a:solidFill>
                  <a:srgbClr val="424454"/>
                </a:solidFill>
                <a:latin typeface="Times New Roman"/>
                <a:cs typeface="Times New Roman"/>
              </a:rPr>
              <a:t>ry</a:t>
            </a:r>
            <a:endParaRPr sz="4000">
              <a:latin typeface="Times New Roman"/>
              <a:cs typeface="Times New Roman"/>
            </a:endParaRPr>
          </a:p>
        </p:txBody>
      </p:sp>
      <p:sp>
        <p:nvSpPr>
          <p:cNvPr id="3" name="object 3"/>
          <p:cNvSpPr txBox="1"/>
          <p:nvPr/>
        </p:nvSpPr>
        <p:spPr>
          <a:xfrm>
            <a:off x="633171" y="1721053"/>
            <a:ext cx="7398384" cy="4348625"/>
          </a:xfrm>
          <a:prstGeom prst="rect">
            <a:avLst/>
          </a:prstGeom>
        </p:spPr>
        <p:txBody>
          <a:bodyPr vert="horz" wrap="square" lIns="0" tIns="64769" rIns="0" bIns="0" rtlCol="0">
            <a:spAutoFit/>
          </a:bodyPr>
          <a:lstStyle/>
          <a:p>
            <a:pPr marL="280670" marR="606425" indent="-256540">
              <a:lnSpc>
                <a:spcPts val="3000"/>
              </a:lnSpc>
              <a:spcBef>
                <a:spcPts val="509"/>
              </a:spcBef>
              <a:buClr>
                <a:srgbClr val="9F4DA1"/>
              </a:buClr>
              <a:buFont typeface="Georgia"/>
              <a:buChar char="•"/>
              <a:tabLst>
                <a:tab pos="281305" algn="l"/>
              </a:tabLst>
            </a:pPr>
            <a:r>
              <a:rPr sz="2800" spc="5" dirty="0">
                <a:latin typeface="Times New Roman"/>
                <a:cs typeface="Times New Roman"/>
              </a:rPr>
              <a:t>A</a:t>
            </a:r>
            <a:r>
              <a:rPr sz="2800" spc="-305" dirty="0">
                <a:latin typeface="Times New Roman"/>
                <a:cs typeface="Times New Roman"/>
              </a:rPr>
              <a:t> </a:t>
            </a:r>
            <a:r>
              <a:rPr sz="2800" spc="5" dirty="0">
                <a:latin typeface="Times New Roman"/>
                <a:cs typeface="Times New Roman"/>
              </a:rPr>
              <a:t>block</a:t>
            </a:r>
            <a:r>
              <a:rPr sz="2800" spc="-75" dirty="0">
                <a:latin typeface="Times New Roman"/>
                <a:cs typeface="Times New Roman"/>
              </a:rPr>
              <a:t> </a:t>
            </a:r>
            <a:r>
              <a:rPr sz="2800" spc="5" dirty="0">
                <a:latin typeface="Times New Roman"/>
                <a:cs typeface="Times New Roman"/>
              </a:rPr>
              <a:t>of</a:t>
            </a:r>
            <a:r>
              <a:rPr sz="2800" spc="-5" dirty="0">
                <a:latin typeface="Times New Roman"/>
                <a:cs typeface="Times New Roman"/>
              </a:rPr>
              <a:t> </a:t>
            </a:r>
            <a:r>
              <a:rPr sz="2800" spc="-15" dirty="0">
                <a:latin typeface="Times New Roman"/>
                <a:cs typeface="Times New Roman"/>
              </a:rPr>
              <a:t>memory</a:t>
            </a:r>
            <a:r>
              <a:rPr sz="2800" spc="40" dirty="0">
                <a:latin typeface="Times New Roman"/>
                <a:cs typeface="Times New Roman"/>
              </a:rPr>
              <a:t> </a:t>
            </a:r>
            <a:r>
              <a:rPr sz="2800" dirty="0">
                <a:latin typeface="Times New Roman"/>
                <a:cs typeface="Times New Roman"/>
              </a:rPr>
              <a:t>can</a:t>
            </a:r>
            <a:r>
              <a:rPr sz="2800" spc="-40" dirty="0">
                <a:latin typeface="Times New Roman"/>
                <a:cs typeface="Times New Roman"/>
              </a:rPr>
              <a:t> </a:t>
            </a:r>
            <a:r>
              <a:rPr sz="2800" spc="5" dirty="0">
                <a:latin typeface="Times New Roman"/>
                <a:cs typeface="Times New Roman"/>
              </a:rPr>
              <a:t>be</a:t>
            </a:r>
            <a:r>
              <a:rPr sz="2800" spc="-25" dirty="0">
                <a:latin typeface="Times New Roman"/>
                <a:cs typeface="Times New Roman"/>
              </a:rPr>
              <a:t> </a:t>
            </a:r>
            <a:r>
              <a:rPr sz="2800" spc="-5" dirty="0">
                <a:latin typeface="Times New Roman"/>
                <a:cs typeface="Times New Roman"/>
              </a:rPr>
              <a:t>allocated</a:t>
            </a:r>
            <a:r>
              <a:rPr sz="2800" spc="-100" dirty="0">
                <a:latin typeface="Times New Roman"/>
                <a:cs typeface="Times New Roman"/>
              </a:rPr>
              <a:t> </a:t>
            </a:r>
            <a:r>
              <a:rPr sz="2800" spc="10" dirty="0">
                <a:latin typeface="Times New Roman"/>
                <a:cs typeface="Times New Roman"/>
              </a:rPr>
              <a:t>using</a:t>
            </a:r>
            <a:r>
              <a:rPr sz="2800" spc="-65" dirty="0">
                <a:latin typeface="Times New Roman"/>
                <a:cs typeface="Times New Roman"/>
              </a:rPr>
              <a:t> </a:t>
            </a:r>
            <a:r>
              <a:rPr sz="2800" spc="5" dirty="0">
                <a:latin typeface="Times New Roman"/>
                <a:cs typeface="Times New Roman"/>
              </a:rPr>
              <a:t>the </a:t>
            </a:r>
            <a:r>
              <a:rPr sz="2800" spc="-685" dirty="0">
                <a:latin typeface="Times New Roman"/>
                <a:cs typeface="Times New Roman"/>
              </a:rPr>
              <a:t> </a:t>
            </a:r>
            <a:r>
              <a:rPr sz="2800" spc="5" dirty="0">
                <a:latin typeface="Times New Roman"/>
                <a:cs typeface="Times New Roman"/>
              </a:rPr>
              <a:t>function</a:t>
            </a:r>
            <a:r>
              <a:rPr sz="2800" spc="-120" dirty="0">
                <a:latin typeface="Times New Roman"/>
                <a:cs typeface="Times New Roman"/>
              </a:rPr>
              <a:t> </a:t>
            </a:r>
            <a:r>
              <a:rPr sz="2800" spc="-5" dirty="0">
                <a:solidFill>
                  <a:srgbClr val="0000FF"/>
                </a:solidFill>
                <a:latin typeface="Times New Roman"/>
                <a:cs typeface="Times New Roman"/>
              </a:rPr>
              <a:t>malloc</a:t>
            </a:r>
            <a:endParaRPr sz="2800" dirty="0">
              <a:latin typeface="Times New Roman"/>
              <a:cs typeface="Times New Roman"/>
            </a:endParaRPr>
          </a:p>
          <a:p>
            <a:pPr marL="573405" marR="275590" indent="-247650">
              <a:lnSpc>
                <a:spcPts val="2790"/>
              </a:lnSpc>
              <a:spcBef>
                <a:spcPts val="315"/>
              </a:spcBef>
              <a:tabLst>
                <a:tab pos="573405" algn="l"/>
              </a:tabLst>
            </a:pPr>
            <a:r>
              <a:rPr sz="2600" spc="-5" dirty="0">
                <a:solidFill>
                  <a:srgbClr val="438085"/>
                </a:solidFill>
                <a:latin typeface="Georgia"/>
                <a:cs typeface="Georgia"/>
              </a:rPr>
              <a:t>▫	</a:t>
            </a:r>
            <a:r>
              <a:rPr sz="2600" spc="-5" dirty="0">
                <a:solidFill>
                  <a:srgbClr val="438085"/>
                </a:solidFill>
                <a:latin typeface="Times New Roman"/>
                <a:cs typeface="Times New Roman"/>
              </a:rPr>
              <a:t>Reserves</a:t>
            </a:r>
            <a:r>
              <a:rPr sz="2600" spc="-35" dirty="0">
                <a:solidFill>
                  <a:srgbClr val="438085"/>
                </a:solidFill>
                <a:latin typeface="Times New Roman"/>
                <a:cs typeface="Times New Roman"/>
              </a:rPr>
              <a:t> </a:t>
            </a:r>
            <a:r>
              <a:rPr sz="2600" spc="-5" dirty="0">
                <a:solidFill>
                  <a:srgbClr val="438085"/>
                </a:solidFill>
                <a:latin typeface="Times New Roman"/>
                <a:cs typeface="Times New Roman"/>
              </a:rPr>
              <a:t>a</a:t>
            </a:r>
            <a:r>
              <a:rPr sz="2600" spc="-10" dirty="0">
                <a:solidFill>
                  <a:srgbClr val="438085"/>
                </a:solidFill>
                <a:latin typeface="Times New Roman"/>
                <a:cs typeface="Times New Roman"/>
              </a:rPr>
              <a:t> </a:t>
            </a:r>
            <a:r>
              <a:rPr sz="2600" spc="-5" dirty="0">
                <a:solidFill>
                  <a:srgbClr val="438085"/>
                </a:solidFill>
                <a:latin typeface="Times New Roman"/>
                <a:cs typeface="Times New Roman"/>
              </a:rPr>
              <a:t>block</a:t>
            </a:r>
            <a:r>
              <a:rPr sz="2600" spc="10" dirty="0">
                <a:solidFill>
                  <a:srgbClr val="438085"/>
                </a:solidFill>
                <a:latin typeface="Times New Roman"/>
                <a:cs typeface="Times New Roman"/>
              </a:rPr>
              <a:t> </a:t>
            </a:r>
            <a:r>
              <a:rPr sz="2600" spc="-5" dirty="0">
                <a:solidFill>
                  <a:srgbClr val="438085"/>
                </a:solidFill>
                <a:latin typeface="Times New Roman"/>
                <a:cs typeface="Times New Roman"/>
              </a:rPr>
              <a:t>of</a:t>
            </a:r>
            <a:r>
              <a:rPr sz="2600" dirty="0">
                <a:solidFill>
                  <a:srgbClr val="438085"/>
                </a:solidFill>
                <a:latin typeface="Times New Roman"/>
                <a:cs typeface="Times New Roman"/>
              </a:rPr>
              <a:t> </a:t>
            </a:r>
            <a:r>
              <a:rPr sz="2600" spc="-15" dirty="0">
                <a:solidFill>
                  <a:srgbClr val="438085"/>
                </a:solidFill>
                <a:latin typeface="Times New Roman"/>
                <a:cs typeface="Times New Roman"/>
              </a:rPr>
              <a:t>memory</a:t>
            </a:r>
            <a:r>
              <a:rPr sz="2600" spc="20" dirty="0">
                <a:solidFill>
                  <a:srgbClr val="438085"/>
                </a:solidFill>
                <a:latin typeface="Times New Roman"/>
                <a:cs typeface="Times New Roman"/>
              </a:rPr>
              <a:t> </a:t>
            </a:r>
            <a:r>
              <a:rPr sz="2600" spc="-5" dirty="0">
                <a:solidFill>
                  <a:srgbClr val="438085"/>
                </a:solidFill>
                <a:latin typeface="Times New Roman"/>
                <a:cs typeface="Times New Roman"/>
              </a:rPr>
              <a:t>of</a:t>
            </a:r>
            <a:r>
              <a:rPr sz="2600" spc="-10" dirty="0">
                <a:solidFill>
                  <a:srgbClr val="438085"/>
                </a:solidFill>
                <a:latin typeface="Times New Roman"/>
                <a:cs typeface="Times New Roman"/>
              </a:rPr>
              <a:t> </a:t>
            </a:r>
            <a:r>
              <a:rPr sz="2600" dirty="0">
                <a:solidFill>
                  <a:srgbClr val="438085"/>
                </a:solidFill>
                <a:latin typeface="Times New Roman"/>
                <a:cs typeface="Times New Roman"/>
              </a:rPr>
              <a:t>specified</a:t>
            </a:r>
            <a:r>
              <a:rPr sz="2600" spc="-45" dirty="0">
                <a:solidFill>
                  <a:srgbClr val="438085"/>
                </a:solidFill>
                <a:latin typeface="Times New Roman"/>
                <a:cs typeface="Times New Roman"/>
              </a:rPr>
              <a:t> </a:t>
            </a:r>
            <a:r>
              <a:rPr sz="2600" spc="-5" dirty="0">
                <a:solidFill>
                  <a:srgbClr val="438085"/>
                </a:solidFill>
                <a:latin typeface="Times New Roman"/>
                <a:cs typeface="Times New Roman"/>
              </a:rPr>
              <a:t>size</a:t>
            </a:r>
            <a:r>
              <a:rPr sz="2600" spc="-45" dirty="0">
                <a:solidFill>
                  <a:srgbClr val="438085"/>
                </a:solidFill>
                <a:latin typeface="Times New Roman"/>
                <a:cs typeface="Times New Roman"/>
              </a:rPr>
              <a:t> </a:t>
            </a:r>
            <a:r>
              <a:rPr sz="2600" spc="-5" dirty="0">
                <a:solidFill>
                  <a:srgbClr val="438085"/>
                </a:solidFill>
                <a:latin typeface="Times New Roman"/>
                <a:cs typeface="Times New Roman"/>
              </a:rPr>
              <a:t>and </a:t>
            </a:r>
            <a:r>
              <a:rPr sz="2600" spc="-635" dirty="0">
                <a:solidFill>
                  <a:srgbClr val="438085"/>
                </a:solidFill>
                <a:latin typeface="Times New Roman"/>
                <a:cs typeface="Times New Roman"/>
              </a:rPr>
              <a:t> </a:t>
            </a:r>
            <a:r>
              <a:rPr sz="2600" spc="-5" dirty="0">
                <a:solidFill>
                  <a:srgbClr val="438085"/>
                </a:solidFill>
                <a:latin typeface="Times New Roman"/>
                <a:cs typeface="Times New Roman"/>
              </a:rPr>
              <a:t>returns a pointer</a:t>
            </a:r>
            <a:r>
              <a:rPr sz="2600" dirty="0">
                <a:solidFill>
                  <a:srgbClr val="438085"/>
                </a:solidFill>
                <a:latin typeface="Times New Roman"/>
                <a:cs typeface="Times New Roman"/>
              </a:rPr>
              <a:t> </a:t>
            </a:r>
            <a:r>
              <a:rPr sz="2600" spc="-5" dirty="0">
                <a:solidFill>
                  <a:srgbClr val="438085"/>
                </a:solidFill>
                <a:latin typeface="Times New Roman"/>
                <a:cs typeface="Times New Roman"/>
              </a:rPr>
              <a:t>of</a:t>
            </a:r>
            <a:r>
              <a:rPr sz="2600" spc="-30" dirty="0">
                <a:solidFill>
                  <a:srgbClr val="438085"/>
                </a:solidFill>
                <a:latin typeface="Times New Roman"/>
                <a:cs typeface="Times New Roman"/>
              </a:rPr>
              <a:t> </a:t>
            </a:r>
            <a:r>
              <a:rPr sz="2600" spc="-25" dirty="0">
                <a:solidFill>
                  <a:srgbClr val="438085"/>
                </a:solidFill>
                <a:latin typeface="Times New Roman"/>
                <a:cs typeface="Times New Roman"/>
              </a:rPr>
              <a:t>type</a:t>
            </a:r>
            <a:r>
              <a:rPr sz="2600" spc="70" dirty="0">
                <a:solidFill>
                  <a:srgbClr val="438085"/>
                </a:solidFill>
                <a:latin typeface="Times New Roman"/>
                <a:cs typeface="Times New Roman"/>
              </a:rPr>
              <a:t> </a:t>
            </a:r>
            <a:r>
              <a:rPr sz="2600" spc="-5" dirty="0">
                <a:solidFill>
                  <a:srgbClr val="0000FF"/>
                </a:solidFill>
                <a:latin typeface="Times New Roman"/>
                <a:cs typeface="Times New Roman"/>
              </a:rPr>
              <a:t>void</a:t>
            </a:r>
            <a:endParaRPr sz="2600" dirty="0">
              <a:latin typeface="Times New Roman"/>
              <a:cs typeface="Times New Roman"/>
            </a:endParaRPr>
          </a:p>
          <a:p>
            <a:pPr marL="573405" marR="5080" indent="-247650">
              <a:lnSpc>
                <a:spcPts val="2780"/>
              </a:lnSpc>
              <a:spcBef>
                <a:spcPts val="335"/>
              </a:spcBef>
              <a:tabLst>
                <a:tab pos="573405" algn="l"/>
              </a:tabLst>
            </a:pPr>
            <a:r>
              <a:rPr sz="2600" spc="-5" dirty="0">
                <a:solidFill>
                  <a:srgbClr val="438085"/>
                </a:solidFill>
                <a:latin typeface="Georgia"/>
                <a:cs typeface="Georgia"/>
              </a:rPr>
              <a:t>▫	</a:t>
            </a:r>
            <a:r>
              <a:rPr sz="2600" spc="-5" dirty="0">
                <a:solidFill>
                  <a:srgbClr val="438085"/>
                </a:solidFill>
                <a:latin typeface="Times New Roman"/>
                <a:cs typeface="Times New Roman"/>
              </a:rPr>
              <a:t>The return pointer can be </a:t>
            </a:r>
            <a:r>
              <a:rPr sz="2600" spc="-10" dirty="0">
                <a:solidFill>
                  <a:srgbClr val="438085"/>
                </a:solidFill>
                <a:latin typeface="Times New Roman"/>
                <a:cs typeface="Times New Roman"/>
              </a:rPr>
              <a:t>type-casted </a:t>
            </a:r>
            <a:r>
              <a:rPr sz="2600" spc="-5" dirty="0">
                <a:solidFill>
                  <a:srgbClr val="438085"/>
                </a:solidFill>
                <a:latin typeface="Times New Roman"/>
                <a:cs typeface="Times New Roman"/>
              </a:rPr>
              <a:t>to any pointer </a:t>
            </a:r>
            <a:r>
              <a:rPr sz="2600" spc="-640" dirty="0">
                <a:solidFill>
                  <a:srgbClr val="438085"/>
                </a:solidFill>
                <a:latin typeface="Times New Roman"/>
                <a:cs typeface="Times New Roman"/>
              </a:rPr>
              <a:t> </a:t>
            </a:r>
            <a:r>
              <a:rPr sz="2600" spc="-25" dirty="0" smtClean="0">
                <a:solidFill>
                  <a:srgbClr val="438085"/>
                </a:solidFill>
                <a:latin typeface="Times New Roman"/>
                <a:cs typeface="Times New Roman"/>
              </a:rPr>
              <a:t>type</a:t>
            </a:r>
            <a:endParaRPr lang="en-US" sz="2600" spc="-25" dirty="0" smtClean="0">
              <a:solidFill>
                <a:srgbClr val="438085"/>
              </a:solidFill>
              <a:latin typeface="Times New Roman"/>
              <a:cs typeface="Times New Roman"/>
            </a:endParaRPr>
          </a:p>
          <a:p>
            <a:pPr marL="782955" marR="5080" indent="-457200">
              <a:lnSpc>
                <a:spcPts val="2780"/>
              </a:lnSpc>
              <a:spcBef>
                <a:spcPts val="335"/>
              </a:spcBef>
              <a:buFont typeface="Arial" pitchFamily="34" charset="0"/>
              <a:buChar char="•"/>
              <a:tabLst>
                <a:tab pos="573405" algn="l"/>
              </a:tabLst>
            </a:pPr>
            <a:r>
              <a:rPr lang="en-US" sz="2600" spc="-25" dirty="0" smtClean="0">
                <a:latin typeface="Times New Roman"/>
                <a:cs typeface="Times New Roman"/>
              </a:rPr>
              <a:t>Allocated memory space will be initialized to garbage values </a:t>
            </a:r>
            <a:endParaRPr sz="2600" dirty="0">
              <a:latin typeface="Times New Roman"/>
              <a:cs typeface="Times New Roman"/>
            </a:endParaRPr>
          </a:p>
          <a:p>
            <a:pPr marL="280670" marR="4855210" indent="-268605">
              <a:lnSpc>
                <a:spcPts val="3310"/>
              </a:lnSpc>
              <a:spcBef>
                <a:spcPts val="160"/>
              </a:spcBef>
              <a:buClr>
                <a:srgbClr val="9F4DA1"/>
              </a:buClr>
              <a:buFont typeface="Georgia"/>
              <a:buChar char="•"/>
              <a:tabLst>
                <a:tab pos="281305" algn="l"/>
              </a:tabLst>
            </a:pPr>
            <a:r>
              <a:rPr sz="2800" dirty="0">
                <a:latin typeface="Times New Roman"/>
                <a:cs typeface="Times New Roman"/>
              </a:rPr>
              <a:t>General</a:t>
            </a:r>
            <a:r>
              <a:rPr sz="2800" spc="-135" dirty="0">
                <a:latin typeface="Times New Roman"/>
                <a:cs typeface="Times New Roman"/>
              </a:rPr>
              <a:t> </a:t>
            </a:r>
            <a:r>
              <a:rPr sz="2800" spc="-5" dirty="0">
                <a:latin typeface="Times New Roman"/>
                <a:cs typeface="Times New Roman"/>
              </a:rPr>
              <a:t>format: </a:t>
            </a:r>
            <a:r>
              <a:rPr sz="2800" spc="-685" dirty="0">
                <a:latin typeface="Times New Roman"/>
                <a:cs typeface="Times New Roman"/>
              </a:rPr>
              <a:t> </a:t>
            </a:r>
            <a:r>
              <a:rPr sz="2800" dirty="0">
                <a:solidFill>
                  <a:srgbClr val="3333FF"/>
                </a:solidFill>
                <a:latin typeface="Times New Roman"/>
                <a:cs typeface="Times New Roman"/>
              </a:rPr>
              <a:t>type</a:t>
            </a:r>
            <a:r>
              <a:rPr sz="2800" spc="-65" dirty="0">
                <a:solidFill>
                  <a:srgbClr val="3333FF"/>
                </a:solidFill>
                <a:latin typeface="Times New Roman"/>
                <a:cs typeface="Times New Roman"/>
              </a:rPr>
              <a:t> </a:t>
            </a:r>
            <a:r>
              <a:rPr sz="2800" spc="10" dirty="0">
                <a:solidFill>
                  <a:srgbClr val="3333FF"/>
                </a:solidFill>
                <a:latin typeface="Times New Roman"/>
                <a:cs typeface="Times New Roman"/>
              </a:rPr>
              <a:t>*p;</a:t>
            </a:r>
            <a:endParaRPr sz="2800" dirty="0">
              <a:latin typeface="Times New Roman"/>
              <a:cs typeface="Times New Roman"/>
            </a:endParaRPr>
          </a:p>
          <a:p>
            <a:pPr marL="573405">
              <a:lnSpc>
                <a:spcPts val="2885"/>
              </a:lnSpc>
              <a:tabLst>
                <a:tab pos="1174115" algn="l"/>
              </a:tabLst>
            </a:pPr>
            <a:r>
              <a:rPr sz="2600" spc="-5" dirty="0">
                <a:solidFill>
                  <a:srgbClr val="0000FF"/>
                </a:solidFill>
                <a:latin typeface="Times New Roman"/>
                <a:cs typeface="Times New Roman"/>
              </a:rPr>
              <a:t>p =	</a:t>
            </a:r>
            <a:r>
              <a:rPr sz="2600" spc="-20" dirty="0">
                <a:solidFill>
                  <a:srgbClr val="0000FF"/>
                </a:solidFill>
                <a:latin typeface="Times New Roman"/>
                <a:cs typeface="Times New Roman"/>
              </a:rPr>
              <a:t>(type</a:t>
            </a:r>
            <a:r>
              <a:rPr sz="2600" spc="25" dirty="0">
                <a:solidFill>
                  <a:srgbClr val="0000FF"/>
                </a:solidFill>
                <a:latin typeface="Times New Roman"/>
                <a:cs typeface="Times New Roman"/>
              </a:rPr>
              <a:t> </a:t>
            </a:r>
            <a:r>
              <a:rPr sz="2600" spc="-5" dirty="0">
                <a:solidFill>
                  <a:srgbClr val="0000FF"/>
                </a:solidFill>
                <a:latin typeface="Times New Roman"/>
                <a:cs typeface="Times New Roman"/>
              </a:rPr>
              <a:t>*)</a:t>
            </a:r>
            <a:r>
              <a:rPr sz="2600" spc="-35" dirty="0">
                <a:solidFill>
                  <a:srgbClr val="0000FF"/>
                </a:solidFill>
                <a:latin typeface="Times New Roman"/>
                <a:cs typeface="Times New Roman"/>
              </a:rPr>
              <a:t> </a:t>
            </a:r>
            <a:r>
              <a:rPr sz="2600" spc="-10" dirty="0">
                <a:solidFill>
                  <a:srgbClr val="0000FF"/>
                </a:solidFill>
                <a:latin typeface="Times New Roman"/>
                <a:cs typeface="Times New Roman"/>
              </a:rPr>
              <a:t>malloc</a:t>
            </a:r>
            <a:r>
              <a:rPr sz="2600" spc="-15" dirty="0">
                <a:solidFill>
                  <a:srgbClr val="0000FF"/>
                </a:solidFill>
                <a:latin typeface="Times New Roman"/>
                <a:cs typeface="Times New Roman"/>
              </a:rPr>
              <a:t> </a:t>
            </a:r>
            <a:r>
              <a:rPr sz="2600" spc="-10" dirty="0">
                <a:solidFill>
                  <a:srgbClr val="0000FF"/>
                </a:solidFill>
                <a:latin typeface="Times New Roman"/>
                <a:cs typeface="Times New Roman"/>
              </a:rPr>
              <a:t>(byte_size);</a:t>
            </a:r>
            <a:endParaRPr sz="2600" dirty="0">
              <a:latin typeface="Times New Roman"/>
              <a:cs typeface="Times New Roman"/>
            </a:endParaRPr>
          </a:p>
        </p:txBody>
      </p:sp>
    </p:spTree>
    <p:extLst>
      <p:ext uri="{BB962C8B-B14F-4D97-AF65-F5344CB8AC3E}">
        <p14:creationId xmlns:p14="http://schemas.microsoft.com/office/powerpoint/2010/main" val="37208572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934008" y="1628393"/>
            <a:ext cx="2821940" cy="406400"/>
          </a:xfrm>
          <a:prstGeom prst="rect">
            <a:avLst/>
          </a:prstGeom>
        </p:spPr>
        <p:txBody>
          <a:bodyPr vert="horz" wrap="square" lIns="0" tIns="12065" rIns="0" bIns="0" rtlCol="0">
            <a:spAutoFit/>
          </a:bodyPr>
          <a:lstStyle/>
          <a:p>
            <a:pPr marL="12700">
              <a:lnSpc>
                <a:spcPct val="100000"/>
              </a:lnSpc>
              <a:spcBef>
                <a:spcPts val="95"/>
              </a:spcBef>
            </a:pPr>
            <a:r>
              <a:rPr sz="2500" b="1" spc="-5" dirty="0">
                <a:solidFill>
                  <a:srgbClr val="000000"/>
                </a:solidFill>
                <a:latin typeface="Times New Roman"/>
                <a:cs typeface="Times New Roman"/>
              </a:rPr>
              <a:t>D</a:t>
            </a:r>
            <a:r>
              <a:rPr sz="2500" b="1" spc="-395" dirty="0">
                <a:solidFill>
                  <a:srgbClr val="000000"/>
                </a:solidFill>
                <a:latin typeface="Times New Roman"/>
                <a:cs typeface="Times New Roman"/>
              </a:rPr>
              <a:t>A</a:t>
            </a:r>
            <a:r>
              <a:rPr sz="2500" b="1" spc="-400" dirty="0">
                <a:solidFill>
                  <a:srgbClr val="000000"/>
                </a:solidFill>
                <a:latin typeface="Times New Roman"/>
                <a:cs typeface="Times New Roman"/>
              </a:rPr>
              <a:t>T</a:t>
            </a:r>
            <a:r>
              <a:rPr sz="2500" b="1" spc="-5" dirty="0">
                <a:solidFill>
                  <a:srgbClr val="000000"/>
                </a:solidFill>
                <a:latin typeface="Times New Roman"/>
                <a:cs typeface="Times New Roman"/>
              </a:rPr>
              <a:t>A</a:t>
            </a:r>
            <a:r>
              <a:rPr sz="2500" b="1" spc="-295" dirty="0">
                <a:solidFill>
                  <a:srgbClr val="000000"/>
                </a:solidFill>
                <a:latin typeface="Times New Roman"/>
                <a:cs typeface="Times New Roman"/>
              </a:rPr>
              <a:t> </a:t>
            </a:r>
            <a:r>
              <a:rPr sz="2500" b="1" spc="-5" dirty="0">
                <a:solidFill>
                  <a:srgbClr val="000000"/>
                </a:solidFill>
                <a:latin typeface="Times New Roman"/>
                <a:cs typeface="Times New Roman"/>
              </a:rPr>
              <a:t>STRUCTURE</a:t>
            </a:r>
            <a:endParaRPr sz="2500">
              <a:latin typeface="Times New Roman"/>
              <a:cs typeface="Times New Roman"/>
            </a:endParaRPr>
          </a:p>
        </p:txBody>
      </p:sp>
      <p:sp>
        <p:nvSpPr>
          <p:cNvPr id="3" name="object 3"/>
          <p:cNvSpPr txBox="1"/>
          <p:nvPr/>
        </p:nvSpPr>
        <p:spPr>
          <a:xfrm>
            <a:off x="901395" y="1950066"/>
            <a:ext cx="7646034" cy="4029075"/>
          </a:xfrm>
          <a:prstGeom prst="rect">
            <a:avLst/>
          </a:prstGeom>
        </p:spPr>
        <p:txBody>
          <a:bodyPr vert="horz" wrap="square" lIns="0" tIns="112395" rIns="0" bIns="0" rtlCol="0">
            <a:spAutoFit/>
          </a:bodyPr>
          <a:lstStyle/>
          <a:p>
            <a:pPr marL="12700">
              <a:lnSpc>
                <a:spcPct val="100000"/>
              </a:lnSpc>
              <a:spcBef>
                <a:spcPts val="885"/>
              </a:spcBef>
            </a:pPr>
            <a:r>
              <a:rPr sz="2200" spc="5" dirty="0">
                <a:latin typeface="Times New Roman"/>
                <a:cs typeface="Times New Roman"/>
              </a:rPr>
              <a:t>A</a:t>
            </a:r>
            <a:r>
              <a:rPr sz="2200" spc="-105" dirty="0">
                <a:latin typeface="Times New Roman"/>
                <a:cs typeface="Times New Roman"/>
              </a:rPr>
              <a:t> </a:t>
            </a:r>
            <a:r>
              <a:rPr sz="2200" spc="5" dirty="0">
                <a:latin typeface="Times New Roman"/>
                <a:cs typeface="Times New Roman"/>
              </a:rPr>
              <a:t>data </a:t>
            </a:r>
            <a:r>
              <a:rPr sz="2200" spc="-5" dirty="0">
                <a:latin typeface="Times New Roman"/>
                <a:cs typeface="Times New Roman"/>
              </a:rPr>
              <a:t>structure</a:t>
            </a:r>
            <a:r>
              <a:rPr sz="2200" spc="15" dirty="0">
                <a:latin typeface="Times New Roman"/>
                <a:cs typeface="Times New Roman"/>
              </a:rPr>
              <a:t> </a:t>
            </a:r>
            <a:r>
              <a:rPr sz="2200" spc="-5" dirty="0">
                <a:latin typeface="Times New Roman"/>
                <a:cs typeface="Times New Roman"/>
              </a:rPr>
              <a:t>is</a:t>
            </a:r>
            <a:r>
              <a:rPr sz="2200" spc="30" dirty="0">
                <a:latin typeface="Times New Roman"/>
                <a:cs typeface="Times New Roman"/>
              </a:rPr>
              <a:t> </a:t>
            </a:r>
            <a:r>
              <a:rPr sz="2200" dirty="0">
                <a:latin typeface="Times New Roman"/>
                <a:cs typeface="Times New Roman"/>
              </a:rPr>
              <a:t>a</a:t>
            </a:r>
            <a:r>
              <a:rPr sz="2200" spc="10" dirty="0">
                <a:latin typeface="Times New Roman"/>
                <a:cs typeface="Times New Roman"/>
              </a:rPr>
              <a:t> </a:t>
            </a:r>
            <a:r>
              <a:rPr sz="2200" spc="-10" dirty="0">
                <a:latin typeface="Times New Roman"/>
                <a:cs typeface="Times New Roman"/>
              </a:rPr>
              <a:t>class</a:t>
            </a:r>
            <a:r>
              <a:rPr sz="2200" spc="35" dirty="0">
                <a:latin typeface="Times New Roman"/>
                <a:cs typeface="Times New Roman"/>
              </a:rPr>
              <a:t> </a:t>
            </a:r>
            <a:r>
              <a:rPr sz="2200" spc="-10" dirty="0">
                <a:latin typeface="Times New Roman"/>
                <a:cs typeface="Times New Roman"/>
              </a:rPr>
              <a:t>of</a:t>
            </a:r>
            <a:r>
              <a:rPr sz="2200" spc="35" dirty="0">
                <a:latin typeface="Times New Roman"/>
                <a:cs typeface="Times New Roman"/>
              </a:rPr>
              <a:t> </a:t>
            </a:r>
            <a:r>
              <a:rPr sz="2200" spc="-5" dirty="0">
                <a:latin typeface="Times New Roman"/>
                <a:cs typeface="Times New Roman"/>
              </a:rPr>
              <a:t>data</a:t>
            </a:r>
            <a:r>
              <a:rPr sz="2200" spc="10" dirty="0">
                <a:latin typeface="Times New Roman"/>
                <a:cs typeface="Times New Roman"/>
              </a:rPr>
              <a:t> </a:t>
            </a:r>
            <a:r>
              <a:rPr sz="2200" spc="-5" dirty="0">
                <a:latin typeface="Times New Roman"/>
                <a:cs typeface="Times New Roman"/>
              </a:rPr>
              <a:t>that</a:t>
            </a:r>
            <a:r>
              <a:rPr sz="2200" spc="40" dirty="0">
                <a:latin typeface="Times New Roman"/>
                <a:cs typeface="Times New Roman"/>
              </a:rPr>
              <a:t> </a:t>
            </a:r>
            <a:r>
              <a:rPr sz="2200" spc="-5" dirty="0">
                <a:latin typeface="Times New Roman"/>
                <a:cs typeface="Times New Roman"/>
              </a:rPr>
              <a:t>can</a:t>
            </a:r>
            <a:r>
              <a:rPr sz="2200" spc="30" dirty="0">
                <a:latin typeface="Times New Roman"/>
                <a:cs typeface="Times New Roman"/>
              </a:rPr>
              <a:t> </a:t>
            </a:r>
            <a:r>
              <a:rPr sz="2200" spc="-10" dirty="0">
                <a:latin typeface="Times New Roman"/>
                <a:cs typeface="Times New Roman"/>
              </a:rPr>
              <a:t>be</a:t>
            </a:r>
            <a:r>
              <a:rPr sz="2200" spc="35" dirty="0">
                <a:latin typeface="Times New Roman"/>
                <a:cs typeface="Times New Roman"/>
              </a:rPr>
              <a:t> </a:t>
            </a:r>
            <a:r>
              <a:rPr sz="2200" spc="-10" dirty="0">
                <a:latin typeface="Times New Roman"/>
                <a:cs typeface="Times New Roman"/>
              </a:rPr>
              <a:t>characterized</a:t>
            </a:r>
            <a:r>
              <a:rPr sz="2200" spc="35" dirty="0">
                <a:latin typeface="Times New Roman"/>
                <a:cs typeface="Times New Roman"/>
              </a:rPr>
              <a:t> </a:t>
            </a:r>
            <a:r>
              <a:rPr sz="2200" dirty="0">
                <a:latin typeface="Times New Roman"/>
                <a:cs typeface="Times New Roman"/>
              </a:rPr>
              <a:t>by</a:t>
            </a:r>
            <a:r>
              <a:rPr sz="2200" spc="5" dirty="0">
                <a:latin typeface="Times New Roman"/>
                <a:cs typeface="Times New Roman"/>
              </a:rPr>
              <a:t> </a:t>
            </a:r>
            <a:r>
              <a:rPr sz="2200" spc="10" dirty="0">
                <a:latin typeface="Times New Roman"/>
                <a:cs typeface="Times New Roman"/>
              </a:rPr>
              <a:t>its</a:t>
            </a:r>
            <a:endParaRPr sz="2200" dirty="0">
              <a:latin typeface="Times New Roman"/>
              <a:cs typeface="Times New Roman"/>
            </a:endParaRPr>
          </a:p>
          <a:p>
            <a:pPr marL="27940">
              <a:lnSpc>
                <a:spcPct val="100000"/>
              </a:lnSpc>
              <a:spcBef>
                <a:spcPts val="795"/>
              </a:spcBef>
            </a:pPr>
            <a:r>
              <a:rPr sz="2200" spc="-5" dirty="0">
                <a:latin typeface="Times New Roman"/>
                <a:cs typeface="Times New Roman"/>
              </a:rPr>
              <a:t>organization</a:t>
            </a:r>
            <a:r>
              <a:rPr sz="2200" spc="-110" dirty="0">
                <a:latin typeface="Times New Roman"/>
                <a:cs typeface="Times New Roman"/>
              </a:rPr>
              <a:t> </a:t>
            </a:r>
            <a:r>
              <a:rPr sz="2200" spc="5" dirty="0">
                <a:latin typeface="Times New Roman"/>
                <a:cs typeface="Times New Roman"/>
              </a:rPr>
              <a:t>and</a:t>
            </a:r>
            <a:r>
              <a:rPr sz="2200" spc="-45" dirty="0">
                <a:latin typeface="Times New Roman"/>
                <a:cs typeface="Times New Roman"/>
              </a:rPr>
              <a:t> </a:t>
            </a:r>
            <a:r>
              <a:rPr sz="2200" spc="5" dirty="0">
                <a:latin typeface="Times New Roman"/>
                <a:cs typeface="Times New Roman"/>
              </a:rPr>
              <a:t>the</a:t>
            </a:r>
            <a:r>
              <a:rPr sz="2200" spc="-20" dirty="0">
                <a:latin typeface="Times New Roman"/>
                <a:cs typeface="Times New Roman"/>
              </a:rPr>
              <a:t> </a:t>
            </a:r>
            <a:r>
              <a:rPr sz="2200" spc="5" dirty="0">
                <a:latin typeface="Times New Roman"/>
                <a:cs typeface="Times New Roman"/>
              </a:rPr>
              <a:t>operations</a:t>
            </a:r>
            <a:r>
              <a:rPr sz="2200" spc="-85" dirty="0">
                <a:latin typeface="Times New Roman"/>
                <a:cs typeface="Times New Roman"/>
              </a:rPr>
              <a:t> </a:t>
            </a:r>
            <a:r>
              <a:rPr sz="2200" spc="5" dirty="0">
                <a:latin typeface="Times New Roman"/>
                <a:cs typeface="Times New Roman"/>
              </a:rPr>
              <a:t>that</a:t>
            </a:r>
            <a:r>
              <a:rPr sz="2200" spc="-10" dirty="0">
                <a:latin typeface="Times New Roman"/>
                <a:cs typeface="Times New Roman"/>
              </a:rPr>
              <a:t> </a:t>
            </a:r>
            <a:r>
              <a:rPr sz="2200" spc="5" dirty="0">
                <a:latin typeface="Times New Roman"/>
                <a:cs typeface="Times New Roman"/>
              </a:rPr>
              <a:t>are</a:t>
            </a:r>
            <a:r>
              <a:rPr sz="2200" spc="-50" dirty="0">
                <a:latin typeface="Times New Roman"/>
                <a:cs typeface="Times New Roman"/>
              </a:rPr>
              <a:t> </a:t>
            </a:r>
            <a:r>
              <a:rPr sz="2200" spc="5" dirty="0">
                <a:latin typeface="Times New Roman"/>
                <a:cs typeface="Times New Roman"/>
              </a:rPr>
              <a:t>defined</a:t>
            </a:r>
            <a:r>
              <a:rPr sz="2200" spc="-45" dirty="0">
                <a:latin typeface="Times New Roman"/>
                <a:cs typeface="Times New Roman"/>
              </a:rPr>
              <a:t> </a:t>
            </a:r>
            <a:r>
              <a:rPr sz="2200" dirty="0">
                <a:latin typeface="Times New Roman"/>
                <a:cs typeface="Times New Roman"/>
              </a:rPr>
              <a:t>on </a:t>
            </a:r>
            <a:r>
              <a:rPr sz="2200" spc="5" dirty="0">
                <a:latin typeface="Times New Roman"/>
                <a:cs typeface="Times New Roman"/>
              </a:rPr>
              <a:t>it.</a:t>
            </a:r>
            <a:endParaRPr sz="2200" dirty="0">
              <a:latin typeface="Times New Roman"/>
              <a:cs typeface="Times New Roman"/>
            </a:endParaRPr>
          </a:p>
          <a:p>
            <a:pPr marR="36830" algn="ctr">
              <a:lnSpc>
                <a:spcPct val="100000"/>
              </a:lnSpc>
              <a:spcBef>
                <a:spcPts val="1440"/>
              </a:spcBef>
            </a:pPr>
            <a:r>
              <a:rPr sz="2200" b="1" dirty="0">
                <a:latin typeface="Times New Roman"/>
                <a:cs typeface="Times New Roman"/>
              </a:rPr>
              <a:t>Data</a:t>
            </a:r>
            <a:r>
              <a:rPr sz="2200" b="1" spc="-20" dirty="0">
                <a:latin typeface="Times New Roman"/>
                <a:cs typeface="Times New Roman"/>
              </a:rPr>
              <a:t> </a:t>
            </a:r>
            <a:r>
              <a:rPr sz="2200" b="1" spc="-10" dirty="0">
                <a:latin typeface="Times New Roman"/>
                <a:cs typeface="Times New Roman"/>
              </a:rPr>
              <a:t>Structure</a:t>
            </a:r>
            <a:r>
              <a:rPr sz="2200" b="1" spc="-65" dirty="0">
                <a:latin typeface="Times New Roman"/>
                <a:cs typeface="Times New Roman"/>
              </a:rPr>
              <a:t> </a:t>
            </a:r>
            <a:r>
              <a:rPr sz="2200" b="1" spc="5" dirty="0">
                <a:latin typeface="Times New Roman"/>
                <a:cs typeface="Times New Roman"/>
              </a:rPr>
              <a:t>=</a:t>
            </a:r>
            <a:r>
              <a:rPr sz="2200" b="1" spc="-5" dirty="0">
                <a:latin typeface="Times New Roman"/>
                <a:cs typeface="Times New Roman"/>
              </a:rPr>
              <a:t> </a:t>
            </a:r>
            <a:r>
              <a:rPr sz="2200" b="1" dirty="0">
                <a:latin typeface="Times New Roman"/>
                <a:cs typeface="Times New Roman"/>
              </a:rPr>
              <a:t>Organized</a:t>
            </a:r>
            <a:r>
              <a:rPr sz="2200" b="1" spc="-20" dirty="0">
                <a:latin typeface="Times New Roman"/>
                <a:cs typeface="Times New Roman"/>
              </a:rPr>
              <a:t> </a:t>
            </a:r>
            <a:r>
              <a:rPr sz="2200" b="1" dirty="0">
                <a:latin typeface="Times New Roman"/>
                <a:cs typeface="Times New Roman"/>
              </a:rPr>
              <a:t>Data</a:t>
            </a:r>
            <a:r>
              <a:rPr sz="2200" b="1" spc="-65" dirty="0">
                <a:latin typeface="Times New Roman"/>
                <a:cs typeface="Times New Roman"/>
              </a:rPr>
              <a:t> </a:t>
            </a:r>
            <a:r>
              <a:rPr sz="2200" b="1" spc="5" dirty="0">
                <a:latin typeface="Times New Roman"/>
                <a:cs typeface="Times New Roman"/>
              </a:rPr>
              <a:t>+</a:t>
            </a:r>
            <a:r>
              <a:rPr sz="2200" b="1" spc="-275" dirty="0">
                <a:latin typeface="Times New Roman"/>
                <a:cs typeface="Times New Roman"/>
              </a:rPr>
              <a:t> </a:t>
            </a:r>
            <a:r>
              <a:rPr sz="2200" b="1" spc="5" dirty="0">
                <a:latin typeface="Times New Roman"/>
                <a:cs typeface="Times New Roman"/>
              </a:rPr>
              <a:t>Allowed</a:t>
            </a:r>
            <a:r>
              <a:rPr sz="2200" b="1" spc="-70" dirty="0">
                <a:latin typeface="Times New Roman"/>
                <a:cs typeface="Times New Roman"/>
              </a:rPr>
              <a:t> </a:t>
            </a:r>
            <a:r>
              <a:rPr sz="2200" b="1" dirty="0">
                <a:latin typeface="Times New Roman"/>
                <a:cs typeface="Times New Roman"/>
              </a:rPr>
              <a:t>Operations</a:t>
            </a:r>
            <a:endParaRPr sz="2200" dirty="0">
              <a:latin typeface="Times New Roman"/>
              <a:cs typeface="Times New Roman"/>
            </a:endParaRPr>
          </a:p>
          <a:p>
            <a:pPr algn="ctr">
              <a:lnSpc>
                <a:spcPct val="100000"/>
              </a:lnSpc>
              <a:spcBef>
                <a:spcPts val="770"/>
              </a:spcBef>
              <a:tabLst>
                <a:tab pos="381000" algn="l"/>
                <a:tab pos="1112520" algn="l"/>
                <a:tab pos="2018030" algn="l"/>
                <a:tab pos="2512060" algn="l"/>
                <a:tab pos="3750310" algn="l"/>
                <a:tab pos="4999990" algn="l"/>
                <a:tab pos="5384165" algn="l"/>
                <a:tab pos="6000115" algn="l"/>
                <a:tab pos="6338570" algn="l"/>
                <a:tab pos="7155815" algn="l"/>
              </a:tabLst>
            </a:pPr>
            <a:r>
              <a:rPr sz="2200" spc="-20" dirty="0">
                <a:latin typeface="Times New Roman"/>
                <a:cs typeface="Times New Roman"/>
              </a:rPr>
              <a:t>In	</a:t>
            </a:r>
            <a:r>
              <a:rPr sz="2200" dirty="0">
                <a:latin typeface="Times New Roman"/>
                <a:cs typeface="Times New Roman"/>
              </a:rPr>
              <a:t>other	</a:t>
            </a:r>
            <a:r>
              <a:rPr sz="2200" spc="-5" dirty="0">
                <a:latin typeface="Times New Roman"/>
                <a:cs typeface="Times New Roman"/>
              </a:rPr>
              <a:t>words,	the	</a:t>
            </a:r>
            <a:r>
              <a:rPr sz="2200" spc="-20" dirty="0">
                <a:latin typeface="Times New Roman"/>
                <a:cs typeface="Times New Roman"/>
              </a:rPr>
              <a:t>organized	</a:t>
            </a:r>
            <a:r>
              <a:rPr sz="2200" spc="-5" dirty="0">
                <a:latin typeface="Times New Roman"/>
                <a:cs typeface="Times New Roman"/>
              </a:rPr>
              <a:t>collection	</a:t>
            </a:r>
            <a:r>
              <a:rPr sz="2200" spc="-10" dirty="0">
                <a:latin typeface="Times New Roman"/>
                <a:cs typeface="Times New Roman"/>
              </a:rPr>
              <a:t>of	data	</a:t>
            </a:r>
            <a:r>
              <a:rPr sz="2200" spc="-5" dirty="0">
                <a:latin typeface="Times New Roman"/>
                <a:cs typeface="Times New Roman"/>
              </a:rPr>
              <a:t>is	</a:t>
            </a:r>
            <a:r>
              <a:rPr sz="2200" spc="-10" dirty="0">
                <a:latin typeface="Times New Roman"/>
                <a:cs typeface="Times New Roman"/>
              </a:rPr>
              <a:t>called	</a:t>
            </a:r>
            <a:r>
              <a:rPr sz="2200" spc="-5" dirty="0">
                <a:latin typeface="Times New Roman"/>
                <a:cs typeface="Times New Roman"/>
              </a:rPr>
              <a:t>data</a:t>
            </a:r>
            <a:endParaRPr sz="2200" dirty="0">
              <a:latin typeface="Times New Roman"/>
              <a:cs typeface="Times New Roman"/>
            </a:endParaRPr>
          </a:p>
          <a:p>
            <a:pPr marL="27940" marR="5080" algn="just">
              <a:lnSpc>
                <a:spcPts val="3429"/>
              </a:lnSpc>
              <a:spcBef>
                <a:spcPts val="250"/>
              </a:spcBef>
            </a:pPr>
            <a:r>
              <a:rPr sz="2200" spc="-5" dirty="0">
                <a:latin typeface="Times New Roman"/>
                <a:cs typeface="Times New Roman"/>
              </a:rPr>
              <a:t>structure. </a:t>
            </a:r>
            <a:r>
              <a:rPr sz="2200" spc="5" dirty="0">
                <a:latin typeface="Times New Roman"/>
                <a:cs typeface="Times New Roman"/>
              </a:rPr>
              <a:t>A </a:t>
            </a:r>
            <a:r>
              <a:rPr sz="2200" spc="-10" dirty="0">
                <a:latin typeface="Times New Roman"/>
                <a:cs typeface="Times New Roman"/>
              </a:rPr>
              <a:t>Data </a:t>
            </a:r>
            <a:r>
              <a:rPr sz="2200" spc="-5" dirty="0">
                <a:latin typeface="Times New Roman"/>
                <a:cs typeface="Times New Roman"/>
              </a:rPr>
              <a:t>structure </a:t>
            </a:r>
            <a:r>
              <a:rPr sz="2200" spc="5" dirty="0">
                <a:latin typeface="Times New Roman"/>
                <a:cs typeface="Times New Roman"/>
              </a:rPr>
              <a:t>is </a:t>
            </a:r>
            <a:r>
              <a:rPr sz="2200" dirty="0">
                <a:latin typeface="Times New Roman"/>
                <a:cs typeface="Times New Roman"/>
              </a:rPr>
              <a:t>a </a:t>
            </a:r>
            <a:r>
              <a:rPr sz="2200" spc="-5" dirty="0">
                <a:latin typeface="Times New Roman"/>
                <a:cs typeface="Times New Roman"/>
              </a:rPr>
              <a:t>set </a:t>
            </a:r>
            <a:r>
              <a:rPr sz="2200" dirty="0">
                <a:latin typeface="Times New Roman"/>
                <a:cs typeface="Times New Roman"/>
              </a:rPr>
              <a:t>of </a:t>
            </a:r>
            <a:r>
              <a:rPr sz="2200" spc="-10" dirty="0">
                <a:latin typeface="Times New Roman"/>
                <a:cs typeface="Times New Roman"/>
              </a:rPr>
              <a:t>values </a:t>
            </a:r>
            <a:r>
              <a:rPr sz="2200" dirty="0">
                <a:latin typeface="Times New Roman"/>
                <a:cs typeface="Times New Roman"/>
              </a:rPr>
              <a:t>along </a:t>
            </a:r>
            <a:r>
              <a:rPr sz="2200" spc="-10" dirty="0">
                <a:latin typeface="Times New Roman"/>
                <a:cs typeface="Times New Roman"/>
              </a:rPr>
              <a:t>with </a:t>
            </a:r>
            <a:r>
              <a:rPr sz="2200" spc="-5" dirty="0">
                <a:latin typeface="Times New Roman"/>
                <a:cs typeface="Times New Roman"/>
              </a:rPr>
              <a:t>the set of </a:t>
            </a:r>
            <a:r>
              <a:rPr sz="2200" dirty="0">
                <a:latin typeface="Times New Roman"/>
                <a:cs typeface="Times New Roman"/>
              </a:rPr>
              <a:t> operations</a:t>
            </a:r>
            <a:r>
              <a:rPr sz="2200" spc="5" dirty="0">
                <a:latin typeface="Times New Roman"/>
                <a:cs typeface="Times New Roman"/>
              </a:rPr>
              <a:t> </a:t>
            </a:r>
            <a:r>
              <a:rPr sz="2200" spc="-10" dirty="0">
                <a:latin typeface="Times New Roman"/>
                <a:cs typeface="Times New Roman"/>
              </a:rPr>
              <a:t>permitted</a:t>
            </a:r>
            <a:r>
              <a:rPr sz="2200" spc="-5" dirty="0">
                <a:latin typeface="Times New Roman"/>
                <a:cs typeface="Times New Roman"/>
              </a:rPr>
              <a:t> </a:t>
            </a:r>
            <a:r>
              <a:rPr sz="2200" dirty="0">
                <a:latin typeface="Times New Roman"/>
                <a:cs typeface="Times New Roman"/>
              </a:rPr>
              <a:t>on </a:t>
            </a:r>
            <a:r>
              <a:rPr sz="2200" spc="-10" dirty="0">
                <a:latin typeface="Times New Roman"/>
                <a:cs typeface="Times New Roman"/>
              </a:rPr>
              <a:t>them.</a:t>
            </a:r>
            <a:r>
              <a:rPr sz="2200" spc="-5" dirty="0">
                <a:latin typeface="Times New Roman"/>
                <a:cs typeface="Times New Roman"/>
              </a:rPr>
              <a:t> </a:t>
            </a:r>
            <a:r>
              <a:rPr sz="2200" spc="-20" dirty="0">
                <a:latin typeface="Times New Roman"/>
                <a:cs typeface="Times New Roman"/>
              </a:rPr>
              <a:t>It</a:t>
            </a:r>
            <a:r>
              <a:rPr sz="2200" spc="-15" dirty="0">
                <a:latin typeface="Times New Roman"/>
                <a:cs typeface="Times New Roman"/>
              </a:rPr>
              <a:t> </a:t>
            </a:r>
            <a:r>
              <a:rPr sz="2200" spc="5" dirty="0">
                <a:latin typeface="Times New Roman"/>
                <a:cs typeface="Times New Roman"/>
              </a:rPr>
              <a:t>is </a:t>
            </a:r>
            <a:r>
              <a:rPr sz="2200" spc="-10" dirty="0">
                <a:latin typeface="Times New Roman"/>
                <a:cs typeface="Times New Roman"/>
              </a:rPr>
              <a:t>also</a:t>
            </a:r>
            <a:r>
              <a:rPr sz="2200" spc="-5" dirty="0">
                <a:latin typeface="Times New Roman"/>
                <a:cs typeface="Times New Roman"/>
              </a:rPr>
              <a:t> required</a:t>
            </a:r>
            <a:r>
              <a:rPr sz="2200" dirty="0">
                <a:latin typeface="Times New Roman"/>
                <a:cs typeface="Times New Roman"/>
              </a:rPr>
              <a:t> </a:t>
            </a:r>
            <a:r>
              <a:rPr sz="2200" spc="-5" dirty="0">
                <a:latin typeface="Times New Roman"/>
                <a:cs typeface="Times New Roman"/>
              </a:rPr>
              <a:t>to</a:t>
            </a:r>
            <a:r>
              <a:rPr sz="2200" dirty="0">
                <a:latin typeface="Times New Roman"/>
                <a:cs typeface="Times New Roman"/>
              </a:rPr>
              <a:t> </a:t>
            </a:r>
            <a:r>
              <a:rPr sz="2200" spc="-5" dirty="0">
                <a:latin typeface="Times New Roman"/>
                <a:cs typeface="Times New Roman"/>
              </a:rPr>
              <a:t>specify</a:t>
            </a:r>
            <a:r>
              <a:rPr sz="2200" dirty="0">
                <a:latin typeface="Times New Roman"/>
                <a:cs typeface="Times New Roman"/>
              </a:rPr>
              <a:t> the </a:t>
            </a:r>
            <a:r>
              <a:rPr sz="2200" spc="5" dirty="0">
                <a:latin typeface="Times New Roman"/>
                <a:cs typeface="Times New Roman"/>
              </a:rPr>
              <a:t> </a:t>
            </a:r>
            <a:r>
              <a:rPr sz="2200" spc="-10" dirty="0">
                <a:latin typeface="Times New Roman"/>
                <a:cs typeface="Times New Roman"/>
              </a:rPr>
              <a:t>semantics</a:t>
            </a:r>
            <a:r>
              <a:rPr sz="2200" spc="385" dirty="0">
                <a:latin typeface="Times New Roman"/>
                <a:cs typeface="Times New Roman"/>
              </a:rPr>
              <a:t> </a:t>
            </a:r>
            <a:r>
              <a:rPr sz="2200" dirty="0">
                <a:latin typeface="Times New Roman"/>
                <a:cs typeface="Times New Roman"/>
              </a:rPr>
              <a:t>of</a:t>
            </a:r>
            <a:r>
              <a:rPr sz="2200" spc="400" dirty="0">
                <a:latin typeface="Times New Roman"/>
                <a:cs typeface="Times New Roman"/>
              </a:rPr>
              <a:t> </a:t>
            </a:r>
            <a:r>
              <a:rPr sz="2200" spc="-10" dirty="0">
                <a:latin typeface="Times New Roman"/>
                <a:cs typeface="Times New Roman"/>
              </a:rPr>
              <a:t>operations</a:t>
            </a:r>
            <a:r>
              <a:rPr sz="2200" spc="430" dirty="0">
                <a:latin typeface="Times New Roman"/>
                <a:cs typeface="Times New Roman"/>
              </a:rPr>
              <a:t> </a:t>
            </a:r>
            <a:r>
              <a:rPr sz="2200" spc="-10" dirty="0">
                <a:latin typeface="Times New Roman"/>
                <a:cs typeface="Times New Roman"/>
              </a:rPr>
              <a:t>permitted</a:t>
            </a:r>
            <a:r>
              <a:rPr sz="2200" spc="400" dirty="0">
                <a:latin typeface="Times New Roman"/>
                <a:cs typeface="Times New Roman"/>
              </a:rPr>
              <a:t> </a:t>
            </a:r>
            <a:r>
              <a:rPr sz="2200" dirty="0">
                <a:latin typeface="Times New Roman"/>
                <a:cs typeface="Times New Roman"/>
              </a:rPr>
              <a:t>on</a:t>
            </a:r>
            <a:r>
              <a:rPr sz="2200" spc="395" dirty="0">
                <a:latin typeface="Times New Roman"/>
                <a:cs typeface="Times New Roman"/>
              </a:rPr>
              <a:t> </a:t>
            </a:r>
            <a:r>
              <a:rPr sz="2200" spc="-5" dirty="0">
                <a:latin typeface="Times New Roman"/>
                <a:cs typeface="Times New Roman"/>
              </a:rPr>
              <a:t>the</a:t>
            </a:r>
            <a:r>
              <a:rPr sz="2200" spc="390" dirty="0">
                <a:latin typeface="Times New Roman"/>
                <a:cs typeface="Times New Roman"/>
              </a:rPr>
              <a:t> </a:t>
            </a:r>
            <a:r>
              <a:rPr sz="2200" spc="-10" dirty="0">
                <a:latin typeface="Times New Roman"/>
                <a:cs typeface="Times New Roman"/>
              </a:rPr>
              <a:t>data</a:t>
            </a:r>
            <a:r>
              <a:rPr sz="2200" spc="425" dirty="0">
                <a:latin typeface="Times New Roman"/>
                <a:cs typeface="Times New Roman"/>
              </a:rPr>
              <a:t> </a:t>
            </a:r>
            <a:r>
              <a:rPr sz="2200" spc="-15" dirty="0">
                <a:latin typeface="Times New Roman"/>
                <a:cs typeface="Times New Roman"/>
              </a:rPr>
              <a:t>values,</a:t>
            </a:r>
            <a:r>
              <a:rPr sz="2200" spc="425" dirty="0">
                <a:latin typeface="Times New Roman"/>
                <a:cs typeface="Times New Roman"/>
              </a:rPr>
              <a:t> </a:t>
            </a:r>
            <a:r>
              <a:rPr sz="2200" spc="-5" dirty="0">
                <a:latin typeface="Times New Roman"/>
                <a:cs typeface="Times New Roman"/>
              </a:rPr>
              <a:t>and</a:t>
            </a:r>
            <a:r>
              <a:rPr sz="2200" spc="390" dirty="0">
                <a:latin typeface="Times New Roman"/>
                <a:cs typeface="Times New Roman"/>
              </a:rPr>
              <a:t> </a:t>
            </a:r>
            <a:r>
              <a:rPr sz="2200" spc="-5" dirty="0">
                <a:latin typeface="Times New Roman"/>
                <a:cs typeface="Times New Roman"/>
              </a:rPr>
              <a:t>this</a:t>
            </a:r>
            <a:r>
              <a:rPr sz="2200" spc="400" dirty="0">
                <a:latin typeface="Times New Roman"/>
                <a:cs typeface="Times New Roman"/>
              </a:rPr>
              <a:t> </a:t>
            </a:r>
            <a:r>
              <a:rPr sz="2200" spc="-15" dirty="0">
                <a:latin typeface="Times New Roman"/>
                <a:cs typeface="Times New Roman"/>
              </a:rPr>
              <a:t>is</a:t>
            </a:r>
            <a:endParaRPr sz="2200" dirty="0">
              <a:latin typeface="Times New Roman"/>
              <a:cs typeface="Times New Roman"/>
            </a:endParaRPr>
          </a:p>
          <a:p>
            <a:pPr marL="27940">
              <a:lnSpc>
                <a:spcPct val="100000"/>
              </a:lnSpc>
              <a:spcBef>
                <a:spcPts val="555"/>
              </a:spcBef>
            </a:pPr>
            <a:r>
              <a:rPr sz="2200" spc="5" dirty="0">
                <a:latin typeface="Times New Roman"/>
                <a:cs typeface="Times New Roman"/>
              </a:rPr>
              <a:t>done</a:t>
            </a:r>
            <a:r>
              <a:rPr sz="2200" spc="95" dirty="0">
                <a:latin typeface="Times New Roman"/>
                <a:cs typeface="Times New Roman"/>
              </a:rPr>
              <a:t> </a:t>
            </a:r>
            <a:r>
              <a:rPr sz="2200" dirty="0">
                <a:latin typeface="Times New Roman"/>
                <a:cs typeface="Times New Roman"/>
              </a:rPr>
              <a:t>by</a:t>
            </a:r>
            <a:r>
              <a:rPr sz="2200" spc="100" dirty="0">
                <a:latin typeface="Times New Roman"/>
                <a:cs typeface="Times New Roman"/>
              </a:rPr>
              <a:t> </a:t>
            </a:r>
            <a:r>
              <a:rPr sz="2200" spc="-5" dirty="0">
                <a:latin typeface="Times New Roman"/>
                <a:cs typeface="Times New Roman"/>
              </a:rPr>
              <a:t>using</a:t>
            </a:r>
            <a:r>
              <a:rPr sz="2200" spc="70" dirty="0">
                <a:latin typeface="Times New Roman"/>
                <a:cs typeface="Times New Roman"/>
              </a:rPr>
              <a:t> </a:t>
            </a:r>
            <a:r>
              <a:rPr sz="2200" spc="-5" dirty="0">
                <a:latin typeface="Times New Roman"/>
                <a:cs typeface="Times New Roman"/>
              </a:rPr>
              <a:t>set</a:t>
            </a:r>
            <a:r>
              <a:rPr sz="2200" spc="114" dirty="0">
                <a:latin typeface="Times New Roman"/>
                <a:cs typeface="Times New Roman"/>
              </a:rPr>
              <a:t> </a:t>
            </a:r>
            <a:r>
              <a:rPr sz="2200" dirty="0">
                <a:latin typeface="Times New Roman"/>
                <a:cs typeface="Times New Roman"/>
              </a:rPr>
              <a:t>of</a:t>
            </a:r>
            <a:r>
              <a:rPr sz="2200" spc="110" dirty="0">
                <a:latin typeface="Times New Roman"/>
                <a:cs typeface="Times New Roman"/>
              </a:rPr>
              <a:t> </a:t>
            </a:r>
            <a:r>
              <a:rPr sz="2200" spc="-10" dirty="0">
                <a:latin typeface="Times New Roman"/>
                <a:cs typeface="Times New Roman"/>
              </a:rPr>
              <a:t>axioms,</a:t>
            </a:r>
            <a:r>
              <a:rPr sz="2200" spc="100" dirty="0">
                <a:latin typeface="Times New Roman"/>
                <a:cs typeface="Times New Roman"/>
              </a:rPr>
              <a:t> </a:t>
            </a:r>
            <a:r>
              <a:rPr sz="2200" spc="-10" dirty="0">
                <a:latin typeface="Times New Roman"/>
                <a:cs typeface="Times New Roman"/>
              </a:rPr>
              <a:t>which</a:t>
            </a:r>
            <a:r>
              <a:rPr sz="2200" spc="130" dirty="0">
                <a:latin typeface="Times New Roman"/>
                <a:cs typeface="Times New Roman"/>
              </a:rPr>
              <a:t> </a:t>
            </a:r>
            <a:r>
              <a:rPr sz="2200" spc="-10" dirty="0">
                <a:latin typeface="Times New Roman"/>
                <a:cs typeface="Times New Roman"/>
              </a:rPr>
              <a:t>describes</a:t>
            </a:r>
            <a:r>
              <a:rPr sz="2200" spc="130" dirty="0">
                <a:latin typeface="Times New Roman"/>
                <a:cs typeface="Times New Roman"/>
              </a:rPr>
              <a:t> </a:t>
            </a:r>
            <a:r>
              <a:rPr sz="2200" spc="5" dirty="0">
                <a:latin typeface="Times New Roman"/>
                <a:cs typeface="Times New Roman"/>
              </a:rPr>
              <a:t>how</a:t>
            </a:r>
            <a:r>
              <a:rPr sz="2200" spc="85" dirty="0">
                <a:latin typeface="Times New Roman"/>
                <a:cs typeface="Times New Roman"/>
              </a:rPr>
              <a:t> </a:t>
            </a:r>
            <a:r>
              <a:rPr sz="2200" spc="-5" dirty="0">
                <a:latin typeface="Times New Roman"/>
                <a:cs typeface="Times New Roman"/>
              </a:rPr>
              <a:t>these</a:t>
            </a:r>
            <a:r>
              <a:rPr sz="2200" spc="110" dirty="0">
                <a:latin typeface="Times New Roman"/>
                <a:cs typeface="Times New Roman"/>
              </a:rPr>
              <a:t> </a:t>
            </a:r>
            <a:r>
              <a:rPr sz="2200" spc="-10" dirty="0">
                <a:latin typeface="Times New Roman"/>
                <a:cs typeface="Times New Roman"/>
              </a:rPr>
              <a:t>operations</a:t>
            </a:r>
            <a:endParaRPr sz="2200" dirty="0">
              <a:latin typeface="Times New Roman"/>
              <a:cs typeface="Times New Roman"/>
            </a:endParaRPr>
          </a:p>
          <a:p>
            <a:pPr marL="27940">
              <a:lnSpc>
                <a:spcPct val="100000"/>
              </a:lnSpc>
              <a:spcBef>
                <a:spcPts val="790"/>
              </a:spcBef>
            </a:pPr>
            <a:r>
              <a:rPr sz="2200" spc="-5" dirty="0">
                <a:latin typeface="Times New Roman"/>
                <a:cs typeface="Times New Roman"/>
              </a:rPr>
              <a:t>work.</a:t>
            </a:r>
            <a:endParaRPr sz="2200" dirty="0">
              <a:latin typeface="Times New Roman"/>
              <a:cs typeface="Times New Roman"/>
            </a:endParaRPr>
          </a:p>
        </p:txBody>
      </p:sp>
      <p:sp>
        <p:nvSpPr>
          <p:cNvPr id="4" name="object 4"/>
          <p:cNvSpPr txBox="1"/>
          <p:nvPr/>
        </p:nvSpPr>
        <p:spPr>
          <a:xfrm>
            <a:off x="8708897" y="22936"/>
            <a:ext cx="153035" cy="300355"/>
          </a:xfrm>
          <a:prstGeom prst="rect">
            <a:avLst/>
          </a:prstGeom>
        </p:spPr>
        <p:txBody>
          <a:bodyPr vert="horz" wrap="square" lIns="0" tIns="12700" rIns="0" bIns="0" rtlCol="0">
            <a:spAutoFit/>
          </a:bodyPr>
          <a:lstStyle/>
          <a:p>
            <a:pPr marL="12700">
              <a:lnSpc>
                <a:spcPct val="100000"/>
              </a:lnSpc>
              <a:spcBef>
                <a:spcPts val="100"/>
              </a:spcBef>
            </a:pPr>
            <a:r>
              <a:rPr sz="1800" dirty="0">
                <a:latin typeface="Arial MT"/>
                <a:cs typeface="Arial MT"/>
              </a:rPr>
              <a:t>2</a:t>
            </a:r>
            <a:endParaRPr sz="1800">
              <a:latin typeface="Arial MT"/>
              <a:cs typeface="Arial MT"/>
            </a:endParaRPr>
          </a:p>
        </p:txBody>
      </p:sp>
      <p:sp>
        <p:nvSpPr>
          <p:cNvPr id="5" name="object 5"/>
          <p:cNvSpPr txBox="1"/>
          <p:nvPr/>
        </p:nvSpPr>
        <p:spPr>
          <a:xfrm>
            <a:off x="1335150" y="1031875"/>
            <a:ext cx="6395085" cy="329565"/>
          </a:xfrm>
          <a:prstGeom prst="rect">
            <a:avLst/>
          </a:prstGeom>
        </p:spPr>
        <p:txBody>
          <a:bodyPr vert="horz" wrap="square" lIns="0" tIns="11430" rIns="0" bIns="0" rtlCol="0">
            <a:spAutoFit/>
          </a:bodyPr>
          <a:lstStyle/>
          <a:p>
            <a:pPr marL="12700">
              <a:lnSpc>
                <a:spcPct val="100000"/>
              </a:lnSpc>
              <a:spcBef>
                <a:spcPts val="90"/>
              </a:spcBef>
            </a:pPr>
            <a:r>
              <a:rPr sz="2000" b="1" dirty="0">
                <a:latin typeface="Times New Roman"/>
                <a:cs typeface="Times New Roman"/>
              </a:rPr>
              <a:t>MODULE</a:t>
            </a:r>
            <a:r>
              <a:rPr sz="2000" b="1" spc="-5" dirty="0">
                <a:latin typeface="Times New Roman"/>
                <a:cs typeface="Times New Roman"/>
              </a:rPr>
              <a:t> </a:t>
            </a:r>
            <a:r>
              <a:rPr sz="2000" b="1" dirty="0">
                <a:latin typeface="Times New Roman"/>
                <a:cs typeface="Times New Roman"/>
              </a:rPr>
              <a:t>1:</a:t>
            </a:r>
            <a:r>
              <a:rPr sz="2000" b="1" spc="-40" dirty="0">
                <a:latin typeface="Times New Roman"/>
                <a:cs typeface="Times New Roman"/>
              </a:rPr>
              <a:t> </a:t>
            </a:r>
            <a:r>
              <a:rPr sz="2000" b="1" spc="-10" dirty="0">
                <a:latin typeface="Times New Roman"/>
                <a:cs typeface="Times New Roman"/>
              </a:rPr>
              <a:t>INTRODUCTION </a:t>
            </a:r>
            <a:r>
              <a:rPr sz="2000" b="1" spc="-50" dirty="0">
                <a:latin typeface="Times New Roman"/>
                <a:cs typeface="Times New Roman"/>
              </a:rPr>
              <a:t>TO</a:t>
            </a:r>
            <a:r>
              <a:rPr sz="2000" b="1" spc="-10" dirty="0">
                <a:latin typeface="Times New Roman"/>
                <a:cs typeface="Times New Roman"/>
              </a:rPr>
              <a:t> </a:t>
            </a:r>
            <a:r>
              <a:rPr sz="2000" b="1" spc="-140" dirty="0">
                <a:latin typeface="Times New Roman"/>
                <a:cs typeface="Times New Roman"/>
              </a:rPr>
              <a:t>DATA</a:t>
            </a:r>
            <a:r>
              <a:rPr sz="2000" b="1" spc="-235" dirty="0">
                <a:latin typeface="Times New Roman"/>
                <a:cs typeface="Times New Roman"/>
              </a:rPr>
              <a:t> </a:t>
            </a:r>
            <a:r>
              <a:rPr sz="2000" b="1" spc="-10" dirty="0">
                <a:latin typeface="Times New Roman"/>
                <a:cs typeface="Times New Roman"/>
              </a:rPr>
              <a:t>STRUCTURES</a:t>
            </a:r>
            <a:endParaRPr sz="2000">
              <a:latin typeface="Times New Roman"/>
              <a:cs typeface="Times New Roman"/>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6366509" y="640842"/>
            <a:ext cx="141605" cy="146685"/>
          </a:xfrm>
          <a:prstGeom prst="rect">
            <a:avLst/>
          </a:prstGeom>
        </p:spPr>
        <p:txBody>
          <a:bodyPr vert="horz" wrap="square" lIns="0" tIns="11430" rIns="0" bIns="0" rtlCol="0">
            <a:spAutoFit/>
          </a:bodyPr>
          <a:lstStyle/>
          <a:p>
            <a:pPr marL="12700">
              <a:lnSpc>
                <a:spcPct val="100000"/>
              </a:lnSpc>
              <a:spcBef>
                <a:spcPts val="90"/>
              </a:spcBef>
            </a:pPr>
            <a:r>
              <a:rPr sz="800" dirty="0">
                <a:solidFill>
                  <a:srgbClr val="438085"/>
                </a:solidFill>
                <a:latin typeface="Georgia"/>
                <a:cs typeface="Georgia"/>
              </a:rPr>
              <a:t>64</a:t>
            </a:r>
            <a:endParaRPr sz="800">
              <a:latin typeface="Georgia"/>
              <a:cs typeface="Georgia"/>
            </a:endParaRPr>
          </a:p>
        </p:txBody>
      </p:sp>
      <p:sp>
        <p:nvSpPr>
          <p:cNvPr id="3" name="object 3"/>
          <p:cNvSpPr txBox="1">
            <a:spLocks noGrp="1"/>
          </p:cNvSpPr>
          <p:nvPr>
            <p:ph type="title"/>
          </p:nvPr>
        </p:nvSpPr>
        <p:spPr>
          <a:xfrm>
            <a:off x="1018969" y="835467"/>
            <a:ext cx="1951355" cy="636905"/>
          </a:xfrm>
          <a:prstGeom prst="rect">
            <a:avLst/>
          </a:prstGeom>
        </p:spPr>
        <p:txBody>
          <a:bodyPr vert="horz" wrap="square" lIns="0" tIns="13970" rIns="0" bIns="0" rtlCol="0">
            <a:spAutoFit/>
          </a:bodyPr>
          <a:lstStyle/>
          <a:p>
            <a:pPr marL="12700">
              <a:lnSpc>
                <a:spcPct val="100000"/>
              </a:lnSpc>
              <a:spcBef>
                <a:spcPts val="110"/>
              </a:spcBef>
            </a:pPr>
            <a:r>
              <a:rPr sz="4000" b="1" spc="-5" dirty="0">
                <a:solidFill>
                  <a:srgbClr val="424454"/>
                </a:solidFill>
                <a:latin typeface="Times New Roman"/>
                <a:cs typeface="Times New Roman"/>
              </a:rPr>
              <a:t>E</a:t>
            </a:r>
            <a:r>
              <a:rPr sz="4000" b="1" spc="15" dirty="0">
                <a:solidFill>
                  <a:srgbClr val="424454"/>
                </a:solidFill>
                <a:latin typeface="Times New Roman"/>
                <a:cs typeface="Times New Roman"/>
              </a:rPr>
              <a:t>xa</a:t>
            </a:r>
            <a:r>
              <a:rPr sz="4000" b="1" spc="5" dirty="0">
                <a:solidFill>
                  <a:srgbClr val="424454"/>
                </a:solidFill>
                <a:latin typeface="Times New Roman"/>
                <a:cs typeface="Times New Roman"/>
              </a:rPr>
              <a:t>mple</a:t>
            </a:r>
            <a:endParaRPr sz="4000">
              <a:latin typeface="Times New Roman"/>
              <a:cs typeface="Times New Roman"/>
            </a:endParaRPr>
          </a:p>
        </p:txBody>
      </p:sp>
      <p:graphicFrame>
        <p:nvGraphicFramePr>
          <p:cNvPr id="4" name="object 4"/>
          <p:cNvGraphicFramePr>
            <a:graphicFrameLocks noGrp="1"/>
          </p:cNvGraphicFramePr>
          <p:nvPr/>
        </p:nvGraphicFramePr>
        <p:xfrm>
          <a:off x="3533394" y="5531358"/>
          <a:ext cx="4191000" cy="533399"/>
        </p:xfrm>
        <a:graphic>
          <a:graphicData uri="http://schemas.openxmlformats.org/drawingml/2006/table">
            <a:tbl>
              <a:tblPr firstRow="1" bandRow="1">
                <a:tableStyleId>{2D5ABB26-0587-4C30-8999-92F81FD0307C}</a:tableStyleId>
              </a:tblPr>
              <a:tblGrid>
                <a:gridCol w="457200">
                  <a:extLst>
                    <a:ext uri="{9D8B030D-6E8A-4147-A177-3AD203B41FA5}">
                      <a16:colId xmlns:a16="http://schemas.microsoft.com/office/drawing/2014/main" val="20000"/>
                    </a:ext>
                  </a:extLst>
                </a:gridCol>
                <a:gridCol w="457200">
                  <a:extLst>
                    <a:ext uri="{9D8B030D-6E8A-4147-A177-3AD203B41FA5}">
                      <a16:colId xmlns:a16="http://schemas.microsoft.com/office/drawing/2014/main" val="20001"/>
                    </a:ext>
                  </a:extLst>
                </a:gridCol>
                <a:gridCol w="457200">
                  <a:extLst>
                    <a:ext uri="{9D8B030D-6E8A-4147-A177-3AD203B41FA5}">
                      <a16:colId xmlns:a16="http://schemas.microsoft.com/office/drawing/2014/main" val="20002"/>
                    </a:ext>
                  </a:extLst>
                </a:gridCol>
                <a:gridCol w="457200">
                  <a:extLst>
                    <a:ext uri="{9D8B030D-6E8A-4147-A177-3AD203B41FA5}">
                      <a16:colId xmlns:a16="http://schemas.microsoft.com/office/drawing/2014/main" val="20003"/>
                    </a:ext>
                  </a:extLst>
                </a:gridCol>
                <a:gridCol w="1905000">
                  <a:extLst>
                    <a:ext uri="{9D8B030D-6E8A-4147-A177-3AD203B41FA5}">
                      <a16:colId xmlns:a16="http://schemas.microsoft.com/office/drawing/2014/main" val="20004"/>
                    </a:ext>
                  </a:extLst>
                </a:gridCol>
                <a:gridCol w="457200">
                  <a:extLst>
                    <a:ext uri="{9D8B030D-6E8A-4147-A177-3AD203B41FA5}">
                      <a16:colId xmlns:a16="http://schemas.microsoft.com/office/drawing/2014/main" val="20005"/>
                    </a:ext>
                  </a:extLst>
                </a:gridCol>
              </a:tblGrid>
              <a:tr h="533399">
                <a:tc>
                  <a:txBody>
                    <a:bodyPr/>
                    <a:lstStyle/>
                    <a:p>
                      <a:pPr>
                        <a:lnSpc>
                          <a:spcPct val="100000"/>
                        </a:lnSpc>
                      </a:pPr>
                      <a:endParaRPr sz="2600">
                        <a:latin typeface="Times New Roman"/>
                        <a:cs typeface="Times New Roman"/>
                      </a:endParaRPr>
                    </a:p>
                  </a:txBody>
                  <a:tcPr marL="0" marR="0" marT="0" marB="0">
                    <a:lnL w="38100">
                      <a:solidFill>
                        <a:srgbClr val="000000"/>
                      </a:solidFill>
                      <a:prstDash val="solid"/>
                    </a:lnL>
                    <a:lnR w="38100">
                      <a:solidFill>
                        <a:srgbClr val="000000"/>
                      </a:solidFill>
                      <a:prstDash val="solid"/>
                    </a:lnR>
                    <a:lnT w="38100">
                      <a:solidFill>
                        <a:srgbClr val="000000"/>
                      </a:solidFill>
                      <a:prstDash val="solid"/>
                    </a:lnT>
                    <a:lnB w="38100">
                      <a:solidFill>
                        <a:srgbClr val="000000"/>
                      </a:solidFill>
                      <a:prstDash val="solid"/>
                    </a:lnB>
                    <a:solidFill>
                      <a:srgbClr val="CCFFCC"/>
                    </a:solidFill>
                  </a:tcPr>
                </a:tc>
                <a:tc>
                  <a:txBody>
                    <a:bodyPr/>
                    <a:lstStyle/>
                    <a:p>
                      <a:pPr>
                        <a:lnSpc>
                          <a:spcPct val="100000"/>
                        </a:lnSpc>
                      </a:pPr>
                      <a:endParaRPr sz="2600">
                        <a:latin typeface="Times New Roman"/>
                        <a:cs typeface="Times New Roman"/>
                      </a:endParaRPr>
                    </a:p>
                  </a:txBody>
                  <a:tcPr marL="0" marR="0" marT="0" marB="0">
                    <a:lnL w="38100">
                      <a:solidFill>
                        <a:srgbClr val="000000"/>
                      </a:solidFill>
                      <a:prstDash val="solid"/>
                    </a:lnL>
                    <a:lnR w="38100">
                      <a:solidFill>
                        <a:srgbClr val="000000"/>
                      </a:solidFill>
                      <a:prstDash val="solid"/>
                    </a:lnR>
                    <a:lnT w="38100">
                      <a:solidFill>
                        <a:srgbClr val="000000"/>
                      </a:solidFill>
                      <a:prstDash val="solid"/>
                    </a:lnT>
                    <a:lnB w="38100">
                      <a:solidFill>
                        <a:srgbClr val="000000"/>
                      </a:solidFill>
                      <a:prstDash val="solid"/>
                    </a:lnB>
                    <a:solidFill>
                      <a:srgbClr val="CCFFCC"/>
                    </a:solidFill>
                  </a:tcPr>
                </a:tc>
                <a:tc>
                  <a:txBody>
                    <a:bodyPr/>
                    <a:lstStyle/>
                    <a:p>
                      <a:pPr>
                        <a:lnSpc>
                          <a:spcPct val="100000"/>
                        </a:lnSpc>
                      </a:pPr>
                      <a:endParaRPr sz="2600">
                        <a:latin typeface="Times New Roman"/>
                        <a:cs typeface="Times New Roman"/>
                      </a:endParaRPr>
                    </a:p>
                  </a:txBody>
                  <a:tcPr marL="0" marR="0" marT="0" marB="0">
                    <a:lnL w="38100">
                      <a:solidFill>
                        <a:srgbClr val="000000"/>
                      </a:solidFill>
                      <a:prstDash val="solid"/>
                    </a:lnL>
                    <a:lnR w="38100">
                      <a:solidFill>
                        <a:srgbClr val="000000"/>
                      </a:solidFill>
                      <a:prstDash val="solid"/>
                    </a:lnR>
                    <a:lnT w="38100">
                      <a:solidFill>
                        <a:srgbClr val="000000"/>
                      </a:solidFill>
                      <a:prstDash val="solid"/>
                    </a:lnT>
                    <a:lnB w="38100">
                      <a:solidFill>
                        <a:srgbClr val="000000"/>
                      </a:solidFill>
                      <a:prstDash val="solid"/>
                    </a:lnB>
                    <a:solidFill>
                      <a:srgbClr val="CCFFCC"/>
                    </a:solidFill>
                  </a:tcPr>
                </a:tc>
                <a:tc>
                  <a:txBody>
                    <a:bodyPr/>
                    <a:lstStyle/>
                    <a:p>
                      <a:pPr>
                        <a:lnSpc>
                          <a:spcPct val="100000"/>
                        </a:lnSpc>
                      </a:pPr>
                      <a:endParaRPr sz="2600">
                        <a:latin typeface="Times New Roman"/>
                        <a:cs typeface="Times New Roman"/>
                      </a:endParaRPr>
                    </a:p>
                  </a:txBody>
                  <a:tcPr marL="0" marR="0" marT="0" marB="0">
                    <a:lnL w="38100">
                      <a:solidFill>
                        <a:srgbClr val="000000"/>
                      </a:solidFill>
                      <a:prstDash val="solid"/>
                    </a:lnL>
                    <a:lnR w="38100">
                      <a:solidFill>
                        <a:srgbClr val="000000"/>
                      </a:solidFill>
                      <a:prstDash val="solid"/>
                    </a:lnR>
                    <a:lnT w="38100">
                      <a:solidFill>
                        <a:srgbClr val="000000"/>
                      </a:solidFill>
                      <a:prstDash val="solid"/>
                    </a:lnT>
                    <a:lnB w="38100">
                      <a:solidFill>
                        <a:srgbClr val="000000"/>
                      </a:solidFill>
                      <a:prstDash val="solid"/>
                    </a:lnB>
                    <a:solidFill>
                      <a:srgbClr val="CCFFCC"/>
                    </a:solidFill>
                  </a:tcPr>
                </a:tc>
                <a:tc>
                  <a:txBody>
                    <a:bodyPr/>
                    <a:lstStyle/>
                    <a:p>
                      <a:pPr>
                        <a:lnSpc>
                          <a:spcPct val="100000"/>
                        </a:lnSpc>
                      </a:pPr>
                      <a:endParaRPr sz="2600">
                        <a:latin typeface="Times New Roman"/>
                        <a:cs typeface="Times New Roman"/>
                      </a:endParaRPr>
                    </a:p>
                  </a:txBody>
                  <a:tcPr marL="0" marR="0" marT="0" marB="0">
                    <a:lnL w="38100">
                      <a:solidFill>
                        <a:srgbClr val="000000"/>
                      </a:solidFill>
                      <a:prstDash val="solid"/>
                    </a:lnL>
                    <a:lnR w="38100">
                      <a:solidFill>
                        <a:srgbClr val="000000"/>
                      </a:solidFill>
                      <a:prstDash val="solid"/>
                    </a:lnR>
                    <a:lnT w="38100">
                      <a:solidFill>
                        <a:srgbClr val="000000"/>
                      </a:solidFill>
                      <a:prstDash val="solid"/>
                    </a:lnT>
                    <a:lnB w="38100">
                      <a:solidFill>
                        <a:srgbClr val="000000"/>
                      </a:solidFill>
                      <a:prstDash val="solid"/>
                    </a:lnB>
                    <a:solidFill>
                      <a:srgbClr val="CCFFCC"/>
                    </a:solidFill>
                  </a:tcPr>
                </a:tc>
                <a:tc>
                  <a:txBody>
                    <a:bodyPr/>
                    <a:lstStyle/>
                    <a:p>
                      <a:pPr>
                        <a:lnSpc>
                          <a:spcPct val="100000"/>
                        </a:lnSpc>
                      </a:pPr>
                      <a:endParaRPr sz="2600">
                        <a:latin typeface="Times New Roman"/>
                        <a:cs typeface="Times New Roman"/>
                      </a:endParaRPr>
                    </a:p>
                  </a:txBody>
                  <a:tcPr marL="0" marR="0" marT="0" marB="0">
                    <a:lnL w="38100">
                      <a:solidFill>
                        <a:srgbClr val="000000"/>
                      </a:solidFill>
                      <a:prstDash val="solid"/>
                    </a:lnL>
                    <a:lnR w="38100">
                      <a:solidFill>
                        <a:srgbClr val="000000"/>
                      </a:solidFill>
                      <a:prstDash val="solid"/>
                    </a:lnR>
                    <a:lnT w="38100">
                      <a:solidFill>
                        <a:srgbClr val="000000"/>
                      </a:solidFill>
                      <a:prstDash val="solid"/>
                    </a:lnT>
                    <a:lnB w="38100">
                      <a:solidFill>
                        <a:srgbClr val="000000"/>
                      </a:solidFill>
                      <a:prstDash val="solid"/>
                    </a:lnB>
                    <a:solidFill>
                      <a:srgbClr val="CCFFCC"/>
                    </a:solidFill>
                  </a:tcPr>
                </a:tc>
                <a:extLst>
                  <a:ext uri="{0D108BD9-81ED-4DB2-BD59-A6C34878D82A}">
                    <a16:rowId xmlns:a16="http://schemas.microsoft.com/office/drawing/2014/main" val="10000"/>
                  </a:ext>
                </a:extLst>
              </a:tr>
            </a:tbl>
          </a:graphicData>
        </a:graphic>
      </p:graphicFrame>
      <p:grpSp>
        <p:nvGrpSpPr>
          <p:cNvPr id="5" name="object 5"/>
          <p:cNvGrpSpPr/>
          <p:nvPr/>
        </p:nvGrpSpPr>
        <p:grpSpPr>
          <a:xfrm>
            <a:off x="963167" y="4712208"/>
            <a:ext cx="2532380" cy="881380"/>
            <a:chOff x="963167" y="4712208"/>
            <a:chExt cx="2532380" cy="881380"/>
          </a:xfrm>
        </p:grpSpPr>
        <p:sp>
          <p:nvSpPr>
            <p:cNvPr id="6" name="object 6"/>
            <p:cNvSpPr/>
            <p:nvPr/>
          </p:nvSpPr>
          <p:spPr>
            <a:xfrm>
              <a:off x="981455" y="4730496"/>
              <a:ext cx="609600" cy="533400"/>
            </a:xfrm>
            <a:custGeom>
              <a:avLst/>
              <a:gdLst/>
              <a:ahLst/>
              <a:cxnLst/>
              <a:rect l="l" t="t" r="r" b="b"/>
              <a:pathLst>
                <a:path w="609600" h="533400">
                  <a:moveTo>
                    <a:pt x="609600" y="0"/>
                  </a:moveTo>
                  <a:lnTo>
                    <a:pt x="0" y="0"/>
                  </a:lnTo>
                  <a:lnTo>
                    <a:pt x="0" y="533399"/>
                  </a:lnTo>
                  <a:lnTo>
                    <a:pt x="609600" y="533399"/>
                  </a:lnTo>
                  <a:lnTo>
                    <a:pt x="609600" y="0"/>
                  </a:lnTo>
                  <a:close/>
                </a:path>
              </a:pathLst>
            </a:custGeom>
            <a:solidFill>
              <a:srgbClr val="E7E7FF"/>
            </a:solidFill>
          </p:spPr>
          <p:txBody>
            <a:bodyPr wrap="square" lIns="0" tIns="0" rIns="0" bIns="0" rtlCol="0"/>
            <a:lstStyle/>
            <a:p>
              <a:endParaRPr/>
            </a:p>
          </p:txBody>
        </p:sp>
        <p:sp>
          <p:nvSpPr>
            <p:cNvPr id="7" name="object 7"/>
            <p:cNvSpPr/>
            <p:nvPr/>
          </p:nvSpPr>
          <p:spPr>
            <a:xfrm>
              <a:off x="982979" y="4732020"/>
              <a:ext cx="609600" cy="533400"/>
            </a:xfrm>
            <a:custGeom>
              <a:avLst/>
              <a:gdLst/>
              <a:ahLst/>
              <a:cxnLst/>
              <a:rect l="l" t="t" r="r" b="b"/>
              <a:pathLst>
                <a:path w="609600" h="533400">
                  <a:moveTo>
                    <a:pt x="0" y="533399"/>
                  </a:moveTo>
                  <a:lnTo>
                    <a:pt x="609600" y="533399"/>
                  </a:lnTo>
                  <a:lnTo>
                    <a:pt x="609600" y="0"/>
                  </a:lnTo>
                  <a:lnTo>
                    <a:pt x="0" y="0"/>
                  </a:lnTo>
                  <a:lnTo>
                    <a:pt x="0" y="533399"/>
                  </a:lnTo>
                  <a:close/>
                </a:path>
              </a:pathLst>
            </a:custGeom>
            <a:ln w="39624">
              <a:solidFill>
                <a:srgbClr val="000000"/>
              </a:solidFill>
            </a:ln>
          </p:spPr>
          <p:txBody>
            <a:bodyPr wrap="square" lIns="0" tIns="0" rIns="0" bIns="0" rtlCol="0"/>
            <a:lstStyle/>
            <a:p>
              <a:endParaRPr/>
            </a:p>
          </p:txBody>
        </p:sp>
        <p:pic>
          <p:nvPicPr>
            <p:cNvPr id="8" name="object 8"/>
            <p:cNvPicPr/>
            <p:nvPr/>
          </p:nvPicPr>
          <p:blipFill>
            <a:blip r:embed="rId2" cstate="print"/>
            <a:stretch>
              <a:fillRect/>
            </a:stretch>
          </p:blipFill>
          <p:spPr>
            <a:xfrm>
              <a:off x="3369944" y="5482971"/>
              <a:ext cx="125602" cy="110032"/>
            </a:xfrm>
            <a:prstGeom prst="rect">
              <a:avLst/>
            </a:prstGeom>
          </p:spPr>
        </p:pic>
        <p:sp>
          <p:nvSpPr>
            <p:cNvPr id="9" name="object 9"/>
            <p:cNvSpPr/>
            <p:nvPr/>
          </p:nvSpPr>
          <p:spPr>
            <a:xfrm>
              <a:off x="1356359" y="4940808"/>
              <a:ext cx="2034539" cy="615950"/>
            </a:xfrm>
            <a:custGeom>
              <a:avLst/>
              <a:gdLst/>
              <a:ahLst/>
              <a:cxnLst/>
              <a:rect l="l" t="t" r="r" b="b"/>
              <a:pathLst>
                <a:path w="2034539" h="615950">
                  <a:moveTo>
                    <a:pt x="10414" y="0"/>
                  </a:moveTo>
                  <a:lnTo>
                    <a:pt x="0" y="36576"/>
                  </a:lnTo>
                  <a:lnTo>
                    <a:pt x="2023999" y="615442"/>
                  </a:lnTo>
                  <a:lnTo>
                    <a:pt x="2034413" y="578866"/>
                  </a:lnTo>
                  <a:lnTo>
                    <a:pt x="10414" y="0"/>
                  </a:lnTo>
                  <a:close/>
                </a:path>
              </a:pathLst>
            </a:custGeom>
            <a:solidFill>
              <a:srgbClr val="000000"/>
            </a:solidFill>
          </p:spPr>
          <p:txBody>
            <a:bodyPr wrap="square" lIns="0" tIns="0" rIns="0" bIns="0" rtlCol="0"/>
            <a:lstStyle/>
            <a:p>
              <a:endParaRPr/>
            </a:p>
          </p:txBody>
        </p:sp>
      </p:grpSp>
      <p:sp>
        <p:nvSpPr>
          <p:cNvPr id="10" name="object 10"/>
          <p:cNvSpPr txBox="1"/>
          <p:nvPr/>
        </p:nvSpPr>
        <p:spPr>
          <a:xfrm>
            <a:off x="495096" y="1532889"/>
            <a:ext cx="7657465" cy="3644900"/>
          </a:xfrm>
          <a:prstGeom prst="rect">
            <a:avLst/>
          </a:prstGeom>
        </p:spPr>
        <p:txBody>
          <a:bodyPr vert="horz" wrap="square" lIns="0" tIns="13335" rIns="0" bIns="0" rtlCol="0">
            <a:spAutoFit/>
          </a:bodyPr>
          <a:lstStyle/>
          <a:p>
            <a:pPr marR="561975" algn="ctr">
              <a:lnSpc>
                <a:spcPct val="100000"/>
              </a:lnSpc>
              <a:spcBef>
                <a:spcPts val="105"/>
              </a:spcBef>
            </a:pPr>
            <a:r>
              <a:rPr sz="2800" dirty="0">
                <a:solidFill>
                  <a:srgbClr val="0000FF"/>
                </a:solidFill>
                <a:latin typeface="Times New Roman"/>
                <a:cs typeface="Times New Roman"/>
              </a:rPr>
              <a:t>p</a:t>
            </a:r>
            <a:r>
              <a:rPr sz="2800" spc="-25" dirty="0">
                <a:solidFill>
                  <a:srgbClr val="0000FF"/>
                </a:solidFill>
                <a:latin typeface="Times New Roman"/>
                <a:cs typeface="Times New Roman"/>
              </a:rPr>
              <a:t> </a:t>
            </a:r>
            <a:r>
              <a:rPr sz="2800" dirty="0">
                <a:solidFill>
                  <a:srgbClr val="0000FF"/>
                </a:solidFill>
                <a:latin typeface="Times New Roman"/>
                <a:cs typeface="Times New Roman"/>
              </a:rPr>
              <a:t>=</a:t>
            </a:r>
            <a:r>
              <a:rPr sz="2800" spc="-25" dirty="0">
                <a:solidFill>
                  <a:srgbClr val="0000FF"/>
                </a:solidFill>
                <a:latin typeface="Times New Roman"/>
                <a:cs typeface="Times New Roman"/>
              </a:rPr>
              <a:t> </a:t>
            </a:r>
            <a:r>
              <a:rPr sz="2800" spc="5" dirty="0">
                <a:solidFill>
                  <a:srgbClr val="0000FF"/>
                </a:solidFill>
                <a:latin typeface="Times New Roman"/>
                <a:cs typeface="Times New Roman"/>
              </a:rPr>
              <a:t>(int</a:t>
            </a:r>
            <a:r>
              <a:rPr sz="2800" spc="-25" dirty="0">
                <a:solidFill>
                  <a:srgbClr val="0000FF"/>
                </a:solidFill>
                <a:latin typeface="Times New Roman"/>
                <a:cs typeface="Times New Roman"/>
              </a:rPr>
              <a:t> </a:t>
            </a:r>
            <a:r>
              <a:rPr sz="2800" spc="5" dirty="0">
                <a:solidFill>
                  <a:srgbClr val="0000FF"/>
                </a:solidFill>
                <a:latin typeface="Times New Roman"/>
                <a:cs typeface="Times New Roman"/>
              </a:rPr>
              <a:t>*)</a:t>
            </a:r>
            <a:r>
              <a:rPr sz="2800" spc="-20" dirty="0">
                <a:solidFill>
                  <a:srgbClr val="0000FF"/>
                </a:solidFill>
                <a:latin typeface="Times New Roman"/>
                <a:cs typeface="Times New Roman"/>
              </a:rPr>
              <a:t> </a:t>
            </a:r>
            <a:r>
              <a:rPr sz="2800" spc="-5" dirty="0">
                <a:solidFill>
                  <a:srgbClr val="0000FF"/>
                </a:solidFill>
                <a:latin typeface="Times New Roman"/>
                <a:cs typeface="Times New Roman"/>
              </a:rPr>
              <a:t>malloc(100</a:t>
            </a:r>
            <a:r>
              <a:rPr sz="2800" spc="-70" dirty="0">
                <a:solidFill>
                  <a:srgbClr val="0000FF"/>
                </a:solidFill>
                <a:latin typeface="Times New Roman"/>
                <a:cs typeface="Times New Roman"/>
              </a:rPr>
              <a:t> </a:t>
            </a:r>
            <a:r>
              <a:rPr sz="2800" dirty="0">
                <a:solidFill>
                  <a:srgbClr val="0000FF"/>
                </a:solidFill>
                <a:latin typeface="Times New Roman"/>
                <a:cs typeface="Times New Roman"/>
              </a:rPr>
              <a:t>*</a:t>
            </a:r>
            <a:r>
              <a:rPr sz="2800" spc="-20" dirty="0">
                <a:solidFill>
                  <a:srgbClr val="0000FF"/>
                </a:solidFill>
                <a:latin typeface="Times New Roman"/>
                <a:cs typeface="Times New Roman"/>
              </a:rPr>
              <a:t> </a:t>
            </a:r>
            <a:r>
              <a:rPr sz="2800" spc="-5" dirty="0">
                <a:solidFill>
                  <a:srgbClr val="0000FF"/>
                </a:solidFill>
                <a:latin typeface="Times New Roman"/>
                <a:cs typeface="Times New Roman"/>
              </a:rPr>
              <a:t>sizeof(int));</a:t>
            </a:r>
            <a:endParaRPr sz="2800">
              <a:latin typeface="Times New Roman"/>
              <a:cs typeface="Times New Roman"/>
            </a:endParaRPr>
          </a:p>
          <a:p>
            <a:pPr>
              <a:lnSpc>
                <a:spcPct val="100000"/>
              </a:lnSpc>
              <a:spcBef>
                <a:spcPts val="35"/>
              </a:spcBef>
            </a:pPr>
            <a:endParaRPr sz="2400">
              <a:latin typeface="Times New Roman"/>
              <a:cs typeface="Times New Roman"/>
            </a:endParaRPr>
          </a:p>
          <a:p>
            <a:pPr marL="789940" marR="5080" indent="-247015">
              <a:lnSpc>
                <a:spcPct val="100000"/>
              </a:lnSpc>
              <a:tabLst>
                <a:tab pos="850900" algn="l"/>
              </a:tabLst>
            </a:pPr>
            <a:r>
              <a:rPr sz="2600" spc="-5" dirty="0">
                <a:solidFill>
                  <a:srgbClr val="438085"/>
                </a:solidFill>
                <a:latin typeface="Georgia"/>
                <a:cs typeface="Georgia"/>
              </a:rPr>
              <a:t>▫		</a:t>
            </a:r>
            <a:r>
              <a:rPr sz="2600" spc="-10" dirty="0">
                <a:solidFill>
                  <a:srgbClr val="438085"/>
                </a:solidFill>
                <a:latin typeface="Times New Roman"/>
                <a:cs typeface="Times New Roman"/>
              </a:rPr>
              <a:t>A</a:t>
            </a:r>
            <a:r>
              <a:rPr sz="2600" spc="-290" dirty="0">
                <a:solidFill>
                  <a:srgbClr val="438085"/>
                </a:solidFill>
                <a:latin typeface="Times New Roman"/>
                <a:cs typeface="Times New Roman"/>
              </a:rPr>
              <a:t> </a:t>
            </a:r>
            <a:r>
              <a:rPr sz="2600" spc="-35" dirty="0">
                <a:solidFill>
                  <a:srgbClr val="438085"/>
                </a:solidFill>
                <a:latin typeface="Times New Roman"/>
                <a:cs typeface="Times New Roman"/>
              </a:rPr>
              <a:t>m</a:t>
            </a:r>
            <a:r>
              <a:rPr sz="2600" spc="-5" dirty="0">
                <a:solidFill>
                  <a:srgbClr val="438085"/>
                </a:solidFill>
                <a:latin typeface="Times New Roman"/>
                <a:cs typeface="Times New Roman"/>
              </a:rPr>
              <a:t>e</a:t>
            </a:r>
            <a:r>
              <a:rPr sz="2600" spc="-35" dirty="0">
                <a:solidFill>
                  <a:srgbClr val="438085"/>
                </a:solidFill>
                <a:latin typeface="Times New Roman"/>
                <a:cs typeface="Times New Roman"/>
              </a:rPr>
              <a:t>m</a:t>
            </a:r>
            <a:r>
              <a:rPr sz="2600" spc="-5" dirty="0">
                <a:solidFill>
                  <a:srgbClr val="438085"/>
                </a:solidFill>
                <a:latin typeface="Times New Roman"/>
                <a:cs typeface="Times New Roman"/>
              </a:rPr>
              <a:t>ory</a:t>
            </a:r>
            <a:r>
              <a:rPr sz="2600" spc="45" dirty="0">
                <a:solidFill>
                  <a:srgbClr val="438085"/>
                </a:solidFill>
                <a:latin typeface="Times New Roman"/>
                <a:cs typeface="Times New Roman"/>
              </a:rPr>
              <a:t> </a:t>
            </a:r>
            <a:r>
              <a:rPr sz="2600" spc="-5" dirty="0">
                <a:solidFill>
                  <a:srgbClr val="438085"/>
                </a:solidFill>
                <a:latin typeface="Times New Roman"/>
                <a:cs typeface="Times New Roman"/>
              </a:rPr>
              <a:t>space</a:t>
            </a:r>
            <a:r>
              <a:rPr sz="2600" spc="-50" dirty="0">
                <a:solidFill>
                  <a:srgbClr val="438085"/>
                </a:solidFill>
                <a:latin typeface="Times New Roman"/>
                <a:cs typeface="Times New Roman"/>
              </a:rPr>
              <a:t> </a:t>
            </a:r>
            <a:r>
              <a:rPr sz="2600" spc="-5" dirty="0">
                <a:solidFill>
                  <a:srgbClr val="438085"/>
                </a:solidFill>
                <a:latin typeface="Times New Roman"/>
                <a:cs typeface="Times New Roman"/>
              </a:rPr>
              <a:t>eq</a:t>
            </a:r>
            <a:r>
              <a:rPr sz="2600" dirty="0">
                <a:solidFill>
                  <a:srgbClr val="438085"/>
                </a:solidFill>
                <a:latin typeface="Times New Roman"/>
                <a:cs typeface="Times New Roman"/>
              </a:rPr>
              <a:t>u</a:t>
            </a:r>
            <a:r>
              <a:rPr sz="2600" spc="-5" dirty="0">
                <a:solidFill>
                  <a:srgbClr val="438085"/>
                </a:solidFill>
                <a:latin typeface="Times New Roman"/>
                <a:cs typeface="Times New Roman"/>
              </a:rPr>
              <a:t>iva</a:t>
            </a:r>
            <a:r>
              <a:rPr sz="2600" dirty="0">
                <a:solidFill>
                  <a:srgbClr val="438085"/>
                </a:solidFill>
                <a:latin typeface="Times New Roman"/>
                <a:cs typeface="Times New Roman"/>
              </a:rPr>
              <a:t>l</a:t>
            </a:r>
            <a:r>
              <a:rPr sz="2600" spc="-5" dirty="0">
                <a:solidFill>
                  <a:srgbClr val="438085"/>
                </a:solidFill>
                <a:latin typeface="Times New Roman"/>
                <a:cs typeface="Times New Roman"/>
              </a:rPr>
              <a:t>ent</a:t>
            </a:r>
            <a:r>
              <a:rPr sz="2600" spc="-10" dirty="0">
                <a:solidFill>
                  <a:srgbClr val="438085"/>
                </a:solidFill>
                <a:latin typeface="Times New Roman"/>
                <a:cs typeface="Times New Roman"/>
              </a:rPr>
              <a:t> t</a:t>
            </a:r>
            <a:r>
              <a:rPr sz="2600" spc="-5" dirty="0">
                <a:solidFill>
                  <a:srgbClr val="438085"/>
                </a:solidFill>
                <a:latin typeface="Times New Roman"/>
                <a:cs typeface="Times New Roman"/>
              </a:rPr>
              <a:t>o</a:t>
            </a:r>
            <a:r>
              <a:rPr sz="2600" spc="20" dirty="0">
                <a:solidFill>
                  <a:srgbClr val="438085"/>
                </a:solidFill>
                <a:latin typeface="Times New Roman"/>
                <a:cs typeface="Times New Roman"/>
              </a:rPr>
              <a:t> </a:t>
            </a:r>
            <a:r>
              <a:rPr sz="2600" spc="-5" dirty="0">
                <a:solidFill>
                  <a:srgbClr val="0000FF"/>
                </a:solidFill>
                <a:latin typeface="Times New Roman"/>
                <a:cs typeface="Times New Roman"/>
              </a:rPr>
              <a:t>100 ti</a:t>
            </a:r>
            <a:r>
              <a:rPr sz="2600" spc="-40" dirty="0">
                <a:solidFill>
                  <a:srgbClr val="0000FF"/>
                </a:solidFill>
                <a:latin typeface="Times New Roman"/>
                <a:cs typeface="Times New Roman"/>
              </a:rPr>
              <a:t>m</a:t>
            </a:r>
            <a:r>
              <a:rPr sz="2600" spc="-5" dirty="0">
                <a:solidFill>
                  <a:srgbClr val="0000FF"/>
                </a:solidFill>
                <a:latin typeface="Times New Roman"/>
                <a:cs typeface="Times New Roman"/>
              </a:rPr>
              <a:t>es</a:t>
            </a:r>
            <a:r>
              <a:rPr sz="2600" spc="25" dirty="0">
                <a:solidFill>
                  <a:srgbClr val="0000FF"/>
                </a:solidFill>
                <a:latin typeface="Times New Roman"/>
                <a:cs typeface="Times New Roman"/>
              </a:rPr>
              <a:t> </a:t>
            </a:r>
            <a:r>
              <a:rPr sz="2600" spc="-5" dirty="0">
                <a:solidFill>
                  <a:srgbClr val="0000FF"/>
                </a:solidFill>
                <a:latin typeface="Times New Roman"/>
                <a:cs typeface="Times New Roman"/>
              </a:rPr>
              <a:t>the</a:t>
            </a:r>
            <a:r>
              <a:rPr sz="2600" spc="25" dirty="0">
                <a:solidFill>
                  <a:srgbClr val="0000FF"/>
                </a:solidFill>
                <a:latin typeface="Times New Roman"/>
                <a:cs typeface="Times New Roman"/>
              </a:rPr>
              <a:t> </a:t>
            </a:r>
            <a:r>
              <a:rPr sz="2600" spc="-5" dirty="0">
                <a:solidFill>
                  <a:srgbClr val="0000FF"/>
                </a:solidFill>
                <a:latin typeface="Times New Roman"/>
                <a:cs typeface="Times New Roman"/>
              </a:rPr>
              <a:t>size</a:t>
            </a:r>
            <a:r>
              <a:rPr sz="2600" spc="-25" dirty="0">
                <a:solidFill>
                  <a:srgbClr val="0000FF"/>
                </a:solidFill>
                <a:latin typeface="Times New Roman"/>
                <a:cs typeface="Times New Roman"/>
              </a:rPr>
              <a:t> </a:t>
            </a:r>
            <a:r>
              <a:rPr sz="2600" spc="-5" dirty="0">
                <a:solidFill>
                  <a:srgbClr val="0000FF"/>
                </a:solidFill>
                <a:latin typeface="Times New Roman"/>
                <a:cs typeface="Times New Roman"/>
              </a:rPr>
              <a:t>of  an</a:t>
            </a:r>
            <a:r>
              <a:rPr sz="2600" spc="-35" dirty="0">
                <a:solidFill>
                  <a:srgbClr val="0000FF"/>
                </a:solidFill>
                <a:latin typeface="Times New Roman"/>
                <a:cs typeface="Times New Roman"/>
              </a:rPr>
              <a:t> </a:t>
            </a:r>
            <a:r>
              <a:rPr sz="2600" spc="-10" dirty="0">
                <a:solidFill>
                  <a:srgbClr val="0000FF"/>
                </a:solidFill>
                <a:latin typeface="Times New Roman"/>
                <a:cs typeface="Times New Roman"/>
              </a:rPr>
              <a:t>int</a:t>
            </a:r>
            <a:r>
              <a:rPr sz="2600" spc="20" dirty="0">
                <a:solidFill>
                  <a:srgbClr val="0000FF"/>
                </a:solidFill>
                <a:latin typeface="Times New Roman"/>
                <a:cs typeface="Times New Roman"/>
              </a:rPr>
              <a:t> </a:t>
            </a:r>
            <a:r>
              <a:rPr sz="2600" spc="-20" dirty="0">
                <a:solidFill>
                  <a:srgbClr val="438085"/>
                </a:solidFill>
                <a:latin typeface="Times New Roman"/>
                <a:cs typeface="Times New Roman"/>
              </a:rPr>
              <a:t>bytes</a:t>
            </a:r>
            <a:r>
              <a:rPr sz="2600" spc="70" dirty="0">
                <a:solidFill>
                  <a:srgbClr val="438085"/>
                </a:solidFill>
                <a:latin typeface="Times New Roman"/>
                <a:cs typeface="Times New Roman"/>
              </a:rPr>
              <a:t> </a:t>
            </a:r>
            <a:r>
              <a:rPr sz="2600" spc="-5" dirty="0">
                <a:solidFill>
                  <a:srgbClr val="438085"/>
                </a:solidFill>
                <a:latin typeface="Times New Roman"/>
                <a:cs typeface="Times New Roman"/>
              </a:rPr>
              <a:t>is reserved</a:t>
            </a:r>
            <a:endParaRPr sz="2600">
              <a:latin typeface="Times New Roman"/>
              <a:cs typeface="Times New Roman"/>
            </a:endParaRPr>
          </a:p>
          <a:p>
            <a:pPr marL="789940" marR="724535" indent="-247015">
              <a:lnSpc>
                <a:spcPct val="100000"/>
              </a:lnSpc>
              <a:spcBef>
                <a:spcPts val="315"/>
              </a:spcBef>
              <a:tabLst>
                <a:tab pos="786765" algn="l"/>
              </a:tabLst>
            </a:pPr>
            <a:r>
              <a:rPr sz="2600" spc="-5" dirty="0">
                <a:solidFill>
                  <a:srgbClr val="438085"/>
                </a:solidFill>
                <a:latin typeface="Georgia"/>
                <a:cs typeface="Georgia"/>
              </a:rPr>
              <a:t>▫	</a:t>
            </a:r>
            <a:r>
              <a:rPr sz="2600" spc="-5" dirty="0">
                <a:solidFill>
                  <a:srgbClr val="438085"/>
                </a:solidFill>
                <a:latin typeface="Times New Roman"/>
                <a:cs typeface="Times New Roman"/>
              </a:rPr>
              <a:t>The</a:t>
            </a:r>
            <a:r>
              <a:rPr sz="2600" spc="-10" dirty="0">
                <a:solidFill>
                  <a:srgbClr val="438085"/>
                </a:solidFill>
                <a:latin typeface="Times New Roman"/>
                <a:cs typeface="Times New Roman"/>
              </a:rPr>
              <a:t> </a:t>
            </a:r>
            <a:r>
              <a:rPr sz="2600" spc="-5" dirty="0">
                <a:solidFill>
                  <a:srgbClr val="438085"/>
                </a:solidFill>
                <a:latin typeface="Times New Roman"/>
                <a:cs typeface="Times New Roman"/>
              </a:rPr>
              <a:t>address</a:t>
            </a:r>
            <a:r>
              <a:rPr sz="2600" spc="10" dirty="0">
                <a:solidFill>
                  <a:srgbClr val="438085"/>
                </a:solidFill>
                <a:latin typeface="Times New Roman"/>
                <a:cs typeface="Times New Roman"/>
              </a:rPr>
              <a:t> </a:t>
            </a:r>
            <a:r>
              <a:rPr sz="2600" spc="-5" dirty="0">
                <a:solidFill>
                  <a:srgbClr val="438085"/>
                </a:solidFill>
                <a:latin typeface="Times New Roman"/>
                <a:cs typeface="Times New Roman"/>
              </a:rPr>
              <a:t>of the</a:t>
            </a:r>
            <a:r>
              <a:rPr sz="2600" dirty="0">
                <a:solidFill>
                  <a:srgbClr val="438085"/>
                </a:solidFill>
                <a:latin typeface="Times New Roman"/>
                <a:cs typeface="Times New Roman"/>
              </a:rPr>
              <a:t> first</a:t>
            </a:r>
            <a:r>
              <a:rPr sz="2600" spc="-35" dirty="0">
                <a:solidFill>
                  <a:srgbClr val="438085"/>
                </a:solidFill>
                <a:latin typeface="Times New Roman"/>
                <a:cs typeface="Times New Roman"/>
              </a:rPr>
              <a:t> </a:t>
            </a:r>
            <a:r>
              <a:rPr sz="2600" spc="-20" dirty="0">
                <a:solidFill>
                  <a:srgbClr val="438085"/>
                </a:solidFill>
                <a:latin typeface="Times New Roman"/>
                <a:cs typeface="Times New Roman"/>
              </a:rPr>
              <a:t>byte</a:t>
            </a:r>
            <a:r>
              <a:rPr sz="2600" spc="65" dirty="0">
                <a:solidFill>
                  <a:srgbClr val="438085"/>
                </a:solidFill>
                <a:latin typeface="Times New Roman"/>
                <a:cs typeface="Times New Roman"/>
              </a:rPr>
              <a:t> </a:t>
            </a:r>
            <a:r>
              <a:rPr sz="2600" spc="-5" dirty="0">
                <a:solidFill>
                  <a:srgbClr val="438085"/>
                </a:solidFill>
                <a:latin typeface="Times New Roman"/>
                <a:cs typeface="Times New Roman"/>
              </a:rPr>
              <a:t>of the</a:t>
            </a:r>
            <a:r>
              <a:rPr sz="2600" spc="15" dirty="0">
                <a:solidFill>
                  <a:srgbClr val="438085"/>
                </a:solidFill>
                <a:latin typeface="Times New Roman"/>
                <a:cs typeface="Times New Roman"/>
              </a:rPr>
              <a:t> </a:t>
            </a:r>
            <a:r>
              <a:rPr sz="2600" spc="-5" dirty="0">
                <a:solidFill>
                  <a:srgbClr val="438085"/>
                </a:solidFill>
                <a:latin typeface="Times New Roman"/>
                <a:cs typeface="Times New Roman"/>
              </a:rPr>
              <a:t>allocated </a:t>
            </a:r>
            <a:r>
              <a:rPr sz="2600" dirty="0">
                <a:solidFill>
                  <a:srgbClr val="438085"/>
                </a:solidFill>
                <a:latin typeface="Times New Roman"/>
                <a:cs typeface="Times New Roman"/>
              </a:rPr>
              <a:t> </a:t>
            </a:r>
            <a:r>
              <a:rPr sz="2600" spc="-15" dirty="0">
                <a:solidFill>
                  <a:srgbClr val="438085"/>
                </a:solidFill>
                <a:latin typeface="Times New Roman"/>
                <a:cs typeface="Times New Roman"/>
              </a:rPr>
              <a:t>memory</a:t>
            </a:r>
            <a:r>
              <a:rPr sz="2600" spc="40" dirty="0">
                <a:solidFill>
                  <a:srgbClr val="438085"/>
                </a:solidFill>
                <a:latin typeface="Times New Roman"/>
                <a:cs typeface="Times New Roman"/>
              </a:rPr>
              <a:t> </a:t>
            </a:r>
            <a:r>
              <a:rPr sz="2600" spc="-10" dirty="0">
                <a:solidFill>
                  <a:srgbClr val="438085"/>
                </a:solidFill>
                <a:latin typeface="Times New Roman"/>
                <a:cs typeface="Times New Roman"/>
              </a:rPr>
              <a:t>is</a:t>
            </a:r>
            <a:r>
              <a:rPr sz="2600" spc="-5" dirty="0">
                <a:solidFill>
                  <a:srgbClr val="438085"/>
                </a:solidFill>
                <a:latin typeface="Times New Roman"/>
                <a:cs typeface="Times New Roman"/>
              </a:rPr>
              <a:t> assigned</a:t>
            </a:r>
            <a:r>
              <a:rPr sz="2600" spc="-35" dirty="0">
                <a:solidFill>
                  <a:srgbClr val="438085"/>
                </a:solidFill>
                <a:latin typeface="Times New Roman"/>
                <a:cs typeface="Times New Roman"/>
              </a:rPr>
              <a:t> </a:t>
            </a:r>
            <a:r>
              <a:rPr sz="2600" spc="-10" dirty="0">
                <a:solidFill>
                  <a:srgbClr val="438085"/>
                </a:solidFill>
                <a:latin typeface="Times New Roman"/>
                <a:cs typeface="Times New Roman"/>
              </a:rPr>
              <a:t>to</a:t>
            </a:r>
            <a:r>
              <a:rPr sz="2600" spc="-5" dirty="0">
                <a:solidFill>
                  <a:srgbClr val="438085"/>
                </a:solidFill>
                <a:latin typeface="Times New Roman"/>
                <a:cs typeface="Times New Roman"/>
              </a:rPr>
              <a:t> </a:t>
            </a:r>
            <a:r>
              <a:rPr sz="2600" spc="-10" dirty="0">
                <a:solidFill>
                  <a:srgbClr val="438085"/>
                </a:solidFill>
                <a:latin typeface="Times New Roman"/>
                <a:cs typeface="Times New Roman"/>
              </a:rPr>
              <a:t>the</a:t>
            </a:r>
            <a:r>
              <a:rPr sz="2600" dirty="0">
                <a:solidFill>
                  <a:srgbClr val="438085"/>
                </a:solidFill>
                <a:latin typeface="Times New Roman"/>
                <a:cs typeface="Times New Roman"/>
              </a:rPr>
              <a:t> </a:t>
            </a:r>
            <a:r>
              <a:rPr sz="2600" spc="-5" dirty="0">
                <a:solidFill>
                  <a:srgbClr val="438085"/>
                </a:solidFill>
                <a:latin typeface="Times New Roman"/>
                <a:cs typeface="Times New Roman"/>
              </a:rPr>
              <a:t>pointer</a:t>
            </a:r>
            <a:r>
              <a:rPr sz="2600" dirty="0">
                <a:solidFill>
                  <a:srgbClr val="438085"/>
                </a:solidFill>
                <a:latin typeface="Times New Roman"/>
                <a:cs typeface="Times New Roman"/>
              </a:rPr>
              <a:t> </a:t>
            </a:r>
            <a:r>
              <a:rPr sz="2600" spc="-5" dirty="0">
                <a:solidFill>
                  <a:srgbClr val="0000FF"/>
                </a:solidFill>
                <a:latin typeface="Times New Roman"/>
                <a:cs typeface="Times New Roman"/>
              </a:rPr>
              <a:t>p</a:t>
            </a:r>
            <a:r>
              <a:rPr sz="2600" spc="20" dirty="0">
                <a:solidFill>
                  <a:srgbClr val="0000FF"/>
                </a:solidFill>
                <a:latin typeface="Times New Roman"/>
                <a:cs typeface="Times New Roman"/>
              </a:rPr>
              <a:t> </a:t>
            </a:r>
            <a:r>
              <a:rPr sz="2600" spc="-5" dirty="0">
                <a:solidFill>
                  <a:srgbClr val="438085"/>
                </a:solidFill>
                <a:latin typeface="Times New Roman"/>
                <a:cs typeface="Times New Roman"/>
              </a:rPr>
              <a:t>of</a:t>
            </a:r>
            <a:r>
              <a:rPr sz="2600" spc="-25" dirty="0">
                <a:solidFill>
                  <a:srgbClr val="438085"/>
                </a:solidFill>
                <a:latin typeface="Times New Roman"/>
                <a:cs typeface="Times New Roman"/>
              </a:rPr>
              <a:t> type</a:t>
            </a:r>
            <a:r>
              <a:rPr sz="2600" spc="70" dirty="0">
                <a:solidFill>
                  <a:srgbClr val="438085"/>
                </a:solidFill>
                <a:latin typeface="Times New Roman"/>
                <a:cs typeface="Times New Roman"/>
              </a:rPr>
              <a:t> </a:t>
            </a:r>
            <a:r>
              <a:rPr sz="2600" spc="-5" dirty="0">
                <a:solidFill>
                  <a:srgbClr val="0000FF"/>
                </a:solidFill>
                <a:latin typeface="Times New Roman"/>
                <a:cs typeface="Times New Roman"/>
              </a:rPr>
              <a:t>int</a:t>
            </a:r>
            <a:endParaRPr sz="2600">
              <a:latin typeface="Times New Roman"/>
              <a:cs typeface="Times New Roman"/>
            </a:endParaRPr>
          </a:p>
          <a:p>
            <a:pPr>
              <a:lnSpc>
                <a:spcPct val="100000"/>
              </a:lnSpc>
            </a:pPr>
            <a:endParaRPr sz="2800">
              <a:latin typeface="Times New Roman"/>
              <a:cs typeface="Times New Roman"/>
            </a:endParaRPr>
          </a:p>
          <a:p>
            <a:pPr>
              <a:lnSpc>
                <a:spcPct val="100000"/>
              </a:lnSpc>
              <a:spcBef>
                <a:spcPts val="50"/>
              </a:spcBef>
            </a:pPr>
            <a:endParaRPr sz="2950">
              <a:latin typeface="Times New Roman"/>
              <a:cs typeface="Times New Roman"/>
            </a:endParaRPr>
          </a:p>
          <a:p>
            <a:pPr marL="12700">
              <a:lnSpc>
                <a:spcPct val="100000"/>
              </a:lnSpc>
            </a:pPr>
            <a:r>
              <a:rPr sz="2400" b="1" dirty="0">
                <a:solidFill>
                  <a:srgbClr val="FF0000"/>
                </a:solidFill>
                <a:latin typeface="Georgia"/>
                <a:cs typeface="Georgia"/>
              </a:rPr>
              <a:t>p</a:t>
            </a:r>
            <a:endParaRPr sz="2400">
              <a:latin typeface="Georgia"/>
              <a:cs typeface="Georgia"/>
            </a:endParaRPr>
          </a:p>
        </p:txBody>
      </p:sp>
      <p:sp>
        <p:nvSpPr>
          <p:cNvPr id="11" name="object 11"/>
          <p:cNvSpPr txBox="1"/>
          <p:nvPr/>
        </p:nvSpPr>
        <p:spPr>
          <a:xfrm>
            <a:off x="4221226" y="6197600"/>
            <a:ext cx="2879725" cy="391160"/>
          </a:xfrm>
          <a:prstGeom prst="rect">
            <a:avLst/>
          </a:prstGeom>
        </p:spPr>
        <p:txBody>
          <a:bodyPr vert="horz" wrap="square" lIns="0" tIns="12700" rIns="0" bIns="0" rtlCol="0">
            <a:spAutoFit/>
          </a:bodyPr>
          <a:lstStyle/>
          <a:p>
            <a:pPr marL="12700">
              <a:lnSpc>
                <a:spcPct val="100000"/>
              </a:lnSpc>
              <a:spcBef>
                <a:spcPts val="100"/>
              </a:spcBef>
            </a:pPr>
            <a:r>
              <a:rPr sz="2400" b="1" spc="-5" dirty="0">
                <a:latin typeface="Georgia"/>
                <a:cs typeface="Georgia"/>
              </a:rPr>
              <a:t>400</a:t>
            </a:r>
            <a:r>
              <a:rPr sz="2400" b="1" spc="-35" dirty="0">
                <a:latin typeface="Georgia"/>
                <a:cs typeface="Georgia"/>
              </a:rPr>
              <a:t> </a:t>
            </a:r>
            <a:r>
              <a:rPr sz="2400" b="1" dirty="0">
                <a:latin typeface="Georgia"/>
                <a:cs typeface="Georgia"/>
              </a:rPr>
              <a:t>bytes</a:t>
            </a:r>
            <a:r>
              <a:rPr sz="2400" b="1" spc="-90" dirty="0">
                <a:latin typeface="Georgia"/>
                <a:cs typeface="Georgia"/>
              </a:rPr>
              <a:t> </a:t>
            </a:r>
            <a:r>
              <a:rPr sz="2400" b="1" spc="5" dirty="0">
                <a:latin typeface="Georgia"/>
                <a:cs typeface="Georgia"/>
              </a:rPr>
              <a:t>of</a:t>
            </a:r>
            <a:r>
              <a:rPr sz="2400" b="1" spc="-65" dirty="0">
                <a:latin typeface="Georgia"/>
                <a:cs typeface="Georgia"/>
              </a:rPr>
              <a:t> </a:t>
            </a:r>
            <a:r>
              <a:rPr sz="2400" b="1" spc="-5" dirty="0">
                <a:latin typeface="Georgia"/>
                <a:cs typeface="Georgia"/>
              </a:rPr>
              <a:t>space</a:t>
            </a:r>
            <a:endParaRPr sz="2400">
              <a:latin typeface="Georgia"/>
              <a:cs typeface="Georgia"/>
            </a:endParaRPr>
          </a:p>
        </p:txBody>
      </p:sp>
    </p:spTree>
    <p:extLst>
      <p:ext uri="{BB962C8B-B14F-4D97-AF65-F5344CB8AC3E}">
        <p14:creationId xmlns:p14="http://schemas.microsoft.com/office/powerpoint/2010/main" val="340070134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6371082" y="640842"/>
            <a:ext cx="137795" cy="146685"/>
          </a:xfrm>
          <a:prstGeom prst="rect">
            <a:avLst/>
          </a:prstGeom>
        </p:spPr>
        <p:txBody>
          <a:bodyPr vert="horz" wrap="square" lIns="0" tIns="11430" rIns="0" bIns="0" rtlCol="0">
            <a:spAutoFit/>
          </a:bodyPr>
          <a:lstStyle/>
          <a:p>
            <a:pPr marL="12700">
              <a:lnSpc>
                <a:spcPct val="100000"/>
              </a:lnSpc>
              <a:spcBef>
                <a:spcPts val="90"/>
              </a:spcBef>
            </a:pPr>
            <a:r>
              <a:rPr sz="800" dirty="0">
                <a:solidFill>
                  <a:srgbClr val="438085"/>
                </a:solidFill>
                <a:latin typeface="Georgia"/>
                <a:cs typeface="Georgia"/>
              </a:rPr>
              <a:t>65</a:t>
            </a:r>
            <a:endParaRPr sz="800">
              <a:latin typeface="Georgia"/>
              <a:cs typeface="Georgia"/>
            </a:endParaRPr>
          </a:p>
        </p:txBody>
      </p:sp>
      <p:sp>
        <p:nvSpPr>
          <p:cNvPr id="3" name="object 3"/>
          <p:cNvSpPr txBox="1">
            <a:spLocks noGrp="1"/>
          </p:cNvSpPr>
          <p:nvPr>
            <p:ph type="title"/>
          </p:nvPr>
        </p:nvSpPr>
        <p:spPr>
          <a:xfrm>
            <a:off x="3769880" y="648987"/>
            <a:ext cx="1554480" cy="636905"/>
          </a:xfrm>
          <a:prstGeom prst="rect">
            <a:avLst/>
          </a:prstGeom>
        </p:spPr>
        <p:txBody>
          <a:bodyPr vert="horz" wrap="square" lIns="0" tIns="13970" rIns="0" bIns="0" rtlCol="0">
            <a:spAutoFit/>
          </a:bodyPr>
          <a:lstStyle/>
          <a:p>
            <a:pPr marL="12700">
              <a:lnSpc>
                <a:spcPct val="100000"/>
              </a:lnSpc>
              <a:spcBef>
                <a:spcPts val="110"/>
              </a:spcBef>
            </a:pPr>
            <a:r>
              <a:rPr sz="4000" dirty="0">
                <a:solidFill>
                  <a:srgbClr val="424454"/>
                </a:solidFill>
                <a:latin typeface="Trebuchet MS"/>
                <a:cs typeface="Trebuchet MS"/>
              </a:rPr>
              <a:t>Contd.</a:t>
            </a:r>
            <a:endParaRPr sz="4000">
              <a:latin typeface="Trebuchet MS"/>
              <a:cs typeface="Trebuchet MS"/>
            </a:endParaRPr>
          </a:p>
        </p:txBody>
      </p:sp>
      <p:pic>
        <p:nvPicPr>
          <p:cNvPr id="4" name="object 4"/>
          <p:cNvPicPr/>
          <p:nvPr/>
        </p:nvPicPr>
        <p:blipFill>
          <a:blip r:embed="rId2" cstate="print"/>
          <a:stretch>
            <a:fillRect/>
          </a:stretch>
        </p:blipFill>
        <p:spPr>
          <a:xfrm>
            <a:off x="603504" y="1402080"/>
            <a:ext cx="115823" cy="115824"/>
          </a:xfrm>
          <a:prstGeom prst="rect">
            <a:avLst/>
          </a:prstGeom>
        </p:spPr>
      </p:pic>
      <p:sp>
        <p:nvSpPr>
          <p:cNvPr id="5" name="object 5"/>
          <p:cNvSpPr txBox="1"/>
          <p:nvPr/>
        </p:nvSpPr>
        <p:spPr>
          <a:xfrm>
            <a:off x="569163" y="1192479"/>
            <a:ext cx="7955915" cy="3813223"/>
          </a:xfrm>
          <a:prstGeom prst="rect">
            <a:avLst/>
          </a:prstGeom>
        </p:spPr>
        <p:txBody>
          <a:bodyPr vert="horz" wrap="square" lIns="0" tIns="12065" rIns="0" bIns="0" rtlCol="0">
            <a:spAutoFit/>
          </a:bodyPr>
          <a:lstStyle/>
          <a:p>
            <a:pPr marL="347980" indent="-335280">
              <a:lnSpc>
                <a:spcPct val="100000"/>
              </a:lnSpc>
              <a:spcBef>
                <a:spcPts val="95"/>
              </a:spcBef>
              <a:buClr>
                <a:srgbClr val="9F4DA1"/>
              </a:buClr>
              <a:buFont typeface="Georgia"/>
              <a:buChar char="•"/>
              <a:tabLst>
                <a:tab pos="347345" algn="l"/>
                <a:tab pos="347980" algn="l"/>
              </a:tabLst>
            </a:pPr>
            <a:r>
              <a:rPr sz="2600" spc="-5" dirty="0">
                <a:solidFill>
                  <a:srgbClr val="0000FF"/>
                </a:solidFill>
                <a:latin typeface="Times New Roman"/>
                <a:cs typeface="Times New Roman"/>
              </a:rPr>
              <a:t>cptr</a:t>
            </a:r>
            <a:r>
              <a:rPr sz="2600" spc="-15" dirty="0">
                <a:solidFill>
                  <a:srgbClr val="0000FF"/>
                </a:solidFill>
                <a:latin typeface="Times New Roman"/>
                <a:cs typeface="Times New Roman"/>
              </a:rPr>
              <a:t> </a:t>
            </a:r>
            <a:r>
              <a:rPr sz="2600" spc="-5" dirty="0">
                <a:solidFill>
                  <a:srgbClr val="0000FF"/>
                </a:solidFill>
                <a:latin typeface="Times New Roman"/>
                <a:cs typeface="Times New Roman"/>
              </a:rPr>
              <a:t>=</a:t>
            </a:r>
            <a:r>
              <a:rPr sz="2600" spc="-10" dirty="0">
                <a:solidFill>
                  <a:srgbClr val="0000FF"/>
                </a:solidFill>
                <a:latin typeface="Times New Roman"/>
                <a:cs typeface="Times New Roman"/>
              </a:rPr>
              <a:t> </a:t>
            </a:r>
            <a:r>
              <a:rPr sz="2600" spc="-5" dirty="0">
                <a:solidFill>
                  <a:srgbClr val="0000FF"/>
                </a:solidFill>
                <a:latin typeface="Times New Roman"/>
                <a:cs typeface="Times New Roman"/>
              </a:rPr>
              <a:t>(char</a:t>
            </a:r>
            <a:r>
              <a:rPr sz="2600" spc="-60" dirty="0">
                <a:solidFill>
                  <a:srgbClr val="0000FF"/>
                </a:solidFill>
                <a:latin typeface="Times New Roman"/>
                <a:cs typeface="Times New Roman"/>
              </a:rPr>
              <a:t> </a:t>
            </a:r>
            <a:r>
              <a:rPr sz="2600" spc="-5" dirty="0">
                <a:solidFill>
                  <a:srgbClr val="0000FF"/>
                </a:solidFill>
                <a:latin typeface="Times New Roman"/>
                <a:cs typeface="Times New Roman"/>
              </a:rPr>
              <a:t>*)</a:t>
            </a:r>
            <a:r>
              <a:rPr sz="2600" spc="-30" dirty="0">
                <a:solidFill>
                  <a:srgbClr val="0000FF"/>
                </a:solidFill>
                <a:latin typeface="Times New Roman"/>
                <a:cs typeface="Times New Roman"/>
              </a:rPr>
              <a:t> </a:t>
            </a:r>
            <a:r>
              <a:rPr sz="2600" spc="-10" dirty="0">
                <a:solidFill>
                  <a:srgbClr val="0000FF"/>
                </a:solidFill>
                <a:latin typeface="Times New Roman"/>
                <a:cs typeface="Times New Roman"/>
              </a:rPr>
              <a:t>malloc</a:t>
            </a:r>
            <a:r>
              <a:rPr sz="2600" spc="-15" dirty="0">
                <a:solidFill>
                  <a:srgbClr val="0000FF"/>
                </a:solidFill>
                <a:latin typeface="Times New Roman"/>
                <a:cs typeface="Times New Roman"/>
              </a:rPr>
              <a:t> </a:t>
            </a:r>
            <a:r>
              <a:rPr sz="2600" spc="-5" dirty="0">
                <a:solidFill>
                  <a:srgbClr val="0000FF"/>
                </a:solidFill>
                <a:latin typeface="Times New Roman"/>
                <a:cs typeface="Times New Roman"/>
              </a:rPr>
              <a:t>(20);</a:t>
            </a:r>
            <a:endParaRPr sz="2600" dirty="0">
              <a:latin typeface="Times New Roman"/>
              <a:cs typeface="Times New Roman"/>
            </a:endParaRPr>
          </a:p>
          <a:p>
            <a:pPr marL="527685">
              <a:lnSpc>
                <a:spcPct val="100000"/>
              </a:lnSpc>
              <a:spcBef>
                <a:spcPts val="2505"/>
              </a:spcBef>
            </a:pPr>
            <a:r>
              <a:rPr sz="2400" spc="-5" dirty="0">
                <a:solidFill>
                  <a:srgbClr val="438085"/>
                </a:solidFill>
                <a:latin typeface="Times New Roman"/>
                <a:cs typeface="Times New Roman"/>
              </a:rPr>
              <a:t>Allocates</a:t>
            </a:r>
            <a:r>
              <a:rPr sz="2400" spc="-55" dirty="0">
                <a:solidFill>
                  <a:srgbClr val="438085"/>
                </a:solidFill>
                <a:latin typeface="Times New Roman"/>
                <a:cs typeface="Times New Roman"/>
              </a:rPr>
              <a:t> </a:t>
            </a:r>
            <a:r>
              <a:rPr sz="2400" spc="-5" dirty="0">
                <a:solidFill>
                  <a:srgbClr val="438085"/>
                </a:solidFill>
                <a:latin typeface="Times New Roman"/>
                <a:cs typeface="Times New Roman"/>
              </a:rPr>
              <a:t>20 </a:t>
            </a:r>
            <a:r>
              <a:rPr sz="2400" spc="-15" dirty="0">
                <a:solidFill>
                  <a:srgbClr val="438085"/>
                </a:solidFill>
                <a:latin typeface="Times New Roman"/>
                <a:cs typeface="Times New Roman"/>
              </a:rPr>
              <a:t>bytes</a:t>
            </a:r>
            <a:r>
              <a:rPr sz="2400" spc="45" dirty="0">
                <a:solidFill>
                  <a:srgbClr val="438085"/>
                </a:solidFill>
                <a:latin typeface="Times New Roman"/>
                <a:cs typeface="Times New Roman"/>
              </a:rPr>
              <a:t> </a:t>
            </a:r>
            <a:r>
              <a:rPr sz="2400" dirty="0">
                <a:solidFill>
                  <a:srgbClr val="438085"/>
                </a:solidFill>
                <a:latin typeface="Times New Roman"/>
                <a:cs typeface="Times New Roman"/>
              </a:rPr>
              <a:t>of</a:t>
            </a:r>
            <a:r>
              <a:rPr sz="2400" spc="10" dirty="0">
                <a:solidFill>
                  <a:srgbClr val="438085"/>
                </a:solidFill>
                <a:latin typeface="Times New Roman"/>
                <a:cs typeface="Times New Roman"/>
              </a:rPr>
              <a:t> </a:t>
            </a:r>
            <a:r>
              <a:rPr sz="2400" spc="-5" dirty="0">
                <a:solidFill>
                  <a:srgbClr val="438085"/>
                </a:solidFill>
                <a:latin typeface="Times New Roman"/>
                <a:cs typeface="Times New Roman"/>
              </a:rPr>
              <a:t>space</a:t>
            </a:r>
            <a:r>
              <a:rPr sz="2400" spc="-30" dirty="0">
                <a:solidFill>
                  <a:srgbClr val="438085"/>
                </a:solidFill>
                <a:latin typeface="Times New Roman"/>
                <a:cs typeface="Times New Roman"/>
              </a:rPr>
              <a:t> </a:t>
            </a:r>
            <a:r>
              <a:rPr sz="2400" dirty="0">
                <a:solidFill>
                  <a:srgbClr val="438085"/>
                </a:solidFill>
                <a:latin typeface="Times New Roman"/>
                <a:cs typeface="Times New Roman"/>
              </a:rPr>
              <a:t>for</a:t>
            </a:r>
            <a:r>
              <a:rPr sz="2400" spc="5" dirty="0">
                <a:solidFill>
                  <a:srgbClr val="438085"/>
                </a:solidFill>
                <a:latin typeface="Times New Roman"/>
                <a:cs typeface="Times New Roman"/>
              </a:rPr>
              <a:t> </a:t>
            </a:r>
            <a:r>
              <a:rPr sz="2400" dirty="0">
                <a:solidFill>
                  <a:srgbClr val="438085"/>
                </a:solidFill>
                <a:latin typeface="Times New Roman"/>
                <a:cs typeface="Times New Roman"/>
              </a:rPr>
              <a:t>the</a:t>
            </a:r>
            <a:r>
              <a:rPr sz="2400" spc="-30" dirty="0">
                <a:solidFill>
                  <a:srgbClr val="438085"/>
                </a:solidFill>
                <a:latin typeface="Times New Roman"/>
                <a:cs typeface="Times New Roman"/>
              </a:rPr>
              <a:t> </a:t>
            </a:r>
            <a:r>
              <a:rPr sz="2400" dirty="0">
                <a:solidFill>
                  <a:srgbClr val="438085"/>
                </a:solidFill>
                <a:latin typeface="Times New Roman"/>
                <a:cs typeface="Times New Roman"/>
              </a:rPr>
              <a:t>pointer</a:t>
            </a:r>
            <a:r>
              <a:rPr sz="2400" spc="-40" dirty="0">
                <a:solidFill>
                  <a:srgbClr val="438085"/>
                </a:solidFill>
                <a:latin typeface="Times New Roman"/>
                <a:cs typeface="Times New Roman"/>
              </a:rPr>
              <a:t> </a:t>
            </a:r>
            <a:r>
              <a:rPr sz="2400" spc="-5" dirty="0">
                <a:solidFill>
                  <a:srgbClr val="0000FF"/>
                </a:solidFill>
                <a:latin typeface="Times New Roman"/>
                <a:cs typeface="Times New Roman"/>
              </a:rPr>
              <a:t>cptr </a:t>
            </a:r>
            <a:r>
              <a:rPr sz="2400" spc="-5" dirty="0">
                <a:solidFill>
                  <a:srgbClr val="438085"/>
                </a:solidFill>
                <a:latin typeface="Times New Roman"/>
                <a:cs typeface="Times New Roman"/>
              </a:rPr>
              <a:t>of</a:t>
            </a:r>
            <a:r>
              <a:rPr sz="2400" spc="-10" dirty="0">
                <a:solidFill>
                  <a:srgbClr val="438085"/>
                </a:solidFill>
                <a:latin typeface="Times New Roman"/>
                <a:cs typeface="Times New Roman"/>
              </a:rPr>
              <a:t> </a:t>
            </a:r>
            <a:r>
              <a:rPr sz="2400" spc="-20" dirty="0">
                <a:solidFill>
                  <a:srgbClr val="438085"/>
                </a:solidFill>
                <a:latin typeface="Times New Roman"/>
                <a:cs typeface="Times New Roman"/>
              </a:rPr>
              <a:t>type</a:t>
            </a:r>
            <a:r>
              <a:rPr sz="2400" spc="40" dirty="0">
                <a:solidFill>
                  <a:srgbClr val="438085"/>
                </a:solidFill>
                <a:latin typeface="Times New Roman"/>
                <a:cs typeface="Times New Roman"/>
              </a:rPr>
              <a:t> </a:t>
            </a:r>
            <a:r>
              <a:rPr sz="2400" spc="-10" dirty="0">
                <a:solidFill>
                  <a:srgbClr val="0000FF"/>
                </a:solidFill>
                <a:latin typeface="Times New Roman"/>
                <a:cs typeface="Times New Roman"/>
              </a:rPr>
              <a:t>char</a:t>
            </a:r>
            <a:endParaRPr sz="2400" dirty="0">
              <a:latin typeface="Times New Roman"/>
              <a:cs typeface="Times New Roman"/>
            </a:endParaRPr>
          </a:p>
          <a:p>
            <a:pPr>
              <a:lnSpc>
                <a:spcPct val="100000"/>
              </a:lnSpc>
              <a:spcBef>
                <a:spcPts val="30"/>
              </a:spcBef>
            </a:pPr>
            <a:endParaRPr sz="2200" dirty="0">
              <a:latin typeface="Times New Roman"/>
              <a:cs typeface="Times New Roman"/>
            </a:endParaRPr>
          </a:p>
          <a:p>
            <a:pPr marL="375285" indent="-363220">
              <a:lnSpc>
                <a:spcPct val="100000"/>
              </a:lnSpc>
              <a:buClr>
                <a:srgbClr val="9F4DA1"/>
              </a:buClr>
              <a:buFont typeface="Georgia"/>
              <a:buChar char="•"/>
              <a:tabLst>
                <a:tab pos="375285" algn="l"/>
                <a:tab pos="375920" algn="l"/>
              </a:tabLst>
            </a:pPr>
            <a:r>
              <a:rPr sz="2600" spc="-5" dirty="0">
                <a:solidFill>
                  <a:srgbClr val="0000FF"/>
                </a:solidFill>
                <a:latin typeface="Times New Roman"/>
                <a:cs typeface="Times New Roman"/>
              </a:rPr>
              <a:t>sptr</a:t>
            </a:r>
            <a:r>
              <a:rPr sz="2600" spc="-10" dirty="0">
                <a:solidFill>
                  <a:srgbClr val="0000FF"/>
                </a:solidFill>
                <a:latin typeface="Times New Roman"/>
                <a:cs typeface="Times New Roman"/>
              </a:rPr>
              <a:t> </a:t>
            </a:r>
            <a:r>
              <a:rPr sz="2600" spc="-5" dirty="0">
                <a:solidFill>
                  <a:srgbClr val="0000FF"/>
                </a:solidFill>
                <a:latin typeface="Times New Roman"/>
                <a:cs typeface="Times New Roman"/>
              </a:rPr>
              <a:t>=</a:t>
            </a:r>
            <a:r>
              <a:rPr sz="2600" spc="20" dirty="0">
                <a:solidFill>
                  <a:srgbClr val="0000FF"/>
                </a:solidFill>
                <a:latin typeface="Times New Roman"/>
                <a:cs typeface="Times New Roman"/>
              </a:rPr>
              <a:t> </a:t>
            </a:r>
            <a:r>
              <a:rPr sz="2600" spc="-5" dirty="0">
                <a:solidFill>
                  <a:srgbClr val="0000FF"/>
                </a:solidFill>
                <a:latin typeface="Times New Roman"/>
                <a:cs typeface="Times New Roman"/>
              </a:rPr>
              <a:t>(struct</a:t>
            </a:r>
            <a:r>
              <a:rPr sz="2600" spc="-10" dirty="0">
                <a:solidFill>
                  <a:srgbClr val="0000FF"/>
                </a:solidFill>
                <a:latin typeface="Times New Roman"/>
                <a:cs typeface="Times New Roman"/>
              </a:rPr>
              <a:t> </a:t>
            </a:r>
            <a:r>
              <a:rPr sz="2600" spc="-5" dirty="0">
                <a:solidFill>
                  <a:srgbClr val="0000FF"/>
                </a:solidFill>
                <a:latin typeface="Times New Roman"/>
                <a:cs typeface="Times New Roman"/>
              </a:rPr>
              <a:t>stud</a:t>
            </a:r>
            <a:r>
              <a:rPr sz="2600" spc="-10" dirty="0">
                <a:solidFill>
                  <a:srgbClr val="0000FF"/>
                </a:solidFill>
                <a:latin typeface="Times New Roman"/>
                <a:cs typeface="Times New Roman"/>
              </a:rPr>
              <a:t> </a:t>
            </a:r>
            <a:r>
              <a:rPr sz="2600" spc="-5" dirty="0">
                <a:solidFill>
                  <a:srgbClr val="0000FF"/>
                </a:solidFill>
                <a:latin typeface="Times New Roman"/>
                <a:cs typeface="Times New Roman"/>
              </a:rPr>
              <a:t>*)</a:t>
            </a:r>
            <a:r>
              <a:rPr sz="2600" spc="20" dirty="0">
                <a:solidFill>
                  <a:srgbClr val="0000FF"/>
                </a:solidFill>
                <a:latin typeface="Times New Roman"/>
                <a:cs typeface="Times New Roman"/>
              </a:rPr>
              <a:t> </a:t>
            </a:r>
            <a:r>
              <a:rPr sz="2600" spc="-5" dirty="0">
                <a:solidFill>
                  <a:srgbClr val="0000FF"/>
                </a:solidFill>
                <a:latin typeface="Times New Roman"/>
                <a:cs typeface="Times New Roman"/>
              </a:rPr>
              <a:t>malloc(10*sizeof(struct</a:t>
            </a:r>
            <a:r>
              <a:rPr sz="2600" spc="-95" dirty="0">
                <a:solidFill>
                  <a:srgbClr val="0000FF"/>
                </a:solidFill>
                <a:latin typeface="Times New Roman"/>
                <a:cs typeface="Times New Roman"/>
              </a:rPr>
              <a:t> </a:t>
            </a:r>
            <a:r>
              <a:rPr sz="2600" spc="-5" dirty="0">
                <a:solidFill>
                  <a:srgbClr val="0000FF"/>
                </a:solidFill>
                <a:latin typeface="Times New Roman"/>
                <a:cs typeface="Times New Roman"/>
              </a:rPr>
              <a:t>stud));</a:t>
            </a:r>
            <a:endParaRPr sz="2600" dirty="0">
              <a:latin typeface="Times New Roman"/>
              <a:cs typeface="Times New Roman"/>
            </a:endParaRPr>
          </a:p>
          <a:p>
            <a:pPr marL="375285">
              <a:lnSpc>
                <a:spcPts val="2785"/>
              </a:lnSpc>
              <a:spcBef>
                <a:spcPts val="2150"/>
              </a:spcBef>
            </a:pPr>
            <a:r>
              <a:rPr sz="2400" spc="-5" dirty="0">
                <a:solidFill>
                  <a:srgbClr val="438085"/>
                </a:solidFill>
                <a:latin typeface="Times New Roman"/>
                <a:cs typeface="Times New Roman"/>
              </a:rPr>
              <a:t>Allocates</a:t>
            </a:r>
            <a:r>
              <a:rPr sz="2400" spc="-65" dirty="0">
                <a:solidFill>
                  <a:srgbClr val="438085"/>
                </a:solidFill>
                <a:latin typeface="Times New Roman"/>
                <a:cs typeface="Times New Roman"/>
              </a:rPr>
              <a:t> </a:t>
            </a:r>
            <a:r>
              <a:rPr sz="2400" spc="-5" dirty="0">
                <a:solidFill>
                  <a:srgbClr val="438085"/>
                </a:solidFill>
                <a:latin typeface="Times New Roman"/>
                <a:cs typeface="Times New Roman"/>
              </a:rPr>
              <a:t>space</a:t>
            </a:r>
            <a:r>
              <a:rPr sz="2400" spc="15" dirty="0">
                <a:solidFill>
                  <a:srgbClr val="438085"/>
                </a:solidFill>
                <a:latin typeface="Times New Roman"/>
                <a:cs typeface="Times New Roman"/>
              </a:rPr>
              <a:t> </a:t>
            </a:r>
            <a:r>
              <a:rPr sz="2400" spc="-5" dirty="0">
                <a:solidFill>
                  <a:srgbClr val="438085"/>
                </a:solidFill>
                <a:latin typeface="Times New Roman"/>
                <a:cs typeface="Times New Roman"/>
              </a:rPr>
              <a:t>for</a:t>
            </a:r>
            <a:r>
              <a:rPr sz="2400" spc="10" dirty="0">
                <a:solidFill>
                  <a:srgbClr val="438085"/>
                </a:solidFill>
                <a:latin typeface="Times New Roman"/>
                <a:cs typeface="Times New Roman"/>
              </a:rPr>
              <a:t> </a:t>
            </a:r>
            <a:r>
              <a:rPr sz="2400" dirty="0">
                <a:solidFill>
                  <a:srgbClr val="438085"/>
                </a:solidFill>
                <a:latin typeface="Times New Roman"/>
                <a:cs typeface="Times New Roman"/>
              </a:rPr>
              <a:t>a</a:t>
            </a:r>
            <a:r>
              <a:rPr sz="2400" spc="-15" dirty="0">
                <a:solidFill>
                  <a:srgbClr val="438085"/>
                </a:solidFill>
                <a:latin typeface="Times New Roman"/>
                <a:cs typeface="Times New Roman"/>
              </a:rPr>
              <a:t> </a:t>
            </a:r>
            <a:r>
              <a:rPr sz="2400" dirty="0">
                <a:solidFill>
                  <a:srgbClr val="438085"/>
                </a:solidFill>
                <a:latin typeface="Times New Roman"/>
                <a:cs typeface="Times New Roman"/>
              </a:rPr>
              <a:t>structure</a:t>
            </a:r>
            <a:r>
              <a:rPr sz="2400" spc="-45" dirty="0">
                <a:solidFill>
                  <a:srgbClr val="438085"/>
                </a:solidFill>
                <a:latin typeface="Times New Roman"/>
                <a:cs typeface="Times New Roman"/>
              </a:rPr>
              <a:t> </a:t>
            </a:r>
            <a:r>
              <a:rPr sz="2400" spc="-10" dirty="0">
                <a:solidFill>
                  <a:srgbClr val="438085"/>
                </a:solidFill>
                <a:latin typeface="Times New Roman"/>
                <a:cs typeface="Times New Roman"/>
              </a:rPr>
              <a:t>array</a:t>
            </a:r>
            <a:r>
              <a:rPr sz="2400" spc="-5" dirty="0">
                <a:solidFill>
                  <a:srgbClr val="438085"/>
                </a:solidFill>
                <a:latin typeface="Times New Roman"/>
                <a:cs typeface="Times New Roman"/>
              </a:rPr>
              <a:t> </a:t>
            </a:r>
            <a:r>
              <a:rPr sz="2400" dirty="0">
                <a:solidFill>
                  <a:srgbClr val="438085"/>
                </a:solidFill>
                <a:latin typeface="Times New Roman"/>
                <a:cs typeface="Times New Roman"/>
              </a:rPr>
              <a:t>of</a:t>
            </a:r>
            <a:r>
              <a:rPr sz="2400" spc="15" dirty="0">
                <a:solidFill>
                  <a:srgbClr val="438085"/>
                </a:solidFill>
                <a:latin typeface="Times New Roman"/>
                <a:cs typeface="Times New Roman"/>
              </a:rPr>
              <a:t> </a:t>
            </a:r>
            <a:r>
              <a:rPr sz="2400" dirty="0">
                <a:solidFill>
                  <a:srgbClr val="438085"/>
                </a:solidFill>
                <a:latin typeface="Times New Roman"/>
                <a:cs typeface="Times New Roman"/>
              </a:rPr>
              <a:t>10 </a:t>
            </a:r>
            <a:r>
              <a:rPr sz="2400" spc="-5" dirty="0">
                <a:solidFill>
                  <a:srgbClr val="438085"/>
                </a:solidFill>
                <a:latin typeface="Times New Roman"/>
                <a:cs typeface="Times New Roman"/>
              </a:rPr>
              <a:t>elements.</a:t>
            </a:r>
            <a:r>
              <a:rPr sz="2400" spc="-110" dirty="0">
                <a:solidFill>
                  <a:srgbClr val="438085"/>
                </a:solidFill>
                <a:latin typeface="Times New Roman"/>
                <a:cs typeface="Times New Roman"/>
              </a:rPr>
              <a:t> </a:t>
            </a:r>
            <a:r>
              <a:rPr sz="2400" dirty="0">
                <a:solidFill>
                  <a:srgbClr val="0000FF"/>
                </a:solidFill>
                <a:latin typeface="Times New Roman"/>
                <a:cs typeface="Times New Roman"/>
              </a:rPr>
              <a:t>sptr</a:t>
            </a:r>
            <a:endParaRPr sz="2400" dirty="0">
              <a:latin typeface="Times New Roman"/>
              <a:cs typeface="Times New Roman"/>
            </a:endParaRPr>
          </a:p>
          <a:p>
            <a:pPr marL="561340">
              <a:lnSpc>
                <a:spcPts val="2785"/>
              </a:lnSpc>
            </a:pPr>
            <a:r>
              <a:rPr sz="2400" dirty="0">
                <a:solidFill>
                  <a:srgbClr val="438085"/>
                </a:solidFill>
                <a:latin typeface="Times New Roman"/>
                <a:cs typeface="Times New Roman"/>
              </a:rPr>
              <a:t>points</a:t>
            </a:r>
            <a:r>
              <a:rPr sz="2400" spc="-50" dirty="0">
                <a:solidFill>
                  <a:srgbClr val="438085"/>
                </a:solidFill>
                <a:latin typeface="Times New Roman"/>
                <a:cs typeface="Times New Roman"/>
              </a:rPr>
              <a:t> </a:t>
            </a:r>
            <a:r>
              <a:rPr sz="2400" dirty="0">
                <a:solidFill>
                  <a:srgbClr val="438085"/>
                </a:solidFill>
                <a:latin typeface="Times New Roman"/>
                <a:cs typeface="Times New Roman"/>
              </a:rPr>
              <a:t>to</a:t>
            </a:r>
            <a:r>
              <a:rPr sz="2400" spc="-25" dirty="0">
                <a:solidFill>
                  <a:srgbClr val="438085"/>
                </a:solidFill>
                <a:latin typeface="Times New Roman"/>
                <a:cs typeface="Times New Roman"/>
              </a:rPr>
              <a:t> </a:t>
            </a:r>
            <a:r>
              <a:rPr sz="2400" dirty="0">
                <a:solidFill>
                  <a:srgbClr val="438085"/>
                </a:solidFill>
                <a:latin typeface="Times New Roman"/>
                <a:cs typeface="Times New Roman"/>
              </a:rPr>
              <a:t>a</a:t>
            </a:r>
            <a:r>
              <a:rPr sz="2400" spc="-10" dirty="0">
                <a:solidFill>
                  <a:srgbClr val="438085"/>
                </a:solidFill>
                <a:latin typeface="Times New Roman"/>
                <a:cs typeface="Times New Roman"/>
              </a:rPr>
              <a:t> </a:t>
            </a:r>
            <a:r>
              <a:rPr sz="2400" spc="-5" dirty="0">
                <a:solidFill>
                  <a:srgbClr val="438085"/>
                </a:solidFill>
                <a:latin typeface="Times New Roman"/>
                <a:cs typeface="Times New Roman"/>
              </a:rPr>
              <a:t>structure</a:t>
            </a:r>
            <a:r>
              <a:rPr sz="2400" spc="-35" dirty="0">
                <a:solidFill>
                  <a:srgbClr val="438085"/>
                </a:solidFill>
                <a:latin typeface="Times New Roman"/>
                <a:cs typeface="Times New Roman"/>
              </a:rPr>
              <a:t> </a:t>
            </a:r>
            <a:r>
              <a:rPr sz="2400" spc="-5" dirty="0">
                <a:solidFill>
                  <a:srgbClr val="438085"/>
                </a:solidFill>
                <a:latin typeface="Times New Roman"/>
                <a:cs typeface="Times New Roman"/>
              </a:rPr>
              <a:t>element</a:t>
            </a:r>
            <a:r>
              <a:rPr sz="2400" spc="-50" dirty="0">
                <a:solidFill>
                  <a:srgbClr val="438085"/>
                </a:solidFill>
                <a:latin typeface="Times New Roman"/>
                <a:cs typeface="Times New Roman"/>
              </a:rPr>
              <a:t> </a:t>
            </a:r>
            <a:r>
              <a:rPr sz="2400" dirty="0">
                <a:solidFill>
                  <a:srgbClr val="438085"/>
                </a:solidFill>
                <a:latin typeface="Times New Roman"/>
                <a:cs typeface="Times New Roman"/>
              </a:rPr>
              <a:t>of</a:t>
            </a:r>
            <a:r>
              <a:rPr sz="2400" spc="-35" dirty="0">
                <a:solidFill>
                  <a:srgbClr val="438085"/>
                </a:solidFill>
                <a:latin typeface="Times New Roman"/>
                <a:cs typeface="Times New Roman"/>
              </a:rPr>
              <a:t> </a:t>
            </a:r>
            <a:r>
              <a:rPr sz="2400" spc="-20" dirty="0">
                <a:solidFill>
                  <a:srgbClr val="438085"/>
                </a:solidFill>
                <a:latin typeface="Times New Roman"/>
                <a:cs typeface="Times New Roman"/>
              </a:rPr>
              <a:t>type</a:t>
            </a:r>
            <a:r>
              <a:rPr sz="2400" spc="60" dirty="0">
                <a:solidFill>
                  <a:srgbClr val="438085"/>
                </a:solidFill>
                <a:latin typeface="Times New Roman"/>
                <a:cs typeface="Times New Roman"/>
              </a:rPr>
              <a:t> </a:t>
            </a:r>
            <a:r>
              <a:rPr sz="2400" spc="-5" dirty="0">
                <a:solidFill>
                  <a:srgbClr val="0000FF"/>
                </a:solidFill>
                <a:latin typeface="Times New Roman"/>
                <a:cs typeface="Times New Roman"/>
              </a:rPr>
              <a:t>struct</a:t>
            </a:r>
            <a:r>
              <a:rPr sz="2400" spc="-20" dirty="0">
                <a:solidFill>
                  <a:srgbClr val="0000FF"/>
                </a:solidFill>
                <a:latin typeface="Times New Roman"/>
                <a:cs typeface="Times New Roman"/>
              </a:rPr>
              <a:t> </a:t>
            </a:r>
            <a:r>
              <a:rPr sz="2400" dirty="0">
                <a:solidFill>
                  <a:srgbClr val="0000FF"/>
                </a:solidFill>
                <a:latin typeface="Times New Roman"/>
                <a:cs typeface="Times New Roman"/>
              </a:rPr>
              <a:t>stud</a:t>
            </a:r>
            <a:endParaRPr sz="2400" dirty="0">
              <a:latin typeface="Times New Roman"/>
              <a:cs typeface="Times New Roman"/>
            </a:endParaRPr>
          </a:p>
          <a:p>
            <a:pPr>
              <a:lnSpc>
                <a:spcPct val="100000"/>
              </a:lnSpc>
              <a:spcBef>
                <a:spcPts val="5"/>
              </a:spcBef>
            </a:pPr>
            <a:endParaRPr sz="2150" dirty="0">
              <a:latin typeface="Times New Roman"/>
              <a:cs typeface="Times New Roman"/>
            </a:endParaRPr>
          </a:p>
          <a:p>
            <a:pPr marL="48260" algn="ctr">
              <a:lnSpc>
                <a:spcPts val="2520"/>
              </a:lnSpc>
              <a:spcBef>
                <a:spcPts val="5"/>
              </a:spcBef>
            </a:pPr>
            <a:r>
              <a:rPr sz="2200" b="1" dirty="0">
                <a:solidFill>
                  <a:srgbClr val="FF0000"/>
                </a:solidFill>
                <a:latin typeface="Times New Roman"/>
                <a:cs typeface="Times New Roman"/>
              </a:rPr>
              <a:t>Always</a:t>
            </a:r>
            <a:r>
              <a:rPr sz="2200" b="1" spc="-55" dirty="0">
                <a:solidFill>
                  <a:srgbClr val="FF0000"/>
                </a:solidFill>
                <a:latin typeface="Times New Roman"/>
                <a:cs typeface="Times New Roman"/>
              </a:rPr>
              <a:t> </a:t>
            </a:r>
            <a:r>
              <a:rPr sz="2200" b="1" dirty="0">
                <a:solidFill>
                  <a:srgbClr val="FF0000"/>
                </a:solidFill>
                <a:latin typeface="Times New Roman"/>
                <a:cs typeface="Times New Roman"/>
              </a:rPr>
              <a:t>use</a:t>
            </a:r>
            <a:r>
              <a:rPr sz="2200" b="1" spc="-35" dirty="0">
                <a:solidFill>
                  <a:srgbClr val="FF0000"/>
                </a:solidFill>
                <a:latin typeface="Times New Roman"/>
                <a:cs typeface="Times New Roman"/>
              </a:rPr>
              <a:t> </a:t>
            </a:r>
            <a:r>
              <a:rPr sz="2200" b="1" u="sng" dirty="0">
                <a:solidFill>
                  <a:srgbClr val="FF0000"/>
                </a:solidFill>
                <a:latin typeface="Times New Roman"/>
                <a:cs typeface="Times New Roman"/>
              </a:rPr>
              <a:t>sizeof</a:t>
            </a:r>
            <a:r>
              <a:rPr sz="2200" b="1" dirty="0">
                <a:solidFill>
                  <a:srgbClr val="FF0000"/>
                </a:solidFill>
                <a:latin typeface="Times New Roman"/>
                <a:cs typeface="Times New Roman"/>
              </a:rPr>
              <a:t> operator</a:t>
            </a:r>
            <a:r>
              <a:rPr sz="2200" b="1" spc="-114" dirty="0">
                <a:solidFill>
                  <a:srgbClr val="FF0000"/>
                </a:solidFill>
                <a:latin typeface="Times New Roman"/>
                <a:cs typeface="Times New Roman"/>
              </a:rPr>
              <a:t> </a:t>
            </a:r>
            <a:r>
              <a:rPr sz="2200" b="1" spc="5" dirty="0">
                <a:solidFill>
                  <a:srgbClr val="FF0000"/>
                </a:solidFill>
                <a:latin typeface="Times New Roman"/>
                <a:cs typeface="Times New Roman"/>
              </a:rPr>
              <a:t>to</a:t>
            </a:r>
            <a:r>
              <a:rPr sz="2200" b="1" spc="-60" dirty="0">
                <a:solidFill>
                  <a:srgbClr val="FF0000"/>
                </a:solidFill>
                <a:latin typeface="Times New Roman"/>
                <a:cs typeface="Times New Roman"/>
              </a:rPr>
              <a:t> </a:t>
            </a:r>
            <a:r>
              <a:rPr sz="2200" b="1" spc="10" dirty="0">
                <a:solidFill>
                  <a:srgbClr val="FF0000"/>
                </a:solidFill>
                <a:latin typeface="Times New Roman"/>
                <a:cs typeface="Times New Roman"/>
              </a:rPr>
              <a:t>find</a:t>
            </a:r>
            <a:r>
              <a:rPr sz="2200" b="1" spc="-45" dirty="0">
                <a:solidFill>
                  <a:srgbClr val="FF0000"/>
                </a:solidFill>
                <a:latin typeface="Times New Roman"/>
                <a:cs typeface="Times New Roman"/>
              </a:rPr>
              <a:t> </a:t>
            </a:r>
            <a:r>
              <a:rPr sz="2200" b="1" dirty="0">
                <a:solidFill>
                  <a:srgbClr val="FF0000"/>
                </a:solidFill>
                <a:latin typeface="Times New Roman"/>
                <a:cs typeface="Times New Roman"/>
              </a:rPr>
              <a:t>number</a:t>
            </a:r>
            <a:r>
              <a:rPr sz="2200" b="1" spc="-105" dirty="0">
                <a:solidFill>
                  <a:srgbClr val="FF0000"/>
                </a:solidFill>
                <a:latin typeface="Times New Roman"/>
                <a:cs typeface="Times New Roman"/>
              </a:rPr>
              <a:t> </a:t>
            </a:r>
            <a:r>
              <a:rPr sz="2200" b="1" dirty="0">
                <a:solidFill>
                  <a:srgbClr val="FF0000"/>
                </a:solidFill>
                <a:latin typeface="Times New Roman"/>
                <a:cs typeface="Times New Roman"/>
              </a:rPr>
              <a:t>of</a:t>
            </a:r>
            <a:r>
              <a:rPr sz="2200" b="1" spc="-10" dirty="0">
                <a:solidFill>
                  <a:srgbClr val="FF0000"/>
                </a:solidFill>
                <a:latin typeface="Times New Roman"/>
                <a:cs typeface="Times New Roman"/>
              </a:rPr>
              <a:t> </a:t>
            </a:r>
            <a:r>
              <a:rPr sz="2200" b="1" dirty="0">
                <a:solidFill>
                  <a:srgbClr val="FF0000"/>
                </a:solidFill>
                <a:latin typeface="Times New Roman"/>
                <a:cs typeface="Times New Roman"/>
              </a:rPr>
              <a:t>bytes</a:t>
            </a:r>
            <a:r>
              <a:rPr sz="2200" b="1" spc="-30" dirty="0">
                <a:solidFill>
                  <a:srgbClr val="FF0000"/>
                </a:solidFill>
                <a:latin typeface="Times New Roman"/>
                <a:cs typeface="Times New Roman"/>
              </a:rPr>
              <a:t> </a:t>
            </a:r>
            <a:r>
              <a:rPr sz="2200" b="1" spc="10" dirty="0">
                <a:solidFill>
                  <a:srgbClr val="FF0000"/>
                </a:solidFill>
                <a:latin typeface="Times New Roman"/>
                <a:cs typeface="Times New Roman"/>
              </a:rPr>
              <a:t>for</a:t>
            </a:r>
            <a:r>
              <a:rPr sz="2200" b="1" spc="-110" dirty="0">
                <a:solidFill>
                  <a:srgbClr val="FF0000"/>
                </a:solidFill>
                <a:latin typeface="Times New Roman"/>
                <a:cs typeface="Times New Roman"/>
              </a:rPr>
              <a:t> </a:t>
            </a:r>
            <a:r>
              <a:rPr sz="2200" b="1" dirty="0">
                <a:solidFill>
                  <a:srgbClr val="FF0000"/>
                </a:solidFill>
                <a:latin typeface="Times New Roman"/>
                <a:cs typeface="Times New Roman"/>
              </a:rPr>
              <a:t>a</a:t>
            </a:r>
            <a:r>
              <a:rPr sz="2200" b="1" spc="-10" dirty="0">
                <a:solidFill>
                  <a:srgbClr val="FF0000"/>
                </a:solidFill>
                <a:latin typeface="Times New Roman"/>
                <a:cs typeface="Times New Roman"/>
              </a:rPr>
              <a:t> </a:t>
            </a:r>
            <a:r>
              <a:rPr sz="2200" b="1" dirty="0">
                <a:solidFill>
                  <a:srgbClr val="FF0000"/>
                </a:solidFill>
                <a:latin typeface="Times New Roman"/>
                <a:cs typeface="Times New Roman"/>
              </a:rPr>
              <a:t>data</a:t>
            </a:r>
            <a:r>
              <a:rPr sz="2200" b="1" spc="-15" dirty="0">
                <a:solidFill>
                  <a:srgbClr val="FF0000"/>
                </a:solidFill>
                <a:latin typeface="Times New Roman"/>
                <a:cs typeface="Times New Roman"/>
              </a:rPr>
              <a:t> </a:t>
            </a:r>
            <a:r>
              <a:rPr sz="2200" b="1" dirty="0">
                <a:solidFill>
                  <a:srgbClr val="FF0000"/>
                </a:solidFill>
                <a:latin typeface="Times New Roman"/>
                <a:cs typeface="Times New Roman"/>
              </a:rPr>
              <a:t>type,</a:t>
            </a:r>
            <a:endParaRPr sz="2200" dirty="0">
              <a:latin typeface="Times New Roman"/>
              <a:cs typeface="Times New Roman"/>
            </a:endParaRPr>
          </a:p>
          <a:p>
            <a:pPr marL="325120" algn="ctr">
              <a:lnSpc>
                <a:spcPts val="2520"/>
              </a:lnSpc>
            </a:pPr>
            <a:r>
              <a:rPr sz="2200" b="1" dirty="0">
                <a:solidFill>
                  <a:srgbClr val="FF0000"/>
                </a:solidFill>
                <a:latin typeface="Times New Roman"/>
                <a:cs typeface="Times New Roman"/>
              </a:rPr>
              <a:t>as</a:t>
            </a:r>
            <a:r>
              <a:rPr sz="2200" b="1" spc="-30" dirty="0">
                <a:solidFill>
                  <a:srgbClr val="FF0000"/>
                </a:solidFill>
                <a:latin typeface="Times New Roman"/>
                <a:cs typeface="Times New Roman"/>
              </a:rPr>
              <a:t> </a:t>
            </a:r>
            <a:r>
              <a:rPr sz="2200" b="1" spc="5" dirty="0">
                <a:solidFill>
                  <a:srgbClr val="FF0000"/>
                </a:solidFill>
                <a:latin typeface="Times New Roman"/>
                <a:cs typeface="Times New Roman"/>
              </a:rPr>
              <a:t>it</a:t>
            </a:r>
            <a:r>
              <a:rPr sz="2200" b="1" spc="-20" dirty="0">
                <a:solidFill>
                  <a:srgbClr val="FF0000"/>
                </a:solidFill>
                <a:latin typeface="Times New Roman"/>
                <a:cs typeface="Times New Roman"/>
              </a:rPr>
              <a:t> </a:t>
            </a:r>
            <a:r>
              <a:rPr sz="2200" b="1" spc="5" dirty="0">
                <a:solidFill>
                  <a:srgbClr val="FF0000"/>
                </a:solidFill>
                <a:latin typeface="Times New Roman"/>
                <a:cs typeface="Times New Roman"/>
              </a:rPr>
              <a:t>can</a:t>
            </a:r>
            <a:r>
              <a:rPr sz="2200" b="1" spc="-65" dirty="0">
                <a:solidFill>
                  <a:srgbClr val="FF0000"/>
                </a:solidFill>
                <a:latin typeface="Times New Roman"/>
                <a:cs typeface="Times New Roman"/>
              </a:rPr>
              <a:t> </a:t>
            </a:r>
            <a:r>
              <a:rPr sz="2200" b="1" spc="5" dirty="0">
                <a:solidFill>
                  <a:srgbClr val="FF0000"/>
                </a:solidFill>
                <a:latin typeface="Times New Roman"/>
                <a:cs typeface="Times New Roman"/>
              </a:rPr>
              <a:t>vary</a:t>
            </a:r>
            <a:r>
              <a:rPr sz="2200" b="1" spc="-50" dirty="0">
                <a:solidFill>
                  <a:srgbClr val="FF0000"/>
                </a:solidFill>
                <a:latin typeface="Times New Roman"/>
                <a:cs typeface="Times New Roman"/>
              </a:rPr>
              <a:t> </a:t>
            </a:r>
            <a:r>
              <a:rPr sz="2200" b="1" spc="-20" dirty="0">
                <a:solidFill>
                  <a:srgbClr val="FF0000"/>
                </a:solidFill>
                <a:latin typeface="Times New Roman"/>
                <a:cs typeface="Times New Roman"/>
              </a:rPr>
              <a:t>from</a:t>
            </a:r>
            <a:r>
              <a:rPr sz="2200" b="1" spc="-25" dirty="0">
                <a:solidFill>
                  <a:srgbClr val="FF0000"/>
                </a:solidFill>
                <a:latin typeface="Times New Roman"/>
                <a:cs typeface="Times New Roman"/>
              </a:rPr>
              <a:t> </a:t>
            </a:r>
            <a:r>
              <a:rPr sz="2200" b="1" spc="5" dirty="0">
                <a:solidFill>
                  <a:srgbClr val="FF0000"/>
                </a:solidFill>
                <a:latin typeface="Times New Roman"/>
                <a:cs typeface="Times New Roman"/>
              </a:rPr>
              <a:t>machine</a:t>
            </a:r>
            <a:r>
              <a:rPr sz="2200" b="1" spc="-70" dirty="0">
                <a:solidFill>
                  <a:srgbClr val="FF0000"/>
                </a:solidFill>
                <a:latin typeface="Times New Roman"/>
                <a:cs typeface="Times New Roman"/>
              </a:rPr>
              <a:t> </a:t>
            </a:r>
            <a:r>
              <a:rPr sz="2200" b="1" spc="5" dirty="0">
                <a:solidFill>
                  <a:srgbClr val="FF0000"/>
                </a:solidFill>
                <a:latin typeface="Times New Roman"/>
                <a:cs typeface="Times New Roman"/>
              </a:rPr>
              <a:t>to</a:t>
            </a:r>
            <a:r>
              <a:rPr sz="2200" b="1" spc="-35" dirty="0">
                <a:solidFill>
                  <a:srgbClr val="FF0000"/>
                </a:solidFill>
                <a:latin typeface="Times New Roman"/>
                <a:cs typeface="Times New Roman"/>
              </a:rPr>
              <a:t> </a:t>
            </a:r>
            <a:r>
              <a:rPr sz="2200" b="1" spc="5" dirty="0">
                <a:solidFill>
                  <a:srgbClr val="FF0000"/>
                </a:solidFill>
                <a:latin typeface="Times New Roman"/>
                <a:cs typeface="Times New Roman"/>
              </a:rPr>
              <a:t>machine</a:t>
            </a:r>
            <a:endParaRPr sz="2200" dirty="0">
              <a:latin typeface="Times New Roman"/>
              <a:cs typeface="Times New Roman"/>
            </a:endParaRPr>
          </a:p>
        </p:txBody>
      </p:sp>
    </p:spTree>
    <p:extLst>
      <p:ext uri="{BB962C8B-B14F-4D97-AF65-F5344CB8AC3E}">
        <p14:creationId xmlns:p14="http://schemas.microsoft.com/office/powerpoint/2010/main" val="145438633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6366509" y="640842"/>
            <a:ext cx="141605" cy="146685"/>
          </a:xfrm>
          <a:prstGeom prst="rect">
            <a:avLst/>
          </a:prstGeom>
        </p:spPr>
        <p:txBody>
          <a:bodyPr vert="horz" wrap="square" lIns="0" tIns="11430" rIns="0" bIns="0" rtlCol="0">
            <a:spAutoFit/>
          </a:bodyPr>
          <a:lstStyle/>
          <a:p>
            <a:pPr marL="12700">
              <a:lnSpc>
                <a:spcPct val="100000"/>
              </a:lnSpc>
              <a:spcBef>
                <a:spcPts val="90"/>
              </a:spcBef>
            </a:pPr>
            <a:r>
              <a:rPr sz="800" dirty="0">
                <a:solidFill>
                  <a:srgbClr val="438085"/>
                </a:solidFill>
                <a:latin typeface="Georgia"/>
                <a:cs typeface="Georgia"/>
              </a:rPr>
              <a:t>66</a:t>
            </a:r>
            <a:endParaRPr sz="800">
              <a:latin typeface="Georgia"/>
              <a:cs typeface="Georgia"/>
            </a:endParaRPr>
          </a:p>
        </p:txBody>
      </p:sp>
      <p:sp>
        <p:nvSpPr>
          <p:cNvPr id="3" name="object 3"/>
          <p:cNvSpPr txBox="1">
            <a:spLocks noGrp="1"/>
          </p:cNvSpPr>
          <p:nvPr>
            <p:ph type="title"/>
          </p:nvPr>
        </p:nvSpPr>
        <p:spPr>
          <a:xfrm>
            <a:off x="1066800" y="990600"/>
            <a:ext cx="4697476" cy="1245213"/>
          </a:xfrm>
          <a:prstGeom prst="rect">
            <a:avLst/>
          </a:prstGeom>
        </p:spPr>
        <p:txBody>
          <a:bodyPr vert="horz" wrap="square" lIns="0" tIns="13970" rIns="0" bIns="0" rtlCol="0">
            <a:spAutoFit/>
          </a:bodyPr>
          <a:lstStyle/>
          <a:p>
            <a:pPr marL="12700">
              <a:spcBef>
                <a:spcPts val="110"/>
              </a:spcBef>
            </a:pPr>
            <a:r>
              <a:rPr sz="4000" spc="-20" dirty="0">
                <a:solidFill>
                  <a:srgbClr val="424454"/>
                </a:solidFill>
              </a:rPr>
              <a:t>Points</a:t>
            </a:r>
            <a:r>
              <a:rPr sz="4000" spc="-170" dirty="0">
                <a:solidFill>
                  <a:srgbClr val="424454"/>
                </a:solidFill>
              </a:rPr>
              <a:t> </a:t>
            </a:r>
            <a:r>
              <a:rPr sz="4000" spc="-50" dirty="0">
                <a:solidFill>
                  <a:srgbClr val="424454"/>
                </a:solidFill>
              </a:rPr>
              <a:t>to</a:t>
            </a:r>
            <a:r>
              <a:rPr lang="en-US" sz="4000" spc="-50" dirty="0">
                <a:solidFill>
                  <a:srgbClr val="424454"/>
                </a:solidFill>
              </a:rPr>
              <a:t> </a:t>
            </a:r>
            <a:r>
              <a:rPr lang="en-IN" sz="4000" spc="-10" dirty="0">
                <a:solidFill>
                  <a:srgbClr val="424454"/>
                </a:solidFill>
                <a:latin typeface="Calibri"/>
                <a:cs typeface="Calibri"/>
              </a:rPr>
              <a:t>Note</a:t>
            </a:r>
            <a:r>
              <a:rPr lang="en-IN" sz="4000" dirty="0">
                <a:latin typeface="Calibri"/>
                <a:cs typeface="Calibri"/>
              </a:rPr>
              <a:t/>
            </a:r>
            <a:br>
              <a:rPr lang="en-IN" sz="4000" dirty="0">
                <a:latin typeface="Calibri"/>
                <a:cs typeface="Calibri"/>
              </a:rPr>
            </a:br>
            <a:endParaRPr sz="4000" dirty="0"/>
          </a:p>
        </p:txBody>
      </p:sp>
      <p:sp>
        <p:nvSpPr>
          <p:cNvPr id="4" name="object 4"/>
          <p:cNvSpPr txBox="1"/>
          <p:nvPr/>
        </p:nvSpPr>
        <p:spPr>
          <a:xfrm>
            <a:off x="609600" y="1905000"/>
            <a:ext cx="7259320" cy="3463128"/>
          </a:xfrm>
          <a:prstGeom prst="rect">
            <a:avLst/>
          </a:prstGeom>
        </p:spPr>
        <p:txBody>
          <a:bodyPr vert="horz" wrap="square" lIns="0" tIns="13335" rIns="0" bIns="0" rtlCol="0">
            <a:spAutoFit/>
          </a:bodyPr>
          <a:lstStyle/>
          <a:p>
            <a:pPr marL="268605" indent="-256540">
              <a:lnSpc>
                <a:spcPts val="2835"/>
              </a:lnSpc>
              <a:buClr>
                <a:srgbClr val="9F4DA1"/>
              </a:buClr>
              <a:buFont typeface="Georgia"/>
              <a:buChar char="•"/>
              <a:tabLst>
                <a:tab pos="268605" algn="l"/>
                <a:tab pos="269240" algn="l"/>
              </a:tabLst>
            </a:pPr>
            <a:r>
              <a:rPr sz="2600" spc="-10" dirty="0">
                <a:solidFill>
                  <a:srgbClr val="0000FF"/>
                </a:solidFill>
                <a:latin typeface="Times New Roman"/>
                <a:cs typeface="Times New Roman"/>
              </a:rPr>
              <a:t>malloc</a:t>
            </a:r>
            <a:r>
              <a:rPr sz="2600" spc="20" dirty="0">
                <a:solidFill>
                  <a:srgbClr val="0000FF"/>
                </a:solidFill>
                <a:latin typeface="Times New Roman"/>
                <a:cs typeface="Times New Roman"/>
              </a:rPr>
              <a:t> </a:t>
            </a:r>
            <a:r>
              <a:rPr sz="2600" spc="-20" dirty="0">
                <a:latin typeface="Times New Roman"/>
                <a:cs typeface="Times New Roman"/>
              </a:rPr>
              <a:t>always</a:t>
            </a:r>
            <a:r>
              <a:rPr sz="2600" spc="70" dirty="0">
                <a:latin typeface="Times New Roman"/>
                <a:cs typeface="Times New Roman"/>
              </a:rPr>
              <a:t> </a:t>
            </a:r>
            <a:r>
              <a:rPr sz="2600" spc="-5" dirty="0">
                <a:latin typeface="Times New Roman"/>
                <a:cs typeface="Times New Roman"/>
              </a:rPr>
              <a:t>allocates</a:t>
            </a:r>
            <a:r>
              <a:rPr sz="2600" spc="-45" dirty="0">
                <a:latin typeface="Times New Roman"/>
                <a:cs typeface="Times New Roman"/>
              </a:rPr>
              <a:t> </a:t>
            </a:r>
            <a:r>
              <a:rPr sz="2600" spc="-5" dirty="0">
                <a:latin typeface="Times New Roman"/>
                <a:cs typeface="Times New Roman"/>
              </a:rPr>
              <a:t>a block</a:t>
            </a:r>
            <a:r>
              <a:rPr sz="2600" spc="-10" dirty="0">
                <a:latin typeface="Times New Roman"/>
                <a:cs typeface="Times New Roman"/>
              </a:rPr>
              <a:t> </a:t>
            </a:r>
            <a:r>
              <a:rPr sz="2600" spc="-5" dirty="0">
                <a:latin typeface="Times New Roman"/>
                <a:cs typeface="Times New Roman"/>
              </a:rPr>
              <a:t>of contiguous</a:t>
            </a:r>
            <a:r>
              <a:rPr sz="2600" spc="-25" dirty="0">
                <a:latin typeface="Times New Roman"/>
                <a:cs typeface="Times New Roman"/>
              </a:rPr>
              <a:t> </a:t>
            </a:r>
            <a:r>
              <a:rPr sz="2600" spc="-20" dirty="0">
                <a:latin typeface="Times New Roman"/>
                <a:cs typeface="Times New Roman"/>
              </a:rPr>
              <a:t>bytes</a:t>
            </a:r>
            <a:endParaRPr sz="2600" dirty="0">
              <a:latin typeface="Times New Roman"/>
              <a:cs typeface="Times New Roman"/>
            </a:endParaRPr>
          </a:p>
          <a:p>
            <a:pPr marL="314325">
              <a:lnSpc>
                <a:spcPts val="2705"/>
              </a:lnSpc>
              <a:tabLst>
                <a:tab pos="561340" algn="l"/>
              </a:tabLst>
            </a:pPr>
            <a:r>
              <a:rPr sz="2400" dirty="0">
                <a:solidFill>
                  <a:srgbClr val="438085"/>
                </a:solidFill>
                <a:latin typeface="Georgia"/>
                <a:cs typeface="Georgia"/>
              </a:rPr>
              <a:t>▫	</a:t>
            </a:r>
            <a:r>
              <a:rPr sz="2400" dirty="0">
                <a:solidFill>
                  <a:srgbClr val="438085"/>
                </a:solidFill>
                <a:latin typeface="Times New Roman"/>
                <a:cs typeface="Times New Roman"/>
              </a:rPr>
              <a:t>The</a:t>
            </a:r>
            <a:r>
              <a:rPr sz="2400" spc="-40" dirty="0">
                <a:solidFill>
                  <a:srgbClr val="438085"/>
                </a:solidFill>
                <a:latin typeface="Times New Roman"/>
                <a:cs typeface="Times New Roman"/>
              </a:rPr>
              <a:t> </a:t>
            </a:r>
            <a:r>
              <a:rPr sz="2400" spc="-5" dirty="0">
                <a:solidFill>
                  <a:srgbClr val="438085"/>
                </a:solidFill>
                <a:latin typeface="Times New Roman"/>
                <a:cs typeface="Times New Roman"/>
              </a:rPr>
              <a:t>allocation</a:t>
            </a:r>
            <a:r>
              <a:rPr sz="2400" spc="-45" dirty="0">
                <a:solidFill>
                  <a:srgbClr val="438085"/>
                </a:solidFill>
                <a:latin typeface="Times New Roman"/>
                <a:cs typeface="Times New Roman"/>
              </a:rPr>
              <a:t> </a:t>
            </a:r>
            <a:r>
              <a:rPr sz="2400" spc="-10" dirty="0">
                <a:solidFill>
                  <a:srgbClr val="438085"/>
                </a:solidFill>
                <a:latin typeface="Times New Roman"/>
                <a:cs typeface="Times New Roman"/>
              </a:rPr>
              <a:t>can</a:t>
            </a:r>
            <a:r>
              <a:rPr sz="2400" spc="5" dirty="0">
                <a:solidFill>
                  <a:srgbClr val="438085"/>
                </a:solidFill>
                <a:latin typeface="Times New Roman"/>
                <a:cs typeface="Times New Roman"/>
              </a:rPr>
              <a:t> </a:t>
            </a:r>
            <a:r>
              <a:rPr sz="2400" spc="-5" dirty="0">
                <a:solidFill>
                  <a:srgbClr val="438085"/>
                </a:solidFill>
                <a:latin typeface="Times New Roman"/>
                <a:cs typeface="Times New Roman"/>
              </a:rPr>
              <a:t>fail</a:t>
            </a:r>
            <a:r>
              <a:rPr sz="2400" spc="-20" dirty="0">
                <a:solidFill>
                  <a:srgbClr val="438085"/>
                </a:solidFill>
                <a:latin typeface="Times New Roman"/>
                <a:cs typeface="Times New Roman"/>
              </a:rPr>
              <a:t> </a:t>
            </a:r>
            <a:r>
              <a:rPr sz="2400" dirty="0">
                <a:solidFill>
                  <a:srgbClr val="438085"/>
                </a:solidFill>
                <a:latin typeface="Times New Roman"/>
                <a:cs typeface="Times New Roman"/>
              </a:rPr>
              <a:t>if</a:t>
            </a:r>
            <a:r>
              <a:rPr sz="2400" spc="-35" dirty="0">
                <a:solidFill>
                  <a:srgbClr val="438085"/>
                </a:solidFill>
                <a:latin typeface="Times New Roman"/>
                <a:cs typeface="Times New Roman"/>
              </a:rPr>
              <a:t> </a:t>
            </a:r>
            <a:r>
              <a:rPr sz="2400" spc="-10" dirty="0">
                <a:solidFill>
                  <a:srgbClr val="438085"/>
                </a:solidFill>
                <a:latin typeface="Times New Roman"/>
                <a:cs typeface="Times New Roman"/>
              </a:rPr>
              <a:t>sufficient</a:t>
            </a:r>
            <a:r>
              <a:rPr sz="2400" spc="-90" dirty="0">
                <a:solidFill>
                  <a:srgbClr val="438085"/>
                </a:solidFill>
                <a:latin typeface="Times New Roman"/>
                <a:cs typeface="Times New Roman"/>
              </a:rPr>
              <a:t> </a:t>
            </a:r>
            <a:r>
              <a:rPr sz="2400" spc="-5" dirty="0">
                <a:solidFill>
                  <a:srgbClr val="438085"/>
                </a:solidFill>
                <a:latin typeface="Times New Roman"/>
                <a:cs typeface="Times New Roman"/>
              </a:rPr>
              <a:t>contiguous</a:t>
            </a:r>
            <a:r>
              <a:rPr sz="2400" spc="-25" dirty="0">
                <a:solidFill>
                  <a:srgbClr val="438085"/>
                </a:solidFill>
                <a:latin typeface="Times New Roman"/>
                <a:cs typeface="Times New Roman"/>
              </a:rPr>
              <a:t> </a:t>
            </a:r>
            <a:r>
              <a:rPr sz="2400" dirty="0">
                <a:solidFill>
                  <a:srgbClr val="438085"/>
                </a:solidFill>
                <a:latin typeface="Times New Roman"/>
                <a:cs typeface="Times New Roman"/>
              </a:rPr>
              <a:t>memory</a:t>
            </a:r>
            <a:endParaRPr sz="2400" dirty="0">
              <a:latin typeface="Times New Roman"/>
              <a:cs typeface="Times New Roman"/>
            </a:endParaRPr>
          </a:p>
          <a:p>
            <a:pPr marL="561340">
              <a:lnSpc>
                <a:spcPts val="2795"/>
              </a:lnSpc>
            </a:pPr>
            <a:r>
              <a:rPr sz="2400" spc="-5" dirty="0">
                <a:solidFill>
                  <a:srgbClr val="438085"/>
                </a:solidFill>
                <a:latin typeface="Times New Roman"/>
                <a:cs typeface="Times New Roman"/>
              </a:rPr>
              <a:t>space</a:t>
            </a:r>
            <a:r>
              <a:rPr sz="2400" spc="-55" dirty="0">
                <a:solidFill>
                  <a:srgbClr val="438085"/>
                </a:solidFill>
                <a:latin typeface="Times New Roman"/>
                <a:cs typeface="Times New Roman"/>
              </a:rPr>
              <a:t> </a:t>
            </a:r>
            <a:r>
              <a:rPr sz="2400" dirty="0">
                <a:solidFill>
                  <a:srgbClr val="438085"/>
                </a:solidFill>
                <a:latin typeface="Times New Roman"/>
                <a:cs typeface="Times New Roman"/>
              </a:rPr>
              <a:t>is</a:t>
            </a:r>
            <a:r>
              <a:rPr sz="2400" spc="-40" dirty="0">
                <a:solidFill>
                  <a:srgbClr val="438085"/>
                </a:solidFill>
                <a:latin typeface="Times New Roman"/>
                <a:cs typeface="Times New Roman"/>
              </a:rPr>
              <a:t> </a:t>
            </a:r>
            <a:r>
              <a:rPr sz="2400" dirty="0">
                <a:solidFill>
                  <a:srgbClr val="438085"/>
                </a:solidFill>
                <a:latin typeface="Times New Roman"/>
                <a:cs typeface="Times New Roman"/>
              </a:rPr>
              <a:t>not</a:t>
            </a:r>
            <a:r>
              <a:rPr sz="2400" spc="-55" dirty="0">
                <a:solidFill>
                  <a:srgbClr val="438085"/>
                </a:solidFill>
                <a:latin typeface="Times New Roman"/>
                <a:cs typeface="Times New Roman"/>
              </a:rPr>
              <a:t> </a:t>
            </a:r>
            <a:r>
              <a:rPr sz="2400" spc="-5" dirty="0">
                <a:solidFill>
                  <a:srgbClr val="438085"/>
                </a:solidFill>
                <a:latin typeface="Times New Roman"/>
                <a:cs typeface="Times New Roman"/>
              </a:rPr>
              <a:t>available</a:t>
            </a:r>
            <a:endParaRPr sz="2400" dirty="0">
              <a:latin typeface="Times New Roman"/>
              <a:cs typeface="Times New Roman"/>
            </a:endParaRPr>
          </a:p>
          <a:p>
            <a:pPr marL="314325">
              <a:lnSpc>
                <a:spcPct val="100000"/>
              </a:lnSpc>
              <a:tabLst>
                <a:tab pos="561340" algn="l"/>
              </a:tabLst>
            </a:pPr>
            <a:r>
              <a:rPr sz="2400" dirty="0">
                <a:solidFill>
                  <a:srgbClr val="438085"/>
                </a:solidFill>
                <a:latin typeface="Georgia"/>
                <a:cs typeface="Georgia"/>
              </a:rPr>
              <a:t>▫	</a:t>
            </a:r>
            <a:r>
              <a:rPr sz="2400" spc="-30" dirty="0">
                <a:solidFill>
                  <a:srgbClr val="438085"/>
                </a:solidFill>
                <a:latin typeface="Times New Roman"/>
                <a:cs typeface="Times New Roman"/>
              </a:rPr>
              <a:t>If</a:t>
            </a:r>
            <a:r>
              <a:rPr sz="2400" spc="30" dirty="0">
                <a:solidFill>
                  <a:srgbClr val="438085"/>
                </a:solidFill>
                <a:latin typeface="Times New Roman"/>
                <a:cs typeface="Times New Roman"/>
              </a:rPr>
              <a:t> </a:t>
            </a:r>
            <a:r>
              <a:rPr sz="2400" dirty="0">
                <a:solidFill>
                  <a:srgbClr val="438085"/>
                </a:solidFill>
                <a:latin typeface="Times New Roman"/>
                <a:cs typeface="Times New Roman"/>
              </a:rPr>
              <a:t>it</a:t>
            </a:r>
            <a:r>
              <a:rPr sz="2400" spc="-50" dirty="0">
                <a:solidFill>
                  <a:srgbClr val="438085"/>
                </a:solidFill>
                <a:latin typeface="Times New Roman"/>
                <a:cs typeface="Times New Roman"/>
              </a:rPr>
              <a:t> </a:t>
            </a:r>
            <a:r>
              <a:rPr sz="2400" spc="-5" dirty="0">
                <a:solidFill>
                  <a:srgbClr val="438085"/>
                </a:solidFill>
                <a:latin typeface="Times New Roman"/>
                <a:cs typeface="Times New Roman"/>
              </a:rPr>
              <a:t>fails,</a:t>
            </a:r>
            <a:r>
              <a:rPr sz="2400" spc="-40" dirty="0">
                <a:solidFill>
                  <a:srgbClr val="438085"/>
                </a:solidFill>
                <a:latin typeface="Times New Roman"/>
                <a:cs typeface="Times New Roman"/>
              </a:rPr>
              <a:t> </a:t>
            </a:r>
            <a:r>
              <a:rPr sz="2400" dirty="0">
                <a:solidFill>
                  <a:srgbClr val="0000FF"/>
                </a:solidFill>
                <a:latin typeface="Times New Roman"/>
                <a:cs typeface="Times New Roman"/>
              </a:rPr>
              <a:t>malloc</a:t>
            </a:r>
            <a:r>
              <a:rPr sz="2400" spc="-65" dirty="0">
                <a:solidFill>
                  <a:srgbClr val="0000FF"/>
                </a:solidFill>
                <a:latin typeface="Times New Roman"/>
                <a:cs typeface="Times New Roman"/>
              </a:rPr>
              <a:t> </a:t>
            </a:r>
            <a:r>
              <a:rPr sz="2400" spc="-5" dirty="0">
                <a:solidFill>
                  <a:srgbClr val="438085"/>
                </a:solidFill>
                <a:latin typeface="Times New Roman"/>
                <a:cs typeface="Times New Roman"/>
              </a:rPr>
              <a:t>returns</a:t>
            </a:r>
            <a:r>
              <a:rPr sz="2400" spc="-35" dirty="0">
                <a:solidFill>
                  <a:srgbClr val="438085"/>
                </a:solidFill>
                <a:latin typeface="Times New Roman"/>
                <a:cs typeface="Times New Roman"/>
              </a:rPr>
              <a:t> </a:t>
            </a:r>
            <a:r>
              <a:rPr sz="2400" spc="-15" dirty="0">
                <a:solidFill>
                  <a:srgbClr val="0000FF"/>
                </a:solidFill>
                <a:latin typeface="Times New Roman"/>
                <a:cs typeface="Times New Roman"/>
              </a:rPr>
              <a:t>NULL</a:t>
            </a:r>
            <a:endParaRPr sz="2400" dirty="0">
              <a:latin typeface="Times New Roman"/>
              <a:cs typeface="Times New Roman"/>
            </a:endParaRPr>
          </a:p>
          <a:p>
            <a:pPr marL="314325">
              <a:lnSpc>
                <a:spcPct val="100000"/>
              </a:lnSpc>
              <a:spcBef>
                <a:spcPts val="2410"/>
              </a:spcBef>
              <a:tabLst>
                <a:tab pos="625475" algn="l"/>
              </a:tabLst>
            </a:pPr>
            <a:r>
              <a:rPr sz="2200" spc="5" dirty="0">
                <a:solidFill>
                  <a:srgbClr val="0000FF"/>
                </a:solidFill>
                <a:latin typeface="Times New Roman"/>
                <a:cs typeface="Times New Roman"/>
              </a:rPr>
              <a:t>if	((p</a:t>
            </a:r>
            <a:r>
              <a:rPr sz="2200" spc="-25" dirty="0">
                <a:solidFill>
                  <a:srgbClr val="0000FF"/>
                </a:solidFill>
                <a:latin typeface="Times New Roman"/>
                <a:cs typeface="Times New Roman"/>
              </a:rPr>
              <a:t> </a:t>
            </a:r>
            <a:r>
              <a:rPr sz="2200" spc="5" dirty="0">
                <a:solidFill>
                  <a:srgbClr val="0000FF"/>
                </a:solidFill>
                <a:latin typeface="Times New Roman"/>
                <a:cs typeface="Times New Roman"/>
              </a:rPr>
              <a:t>=</a:t>
            </a:r>
            <a:r>
              <a:rPr sz="2200" spc="-20" dirty="0">
                <a:solidFill>
                  <a:srgbClr val="0000FF"/>
                </a:solidFill>
                <a:latin typeface="Times New Roman"/>
                <a:cs typeface="Times New Roman"/>
              </a:rPr>
              <a:t> </a:t>
            </a:r>
            <a:r>
              <a:rPr sz="2200" spc="5" dirty="0">
                <a:solidFill>
                  <a:srgbClr val="0000FF"/>
                </a:solidFill>
                <a:latin typeface="Times New Roman"/>
                <a:cs typeface="Times New Roman"/>
              </a:rPr>
              <a:t>(int</a:t>
            </a:r>
            <a:r>
              <a:rPr sz="2200" spc="-40" dirty="0">
                <a:solidFill>
                  <a:srgbClr val="0000FF"/>
                </a:solidFill>
                <a:latin typeface="Times New Roman"/>
                <a:cs typeface="Times New Roman"/>
              </a:rPr>
              <a:t> </a:t>
            </a:r>
            <a:r>
              <a:rPr sz="2200" dirty="0">
                <a:solidFill>
                  <a:srgbClr val="0000FF"/>
                </a:solidFill>
                <a:latin typeface="Times New Roman"/>
                <a:cs typeface="Times New Roman"/>
              </a:rPr>
              <a:t>*)</a:t>
            </a:r>
            <a:r>
              <a:rPr sz="2200" spc="-15" dirty="0">
                <a:solidFill>
                  <a:srgbClr val="0000FF"/>
                </a:solidFill>
                <a:latin typeface="Times New Roman"/>
                <a:cs typeface="Times New Roman"/>
              </a:rPr>
              <a:t> </a:t>
            </a:r>
            <a:r>
              <a:rPr sz="2200" dirty="0">
                <a:solidFill>
                  <a:srgbClr val="0000FF"/>
                </a:solidFill>
                <a:latin typeface="Times New Roman"/>
                <a:cs typeface="Times New Roman"/>
              </a:rPr>
              <a:t>malloc(100</a:t>
            </a:r>
            <a:r>
              <a:rPr sz="2200" spc="-40" dirty="0">
                <a:solidFill>
                  <a:srgbClr val="0000FF"/>
                </a:solidFill>
                <a:latin typeface="Times New Roman"/>
                <a:cs typeface="Times New Roman"/>
              </a:rPr>
              <a:t> </a:t>
            </a:r>
            <a:r>
              <a:rPr sz="2200" spc="5" dirty="0">
                <a:solidFill>
                  <a:srgbClr val="0000FF"/>
                </a:solidFill>
                <a:latin typeface="Times New Roman"/>
                <a:cs typeface="Times New Roman"/>
              </a:rPr>
              <a:t>*</a:t>
            </a:r>
            <a:r>
              <a:rPr sz="2200" spc="-25" dirty="0">
                <a:solidFill>
                  <a:srgbClr val="0000FF"/>
                </a:solidFill>
                <a:latin typeface="Times New Roman"/>
                <a:cs typeface="Times New Roman"/>
              </a:rPr>
              <a:t> </a:t>
            </a:r>
            <a:r>
              <a:rPr sz="2200" spc="-5" dirty="0">
                <a:solidFill>
                  <a:srgbClr val="0000FF"/>
                </a:solidFill>
                <a:latin typeface="Times New Roman"/>
                <a:cs typeface="Times New Roman"/>
              </a:rPr>
              <a:t>sizeof(int)))</a:t>
            </a:r>
            <a:r>
              <a:rPr sz="2200" spc="-25" dirty="0">
                <a:solidFill>
                  <a:srgbClr val="0000FF"/>
                </a:solidFill>
                <a:latin typeface="Times New Roman"/>
                <a:cs typeface="Times New Roman"/>
              </a:rPr>
              <a:t> </a:t>
            </a:r>
            <a:r>
              <a:rPr sz="2200" spc="5" dirty="0">
                <a:solidFill>
                  <a:srgbClr val="0000FF"/>
                </a:solidFill>
                <a:latin typeface="Times New Roman"/>
                <a:cs typeface="Times New Roman"/>
              </a:rPr>
              <a:t>==</a:t>
            </a:r>
            <a:r>
              <a:rPr sz="2200" spc="-45" dirty="0">
                <a:solidFill>
                  <a:srgbClr val="0000FF"/>
                </a:solidFill>
                <a:latin typeface="Times New Roman"/>
                <a:cs typeface="Times New Roman"/>
              </a:rPr>
              <a:t> </a:t>
            </a:r>
            <a:r>
              <a:rPr sz="2200" spc="-5" dirty="0">
                <a:solidFill>
                  <a:srgbClr val="0000FF"/>
                </a:solidFill>
                <a:latin typeface="Times New Roman"/>
                <a:cs typeface="Times New Roman"/>
              </a:rPr>
              <a:t>NULL)</a:t>
            </a:r>
            <a:endParaRPr sz="2200" dirty="0">
              <a:latin typeface="Times New Roman"/>
              <a:cs typeface="Times New Roman"/>
            </a:endParaRPr>
          </a:p>
          <a:p>
            <a:pPr marL="454659">
              <a:lnSpc>
                <a:spcPts val="2570"/>
              </a:lnSpc>
              <a:spcBef>
                <a:spcPts val="5"/>
              </a:spcBef>
            </a:pPr>
            <a:r>
              <a:rPr sz="2200" dirty="0">
                <a:solidFill>
                  <a:srgbClr val="0000FF"/>
                </a:solidFill>
                <a:latin typeface="Times New Roman"/>
                <a:cs typeface="Times New Roman"/>
              </a:rPr>
              <a:t>{</a:t>
            </a:r>
            <a:endParaRPr sz="2200" dirty="0">
              <a:latin typeface="Times New Roman"/>
              <a:cs typeface="Times New Roman"/>
            </a:endParaRPr>
          </a:p>
          <a:p>
            <a:pPr marL="957580">
              <a:lnSpc>
                <a:spcPts val="2570"/>
              </a:lnSpc>
            </a:pPr>
            <a:r>
              <a:rPr sz="2200" spc="5" dirty="0">
                <a:solidFill>
                  <a:srgbClr val="0000FF"/>
                </a:solidFill>
                <a:latin typeface="Times New Roman"/>
                <a:cs typeface="Times New Roman"/>
              </a:rPr>
              <a:t>printf</a:t>
            </a:r>
            <a:r>
              <a:rPr sz="2200" spc="-70" dirty="0">
                <a:solidFill>
                  <a:srgbClr val="0000FF"/>
                </a:solidFill>
                <a:latin typeface="Times New Roman"/>
                <a:cs typeface="Times New Roman"/>
              </a:rPr>
              <a:t> </a:t>
            </a:r>
            <a:r>
              <a:rPr sz="2200" dirty="0">
                <a:solidFill>
                  <a:srgbClr val="0000FF"/>
                </a:solidFill>
                <a:latin typeface="Times New Roman"/>
                <a:cs typeface="Times New Roman"/>
              </a:rPr>
              <a:t>(“\n</a:t>
            </a:r>
            <a:r>
              <a:rPr sz="2200" spc="-25" dirty="0">
                <a:solidFill>
                  <a:srgbClr val="0000FF"/>
                </a:solidFill>
                <a:latin typeface="Times New Roman"/>
                <a:cs typeface="Times New Roman"/>
              </a:rPr>
              <a:t> </a:t>
            </a:r>
            <a:r>
              <a:rPr sz="2200" dirty="0">
                <a:solidFill>
                  <a:srgbClr val="0000FF"/>
                </a:solidFill>
                <a:latin typeface="Times New Roman"/>
                <a:cs typeface="Times New Roman"/>
              </a:rPr>
              <a:t>Memory</a:t>
            </a:r>
            <a:r>
              <a:rPr sz="2200" spc="-45" dirty="0">
                <a:solidFill>
                  <a:srgbClr val="0000FF"/>
                </a:solidFill>
                <a:latin typeface="Times New Roman"/>
                <a:cs typeface="Times New Roman"/>
              </a:rPr>
              <a:t> </a:t>
            </a:r>
            <a:r>
              <a:rPr sz="2200" dirty="0">
                <a:solidFill>
                  <a:srgbClr val="0000FF"/>
                </a:solidFill>
                <a:latin typeface="Times New Roman"/>
                <a:cs typeface="Times New Roman"/>
              </a:rPr>
              <a:t>cannot</a:t>
            </a:r>
            <a:r>
              <a:rPr sz="2200" spc="-60" dirty="0">
                <a:solidFill>
                  <a:srgbClr val="0000FF"/>
                </a:solidFill>
                <a:latin typeface="Times New Roman"/>
                <a:cs typeface="Times New Roman"/>
              </a:rPr>
              <a:t> </a:t>
            </a:r>
            <a:r>
              <a:rPr sz="2200" dirty="0">
                <a:solidFill>
                  <a:srgbClr val="0000FF"/>
                </a:solidFill>
                <a:latin typeface="Times New Roman"/>
                <a:cs typeface="Times New Roman"/>
              </a:rPr>
              <a:t>be</a:t>
            </a:r>
            <a:r>
              <a:rPr sz="2200" spc="-20" dirty="0">
                <a:solidFill>
                  <a:srgbClr val="0000FF"/>
                </a:solidFill>
                <a:latin typeface="Times New Roman"/>
                <a:cs typeface="Times New Roman"/>
              </a:rPr>
              <a:t> </a:t>
            </a:r>
            <a:r>
              <a:rPr sz="2200" spc="-5" dirty="0">
                <a:solidFill>
                  <a:srgbClr val="0000FF"/>
                </a:solidFill>
                <a:latin typeface="Times New Roman"/>
                <a:cs typeface="Times New Roman"/>
              </a:rPr>
              <a:t>allocated”);</a:t>
            </a:r>
            <a:endParaRPr sz="2200" dirty="0">
              <a:latin typeface="Times New Roman"/>
              <a:cs typeface="Times New Roman"/>
            </a:endParaRPr>
          </a:p>
          <a:p>
            <a:pPr marL="957580">
              <a:lnSpc>
                <a:spcPct val="100000"/>
              </a:lnSpc>
              <a:spcBef>
                <a:spcPts val="25"/>
              </a:spcBef>
            </a:pPr>
            <a:r>
              <a:rPr sz="2200" spc="5" dirty="0">
                <a:solidFill>
                  <a:srgbClr val="0000FF"/>
                </a:solidFill>
                <a:latin typeface="Times New Roman"/>
                <a:cs typeface="Times New Roman"/>
              </a:rPr>
              <a:t>exit();</a:t>
            </a:r>
            <a:endParaRPr sz="2200" dirty="0">
              <a:latin typeface="Times New Roman"/>
              <a:cs typeface="Times New Roman"/>
            </a:endParaRPr>
          </a:p>
          <a:p>
            <a:pPr marL="561340">
              <a:lnSpc>
                <a:spcPct val="100000"/>
              </a:lnSpc>
              <a:spcBef>
                <a:spcPts val="170"/>
              </a:spcBef>
            </a:pPr>
            <a:r>
              <a:rPr sz="2200" spc="5" dirty="0">
                <a:solidFill>
                  <a:srgbClr val="0000FF"/>
                </a:solidFill>
                <a:latin typeface="Times New Roman"/>
                <a:cs typeface="Times New Roman"/>
              </a:rPr>
              <a:t>}</a:t>
            </a:r>
            <a:endParaRPr sz="2200" dirty="0">
              <a:latin typeface="Times New Roman"/>
              <a:cs typeface="Times New Roman"/>
            </a:endParaRPr>
          </a:p>
        </p:txBody>
      </p:sp>
    </p:spTree>
    <p:extLst>
      <p:ext uri="{BB962C8B-B14F-4D97-AF65-F5344CB8AC3E}">
        <p14:creationId xmlns:p14="http://schemas.microsoft.com/office/powerpoint/2010/main" val="183666786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762000" y="1139509"/>
            <a:ext cx="6788988" cy="689291"/>
          </a:xfrm>
          <a:prstGeom prst="rect">
            <a:avLst/>
          </a:prstGeom>
        </p:spPr>
        <p:txBody>
          <a:bodyPr vert="horz" wrap="square" lIns="0" tIns="12065" rIns="0" bIns="0" rtlCol="0">
            <a:spAutoFit/>
          </a:bodyPr>
          <a:lstStyle/>
          <a:p>
            <a:pPr marL="1678305" marR="30480" indent="-1640839">
              <a:lnSpc>
                <a:spcPct val="100000"/>
              </a:lnSpc>
              <a:spcBef>
                <a:spcPts val="95"/>
              </a:spcBef>
            </a:pPr>
            <a:r>
              <a:rPr b="1" spc="-5" dirty="0">
                <a:solidFill>
                  <a:srgbClr val="424454"/>
                </a:solidFill>
                <a:latin typeface="Times New Roman"/>
                <a:cs typeface="Times New Roman"/>
              </a:rPr>
              <a:t>Can</a:t>
            </a:r>
            <a:r>
              <a:rPr b="1" spc="-35" dirty="0">
                <a:solidFill>
                  <a:srgbClr val="424454"/>
                </a:solidFill>
                <a:latin typeface="Times New Roman"/>
                <a:cs typeface="Times New Roman"/>
              </a:rPr>
              <a:t> </a:t>
            </a:r>
            <a:r>
              <a:rPr b="1" spc="-5" dirty="0">
                <a:solidFill>
                  <a:srgbClr val="424454"/>
                </a:solidFill>
                <a:latin typeface="Times New Roman"/>
                <a:cs typeface="Times New Roman"/>
              </a:rPr>
              <a:t>we</a:t>
            </a:r>
            <a:r>
              <a:rPr b="1" spc="-25" dirty="0">
                <a:solidFill>
                  <a:srgbClr val="424454"/>
                </a:solidFill>
                <a:latin typeface="Times New Roman"/>
                <a:cs typeface="Times New Roman"/>
              </a:rPr>
              <a:t> </a:t>
            </a:r>
            <a:r>
              <a:rPr b="1" spc="-5" dirty="0">
                <a:solidFill>
                  <a:srgbClr val="424454"/>
                </a:solidFill>
                <a:latin typeface="Times New Roman"/>
                <a:cs typeface="Times New Roman"/>
              </a:rPr>
              <a:t>allocate</a:t>
            </a:r>
            <a:r>
              <a:rPr b="1" spc="-20" dirty="0">
                <a:solidFill>
                  <a:srgbClr val="424454"/>
                </a:solidFill>
                <a:latin typeface="Times New Roman"/>
                <a:cs typeface="Times New Roman"/>
              </a:rPr>
              <a:t> </a:t>
            </a:r>
            <a:r>
              <a:rPr b="1" spc="-5" dirty="0">
                <a:solidFill>
                  <a:srgbClr val="424454"/>
                </a:solidFill>
                <a:latin typeface="Times New Roman"/>
                <a:cs typeface="Times New Roman"/>
              </a:rPr>
              <a:t>only </a:t>
            </a:r>
            <a:r>
              <a:rPr b="1" spc="-1085" dirty="0">
                <a:solidFill>
                  <a:srgbClr val="424454"/>
                </a:solidFill>
                <a:latin typeface="Times New Roman"/>
                <a:cs typeface="Times New Roman"/>
              </a:rPr>
              <a:t> </a:t>
            </a:r>
            <a:r>
              <a:rPr b="1" spc="5" dirty="0">
                <a:solidFill>
                  <a:srgbClr val="424454"/>
                </a:solidFill>
                <a:latin typeface="Times New Roman"/>
                <a:cs typeface="Times New Roman"/>
              </a:rPr>
              <a:t>a</a:t>
            </a:r>
            <a:r>
              <a:rPr b="1" spc="-15" dirty="0">
                <a:solidFill>
                  <a:srgbClr val="424454"/>
                </a:solidFill>
                <a:latin typeface="Times New Roman"/>
                <a:cs typeface="Times New Roman"/>
              </a:rPr>
              <a:t>r</a:t>
            </a:r>
            <a:r>
              <a:rPr b="1" spc="-1190" dirty="0">
                <a:solidFill>
                  <a:srgbClr val="424454"/>
                </a:solidFill>
                <a:latin typeface="Times New Roman"/>
                <a:cs typeface="Times New Roman"/>
              </a:rPr>
              <a:t>r</a:t>
            </a:r>
            <a:r>
              <a:rPr sz="1200" baseline="128472" dirty="0">
                <a:solidFill>
                  <a:srgbClr val="438085"/>
                </a:solidFill>
                <a:latin typeface="Georgia"/>
                <a:cs typeface="Georgia"/>
              </a:rPr>
              <a:t>7</a:t>
            </a:r>
            <a:r>
              <a:rPr sz="1200" spc="-7" baseline="128472" dirty="0">
                <a:solidFill>
                  <a:srgbClr val="438085"/>
                </a:solidFill>
                <a:latin typeface="Georgia"/>
                <a:cs typeface="Georgia"/>
              </a:rPr>
              <a:t>0</a:t>
            </a:r>
            <a:r>
              <a:rPr sz="1200" spc="89" baseline="128472" dirty="0">
                <a:solidFill>
                  <a:srgbClr val="438085"/>
                </a:solidFill>
                <a:latin typeface="Georgia"/>
                <a:cs typeface="Georgia"/>
              </a:rPr>
              <a:t> </a:t>
            </a:r>
            <a:r>
              <a:rPr sz="3600" b="1" dirty="0">
                <a:solidFill>
                  <a:srgbClr val="424454"/>
                </a:solidFill>
                <a:latin typeface="Times New Roman"/>
                <a:cs typeface="Times New Roman"/>
              </a:rPr>
              <a:t>a</a:t>
            </a:r>
            <a:r>
              <a:rPr sz="3600" b="1" spc="15" dirty="0">
                <a:solidFill>
                  <a:srgbClr val="424454"/>
                </a:solidFill>
                <a:latin typeface="Times New Roman"/>
                <a:cs typeface="Times New Roman"/>
              </a:rPr>
              <a:t>y</a:t>
            </a:r>
            <a:r>
              <a:rPr sz="3600" b="1" dirty="0">
                <a:solidFill>
                  <a:srgbClr val="424454"/>
                </a:solidFill>
                <a:latin typeface="Times New Roman"/>
                <a:cs typeface="Times New Roman"/>
              </a:rPr>
              <a:t>s?</a:t>
            </a:r>
            <a:endParaRPr sz="3600" dirty="0">
              <a:latin typeface="Times New Roman"/>
              <a:cs typeface="Times New Roman"/>
            </a:endParaRPr>
          </a:p>
        </p:txBody>
      </p:sp>
      <p:sp>
        <p:nvSpPr>
          <p:cNvPr id="3" name="object 3"/>
          <p:cNvSpPr txBox="1"/>
          <p:nvPr/>
        </p:nvSpPr>
        <p:spPr>
          <a:xfrm>
            <a:off x="645363" y="2219400"/>
            <a:ext cx="7752080" cy="3171825"/>
          </a:xfrm>
          <a:prstGeom prst="rect">
            <a:avLst/>
          </a:prstGeom>
        </p:spPr>
        <p:txBody>
          <a:bodyPr vert="horz" wrap="square" lIns="0" tIns="64769" rIns="0" bIns="0" rtlCol="0">
            <a:spAutoFit/>
          </a:bodyPr>
          <a:lstStyle/>
          <a:p>
            <a:pPr marL="268605" marR="502284" indent="-256540">
              <a:lnSpc>
                <a:spcPts val="3000"/>
              </a:lnSpc>
              <a:spcBef>
                <a:spcPts val="509"/>
              </a:spcBef>
              <a:buClr>
                <a:srgbClr val="9F4DA1"/>
              </a:buClr>
              <a:buFont typeface="Georgia"/>
              <a:buChar char="•"/>
              <a:tabLst>
                <a:tab pos="269240" algn="l"/>
              </a:tabLst>
            </a:pPr>
            <a:r>
              <a:rPr sz="2800" dirty="0">
                <a:latin typeface="Times New Roman"/>
                <a:cs typeface="Times New Roman"/>
              </a:rPr>
              <a:t>malloc</a:t>
            </a:r>
            <a:r>
              <a:rPr sz="2800" spc="-75" dirty="0">
                <a:latin typeface="Times New Roman"/>
                <a:cs typeface="Times New Roman"/>
              </a:rPr>
              <a:t> </a:t>
            </a:r>
            <a:r>
              <a:rPr sz="2800" dirty="0">
                <a:latin typeface="Times New Roman"/>
                <a:cs typeface="Times New Roman"/>
              </a:rPr>
              <a:t>can</a:t>
            </a:r>
            <a:r>
              <a:rPr sz="2800" spc="-20" dirty="0">
                <a:latin typeface="Times New Roman"/>
                <a:cs typeface="Times New Roman"/>
              </a:rPr>
              <a:t> </a:t>
            </a:r>
            <a:r>
              <a:rPr sz="2800" spc="5" dirty="0">
                <a:latin typeface="Times New Roman"/>
                <a:cs typeface="Times New Roman"/>
              </a:rPr>
              <a:t>be</a:t>
            </a:r>
            <a:r>
              <a:rPr sz="2800" spc="-50" dirty="0">
                <a:latin typeface="Times New Roman"/>
                <a:cs typeface="Times New Roman"/>
              </a:rPr>
              <a:t> </a:t>
            </a:r>
            <a:r>
              <a:rPr sz="2800" spc="5" dirty="0">
                <a:latin typeface="Times New Roman"/>
                <a:cs typeface="Times New Roman"/>
              </a:rPr>
              <a:t>used</a:t>
            </a:r>
            <a:r>
              <a:rPr sz="2800" spc="-55" dirty="0">
                <a:latin typeface="Times New Roman"/>
                <a:cs typeface="Times New Roman"/>
              </a:rPr>
              <a:t> </a:t>
            </a:r>
            <a:r>
              <a:rPr sz="2800" spc="5" dirty="0">
                <a:latin typeface="Times New Roman"/>
                <a:cs typeface="Times New Roman"/>
              </a:rPr>
              <a:t>to</a:t>
            </a:r>
            <a:r>
              <a:rPr sz="2800" spc="-20" dirty="0">
                <a:latin typeface="Times New Roman"/>
                <a:cs typeface="Times New Roman"/>
              </a:rPr>
              <a:t> </a:t>
            </a:r>
            <a:r>
              <a:rPr sz="2800" spc="-5" dirty="0">
                <a:latin typeface="Times New Roman"/>
                <a:cs typeface="Times New Roman"/>
              </a:rPr>
              <a:t>allocate</a:t>
            </a:r>
            <a:r>
              <a:rPr sz="2800" spc="-85" dirty="0">
                <a:latin typeface="Times New Roman"/>
                <a:cs typeface="Times New Roman"/>
              </a:rPr>
              <a:t> </a:t>
            </a:r>
            <a:r>
              <a:rPr sz="2800" spc="-15" dirty="0">
                <a:latin typeface="Times New Roman"/>
                <a:cs typeface="Times New Roman"/>
              </a:rPr>
              <a:t>memory</a:t>
            </a:r>
            <a:r>
              <a:rPr sz="2800" spc="30" dirty="0">
                <a:latin typeface="Times New Roman"/>
                <a:cs typeface="Times New Roman"/>
              </a:rPr>
              <a:t> </a:t>
            </a:r>
            <a:r>
              <a:rPr sz="2800" spc="5" dirty="0">
                <a:latin typeface="Times New Roman"/>
                <a:cs typeface="Times New Roman"/>
              </a:rPr>
              <a:t>for single </a:t>
            </a:r>
            <a:r>
              <a:rPr sz="2800" spc="-685" dirty="0">
                <a:latin typeface="Times New Roman"/>
                <a:cs typeface="Times New Roman"/>
              </a:rPr>
              <a:t> </a:t>
            </a:r>
            <a:r>
              <a:rPr sz="2800" spc="5" dirty="0">
                <a:latin typeface="Times New Roman"/>
                <a:cs typeface="Times New Roman"/>
              </a:rPr>
              <a:t>variables</a:t>
            </a:r>
            <a:r>
              <a:rPr sz="2800" spc="-45" dirty="0">
                <a:latin typeface="Times New Roman"/>
                <a:cs typeface="Times New Roman"/>
              </a:rPr>
              <a:t> </a:t>
            </a:r>
            <a:r>
              <a:rPr sz="2800" spc="-5" dirty="0">
                <a:latin typeface="Times New Roman"/>
                <a:cs typeface="Times New Roman"/>
              </a:rPr>
              <a:t>also</a:t>
            </a:r>
            <a:endParaRPr sz="2800">
              <a:latin typeface="Times New Roman"/>
              <a:cs typeface="Times New Roman"/>
            </a:endParaRPr>
          </a:p>
          <a:p>
            <a:pPr marL="314325">
              <a:lnSpc>
                <a:spcPts val="3055"/>
              </a:lnSpc>
              <a:tabLst>
                <a:tab pos="561340" algn="l"/>
              </a:tabLst>
            </a:pPr>
            <a:r>
              <a:rPr sz="2600" spc="-5" dirty="0">
                <a:solidFill>
                  <a:srgbClr val="438085"/>
                </a:solidFill>
                <a:latin typeface="Georgia"/>
                <a:cs typeface="Georgia"/>
              </a:rPr>
              <a:t>▫	</a:t>
            </a:r>
            <a:r>
              <a:rPr sz="2600" spc="-5" dirty="0">
                <a:solidFill>
                  <a:srgbClr val="438085"/>
                </a:solidFill>
                <a:latin typeface="Times New Roman"/>
                <a:cs typeface="Times New Roman"/>
              </a:rPr>
              <a:t>p</a:t>
            </a:r>
            <a:r>
              <a:rPr sz="2600" spc="-10" dirty="0">
                <a:solidFill>
                  <a:srgbClr val="438085"/>
                </a:solidFill>
                <a:latin typeface="Times New Roman"/>
                <a:cs typeface="Times New Roman"/>
              </a:rPr>
              <a:t> </a:t>
            </a:r>
            <a:r>
              <a:rPr sz="2600" spc="-5" dirty="0">
                <a:solidFill>
                  <a:srgbClr val="438085"/>
                </a:solidFill>
                <a:latin typeface="Times New Roman"/>
                <a:cs typeface="Times New Roman"/>
              </a:rPr>
              <a:t>= (int *)</a:t>
            </a:r>
            <a:r>
              <a:rPr sz="2600" dirty="0">
                <a:solidFill>
                  <a:srgbClr val="438085"/>
                </a:solidFill>
                <a:latin typeface="Times New Roman"/>
                <a:cs typeface="Times New Roman"/>
              </a:rPr>
              <a:t> </a:t>
            </a:r>
            <a:r>
              <a:rPr sz="2600" spc="-10" dirty="0">
                <a:solidFill>
                  <a:srgbClr val="438085"/>
                </a:solidFill>
                <a:latin typeface="Times New Roman"/>
                <a:cs typeface="Times New Roman"/>
              </a:rPr>
              <a:t>malloc</a:t>
            </a:r>
            <a:r>
              <a:rPr sz="2600" dirty="0">
                <a:solidFill>
                  <a:srgbClr val="438085"/>
                </a:solidFill>
                <a:latin typeface="Times New Roman"/>
                <a:cs typeface="Times New Roman"/>
              </a:rPr>
              <a:t> </a:t>
            </a:r>
            <a:r>
              <a:rPr sz="2600" spc="-5" dirty="0">
                <a:solidFill>
                  <a:srgbClr val="438085"/>
                </a:solidFill>
                <a:latin typeface="Times New Roman"/>
                <a:cs typeface="Times New Roman"/>
              </a:rPr>
              <a:t>(sizeof(int));</a:t>
            </a:r>
            <a:endParaRPr sz="2600">
              <a:latin typeface="Times New Roman"/>
              <a:cs typeface="Times New Roman"/>
            </a:endParaRPr>
          </a:p>
          <a:p>
            <a:pPr marL="561340" marR="5080" indent="-247650">
              <a:lnSpc>
                <a:spcPts val="2810"/>
              </a:lnSpc>
              <a:spcBef>
                <a:spcPts val="340"/>
              </a:spcBef>
              <a:tabLst>
                <a:tab pos="561340" algn="l"/>
              </a:tabLst>
            </a:pPr>
            <a:r>
              <a:rPr sz="2600" spc="-5" dirty="0">
                <a:solidFill>
                  <a:srgbClr val="438085"/>
                </a:solidFill>
                <a:latin typeface="Georgia"/>
                <a:cs typeface="Georgia"/>
              </a:rPr>
              <a:t>▫	</a:t>
            </a:r>
            <a:r>
              <a:rPr sz="2600" spc="-5" dirty="0">
                <a:solidFill>
                  <a:srgbClr val="438085"/>
                </a:solidFill>
                <a:latin typeface="Times New Roman"/>
                <a:cs typeface="Times New Roman"/>
              </a:rPr>
              <a:t>Allocates</a:t>
            </a:r>
            <a:r>
              <a:rPr sz="2600" spc="-30" dirty="0">
                <a:solidFill>
                  <a:srgbClr val="438085"/>
                </a:solidFill>
                <a:latin typeface="Times New Roman"/>
                <a:cs typeface="Times New Roman"/>
              </a:rPr>
              <a:t> </a:t>
            </a:r>
            <a:r>
              <a:rPr sz="2600" spc="-5" dirty="0">
                <a:solidFill>
                  <a:srgbClr val="438085"/>
                </a:solidFill>
                <a:latin typeface="Times New Roman"/>
                <a:cs typeface="Times New Roman"/>
              </a:rPr>
              <a:t>space</a:t>
            </a:r>
            <a:r>
              <a:rPr sz="2600" spc="-45" dirty="0">
                <a:solidFill>
                  <a:srgbClr val="438085"/>
                </a:solidFill>
                <a:latin typeface="Times New Roman"/>
                <a:cs typeface="Times New Roman"/>
              </a:rPr>
              <a:t> </a:t>
            </a:r>
            <a:r>
              <a:rPr sz="2600" dirty="0">
                <a:solidFill>
                  <a:srgbClr val="438085"/>
                </a:solidFill>
                <a:latin typeface="Times New Roman"/>
                <a:cs typeface="Times New Roman"/>
              </a:rPr>
              <a:t>for</a:t>
            </a:r>
            <a:r>
              <a:rPr sz="2600" spc="-25" dirty="0">
                <a:solidFill>
                  <a:srgbClr val="438085"/>
                </a:solidFill>
                <a:latin typeface="Times New Roman"/>
                <a:cs typeface="Times New Roman"/>
              </a:rPr>
              <a:t> </a:t>
            </a:r>
            <a:r>
              <a:rPr sz="2600" spc="-5" dirty="0">
                <a:solidFill>
                  <a:srgbClr val="438085"/>
                </a:solidFill>
                <a:latin typeface="Times New Roman"/>
                <a:cs typeface="Times New Roman"/>
              </a:rPr>
              <a:t>a</a:t>
            </a:r>
            <a:r>
              <a:rPr sz="2600" dirty="0">
                <a:solidFill>
                  <a:srgbClr val="438085"/>
                </a:solidFill>
                <a:latin typeface="Times New Roman"/>
                <a:cs typeface="Times New Roman"/>
              </a:rPr>
              <a:t> </a:t>
            </a:r>
            <a:r>
              <a:rPr sz="2600" spc="-10" dirty="0">
                <a:solidFill>
                  <a:srgbClr val="438085"/>
                </a:solidFill>
                <a:latin typeface="Times New Roman"/>
                <a:cs typeface="Times New Roman"/>
              </a:rPr>
              <a:t>single</a:t>
            </a:r>
            <a:r>
              <a:rPr sz="2600" spc="5" dirty="0">
                <a:solidFill>
                  <a:srgbClr val="438085"/>
                </a:solidFill>
                <a:latin typeface="Times New Roman"/>
                <a:cs typeface="Times New Roman"/>
              </a:rPr>
              <a:t> </a:t>
            </a:r>
            <a:r>
              <a:rPr sz="2600" spc="-10" dirty="0">
                <a:solidFill>
                  <a:srgbClr val="438085"/>
                </a:solidFill>
                <a:latin typeface="Times New Roman"/>
                <a:cs typeface="Times New Roman"/>
              </a:rPr>
              <a:t>int,</a:t>
            </a:r>
            <a:r>
              <a:rPr sz="2600" dirty="0">
                <a:solidFill>
                  <a:srgbClr val="438085"/>
                </a:solidFill>
                <a:latin typeface="Times New Roman"/>
                <a:cs typeface="Times New Roman"/>
              </a:rPr>
              <a:t> </a:t>
            </a:r>
            <a:r>
              <a:rPr sz="2600" spc="-5" dirty="0">
                <a:solidFill>
                  <a:srgbClr val="438085"/>
                </a:solidFill>
                <a:latin typeface="Times New Roman"/>
                <a:cs typeface="Times New Roman"/>
              </a:rPr>
              <a:t>which can</a:t>
            </a:r>
            <a:r>
              <a:rPr sz="2600" spc="-20" dirty="0">
                <a:solidFill>
                  <a:srgbClr val="438085"/>
                </a:solidFill>
                <a:latin typeface="Times New Roman"/>
                <a:cs typeface="Times New Roman"/>
              </a:rPr>
              <a:t> </a:t>
            </a:r>
            <a:r>
              <a:rPr sz="2600" spc="-5" dirty="0">
                <a:solidFill>
                  <a:srgbClr val="438085"/>
                </a:solidFill>
                <a:latin typeface="Times New Roman"/>
                <a:cs typeface="Times New Roman"/>
              </a:rPr>
              <a:t>be</a:t>
            </a:r>
            <a:r>
              <a:rPr sz="2600" spc="5" dirty="0">
                <a:solidFill>
                  <a:srgbClr val="438085"/>
                </a:solidFill>
                <a:latin typeface="Times New Roman"/>
                <a:cs typeface="Times New Roman"/>
              </a:rPr>
              <a:t> </a:t>
            </a:r>
            <a:r>
              <a:rPr sz="2600" spc="-5" dirty="0">
                <a:solidFill>
                  <a:srgbClr val="438085"/>
                </a:solidFill>
                <a:latin typeface="Times New Roman"/>
                <a:cs typeface="Times New Roman"/>
              </a:rPr>
              <a:t>accessed </a:t>
            </a:r>
            <a:r>
              <a:rPr sz="2600" spc="-635" dirty="0">
                <a:solidFill>
                  <a:srgbClr val="438085"/>
                </a:solidFill>
                <a:latin typeface="Times New Roman"/>
                <a:cs typeface="Times New Roman"/>
              </a:rPr>
              <a:t> </a:t>
            </a:r>
            <a:r>
              <a:rPr sz="2600" spc="-5" dirty="0">
                <a:solidFill>
                  <a:srgbClr val="438085"/>
                </a:solidFill>
                <a:latin typeface="Times New Roman"/>
                <a:cs typeface="Times New Roman"/>
              </a:rPr>
              <a:t>as</a:t>
            </a:r>
            <a:r>
              <a:rPr sz="2600" spc="-35" dirty="0">
                <a:solidFill>
                  <a:srgbClr val="438085"/>
                </a:solidFill>
                <a:latin typeface="Times New Roman"/>
                <a:cs typeface="Times New Roman"/>
              </a:rPr>
              <a:t> </a:t>
            </a:r>
            <a:r>
              <a:rPr sz="2600" spc="-5" dirty="0">
                <a:solidFill>
                  <a:srgbClr val="0000FF"/>
                </a:solidFill>
                <a:latin typeface="Times New Roman"/>
                <a:cs typeface="Times New Roman"/>
              </a:rPr>
              <a:t>*p</a:t>
            </a:r>
            <a:endParaRPr sz="2600">
              <a:latin typeface="Times New Roman"/>
              <a:cs typeface="Times New Roman"/>
            </a:endParaRPr>
          </a:p>
          <a:p>
            <a:pPr marL="268605" marR="443230" indent="-256540">
              <a:lnSpc>
                <a:spcPts val="3000"/>
              </a:lnSpc>
              <a:spcBef>
                <a:spcPts val="280"/>
              </a:spcBef>
              <a:buClr>
                <a:srgbClr val="9F4DA1"/>
              </a:buClr>
              <a:buFont typeface="Georgia"/>
              <a:buChar char="•"/>
              <a:tabLst>
                <a:tab pos="269240" algn="l"/>
              </a:tabLst>
            </a:pPr>
            <a:r>
              <a:rPr sz="2800" spc="10" dirty="0">
                <a:latin typeface="Times New Roman"/>
                <a:cs typeface="Times New Roman"/>
              </a:rPr>
              <a:t>Single</a:t>
            </a:r>
            <a:r>
              <a:rPr sz="2800" spc="-70" dirty="0">
                <a:latin typeface="Times New Roman"/>
                <a:cs typeface="Times New Roman"/>
              </a:rPr>
              <a:t> </a:t>
            </a:r>
            <a:r>
              <a:rPr sz="2800" spc="5" dirty="0">
                <a:latin typeface="Times New Roman"/>
                <a:cs typeface="Times New Roman"/>
              </a:rPr>
              <a:t>variable</a:t>
            </a:r>
            <a:r>
              <a:rPr sz="2800" spc="-100" dirty="0">
                <a:latin typeface="Times New Roman"/>
                <a:cs typeface="Times New Roman"/>
              </a:rPr>
              <a:t> </a:t>
            </a:r>
            <a:r>
              <a:rPr sz="2800" spc="-5" dirty="0">
                <a:latin typeface="Times New Roman"/>
                <a:cs typeface="Times New Roman"/>
              </a:rPr>
              <a:t>allocations</a:t>
            </a:r>
            <a:r>
              <a:rPr sz="2800" spc="-90" dirty="0">
                <a:latin typeface="Times New Roman"/>
                <a:cs typeface="Times New Roman"/>
              </a:rPr>
              <a:t> </a:t>
            </a:r>
            <a:r>
              <a:rPr sz="2800" dirty="0">
                <a:latin typeface="Times New Roman"/>
                <a:cs typeface="Times New Roman"/>
              </a:rPr>
              <a:t>are</a:t>
            </a:r>
            <a:r>
              <a:rPr sz="2800" spc="-10" dirty="0">
                <a:latin typeface="Times New Roman"/>
                <a:cs typeface="Times New Roman"/>
              </a:rPr>
              <a:t> </a:t>
            </a:r>
            <a:r>
              <a:rPr sz="2800" dirty="0">
                <a:latin typeface="Times New Roman"/>
                <a:cs typeface="Times New Roman"/>
              </a:rPr>
              <a:t>just</a:t>
            </a:r>
            <a:r>
              <a:rPr sz="2800" spc="-35" dirty="0">
                <a:latin typeface="Times New Roman"/>
                <a:cs typeface="Times New Roman"/>
              </a:rPr>
              <a:t> </a:t>
            </a:r>
            <a:r>
              <a:rPr sz="2800" spc="-5" dirty="0">
                <a:latin typeface="Times New Roman"/>
                <a:cs typeface="Times New Roman"/>
              </a:rPr>
              <a:t>special</a:t>
            </a:r>
            <a:r>
              <a:rPr sz="2800" spc="-85" dirty="0">
                <a:latin typeface="Times New Roman"/>
                <a:cs typeface="Times New Roman"/>
              </a:rPr>
              <a:t> </a:t>
            </a:r>
            <a:r>
              <a:rPr sz="2800" spc="5" dirty="0">
                <a:latin typeface="Times New Roman"/>
                <a:cs typeface="Times New Roman"/>
              </a:rPr>
              <a:t>case</a:t>
            </a:r>
            <a:r>
              <a:rPr sz="2800" spc="-45" dirty="0">
                <a:latin typeface="Times New Roman"/>
                <a:cs typeface="Times New Roman"/>
              </a:rPr>
              <a:t> </a:t>
            </a:r>
            <a:r>
              <a:rPr sz="2800" spc="5" dirty="0">
                <a:latin typeface="Times New Roman"/>
                <a:cs typeface="Times New Roman"/>
              </a:rPr>
              <a:t>of </a:t>
            </a:r>
            <a:r>
              <a:rPr sz="2800" spc="-685" dirty="0">
                <a:latin typeface="Times New Roman"/>
                <a:cs typeface="Times New Roman"/>
              </a:rPr>
              <a:t> </a:t>
            </a:r>
            <a:r>
              <a:rPr sz="2800" dirty="0">
                <a:latin typeface="Times New Roman"/>
                <a:cs typeface="Times New Roman"/>
              </a:rPr>
              <a:t>array</a:t>
            </a:r>
            <a:r>
              <a:rPr sz="2800" spc="-80" dirty="0">
                <a:latin typeface="Times New Roman"/>
                <a:cs typeface="Times New Roman"/>
              </a:rPr>
              <a:t> </a:t>
            </a:r>
            <a:r>
              <a:rPr sz="2800" dirty="0">
                <a:latin typeface="Times New Roman"/>
                <a:cs typeface="Times New Roman"/>
              </a:rPr>
              <a:t>allocations</a:t>
            </a:r>
            <a:endParaRPr sz="2800">
              <a:latin typeface="Times New Roman"/>
              <a:cs typeface="Times New Roman"/>
            </a:endParaRPr>
          </a:p>
          <a:p>
            <a:pPr marL="314325">
              <a:lnSpc>
                <a:spcPts val="3065"/>
              </a:lnSpc>
              <a:tabLst>
                <a:tab pos="561340" algn="l"/>
              </a:tabLst>
            </a:pPr>
            <a:r>
              <a:rPr sz="2600" spc="-5" dirty="0">
                <a:solidFill>
                  <a:srgbClr val="438085"/>
                </a:solidFill>
                <a:latin typeface="Georgia"/>
                <a:cs typeface="Georgia"/>
              </a:rPr>
              <a:t>▫	</a:t>
            </a:r>
            <a:r>
              <a:rPr sz="2600" spc="-5" dirty="0">
                <a:solidFill>
                  <a:srgbClr val="438085"/>
                </a:solidFill>
                <a:latin typeface="Times New Roman"/>
                <a:cs typeface="Times New Roman"/>
              </a:rPr>
              <a:t>Array</a:t>
            </a:r>
            <a:r>
              <a:rPr sz="2600" spc="-60" dirty="0">
                <a:solidFill>
                  <a:srgbClr val="438085"/>
                </a:solidFill>
                <a:latin typeface="Times New Roman"/>
                <a:cs typeface="Times New Roman"/>
              </a:rPr>
              <a:t> </a:t>
            </a:r>
            <a:r>
              <a:rPr sz="2600" spc="-10" dirty="0">
                <a:solidFill>
                  <a:srgbClr val="438085"/>
                </a:solidFill>
                <a:latin typeface="Times New Roman"/>
                <a:cs typeface="Times New Roman"/>
              </a:rPr>
              <a:t>with </a:t>
            </a:r>
            <a:r>
              <a:rPr sz="2600" spc="-5" dirty="0">
                <a:solidFill>
                  <a:srgbClr val="438085"/>
                </a:solidFill>
                <a:latin typeface="Times New Roman"/>
                <a:cs typeface="Times New Roman"/>
              </a:rPr>
              <a:t>only</a:t>
            </a:r>
            <a:r>
              <a:rPr sz="2600" spc="10" dirty="0">
                <a:solidFill>
                  <a:srgbClr val="438085"/>
                </a:solidFill>
                <a:latin typeface="Times New Roman"/>
                <a:cs typeface="Times New Roman"/>
              </a:rPr>
              <a:t> </a:t>
            </a:r>
            <a:r>
              <a:rPr sz="2600" spc="-10" dirty="0">
                <a:solidFill>
                  <a:srgbClr val="438085"/>
                </a:solidFill>
                <a:latin typeface="Times New Roman"/>
                <a:cs typeface="Times New Roman"/>
              </a:rPr>
              <a:t>one</a:t>
            </a:r>
            <a:r>
              <a:rPr sz="2600" spc="-30" dirty="0">
                <a:solidFill>
                  <a:srgbClr val="438085"/>
                </a:solidFill>
                <a:latin typeface="Times New Roman"/>
                <a:cs typeface="Times New Roman"/>
              </a:rPr>
              <a:t> </a:t>
            </a:r>
            <a:r>
              <a:rPr sz="2600" spc="-10" dirty="0">
                <a:solidFill>
                  <a:srgbClr val="438085"/>
                </a:solidFill>
                <a:latin typeface="Times New Roman"/>
                <a:cs typeface="Times New Roman"/>
              </a:rPr>
              <a:t>element</a:t>
            </a:r>
            <a:endParaRPr sz="2600">
              <a:latin typeface="Times New Roman"/>
              <a:cs typeface="Times New Roman"/>
            </a:endParaRPr>
          </a:p>
        </p:txBody>
      </p:sp>
    </p:spTree>
    <p:extLst>
      <p:ext uri="{BB962C8B-B14F-4D97-AF65-F5344CB8AC3E}">
        <p14:creationId xmlns:p14="http://schemas.microsoft.com/office/powerpoint/2010/main" val="131851948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872107" y="5537"/>
            <a:ext cx="5946140" cy="695325"/>
          </a:xfrm>
          <a:prstGeom prst="rect">
            <a:avLst/>
          </a:prstGeom>
        </p:spPr>
        <p:txBody>
          <a:bodyPr vert="horz" wrap="square" lIns="0" tIns="12065" rIns="0" bIns="0" rtlCol="0">
            <a:spAutoFit/>
          </a:bodyPr>
          <a:lstStyle/>
          <a:p>
            <a:pPr marL="38100">
              <a:lnSpc>
                <a:spcPct val="100000"/>
              </a:lnSpc>
              <a:spcBef>
                <a:spcPts val="95"/>
              </a:spcBef>
            </a:pPr>
            <a:r>
              <a:rPr b="1" spc="-5" dirty="0">
                <a:solidFill>
                  <a:srgbClr val="424454"/>
                </a:solidFill>
                <a:latin typeface="Times New Roman"/>
                <a:cs typeface="Times New Roman"/>
              </a:rPr>
              <a:t>mall</a:t>
            </a:r>
            <a:r>
              <a:rPr b="1" spc="10" dirty="0">
                <a:solidFill>
                  <a:srgbClr val="424454"/>
                </a:solidFill>
                <a:latin typeface="Times New Roman"/>
                <a:cs typeface="Times New Roman"/>
              </a:rPr>
              <a:t>o</a:t>
            </a:r>
            <a:r>
              <a:rPr b="1" spc="-35" dirty="0">
                <a:solidFill>
                  <a:srgbClr val="424454"/>
                </a:solidFill>
                <a:latin typeface="Times New Roman"/>
                <a:cs typeface="Times New Roman"/>
              </a:rPr>
              <a:t>c</a:t>
            </a:r>
            <a:r>
              <a:rPr b="1" spc="-5" dirty="0">
                <a:solidFill>
                  <a:srgbClr val="424454"/>
                </a:solidFill>
                <a:latin typeface="Times New Roman"/>
                <a:cs typeface="Times New Roman"/>
              </a:rPr>
              <a:t>(</a:t>
            </a:r>
            <a:r>
              <a:rPr b="1" spc="25" dirty="0">
                <a:solidFill>
                  <a:srgbClr val="424454"/>
                </a:solidFill>
                <a:latin typeface="Times New Roman"/>
                <a:cs typeface="Times New Roman"/>
              </a:rPr>
              <a:t> </a:t>
            </a:r>
            <a:r>
              <a:rPr b="1" spc="-5" dirty="0">
                <a:solidFill>
                  <a:srgbClr val="424454"/>
                </a:solidFill>
                <a:latin typeface="Times New Roman"/>
                <a:cs typeface="Times New Roman"/>
              </a:rPr>
              <a:t>)-ing </a:t>
            </a:r>
            <a:r>
              <a:rPr b="1" dirty="0">
                <a:solidFill>
                  <a:srgbClr val="424454"/>
                </a:solidFill>
                <a:latin typeface="Times New Roman"/>
                <a:cs typeface="Times New Roman"/>
              </a:rPr>
              <a:t>a</a:t>
            </a:r>
            <a:r>
              <a:rPr b="1" spc="-5" dirty="0">
                <a:solidFill>
                  <a:srgbClr val="424454"/>
                </a:solidFill>
                <a:latin typeface="Times New Roman"/>
                <a:cs typeface="Times New Roman"/>
              </a:rPr>
              <a:t>rray</a:t>
            </a:r>
            <a:r>
              <a:rPr b="1" spc="-10" dirty="0">
                <a:solidFill>
                  <a:srgbClr val="424454"/>
                </a:solidFill>
                <a:latin typeface="Times New Roman"/>
                <a:cs typeface="Times New Roman"/>
              </a:rPr>
              <a:t> </a:t>
            </a:r>
            <a:r>
              <a:rPr b="1" dirty="0">
                <a:solidFill>
                  <a:srgbClr val="424454"/>
                </a:solidFill>
                <a:latin typeface="Times New Roman"/>
                <a:cs typeface="Times New Roman"/>
              </a:rPr>
              <a:t>o</a:t>
            </a:r>
            <a:r>
              <a:rPr b="1" spc="-5" dirty="0">
                <a:solidFill>
                  <a:srgbClr val="424454"/>
                </a:solidFill>
                <a:latin typeface="Times New Roman"/>
                <a:cs typeface="Times New Roman"/>
              </a:rPr>
              <a:t>f</a:t>
            </a:r>
            <a:r>
              <a:rPr b="1" spc="5" dirty="0">
                <a:solidFill>
                  <a:srgbClr val="424454"/>
                </a:solidFill>
                <a:latin typeface="Times New Roman"/>
                <a:cs typeface="Times New Roman"/>
              </a:rPr>
              <a:t> </a:t>
            </a:r>
            <a:r>
              <a:rPr b="1" spc="-15" dirty="0">
                <a:solidFill>
                  <a:srgbClr val="424454"/>
                </a:solidFill>
                <a:latin typeface="Times New Roman"/>
                <a:cs typeface="Times New Roman"/>
              </a:rPr>
              <a:t>s</a:t>
            </a:r>
            <a:r>
              <a:rPr b="1" spc="-5" dirty="0">
                <a:solidFill>
                  <a:srgbClr val="424454"/>
                </a:solidFill>
                <a:latin typeface="Times New Roman"/>
                <a:cs typeface="Times New Roman"/>
              </a:rPr>
              <a:t>t</a:t>
            </a:r>
            <a:r>
              <a:rPr b="1" spc="-950" dirty="0">
                <a:solidFill>
                  <a:srgbClr val="424454"/>
                </a:solidFill>
                <a:latin typeface="Times New Roman"/>
                <a:cs typeface="Times New Roman"/>
              </a:rPr>
              <a:t>r</a:t>
            </a:r>
            <a:r>
              <a:rPr sz="1200" baseline="31250" dirty="0">
                <a:solidFill>
                  <a:srgbClr val="438085"/>
                </a:solidFill>
                <a:latin typeface="Georgia"/>
                <a:cs typeface="Georgia"/>
              </a:rPr>
              <a:t>7</a:t>
            </a:r>
            <a:r>
              <a:rPr sz="1200" spc="-7" baseline="31250" dirty="0">
                <a:solidFill>
                  <a:srgbClr val="438085"/>
                </a:solidFill>
                <a:latin typeface="Georgia"/>
                <a:cs typeface="Georgia"/>
              </a:rPr>
              <a:t>1</a:t>
            </a:r>
            <a:endParaRPr sz="1200" baseline="31250">
              <a:latin typeface="Georgia"/>
              <a:cs typeface="Georgia"/>
            </a:endParaRPr>
          </a:p>
        </p:txBody>
      </p:sp>
      <p:sp>
        <p:nvSpPr>
          <p:cNvPr id="3" name="object 3"/>
          <p:cNvSpPr txBox="1"/>
          <p:nvPr/>
        </p:nvSpPr>
        <p:spPr>
          <a:xfrm>
            <a:off x="4117085" y="679830"/>
            <a:ext cx="1457960" cy="574040"/>
          </a:xfrm>
          <a:prstGeom prst="rect">
            <a:avLst/>
          </a:prstGeom>
        </p:spPr>
        <p:txBody>
          <a:bodyPr vert="horz" wrap="square" lIns="0" tIns="12700" rIns="0" bIns="0" rtlCol="0">
            <a:spAutoFit/>
          </a:bodyPr>
          <a:lstStyle/>
          <a:p>
            <a:pPr marL="12700">
              <a:lnSpc>
                <a:spcPct val="100000"/>
              </a:lnSpc>
              <a:spcBef>
                <a:spcPts val="100"/>
              </a:spcBef>
            </a:pPr>
            <a:r>
              <a:rPr sz="3600" b="1" spc="-5" dirty="0">
                <a:solidFill>
                  <a:srgbClr val="424454"/>
                </a:solidFill>
                <a:latin typeface="Times New Roman"/>
                <a:cs typeface="Times New Roman"/>
              </a:rPr>
              <a:t>uct</a:t>
            </a:r>
            <a:r>
              <a:rPr sz="3600" b="1" spc="-15" dirty="0">
                <a:solidFill>
                  <a:srgbClr val="424454"/>
                </a:solidFill>
                <a:latin typeface="Times New Roman"/>
                <a:cs typeface="Times New Roman"/>
              </a:rPr>
              <a:t>u</a:t>
            </a:r>
            <a:r>
              <a:rPr sz="3600" b="1" spc="-135" dirty="0">
                <a:solidFill>
                  <a:srgbClr val="424454"/>
                </a:solidFill>
                <a:latin typeface="Times New Roman"/>
                <a:cs typeface="Times New Roman"/>
              </a:rPr>
              <a:t>r</a:t>
            </a:r>
            <a:r>
              <a:rPr sz="3600" b="1" dirty="0">
                <a:solidFill>
                  <a:srgbClr val="424454"/>
                </a:solidFill>
                <a:latin typeface="Times New Roman"/>
                <a:cs typeface="Times New Roman"/>
              </a:rPr>
              <a:t>es</a:t>
            </a:r>
            <a:endParaRPr sz="3600">
              <a:latin typeface="Times New Roman"/>
              <a:cs typeface="Times New Roman"/>
            </a:endParaRPr>
          </a:p>
        </p:txBody>
      </p:sp>
      <p:sp>
        <p:nvSpPr>
          <p:cNvPr id="4" name="object 4"/>
          <p:cNvSpPr txBox="1"/>
          <p:nvPr/>
        </p:nvSpPr>
        <p:spPr>
          <a:xfrm>
            <a:off x="1188516" y="1028827"/>
            <a:ext cx="2447290" cy="848994"/>
          </a:xfrm>
          <a:prstGeom prst="rect">
            <a:avLst/>
          </a:prstGeom>
        </p:spPr>
        <p:txBody>
          <a:bodyPr vert="horz" wrap="square" lIns="0" tIns="12700" rIns="0" bIns="0" rtlCol="0">
            <a:spAutoFit/>
          </a:bodyPr>
          <a:lstStyle/>
          <a:p>
            <a:pPr marL="12700">
              <a:lnSpc>
                <a:spcPct val="100000"/>
              </a:lnSpc>
              <a:spcBef>
                <a:spcPts val="100"/>
              </a:spcBef>
            </a:pPr>
            <a:r>
              <a:rPr sz="1800" b="1" spc="-5" dirty="0">
                <a:latin typeface="Georgia"/>
                <a:cs typeface="Georgia"/>
              </a:rPr>
              <a:t>typedef</a:t>
            </a:r>
            <a:r>
              <a:rPr sz="1800" b="1" spc="335" dirty="0">
                <a:latin typeface="Georgia"/>
                <a:cs typeface="Georgia"/>
              </a:rPr>
              <a:t> </a:t>
            </a:r>
            <a:r>
              <a:rPr sz="1800" b="1" spc="-5" dirty="0">
                <a:latin typeface="Georgia"/>
                <a:cs typeface="Georgia"/>
              </a:rPr>
              <a:t>struct{</a:t>
            </a:r>
            <a:endParaRPr sz="1800">
              <a:latin typeface="Georgia"/>
              <a:cs typeface="Georgia"/>
            </a:endParaRPr>
          </a:p>
          <a:p>
            <a:pPr marL="600710">
              <a:lnSpc>
                <a:spcPct val="100000"/>
              </a:lnSpc>
            </a:pPr>
            <a:r>
              <a:rPr sz="1800" b="1" spc="-5" dirty="0">
                <a:latin typeface="Georgia"/>
                <a:cs typeface="Georgia"/>
              </a:rPr>
              <a:t>c</a:t>
            </a:r>
            <a:r>
              <a:rPr sz="1800" b="1" dirty="0">
                <a:latin typeface="Georgia"/>
                <a:cs typeface="Georgia"/>
              </a:rPr>
              <a:t>h</a:t>
            </a:r>
            <a:r>
              <a:rPr sz="1800" b="1" spc="5" dirty="0">
                <a:latin typeface="Georgia"/>
                <a:cs typeface="Georgia"/>
              </a:rPr>
              <a:t>a</a:t>
            </a:r>
            <a:r>
              <a:rPr sz="1800" b="1" dirty="0">
                <a:latin typeface="Georgia"/>
                <a:cs typeface="Georgia"/>
              </a:rPr>
              <a:t>r</a:t>
            </a:r>
            <a:r>
              <a:rPr sz="1800" b="1" spc="-75" dirty="0">
                <a:latin typeface="Georgia"/>
                <a:cs typeface="Georgia"/>
              </a:rPr>
              <a:t> </a:t>
            </a:r>
            <a:r>
              <a:rPr sz="1800" b="1" dirty="0">
                <a:latin typeface="Georgia"/>
                <a:cs typeface="Georgia"/>
              </a:rPr>
              <a:t>n</a:t>
            </a:r>
            <a:r>
              <a:rPr sz="1800" b="1" spc="5" dirty="0">
                <a:latin typeface="Georgia"/>
                <a:cs typeface="Georgia"/>
              </a:rPr>
              <a:t>a</a:t>
            </a:r>
            <a:r>
              <a:rPr sz="1800" b="1" spc="-10" dirty="0">
                <a:latin typeface="Georgia"/>
                <a:cs typeface="Georgia"/>
              </a:rPr>
              <a:t>m</a:t>
            </a:r>
            <a:r>
              <a:rPr sz="1800" b="1" dirty="0">
                <a:latin typeface="Georgia"/>
                <a:cs typeface="Georgia"/>
              </a:rPr>
              <a:t>e</a:t>
            </a:r>
            <a:r>
              <a:rPr sz="1800" b="1" spc="5" dirty="0">
                <a:latin typeface="Georgia"/>
                <a:cs typeface="Georgia"/>
              </a:rPr>
              <a:t>[</a:t>
            </a:r>
            <a:r>
              <a:rPr sz="1800" b="1" spc="-5" dirty="0">
                <a:latin typeface="Georgia"/>
                <a:cs typeface="Georgia"/>
              </a:rPr>
              <a:t>2</a:t>
            </a:r>
            <a:r>
              <a:rPr sz="1800" b="1" spc="-20" dirty="0">
                <a:latin typeface="Georgia"/>
                <a:cs typeface="Georgia"/>
              </a:rPr>
              <a:t>0</a:t>
            </a:r>
            <a:r>
              <a:rPr sz="1800" b="1" spc="5" dirty="0">
                <a:latin typeface="Georgia"/>
                <a:cs typeface="Georgia"/>
              </a:rPr>
              <a:t>]</a:t>
            </a:r>
            <a:r>
              <a:rPr sz="1800" b="1" dirty="0">
                <a:latin typeface="Georgia"/>
                <a:cs typeface="Georgia"/>
              </a:rPr>
              <a:t>;</a:t>
            </a:r>
            <a:endParaRPr sz="1800">
              <a:latin typeface="Georgia"/>
              <a:cs typeface="Georgia"/>
            </a:endParaRPr>
          </a:p>
          <a:p>
            <a:pPr marL="600710">
              <a:lnSpc>
                <a:spcPct val="100000"/>
              </a:lnSpc>
            </a:pPr>
            <a:r>
              <a:rPr sz="1800" b="1" dirty="0">
                <a:latin typeface="Georgia"/>
                <a:cs typeface="Georgia"/>
              </a:rPr>
              <a:t>int</a:t>
            </a:r>
            <a:r>
              <a:rPr sz="1800" b="1" spc="-80" dirty="0">
                <a:latin typeface="Georgia"/>
                <a:cs typeface="Georgia"/>
              </a:rPr>
              <a:t> </a:t>
            </a:r>
            <a:r>
              <a:rPr sz="1800" b="1" dirty="0">
                <a:latin typeface="Georgia"/>
                <a:cs typeface="Georgia"/>
              </a:rPr>
              <a:t>roll;</a:t>
            </a:r>
            <a:endParaRPr sz="1800">
              <a:latin typeface="Georgia"/>
              <a:cs typeface="Georgia"/>
            </a:endParaRPr>
          </a:p>
        </p:txBody>
      </p:sp>
      <p:sp>
        <p:nvSpPr>
          <p:cNvPr id="5" name="object 5"/>
          <p:cNvSpPr txBox="1"/>
          <p:nvPr/>
        </p:nvSpPr>
        <p:spPr>
          <a:xfrm>
            <a:off x="1130604" y="1851736"/>
            <a:ext cx="6507480" cy="4826000"/>
          </a:xfrm>
          <a:prstGeom prst="rect">
            <a:avLst/>
          </a:prstGeom>
        </p:spPr>
        <p:txBody>
          <a:bodyPr vert="horz" wrap="square" lIns="0" tIns="12700" rIns="0" bIns="0" rtlCol="0">
            <a:spAutoFit/>
          </a:bodyPr>
          <a:lstStyle/>
          <a:p>
            <a:pPr marL="658495">
              <a:lnSpc>
                <a:spcPct val="100000"/>
              </a:lnSpc>
              <a:spcBef>
                <a:spcPts val="100"/>
              </a:spcBef>
            </a:pPr>
            <a:r>
              <a:rPr sz="1800" b="1" spc="-15" dirty="0">
                <a:latin typeface="Georgia"/>
                <a:cs typeface="Georgia"/>
              </a:rPr>
              <a:t>f</a:t>
            </a:r>
            <a:r>
              <a:rPr sz="1800" b="1" spc="-5" dirty="0">
                <a:latin typeface="Georgia"/>
                <a:cs typeface="Georgia"/>
              </a:rPr>
              <a:t>l</a:t>
            </a:r>
            <a:r>
              <a:rPr sz="1800" b="1" spc="10" dirty="0">
                <a:latin typeface="Georgia"/>
                <a:cs typeface="Georgia"/>
              </a:rPr>
              <a:t>o</a:t>
            </a:r>
            <a:r>
              <a:rPr sz="1800" b="1" spc="5" dirty="0">
                <a:latin typeface="Georgia"/>
                <a:cs typeface="Georgia"/>
              </a:rPr>
              <a:t>a</a:t>
            </a:r>
            <a:r>
              <a:rPr sz="1800" b="1" dirty="0">
                <a:latin typeface="Georgia"/>
                <a:cs typeface="Georgia"/>
              </a:rPr>
              <a:t>t S</a:t>
            </a:r>
            <a:r>
              <a:rPr sz="1800" b="1" spc="5" dirty="0">
                <a:latin typeface="Georgia"/>
                <a:cs typeface="Georgia"/>
              </a:rPr>
              <a:t>GP</a:t>
            </a:r>
            <a:r>
              <a:rPr sz="1800" b="1" spc="-5" dirty="0">
                <a:latin typeface="Georgia"/>
                <a:cs typeface="Georgia"/>
              </a:rPr>
              <a:t>A</a:t>
            </a:r>
            <a:r>
              <a:rPr sz="1800" b="1" spc="-15" dirty="0">
                <a:latin typeface="Georgia"/>
                <a:cs typeface="Georgia"/>
              </a:rPr>
              <a:t>[</a:t>
            </a:r>
            <a:r>
              <a:rPr sz="1800" b="1" spc="-20" dirty="0">
                <a:latin typeface="Georgia"/>
                <a:cs typeface="Georgia"/>
              </a:rPr>
              <a:t>8</a:t>
            </a:r>
            <a:r>
              <a:rPr sz="1800" b="1" spc="5" dirty="0">
                <a:latin typeface="Georgia"/>
                <a:cs typeface="Georgia"/>
              </a:rPr>
              <a:t>]</a:t>
            </a:r>
            <a:r>
              <a:rPr sz="1800" b="1" dirty="0">
                <a:latin typeface="Georgia"/>
                <a:cs typeface="Georgia"/>
              </a:rPr>
              <a:t>,</a:t>
            </a:r>
            <a:r>
              <a:rPr sz="1800" b="1" spc="-130" dirty="0">
                <a:latin typeface="Georgia"/>
                <a:cs typeface="Georgia"/>
              </a:rPr>
              <a:t> </a:t>
            </a:r>
            <a:r>
              <a:rPr sz="1800" b="1" spc="5" dirty="0">
                <a:latin typeface="Georgia"/>
                <a:cs typeface="Georgia"/>
              </a:rPr>
              <a:t>C</a:t>
            </a:r>
            <a:r>
              <a:rPr sz="1800" b="1" spc="10" dirty="0">
                <a:latin typeface="Georgia"/>
                <a:cs typeface="Georgia"/>
              </a:rPr>
              <a:t>G</a:t>
            </a:r>
            <a:r>
              <a:rPr sz="1800" b="1" spc="5" dirty="0">
                <a:latin typeface="Georgia"/>
                <a:cs typeface="Georgia"/>
              </a:rPr>
              <a:t>P</a:t>
            </a:r>
            <a:r>
              <a:rPr sz="1800" b="1" spc="-5" dirty="0">
                <a:latin typeface="Georgia"/>
                <a:cs typeface="Georgia"/>
              </a:rPr>
              <a:t>A;</a:t>
            </a:r>
            <a:endParaRPr sz="1800">
              <a:latin typeface="Georgia"/>
              <a:cs typeface="Georgia"/>
            </a:endParaRPr>
          </a:p>
          <a:p>
            <a:pPr marL="423545">
              <a:lnSpc>
                <a:spcPct val="100000"/>
              </a:lnSpc>
              <a:spcBef>
                <a:spcPts val="5"/>
              </a:spcBef>
            </a:pPr>
            <a:r>
              <a:rPr sz="1800" b="1" dirty="0">
                <a:latin typeface="Georgia"/>
                <a:cs typeface="Georgia"/>
              </a:rPr>
              <a:t>}</a:t>
            </a:r>
            <a:r>
              <a:rPr sz="1800" b="1" spc="-75" dirty="0">
                <a:latin typeface="Georgia"/>
                <a:cs typeface="Georgia"/>
              </a:rPr>
              <a:t> </a:t>
            </a:r>
            <a:r>
              <a:rPr sz="1800" b="1" spc="-5" dirty="0">
                <a:latin typeface="Georgia"/>
                <a:cs typeface="Georgia"/>
              </a:rPr>
              <a:t>person;</a:t>
            </a:r>
            <a:endParaRPr sz="1800">
              <a:latin typeface="Georgia"/>
              <a:cs typeface="Georgia"/>
            </a:endParaRPr>
          </a:p>
          <a:p>
            <a:pPr marL="12700">
              <a:lnSpc>
                <a:spcPct val="100000"/>
              </a:lnSpc>
              <a:spcBef>
                <a:spcPts val="384"/>
              </a:spcBef>
            </a:pPr>
            <a:r>
              <a:rPr sz="1800" b="1" dirty="0">
                <a:latin typeface="Georgia"/>
                <a:cs typeface="Georgia"/>
              </a:rPr>
              <a:t>void</a:t>
            </a:r>
            <a:r>
              <a:rPr sz="1800" b="1" spc="-95" dirty="0">
                <a:latin typeface="Georgia"/>
                <a:cs typeface="Georgia"/>
              </a:rPr>
              <a:t> </a:t>
            </a:r>
            <a:r>
              <a:rPr sz="1800" b="1" dirty="0">
                <a:latin typeface="Georgia"/>
                <a:cs typeface="Georgia"/>
              </a:rPr>
              <a:t>main()</a:t>
            </a:r>
            <a:endParaRPr sz="1800">
              <a:latin typeface="Georgia"/>
              <a:cs typeface="Georgia"/>
            </a:endParaRPr>
          </a:p>
          <a:p>
            <a:pPr marL="73025">
              <a:lnSpc>
                <a:spcPct val="100000"/>
              </a:lnSpc>
              <a:spcBef>
                <a:spcPts val="409"/>
              </a:spcBef>
            </a:pPr>
            <a:r>
              <a:rPr sz="1800" b="1" dirty="0">
                <a:latin typeface="Georgia"/>
                <a:cs typeface="Georgia"/>
              </a:rPr>
              <a:t>{</a:t>
            </a:r>
            <a:endParaRPr sz="1800">
              <a:latin typeface="Georgia"/>
              <a:cs typeface="Georgia"/>
            </a:endParaRPr>
          </a:p>
          <a:p>
            <a:pPr marL="365760" marR="4177665">
              <a:lnSpc>
                <a:spcPct val="114500"/>
              </a:lnSpc>
              <a:spcBef>
                <a:spcPts val="95"/>
              </a:spcBef>
            </a:pPr>
            <a:r>
              <a:rPr sz="1800" b="1" spc="-10" dirty="0">
                <a:latin typeface="Georgia"/>
                <a:cs typeface="Georgia"/>
              </a:rPr>
              <a:t>p</a:t>
            </a:r>
            <a:r>
              <a:rPr sz="1800" b="1" dirty="0">
                <a:latin typeface="Georgia"/>
                <a:cs typeface="Georgia"/>
              </a:rPr>
              <a:t>er</a:t>
            </a:r>
            <a:r>
              <a:rPr sz="1800" b="1" spc="-10" dirty="0">
                <a:latin typeface="Georgia"/>
                <a:cs typeface="Georgia"/>
              </a:rPr>
              <a:t>s</a:t>
            </a:r>
            <a:r>
              <a:rPr sz="1800" b="1" spc="5" dirty="0">
                <a:latin typeface="Georgia"/>
                <a:cs typeface="Georgia"/>
              </a:rPr>
              <a:t>o</a:t>
            </a:r>
            <a:r>
              <a:rPr sz="1800" b="1" dirty="0">
                <a:latin typeface="Georgia"/>
                <a:cs typeface="Georgia"/>
              </a:rPr>
              <a:t>n</a:t>
            </a:r>
            <a:r>
              <a:rPr sz="1800" b="1" spc="-65" dirty="0">
                <a:latin typeface="Georgia"/>
                <a:cs typeface="Georgia"/>
              </a:rPr>
              <a:t> </a:t>
            </a:r>
            <a:r>
              <a:rPr sz="1800" b="1" dirty="0">
                <a:latin typeface="Georgia"/>
                <a:cs typeface="Georgia"/>
              </a:rPr>
              <a:t>*</a:t>
            </a:r>
            <a:r>
              <a:rPr sz="1800" b="1" spc="-15" dirty="0">
                <a:latin typeface="Georgia"/>
                <a:cs typeface="Georgia"/>
              </a:rPr>
              <a:t>s</a:t>
            </a:r>
            <a:r>
              <a:rPr sz="1800" b="1" spc="-5" dirty="0">
                <a:latin typeface="Georgia"/>
                <a:cs typeface="Georgia"/>
              </a:rPr>
              <a:t>t</a:t>
            </a:r>
            <a:r>
              <a:rPr sz="1800" b="1" spc="5" dirty="0">
                <a:latin typeface="Georgia"/>
                <a:cs typeface="Georgia"/>
              </a:rPr>
              <a:t>ud</a:t>
            </a:r>
            <a:r>
              <a:rPr sz="1800" b="1" dirty="0">
                <a:latin typeface="Georgia"/>
                <a:cs typeface="Georgia"/>
              </a:rPr>
              <a:t>e</a:t>
            </a:r>
            <a:r>
              <a:rPr sz="1800" b="1" spc="5" dirty="0">
                <a:latin typeface="Georgia"/>
                <a:cs typeface="Georgia"/>
              </a:rPr>
              <a:t>n</a:t>
            </a:r>
            <a:r>
              <a:rPr sz="1800" b="1" spc="-20" dirty="0">
                <a:latin typeface="Georgia"/>
                <a:cs typeface="Georgia"/>
              </a:rPr>
              <a:t>t</a:t>
            </a:r>
            <a:r>
              <a:rPr sz="1800" b="1" dirty="0">
                <a:latin typeface="Georgia"/>
                <a:cs typeface="Georgia"/>
              </a:rPr>
              <a:t>;  int i,j,n; </a:t>
            </a:r>
            <a:r>
              <a:rPr sz="1800" b="1" spc="5" dirty="0">
                <a:latin typeface="Georgia"/>
                <a:cs typeface="Georgia"/>
              </a:rPr>
              <a:t> </a:t>
            </a:r>
            <a:r>
              <a:rPr sz="1800" b="1" spc="-15" dirty="0">
                <a:latin typeface="Georgia"/>
                <a:cs typeface="Georgia"/>
              </a:rPr>
              <a:t>s</a:t>
            </a:r>
            <a:r>
              <a:rPr sz="1800" b="1" spc="-5" dirty="0">
                <a:latin typeface="Georgia"/>
                <a:cs typeface="Georgia"/>
              </a:rPr>
              <a:t>c</a:t>
            </a:r>
            <a:r>
              <a:rPr sz="1800" b="1" spc="5" dirty="0">
                <a:latin typeface="Georgia"/>
                <a:cs typeface="Georgia"/>
              </a:rPr>
              <a:t>a</a:t>
            </a:r>
            <a:r>
              <a:rPr sz="1800" b="1" dirty="0">
                <a:latin typeface="Georgia"/>
                <a:cs typeface="Georgia"/>
              </a:rPr>
              <a:t>n</a:t>
            </a:r>
            <a:r>
              <a:rPr sz="1800" b="1" spc="-15" dirty="0">
                <a:latin typeface="Georgia"/>
                <a:cs typeface="Georgia"/>
              </a:rPr>
              <a:t>f</a:t>
            </a:r>
            <a:r>
              <a:rPr sz="1800" b="1" spc="5" dirty="0">
                <a:latin typeface="Georgia"/>
                <a:cs typeface="Georgia"/>
              </a:rPr>
              <a:t>(</a:t>
            </a:r>
            <a:r>
              <a:rPr sz="1800" b="1" spc="-5" dirty="0">
                <a:latin typeface="Georgia"/>
                <a:cs typeface="Georgia"/>
              </a:rPr>
              <a:t>"%</a:t>
            </a:r>
            <a:r>
              <a:rPr sz="1800" b="1" spc="5" dirty="0">
                <a:latin typeface="Georgia"/>
                <a:cs typeface="Georgia"/>
              </a:rPr>
              <a:t>d</a:t>
            </a:r>
            <a:r>
              <a:rPr sz="1800" b="1" spc="-5" dirty="0">
                <a:latin typeface="Georgia"/>
                <a:cs typeface="Georgia"/>
              </a:rPr>
              <a:t>"</a:t>
            </a:r>
            <a:r>
              <a:rPr sz="1800" b="1" dirty="0">
                <a:latin typeface="Georgia"/>
                <a:cs typeface="Georgia"/>
              </a:rPr>
              <a:t>,</a:t>
            </a:r>
            <a:r>
              <a:rPr sz="1800" b="1" spc="-125" dirty="0">
                <a:latin typeface="Georgia"/>
                <a:cs typeface="Georgia"/>
              </a:rPr>
              <a:t> </a:t>
            </a:r>
            <a:r>
              <a:rPr sz="1800" b="1" spc="-5" dirty="0">
                <a:latin typeface="Georgia"/>
                <a:cs typeface="Georgia"/>
              </a:rPr>
              <a:t>&amp;</a:t>
            </a:r>
            <a:r>
              <a:rPr sz="1800" b="1" dirty="0">
                <a:latin typeface="Georgia"/>
                <a:cs typeface="Georgia"/>
              </a:rPr>
              <a:t>n</a:t>
            </a:r>
            <a:r>
              <a:rPr sz="1800" b="1" spc="5" dirty="0">
                <a:latin typeface="Georgia"/>
                <a:cs typeface="Georgia"/>
              </a:rPr>
              <a:t>)</a:t>
            </a:r>
            <a:r>
              <a:rPr sz="1800" b="1" dirty="0">
                <a:latin typeface="Georgia"/>
                <a:cs typeface="Georgia"/>
              </a:rPr>
              <a:t>;</a:t>
            </a:r>
            <a:endParaRPr sz="1800">
              <a:latin typeface="Georgia"/>
              <a:cs typeface="Georgia"/>
            </a:endParaRPr>
          </a:p>
          <a:p>
            <a:pPr marL="365760" marR="721995">
              <a:lnSpc>
                <a:spcPct val="120000"/>
              </a:lnSpc>
            </a:pPr>
            <a:r>
              <a:rPr sz="1800" b="1" spc="-5" dirty="0">
                <a:solidFill>
                  <a:srgbClr val="FF0000"/>
                </a:solidFill>
                <a:latin typeface="Georgia"/>
                <a:cs typeface="Georgia"/>
              </a:rPr>
              <a:t>student </a:t>
            </a:r>
            <a:r>
              <a:rPr sz="1800" b="1" dirty="0">
                <a:solidFill>
                  <a:srgbClr val="FF0000"/>
                </a:solidFill>
                <a:latin typeface="Georgia"/>
                <a:cs typeface="Georgia"/>
              </a:rPr>
              <a:t>= </a:t>
            </a:r>
            <a:r>
              <a:rPr sz="1800" b="1" spc="-5" dirty="0">
                <a:solidFill>
                  <a:srgbClr val="FF0000"/>
                </a:solidFill>
                <a:latin typeface="Georgia"/>
                <a:cs typeface="Georgia"/>
              </a:rPr>
              <a:t>(person *)malloc(n*sizeof(person)); </a:t>
            </a:r>
            <a:r>
              <a:rPr sz="1800" b="1" spc="-445" dirty="0">
                <a:solidFill>
                  <a:srgbClr val="FF0000"/>
                </a:solidFill>
                <a:latin typeface="Georgia"/>
                <a:cs typeface="Georgia"/>
              </a:rPr>
              <a:t> </a:t>
            </a:r>
            <a:r>
              <a:rPr sz="1800" b="1" spc="-5" dirty="0">
                <a:latin typeface="Georgia"/>
                <a:cs typeface="Georgia"/>
              </a:rPr>
              <a:t>for</a:t>
            </a:r>
            <a:r>
              <a:rPr sz="1800" b="1" spc="20" dirty="0">
                <a:latin typeface="Georgia"/>
                <a:cs typeface="Georgia"/>
              </a:rPr>
              <a:t> </a:t>
            </a:r>
            <a:r>
              <a:rPr sz="1800" b="1" dirty="0">
                <a:latin typeface="Georgia"/>
                <a:cs typeface="Georgia"/>
              </a:rPr>
              <a:t>(i=0;</a:t>
            </a:r>
            <a:r>
              <a:rPr sz="1800" b="1" spc="-10" dirty="0">
                <a:latin typeface="Georgia"/>
                <a:cs typeface="Georgia"/>
              </a:rPr>
              <a:t> </a:t>
            </a:r>
            <a:r>
              <a:rPr sz="1800" b="1" spc="-5" dirty="0">
                <a:latin typeface="Georgia"/>
                <a:cs typeface="Georgia"/>
              </a:rPr>
              <a:t>i&lt;n;</a:t>
            </a:r>
            <a:r>
              <a:rPr sz="1800" b="1" spc="-10" dirty="0">
                <a:latin typeface="Georgia"/>
                <a:cs typeface="Georgia"/>
              </a:rPr>
              <a:t> </a:t>
            </a:r>
            <a:r>
              <a:rPr sz="1800" b="1" spc="-5" dirty="0">
                <a:latin typeface="Georgia"/>
                <a:cs typeface="Georgia"/>
              </a:rPr>
              <a:t>i++)</a:t>
            </a:r>
            <a:r>
              <a:rPr sz="1800" b="1" spc="-10" dirty="0">
                <a:latin typeface="Georgia"/>
                <a:cs typeface="Georgia"/>
              </a:rPr>
              <a:t> </a:t>
            </a:r>
            <a:r>
              <a:rPr sz="1800" b="1" dirty="0">
                <a:latin typeface="Georgia"/>
                <a:cs typeface="Georgia"/>
              </a:rPr>
              <a:t>{</a:t>
            </a:r>
            <a:endParaRPr sz="1800">
              <a:latin typeface="Georgia"/>
              <a:cs typeface="Georgia"/>
            </a:endParaRPr>
          </a:p>
          <a:p>
            <a:pPr marL="597535">
              <a:lnSpc>
                <a:spcPct val="100000"/>
              </a:lnSpc>
              <a:spcBef>
                <a:spcPts val="625"/>
              </a:spcBef>
            </a:pPr>
            <a:r>
              <a:rPr sz="1800" b="1" spc="-5" dirty="0">
                <a:latin typeface="Georgia"/>
                <a:cs typeface="Georgia"/>
              </a:rPr>
              <a:t>scanf("%s",</a:t>
            </a:r>
            <a:r>
              <a:rPr sz="1800" b="1" spc="-80" dirty="0">
                <a:latin typeface="Georgia"/>
                <a:cs typeface="Georgia"/>
              </a:rPr>
              <a:t> </a:t>
            </a:r>
            <a:r>
              <a:rPr sz="1800" b="1" spc="-10" dirty="0">
                <a:latin typeface="Georgia"/>
                <a:cs typeface="Georgia"/>
              </a:rPr>
              <a:t>student[i].name);</a:t>
            </a:r>
            <a:endParaRPr sz="1800">
              <a:latin typeface="Georgia"/>
              <a:cs typeface="Georgia"/>
            </a:endParaRPr>
          </a:p>
          <a:p>
            <a:pPr marL="597535">
              <a:lnSpc>
                <a:spcPct val="100000"/>
              </a:lnSpc>
              <a:spcBef>
                <a:spcPts val="409"/>
              </a:spcBef>
            </a:pPr>
            <a:r>
              <a:rPr sz="1800" b="1" spc="-15" dirty="0">
                <a:latin typeface="Georgia"/>
                <a:cs typeface="Georgia"/>
              </a:rPr>
              <a:t>s</a:t>
            </a:r>
            <a:r>
              <a:rPr sz="1800" b="1" spc="-5" dirty="0">
                <a:latin typeface="Georgia"/>
                <a:cs typeface="Georgia"/>
              </a:rPr>
              <a:t>c</a:t>
            </a:r>
            <a:r>
              <a:rPr sz="1800" b="1" spc="5" dirty="0">
                <a:latin typeface="Georgia"/>
                <a:cs typeface="Georgia"/>
              </a:rPr>
              <a:t>an</a:t>
            </a:r>
            <a:r>
              <a:rPr sz="1800" b="1" spc="-15" dirty="0">
                <a:latin typeface="Georgia"/>
                <a:cs typeface="Georgia"/>
              </a:rPr>
              <a:t>f</a:t>
            </a:r>
            <a:r>
              <a:rPr sz="1800" b="1" spc="5" dirty="0">
                <a:latin typeface="Georgia"/>
                <a:cs typeface="Georgia"/>
              </a:rPr>
              <a:t>(</a:t>
            </a:r>
            <a:r>
              <a:rPr sz="1800" b="1" spc="-5" dirty="0">
                <a:latin typeface="Georgia"/>
                <a:cs typeface="Georgia"/>
              </a:rPr>
              <a:t>"%</a:t>
            </a:r>
            <a:r>
              <a:rPr sz="1800" b="1" spc="10" dirty="0">
                <a:latin typeface="Georgia"/>
                <a:cs typeface="Georgia"/>
              </a:rPr>
              <a:t>d</a:t>
            </a:r>
            <a:r>
              <a:rPr sz="1800" b="1" spc="-5" dirty="0">
                <a:latin typeface="Georgia"/>
                <a:cs typeface="Georgia"/>
              </a:rPr>
              <a:t>"</a:t>
            </a:r>
            <a:r>
              <a:rPr sz="1800" b="1" dirty="0">
                <a:latin typeface="Georgia"/>
                <a:cs typeface="Georgia"/>
              </a:rPr>
              <a:t>,</a:t>
            </a:r>
            <a:r>
              <a:rPr sz="1800" b="1" spc="-135" dirty="0">
                <a:latin typeface="Georgia"/>
                <a:cs typeface="Georgia"/>
              </a:rPr>
              <a:t> </a:t>
            </a:r>
            <a:r>
              <a:rPr sz="1800" b="1" spc="-5" dirty="0">
                <a:latin typeface="Georgia"/>
                <a:cs typeface="Georgia"/>
              </a:rPr>
              <a:t>&amp;</a:t>
            </a:r>
            <a:r>
              <a:rPr sz="1800" b="1" spc="-10" dirty="0">
                <a:latin typeface="Georgia"/>
                <a:cs typeface="Georgia"/>
              </a:rPr>
              <a:t>s</a:t>
            </a:r>
            <a:r>
              <a:rPr sz="1800" b="1" spc="-5" dirty="0">
                <a:latin typeface="Georgia"/>
                <a:cs typeface="Georgia"/>
              </a:rPr>
              <a:t>t</a:t>
            </a:r>
            <a:r>
              <a:rPr sz="1800" b="1" spc="5" dirty="0">
                <a:latin typeface="Georgia"/>
                <a:cs typeface="Georgia"/>
              </a:rPr>
              <a:t>ud</a:t>
            </a:r>
            <a:r>
              <a:rPr sz="1800" b="1" dirty="0">
                <a:latin typeface="Georgia"/>
                <a:cs typeface="Georgia"/>
              </a:rPr>
              <a:t>e</a:t>
            </a:r>
            <a:r>
              <a:rPr sz="1800" b="1" spc="5" dirty="0">
                <a:latin typeface="Georgia"/>
                <a:cs typeface="Georgia"/>
              </a:rPr>
              <a:t>n</a:t>
            </a:r>
            <a:r>
              <a:rPr sz="1800" b="1" spc="-5" dirty="0">
                <a:latin typeface="Georgia"/>
                <a:cs typeface="Georgia"/>
              </a:rPr>
              <a:t>t</a:t>
            </a:r>
            <a:r>
              <a:rPr sz="1800" b="1" spc="-10" dirty="0">
                <a:latin typeface="Georgia"/>
                <a:cs typeface="Georgia"/>
              </a:rPr>
              <a:t>[</a:t>
            </a:r>
            <a:r>
              <a:rPr sz="1800" b="1" spc="-15" dirty="0">
                <a:latin typeface="Georgia"/>
                <a:cs typeface="Georgia"/>
              </a:rPr>
              <a:t>i]</a:t>
            </a:r>
            <a:r>
              <a:rPr sz="1800" b="1" spc="5" dirty="0">
                <a:latin typeface="Georgia"/>
                <a:cs typeface="Georgia"/>
              </a:rPr>
              <a:t>.</a:t>
            </a:r>
            <a:r>
              <a:rPr sz="1800" b="1" spc="-25" dirty="0">
                <a:latin typeface="Georgia"/>
                <a:cs typeface="Georgia"/>
              </a:rPr>
              <a:t>r</a:t>
            </a:r>
            <a:r>
              <a:rPr sz="1800" b="1" spc="5" dirty="0">
                <a:latin typeface="Georgia"/>
                <a:cs typeface="Georgia"/>
              </a:rPr>
              <a:t>o</a:t>
            </a:r>
            <a:r>
              <a:rPr sz="1800" b="1" spc="-5" dirty="0">
                <a:latin typeface="Georgia"/>
                <a:cs typeface="Georgia"/>
              </a:rPr>
              <a:t>l</a:t>
            </a:r>
            <a:r>
              <a:rPr sz="1800" b="1" spc="5" dirty="0">
                <a:latin typeface="Georgia"/>
                <a:cs typeface="Georgia"/>
              </a:rPr>
              <a:t>l</a:t>
            </a:r>
            <a:r>
              <a:rPr sz="1800" b="1" spc="-15" dirty="0">
                <a:latin typeface="Georgia"/>
                <a:cs typeface="Georgia"/>
              </a:rPr>
              <a:t>)</a:t>
            </a:r>
            <a:r>
              <a:rPr sz="1800" b="1" dirty="0">
                <a:latin typeface="Georgia"/>
                <a:cs typeface="Georgia"/>
              </a:rPr>
              <a:t>;</a:t>
            </a:r>
            <a:endParaRPr sz="1800">
              <a:latin typeface="Georgia"/>
              <a:cs typeface="Georgia"/>
            </a:endParaRPr>
          </a:p>
          <a:p>
            <a:pPr marL="597535">
              <a:lnSpc>
                <a:spcPct val="100000"/>
              </a:lnSpc>
              <a:spcBef>
                <a:spcPts val="190"/>
              </a:spcBef>
            </a:pPr>
            <a:r>
              <a:rPr sz="1800" b="1" spc="-10" dirty="0">
                <a:latin typeface="Georgia"/>
                <a:cs typeface="Georgia"/>
              </a:rPr>
              <a:t>for(j=0;j&lt;8;j++)</a:t>
            </a:r>
            <a:r>
              <a:rPr sz="1800" b="1" spc="-30" dirty="0">
                <a:latin typeface="Georgia"/>
                <a:cs typeface="Georgia"/>
              </a:rPr>
              <a:t> </a:t>
            </a:r>
            <a:r>
              <a:rPr sz="1800" b="1" spc="-5" dirty="0">
                <a:latin typeface="Georgia"/>
                <a:cs typeface="Georgia"/>
              </a:rPr>
              <a:t>scanf("%f",</a:t>
            </a:r>
            <a:r>
              <a:rPr sz="1800" b="1" spc="45" dirty="0">
                <a:latin typeface="Georgia"/>
                <a:cs typeface="Georgia"/>
              </a:rPr>
              <a:t> </a:t>
            </a:r>
            <a:r>
              <a:rPr sz="1800" b="1" spc="-15" dirty="0">
                <a:latin typeface="Georgia"/>
                <a:cs typeface="Georgia"/>
              </a:rPr>
              <a:t>&amp;student[i].SGPA[j]);</a:t>
            </a:r>
            <a:endParaRPr sz="1800">
              <a:latin typeface="Georgia"/>
              <a:cs typeface="Georgia"/>
            </a:endParaRPr>
          </a:p>
          <a:p>
            <a:pPr marL="597535">
              <a:lnSpc>
                <a:spcPct val="100000"/>
              </a:lnSpc>
              <a:spcBef>
                <a:spcPts val="434"/>
              </a:spcBef>
            </a:pPr>
            <a:r>
              <a:rPr sz="1800" b="1" spc="-5" dirty="0">
                <a:latin typeface="Georgia"/>
                <a:cs typeface="Georgia"/>
              </a:rPr>
              <a:t>scanf("%f",</a:t>
            </a:r>
            <a:r>
              <a:rPr sz="1800" b="1" spc="-55" dirty="0">
                <a:latin typeface="Georgia"/>
                <a:cs typeface="Georgia"/>
              </a:rPr>
              <a:t> </a:t>
            </a:r>
            <a:r>
              <a:rPr sz="1800" b="1" spc="-10" dirty="0">
                <a:latin typeface="Georgia"/>
                <a:cs typeface="Georgia"/>
              </a:rPr>
              <a:t>&amp;student[i].CGPA);</a:t>
            </a:r>
            <a:endParaRPr sz="1800">
              <a:latin typeface="Georgia"/>
              <a:cs typeface="Georgia"/>
            </a:endParaRPr>
          </a:p>
          <a:p>
            <a:pPr marL="365760">
              <a:lnSpc>
                <a:spcPct val="100000"/>
              </a:lnSpc>
              <a:spcBef>
                <a:spcPts val="650"/>
              </a:spcBef>
            </a:pPr>
            <a:r>
              <a:rPr sz="1800" b="1" dirty="0">
                <a:latin typeface="Georgia"/>
                <a:cs typeface="Georgia"/>
              </a:rPr>
              <a:t>}</a:t>
            </a:r>
            <a:endParaRPr sz="1800">
              <a:latin typeface="Georgia"/>
              <a:cs typeface="Georgia"/>
            </a:endParaRPr>
          </a:p>
          <a:p>
            <a:pPr marL="73025">
              <a:lnSpc>
                <a:spcPct val="100000"/>
              </a:lnSpc>
              <a:spcBef>
                <a:spcPts val="385"/>
              </a:spcBef>
            </a:pPr>
            <a:r>
              <a:rPr sz="1800" b="1" dirty="0">
                <a:latin typeface="Georgia"/>
                <a:cs typeface="Georgia"/>
              </a:rPr>
              <a:t>}</a:t>
            </a:r>
            <a:endParaRPr sz="1800">
              <a:latin typeface="Georgia"/>
              <a:cs typeface="Georgia"/>
            </a:endParaRPr>
          </a:p>
        </p:txBody>
      </p:sp>
    </p:spTree>
    <p:extLst>
      <p:ext uri="{BB962C8B-B14F-4D97-AF65-F5344CB8AC3E}">
        <p14:creationId xmlns:p14="http://schemas.microsoft.com/office/powerpoint/2010/main" val="76374161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114548" y="20777"/>
            <a:ext cx="3457575" cy="695325"/>
          </a:xfrm>
          <a:prstGeom prst="rect">
            <a:avLst/>
          </a:prstGeom>
        </p:spPr>
        <p:txBody>
          <a:bodyPr vert="horz" wrap="square" lIns="0" tIns="12065" rIns="0" bIns="0" rtlCol="0">
            <a:spAutoFit/>
          </a:bodyPr>
          <a:lstStyle/>
          <a:p>
            <a:pPr marL="12700">
              <a:lnSpc>
                <a:spcPct val="100000"/>
              </a:lnSpc>
              <a:spcBef>
                <a:spcPts val="95"/>
              </a:spcBef>
            </a:pPr>
            <a:r>
              <a:rPr b="1" spc="-5" dirty="0">
                <a:solidFill>
                  <a:srgbClr val="424454"/>
                </a:solidFill>
                <a:latin typeface="Times New Roman"/>
                <a:cs typeface="Times New Roman"/>
              </a:rPr>
              <a:t>Static</a:t>
            </a:r>
            <a:r>
              <a:rPr b="1" spc="-80" dirty="0">
                <a:solidFill>
                  <a:srgbClr val="424454"/>
                </a:solidFill>
                <a:latin typeface="Times New Roman"/>
                <a:cs typeface="Times New Roman"/>
              </a:rPr>
              <a:t> </a:t>
            </a:r>
            <a:r>
              <a:rPr b="1" spc="-5" dirty="0">
                <a:solidFill>
                  <a:srgbClr val="424454"/>
                </a:solidFill>
                <a:latin typeface="Times New Roman"/>
                <a:cs typeface="Times New Roman"/>
              </a:rPr>
              <a:t>array</a:t>
            </a:r>
            <a:r>
              <a:rPr b="1" spc="-60" dirty="0">
                <a:solidFill>
                  <a:srgbClr val="424454"/>
                </a:solidFill>
                <a:latin typeface="Times New Roman"/>
                <a:cs typeface="Times New Roman"/>
              </a:rPr>
              <a:t> </a:t>
            </a:r>
            <a:r>
              <a:rPr b="1" spc="-5" dirty="0">
                <a:solidFill>
                  <a:srgbClr val="424454"/>
                </a:solidFill>
                <a:latin typeface="Times New Roman"/>
                <a:cs typeface="Times New Roman"/>
              </a:rPr>
              <a:t>of</a:t>
            </a:r>
          </a:p>
        </p:txBody>
      </p:sp>
      <p:sp>
        <p:nvSpPr>
          <p:cNvPr id="3" name="object 3"/>
          <p:cNvSpPr txBox="1"/>
          <p:nvPr/>
        </p:nvSpPr>
        <p:spPr>
          <a:xfrm>
            <a:off x="3932173" y="765186"/>
            <a:ext cx="1826260" cy="618490"/>
          </a:xfrm>
          <a:prstGeom prst="rect">
            <a:avLst/>
          </a:prstGeom>
        </p:spPr>
        <p:txBody>
          <a:bodyPr vert="horz" wrap="square" lIns="0" tIns="0" rIns="0" bIns="0" rtlCol="0">
            <a:spAutoFit/>
          </a:bodyPr>
          <a:lstStyle/>
          <a:p>
            <a:pPr>
              <a:lnSpc>
                <a:spcPts val="4795"/>
              </a:lnSpc>
            </a:pPr>
            <a:r>
              <a:rPr sz="4400" b="1" spc="-5" dirty="0">
                <a:solidFill>
                  <a:srgbClr val="424454"/>
                </a:solidFill>
                <a:latin typeface="Times New Roman"/>
                <a:cs typeface="Times New Roman"/>
              </a:rPr>
              <a:t>p</a:t>
            </a:r>
            <a:r>
              <a:rPr sz="4400" b="1" spc="5" dirty="0">
                <a:solidFill>
                  <a:srgbClr val="424454"/>
                </a:solidFill>
                <a:latin typeface="Times New Roman"/>
                <a:cs typeface="Times New Roman"/>
              </a:rPr>
              <a:t>o</a:t>
            </a:r>
            <a:r>
              <a:rPr sz="4400" b="1" spc="-5" dirty="0">
                <a:solidFill>
                  <a:srgbClr val="424454"/>
                </a:solidFill>
                <a:latin typeface="Times New Roman"/>
                <a:cs typeface="Times New Roman"/>
              </a:rPr>
              <a:t>i</a:t>
            </a:r>
            <a:r>
              <a:rPr sz="4400" b="1" spc="5" dirty="0">
                <a:solidFill>
                  <a:srgbClr val="424454"/>
                </a:solidFill>
                <a:latin typeface="Times New Roman"/>
                <a:cs typeface="Times New Roman"/>
              </a:rPr>
              <a:t>n</a:t>
            </a:r>
            <a:r>
              <a:rPr sz="4400" b="1" spc="-965" dirty="0">
                <a:solidFill>
                  <a:srgbClr val="424454"/>
                </a:solidFill>
                <a:latin typeface="Times New Roman"/>
                <a:cs typeface="Times New Roman"/>
              </a:rPr>
              <a:t>t</a:t>
            </a:r>
            <a:r>
              <a:rPr sz="1200" spc="7" baseline="62500" dirty="0">
                <a:solidFill>
                  <a:srgbClr val="438085"/>
                </a:solidFill>
                <a:latin typeface="Georgia"/>
                <a:cs typeface="Georgia"/>
              </a:rPr>
              <a:t>7</a:t>
            </a:r>
            <a:r>
              <a:rPr sz="1200" spc="82" baseline="62500" dirty="0">
                <a:solidFill>
                  <a:srgbClr val="438085"/>
                </a:solidFill>
                <a:latin typeface="Georgia"/>
                <a:cs typeface="Georgia"/>
              </a:rPr>
              <a:t>2</a:t>
            </a:r>
            <a:r>
              <a:rPr sz="3600" b="1" spc="10" dirty="0">
                <a:solidFill>
                  <a:srgbClr val="424454"/>
                </a:solidFill>
                <a:latin typeface="Times New Roman"/>
                <a:cs typeface="Times New Roman"/>
              </a:rPr>
              <a:t>ers</a:t>
            </a:r>
            <a:endParaRPr sz="3600">
              <a:latin typeface="Times New Roman"/>
              <a:cs typeface="Times New Roman"/>
            </a:endParaRPr>
          </a:p>
        </p:txBody>
      </p:sp>
      <p:grpSp>
        <p:nvGrpSpPr>
          <p:cNvPr id="4" name="object 4"/>
          <p:cNvGrpSpPr/>
          <p:nvPr/>
        </p:nvGrpSpPr>
        <p:grpSpPr>
          <a:xfrm>
            <a:off x="222250" y="1060450"/>
            <a:ext cx="7062470" cy="5334635"/>
            <a:chOff x="222250" y="1060450"/>
            <a:chExt cx="7062470" cy="5334635"/>
          </a:xfrm>
        </p:grpSpPr>
        <p:sp>
          <p:nvSpPr>
            <p:cNvPr id="5" name="object 5"/>
            <p:cNvSpPr/>
            <p:nvPr/>
          </p:nvSpPr>
          <p:spPr>
            <a:xfrm>
              <a:off x="228600" y="1066800"/>
              <a:ext cx="7049770" cy="5321935"/>
            </a:xfrm>
            <a:custGeom>
              <a:avLst/>
              <a:gdLst/>
              <a:ahLst/>
              <a:cxnLst/>
              <a:rect l="l" t="t" r="r" b="b"/>
              <a:pathLst>
                <a:path w="7049770" h="5321935">
                  <a:moveTo>
                    <a:pt x="7049643" y="0"/>
                  </a:moveTo>
                  <a:lnTo>
                    <a:pt x="0" y="0"/>
                  </a:lnTo>
                  <a:lnTo>
                    <a:pt x="0" y="5321681"/>
                  </a:lnTo>
                  <a:lnTo>
                    <a:pt x="7049643" y="5321681"/>
                  </a:lnTo>
                  <a:lnTo>
                    <a:pt x="7049643" y="0"/>
                  </a:lnTo>
                  <a:close/>
                </a:path>
              </a:pathLst>
            </a:custGeom>
            <a:solidFill>
              <a:srgbClr val="F8F8F8"/>
            </a:solidFill>
          </p:spPr>
          <p:txBody>
            <a:bodyPr wrap="square" lIns="0" tIns="0" rIns="0" bIns="0" rtlCol="0"/>
            <a:lstStyle/>
            <a:p>
              <a:endParaRPr/>
            </a:p>
          </p:txBody>
        </p:sp>
        <p:sp>
          <p:nvSpPr>
            <p:cNvPr id="6" name="object 6"/>
            <p:cNvSpPr/>
            <p:nvPr/>
          </p:nvSpPr>
          <p:spPr>
            <a:xfrm>
              <a:off x="228600" y="1066800"/>
              <a:ext cx="7049770" cy="5321935"/>
            </a:xfrm>
            <a:custGeom>
              <a:avLst/>
              <a:gdLst/>
              <a:ahLst/>
              <a:cxnLst/>
              <a:rect l="l" t="t" r="r" b="b"/>
              <a:pathLst>
                <a:path w="7049770" h="5321935">
                  <a:moveTo>
                    <a:pt x="0" y="5321681"/>
                  </a:moveTo>
                  <a:lnTo>
                    <a:pt x="7049643" y="5321681"/>
                  </a:lnTo>
                  <a:lnTo>
                    <a:pt x="7049643" y="0"/>
                  </a:lnTo>
                  <a:lnTo>
                    <a:pt x="0" y="0"/>
                  </a:lnTo>
                  <a:lnTo>
                    <a:pt x="0" y="5321681"/>
                  </a:lnTo>
                  <a:close/>
                </a:path>
              </a:pathLst>
            </a:custGeom>
            <a:ln w="12192">
              <a:solidFill>
                <a:srgbClr val="000000"/>
              </a:solidFill>
            </a:ln>
          </p:spPr>
          <p:txBody>
            <a:bodyPr wrap="square" lIns="0" tIns="0" rIns="0" bIns="0" rtlCol="0"/>
            <a:lstStyle/>
            <a:p>
              <a:endParaRPr/>
            </a:p>
          </p:txBody>
        </p:sp>
      </p:grpSp>
      <p:sp>
        <p:nvSpPr>
          <p:cNvPr id="7" name="object 7"/>
          <p:cNvSpPr txBox="1"/>
          <p:nvPr/>
        </p:nvSpPr>
        <p:spPr>
          <a:xfrm>
            <a:off x="271983" y="1212330"/>
            <a:ext cx="6998970" cy="4937760"/>
          </a:xfrm>
          <a:prstGeom prst="rect">
            <a:avLst/>
          </a:prstGeom>
        </p:spPr>
        <p:txBody>
          <a:bodyPr vert="horz" wrap="square" lIns="0" tIns="60960" rIns="0" bIns="0" rtlCol="0">
            <a:spAutoFit/>
          </a:bodyPr>
          <a:lstStyle/>
          <a:p>
            <a:pPr marL="12700">
              <a:lnSpc>
                <a:spcPct val="100000"/>
              </a:lnSpc>
              <a:spcBef>
                <a:spcPts val="480"/>
              </a:spcBef>
              <a:tabLst>
                <a:tab pos="1399540" algn="l"/>
              </a:tabLst>
            </a:pPr>
            <a:r>
              <a:rPr sz="1800" b="1" spc="-5" dirty="0">
                <a:latin typeface="Georgia"/>
                <a:cs typeface="Georgia"/>
              </a:rPr>
              <a:t>#define</a:t>
            </a:r>
            <a:r>
              <a:rPr sz="1800" b="1" spc="470" dirty="0">
                <a:latin typeface="Georgia"/>
                <a:cs typeface="Georgia"/>
              </a:rPr>
              <a:t> </a:t>
            </a:r>
            <a:r>
              <a:rPr sz="1800" b="1" dirty="0">
                <a:latin typeface="Georgia"/>
                <a:cs typeface="Georgia"/>
              </a:rPr>
              <a:t>N	20</a:t>
            </a:r>
            <a:endParaRPr sz="1800">
              <a:latin typeface="Georgia"/>
              <a:cs typeface="Georgia"/>
            </a:endParaRPr>
          </a:p>
          <a:p>
            <a:pPr marL="15240">
              <a:lnSpc>
                <a:spcPct val="100000"/>
              </a:lnSpc>
              <a:spcBef>
                <a:spcPts val="385"/>
              </a:spcBef>
            </a:pPr>
            <a:r>
              <a:rPr sz="1800" b="1" spc="-5" dirty="0">
                <a:latin typeface="Georgia"/>
                <a:cs typeface="Georgia"/>
              </a:rPr>
              <a:t>#define</a:t>
            </a:r>
            <a:r>
              <a:rPr sz="1800" b="1" spc="345" dirty="0">
                <a:latin typeface="Georgia"/>
                <a:cs typeface="Georgia"/>
              </a:rPr>
              <a:t> </a:t>
            </a:r>
            <a:r>
              <a:rPr sz="1800" b="1" dirty="0">
                <a:latin typeface="Georgia"/>
                <a:cs typeface="Georgia"/>
              </a:rPr>
              <a:t>M</a:t>
            </a:r>
            <a:r>
              <a:rPr sz="1800" b="1" spc="380" dirty="0">
                <a:latin typeface="Georgia"/>
                <a:cs typeface="Georgia"/>
              </a:rPr>
              <a:t> </a:t>
            </a:r>
            <a:r>
              <a:rPr sz="1800" b="1" spc="5" dirty="0">
                <a:latin typeface="Georgia"/>
                <a:cs typeface="Georgia"/>
              </a:rPr>
              <a:t>10</a:t>
            </a:r>
            <a:endParaRPr sz="1800">
              <a:latin typeface="Georgia"/>
              <a:cs typeface="Georgia"/>
            </a:endParaRPr>
          </a:p>
          <a:p>
            <a:pPr marL="15240">
              <a:lnSpc>
                <a:spcPct val="100000"/>
              </a:lnSpc>
              <a:spcBef>
                <a:spcPts val="409"/>
              </a:spcBef>
            </a:pPr>
            <a:r>
              <a:rPr sz="1800" b="1" dirty="0">
                <a:latin typeface="Georgia"/>
                <a:cs typeface="Georgia"/>
              </a:rPr>
              <a:t>int</a:t>
            </a:r>
            <a:r>
              <a:rPr sz="1800" b="1" spc="-100" dirty="0">
                <a:latin typeface="Georgia"/>
                <a:cs typeface="Georgia"/>
              </a:rPr>
              <a:t> </a:t>
            </a:r>
            <a:r>
              <a:rPr sz="1800" b="1" dirty="0">
                <a:latin typeface="Georgia"/>
                <a:cs typeface="Georgia"/>
              </a:rPr>
              <a:t>main()</a:t>
            </a:r>
            <a:endParaRPr sz="1800">
              <a:latin typeface="Georgia"/>
              <a:cs typeface="Georgia"/>
            </a:endParaRPr>
          </a:p>
          <a:p>
            <a:pPr marL="15240">
              <a:lnSpc>
                <a:spcPct val="100000"/>
              </a:lnSpc>
              <a:spcBef>
                <a:spcPts val="409"/>
              </a:spcBef>
            </a:pPr>
            <a:r>
              <a:rPr sz="1800" b="1" dirty="0">
                <a:latin typeface="Georgia"/>
                <a:cs typeface="Georgia"/>
              </a:rPr>
              <a:t>{</a:t>
            </a:r>
            <a:endParaRPr sz="1800">
              <a:latin typeface="Georgia"/>
              <a:cs typeface="Georgia"/>
            </a:endParaRPr>
          </a:p>
          <a:p>
            <a:pPr marL="307975">
              <a:lnSpc>
                <a:spcPct val="100000"/>
              </a:lnSpc>
              <a:spcBef>
                <a:spcPts val="190"/>
              </a:spcBef>
            </a:pPr>
            <a:r>
              <a:rPr sz="1800" b="1" spc="-5" dirty="0">
                <a:latin typeface="Georgia"/>
                <a:cs typeface="Georgia"/>
              </a:rPr>
              <a:t>char</a:t>
            </a:r>
            <a:r>
              <a:rPr sz="1800" b="1" spc="-50" dirty="0">
                <a:latin typeface="Georgia"/>
                <a:cs typeface="Georgia"/>
              </a:rPr>
              <a:t> </a:t>
            </a:r>
            <a:r>
              <a:rPr sz="1800" b="1" dirty="0">
                <a:latin typeface="Georgia"/>
                <a:cs typeface="Georgia"/>
              </a:rPr>
              <a:t>word[N],</a:t>
            </a:r>
            <a:r>
              <a:rPr sz="1800" b="1" spc="-80" dirty="0">
                <a:latin typeface="Georgia"/>
                <a:cs typeface="Georgia"/>
              </a:rPr>
              <a:t> </a:t>
            </a:r>
            <a:r>
              <a:rPr sz="1800" b="1" dirty="0">
                <a:solidFill>
                  <a:srgbClr val="FF0000"/>
                </a:solidFill>
                <a:latin typeface="Georgia"/>
                <a:cs typeface="Georgia"/>
              </a:rPr>
              <a:t>*w[M];</a:t>
            </a:r>
            <a:endParaRPr sz="1800">
              <a:latin typeface="Georgia"/>
              <a:cs typeface="Georgia"/>
            </a:endParaRPr>
          </a:p>
          <a:p>
            <a:pPr marL="307975" marR="4415790">
              <a:lnSpc>
                <a:spcPct val="120000"/>
              </a:lnSpc>
            </a:pPr>
            <a:r>
              <a:rPr sz="1800" b="1" dirty="0">
                <a:latin typeface="Georgia"/>
                <a:cs typeface="Georgia"/>
              </a:rPr>
              <a:t>int </a:t>
            </a:r>
            <a:r>
              <a:rPr sz="1800" b="1" spc="5" dirty="0">
                <a:latin typeface="Georgia"/>
                <a:cs typeface="Georgia"/>
              </a:rPr>
              <a:t>i, </a:t>
            </a:r>
            <a:r>
              <a:rPr sz="1800" b="1" dirty="0">
                <a:latin typeface="Georgia"/>
                <a:cs typeface="Georgia"/>
              </a:rPr>
              <a:t>n; </a:t>
            </a:r>
            <a:r>
              <a:rPr sz="1800" b="1" spc="5" dirty="0">
                <a:latin typeface="Georgia"/>
                <a:cs typeface="Georgia"/>
              </a:rPr>
              <a:t> </a:t>
            </a:r>
            <a:r>
              <a:rPr sz="1800" b="1" spc="-5" dirty="0">
                <a:latin typeface="Georgia"/>
                <a:cs typeface="Georgia"/>
              </a:rPr>
              <a:t>scanf("%d",&amp;n); </a:t>
            </a:r>
            <a:r>
              <a:rPr sz="1800" b="1" dirty="0">
                <a:latin typeface="Georgia"/>
                <a:cs typeface="Georgia"/>
              </a:rPr>
              <a:t> </a:t>
            </a:r>
            <a:r>
              <a:rPr sz="1800" b="1" spc="-5" dirty="0">
                <a:latin typeface="Georgia"/>
                <a:cs typeface="Georgia"/>
              </a:rPr>
              <a:t>for</a:t>
            </a:r>
            <a:r>
              <a:rPr sz="1800" b="1" spc="-25" dirty="0">
                <a:latin typeface="Georgia"/>
                <a:cs typeface="Georgia"/>
              </a:rPr>
              <a:t> </a:t>
            </a:r>
            <a:r>
              <a:rPr sz="1800" b="1" spc="5" dirty="0">
                <a:latin typeface="Georgia"/>
                <a:cs typeface="Georgia"/>
              </a:rPr>
              <a:t>(i=0;</a:t>
            </a:r>
            <a:r>
              <a:rPr sz="1800" b="1" spc="-80" dirty="0">
                <a:latin typeface="Georgia"/>
                <a:cs typeface="Georgia"/>
              </a:rPr>
              <a:t> </a:t>
            </a:r>
            <a:r>
              <a:rPr sz="1800" b="1" spc="5" dirty="0">
                <a:latin typeface="Georgia"/>
                <a:cs typeface="Georgia"/>
              </a:rPr>
              <a:t>i&lt;n;</a:t>
            </a:r>
            <a:r>
              <a:rPr sz="1800" b="1" spc="-55" dirty="0">
                <a:latin typeface="Georgia"/>
                <a:cs typeface="Georgia"/>
              </a:rPr>
              <a:t> </a:t>
            </a:r>
            <a:r>
              <a:rPr sz="1800" b="1" spc="5" dirty="0">
                <a:latin typeface="Georgia"/>
                <a:cs typeface="Georgia"/>
              </a:rPr>
              <a:t>++i)</a:t>
            </a:r>
            <a:r>
              <a:rPr sz="1800" b="1" spc="-90" dirty="0">
                <a:latin typeface="Georgia"/>
                <a:cs typeface="Georgia"/>
              </a:rPr>
              <a:t> </a:t>
            </a:r>
            <a:r>
              <a:rPr sz="1800" b="1" dirty="0">
                <a:latin typeface="Georgia"/>
                <a:cs typeface="Georgia"/>
              </a:rPr>
              <a:t>{</a:t>
            </a:r>
            <a:endParaRPr sz="1800">
              <a:latin typeface="Georgia"/>
              <a:cs typeface="Georgia"/>
            </a:endParaRPr>
          </a:p>
          <a:p>
            <a:pPr marL="603885">
              <a:lnSpc>
                <a:spcPct val="100000"/>
              </a:lnSpc>
              <a:spcBef>
                <a:spcPts val="434"/>
              </a:spcBef>
            </a:pPr>
            <a:r>
              <a:rPr sz="1800" b="1" spc="-5" dirty="0">
                <a:latin typeface="Georgia"/>
                <a:cs typeface="Georgia"/>
              </a:rPr>
              <a:t>scanf("%s",</a:t>
            </a:r>
            <a:r>
              <a:rPr sz="1800" b="1" spc="-90" dirty="0">
                <a:latin typeface="Georgia"/>
                <a:cs typeface="Georgia"/>
              </a:rPr>
              <a:t> </a:t>
            </a:r>
            <a:r>
              <a:rPr sz="1800" b="1" dirty="0">
                <a:latin typeface="Georgia"/>
                <a:cs typeface="Georgia"/>
              </a:rPr>
              <a:t>word);</a:t>
            </a:r>
            <a:endParaRPr sz="1800">
              <a:latin typeface="Georgia"/>
              <a:cs typeface="Georgia"/>
            </a:endParaRPr>
          </a:p>
          <a:p>
            <a:pPr marL="603885" marR="5080">
              <a:lnSpc>
                <a:spcPts val="2590"/>
              </a:lnSpc>
              <a:spcBef>
                <a:spcPts val="160"/>
              </a:spcBef>
            </a:pPr>
            <a:r>
              <a:rPr sz="1800" b="1" dirty="0">
                <a:solidFill>
                  <a:srgbClr val="FF0000"/>
                </a:solidFill>
                <a:latin typeface="Georgia"/>
                <a:cs typeface="Georgia"/>
              </a:rPr>
              <a:t>w[i] = (char *) malloc </a:t>
            </a:r>
            <a:r>
              <a:rPr sz="1800" b="1" spc="-5" dirty="0">
                <a:solidFill>
                  <a:srgbClr val="FF0000"/>
                </a:solidFill>
                <a:latin typeface="Georgia"/>
                <a:cs typeface="Georgia"/>
              </a:rPr>
              <a:t>((strlen(word)+1)*sizeof(char)); </a:t>
            </a:r>
            <a:r>
              <a:rPr sz="1800" b="1" spc="-445" dirty="0">
                <a:solidFill>
                  <a:srgbClr val="FF0000"/>
                </a:solidFill>
                <a:latin typeface="Georgia"/>
                <a:cs typeface="Georgia"/>
              </a:rPr>
              <a:t> </a:t>
            </a:r>
            <a:r>
              <a:rPr sz="1800" b="1" spc="-5" dirty="0">
                <a:latin typeface="Georgia"/>
                <a:cs typeface="Georgia"/>
              </a:rPr>
              <a:t>strcpy</a:t>
            </a:r>
            <a:r>
              <a:rPr sz="1800" b="1" spc="10" dirty="0">
                <a:latin typeface="Georgia"/>
                <a:cs typeface="Georgia"/>
              </a:rPr>
              <a:t> </a:t>
            </a:r>
            <a:r>
              <a:rPr sz="1800" b="1" dirty="0">
                <a:latin typeface="Georgia"/>
                <a:cs typeface="Georgia"/>
              </a:rPr>
              <a:t>(w[i],</a:t>
            </a:r>
            <a:r>
              <a:rPr sz="1800" b="1" spc="-50" dirty="0">
                <a:latin typeface="Georgia"/>
                <a:cs typeface="Georgia"/>
              </a:rPr>
              <a:t> </a:t>
            </a:r>
            <a:r>
              <a:rPr sz="1800" b="1" dirty="0">
                <a:latin typeface="Georgia"/>
                <a:cs typeface="Georgia"/>
              </a:rPr>
              <a:t>word)</a:t>
            </a:r>
            <a:r>
              <a:rPr sz="1800" b="1" spc="-35" dirty="0">
                <a:latin typeface="Georgia"/>
                <a:cs typeface="Georgia"/>
              </a:rPr>
              <a:t> </a:t>
            </a:r>
            <a:r>
              <a:rPr sz="1800" b="1" dirty="0">
                <a:latin typeface="Georgia"/>
                <a:cs typeface="Georgia"/>
              </a:rPr>
              <a:t>;</a:t>
            </a:r>
            <a:endParaRPr sz="1800">
              <a:latin typeface="Georgia"/>
              <a:cs typeface="Georgia"/>
            </a:endParaRPr>
          </a:p>
          <a:p>
            <a:pPr marL="307975">
              <a:lnSpc>
                <a:spcPct val="100000"/>
              </a:lnSpc>
              <a:spcBef>
                <a:spcPts val="470"/>
              </a:spcBef>
            </a:pPr>
            <a:r>
              <a:rPr sz="1800" b="1" dirty="0">
                <a:latin typeface="Georgia"/>
                <a:cs typeface="Georgia"/>
              </a:rPr>
              <a:t>}</a:t>
            </a:r>
            <a:endParaRPr sz="1800">
              <a:latin typeface="Georgia"/>
              <a:cs typeface="Georgia"/>
            </a:endParaRPr>
          </a:p>
          <a:p>
            <a:pPr marL="307975">
              <a:lnSpc>
                <a:spcPct val="100000"/>
              </a:lnSpc>
              <a:spcBef>
                <a:spcPts val="220"/>
              </a:spcBef>
            </a:pPr>
            <a:r>
              <a:rPr sz="1800" b="1" spc="-5" dirty="0">
                <a:latin typeface="Georgia"/>
                <a:cs typeface="Georgia"/>
              </a:rPr>
              <a:t>for</a:t>
            </a:r>
            <a:r>
              <a:rPr sz="1800" b="1" spc="20" dirty="0">
                <a:latin typeface="Georgia"/>
                <a:cs typeface="Georgia"/>
              </a:rPr>
              <a:t> </a:t>
            </a:r>
            <a:r>
              <a:rPr sz="1800" b="1" spc="5" dirty="0">
                <a:latin typeface="Georgia"/>
                <a:cs typeface="Georgia"/>
              </a:rPr>
              <a:t>(i=0;</a:t>
            </a:r>
            <a:r>
              <a:rPr sz="1800" b="1" spc="-15" dirty="0">
                <a:latin typeface="Georgia"/>
                <a:cs typeface="Georgia"/>
              </a:rPr>
              <a:t> </a:t>
            </a:r>
            <a:r>
              <a:rPr sz="1800" b="1" spc="-5" dirty="0">
                <a:latin typeface="Georgia"/>
                <a:cs typeface="Georgia"/>
              </a:rPr>
              <a:t>i&lt;n;</a:t>
            </a:r>
            <a:r>
              <a:rPr sz="1800" b="1" spc="-10" dirty="0">
                <a:latin typeface="Georgia"/>
                <a:cs typeface="Georgia"/>
              </a:rPr>
              <a:t> </a:t>
            </a:r>
            <a:r>
              <a:rPr sz="1800" b="1" spc="-5" dirty="0">
                <a:latin typeface="Georgia"/>
                <a:cs typeface="Georgia"/>
              </a:rPr>
              <a:t>i++)</a:t>
            </a:r>
            <a:r>
              <a:rPr sz="1800" b="1" spc="-10" dirty="0">
                <a:latin typeface="Georgia"/>
                <a:cs typeface="Georgia"/>
              </a:rPr>
              <a:t> printf("w[%d]</a:t>
            </a:r>
            <a:r>
              <a:rPr sz="1800" b="1" spc="-100" dirty="0">
                <a:latin typeface="Georgia"/>
                <a:cs typeface="Georgia"/>
              </a:rPr>
              <a:t> </a:t>
            </a:r>
            <a:r>
              <a:rPr sz="1800" b="1" dirty="0">
                <a:latin typeface="Georgia"/>
                <a:cs typeface="Georgia"/>
              </a:rPr>
              <a:t>=</a:t>
            </a:r>
            <a:r>
              <a:rPr sz="1800" b="1" spc="5" dirty="0">
                <a:latin typeface="Georgia"/>
                <a:cs typeface="Georgia"/>
              </a:rPr>
              <a:t> </a:t>
            </a:r>
            <a:r>
              <a:rPr sz="1800" b="1" dirty="0">
                <a:latin typeface="Georgia"/>
                <a:cs typeface="Georgia"/>
              </a:rPr>
              <a:t>%s</a:t>
            </a:r>
            <a:r>
              <a:rPr sz="1800" b="1" spc="10" dirty="0">
                <a:latin typeface="Georgia"/>
                <a:cs typeface="Georgia"/>
              </a:rPr>
              <a:t> </a:t>
            </a:r>
            <a:r>
              <a:rPr sz="1800" b="1" spc="-5" dirty="0">
                <a:latin typeface="Georgia"/>
                <a:cs typeface="Georgia"/>
              </a:rPr>
              <a:t>\n",i,w[i]);</a:t>
            </a:r>
            <a:endParaRPr sz="1800">
              <a:latin typeface="Georgia"/>
              <a:cs typeface="Georgia"/>
            </a:endParaRPr>
          </a:p>
          <a:p>
            <a:pPr marL="307975">
              <a:lnSpc>
                <a:spcPct val="100000"/>
              </a:lnSpc>
              <a:spcBef>
                <a:spcPts val="430"/>
              </a:spcBef>
            </a:pPr>
            <a:r>
              <a:rPr sz="1800" b="1" dirty="0">
                <a:latin typeface="Georgia"/>
                <a:cs typeface="Georgia"/>
              </a:rPr>
              <a:t>return</a:t>
            </a:r>
            <a:r>
              <a:rPr sz="1800" b="1" spc="-80" dirty="0">
                <a:latin typeface="Georgia"/>
                <a:cs typeface="Georgia"/>
              </a:rPr>
              <a:t> </a:t>
            </a:r>
            <a:r>
              <a:rPr sz="1800" b="1" spc="5" dirty="0">
                <a:latin typeface="Georgia"/>
                <a:cs typeface="Georgia"/>
              </a:rPr>
              <a:t>0;</a:t>
            </a:r>
            <a:endParaRPr sz="1800">
              <a:latin typeface="Georgia"/>
              <a:cs typeface="Georgia"/>
            </a:endParaRPr>
          </a:p>
          <a:p>
            <a:pPr marL="15240">
              <a:lnSpc>
                <a:spcPct val="100000"/>
              </a:lnSpc>
              <a:spcBef>
                <a:spcPts val="630"/>
              </a:spcBef>
            </a:pPr>
            <a:r>
              <a:rPr sz="1800" b="1" dirty="0">
                <a:latin typeface="Georgia"/>
                <a:cs typeface="Georgia"/>
              </a:rPr>
              <a:t>}</a:t>
            </a:r>
            <a:endParaRPr sz="1800">
              <a:latin typeface="Georgia"/>
              <a:cs typeface="Georgia"/>
            </a:endParaRPr>
          </a:p>
        </p:txBody>
      </p:sp>
      <p:pic>
        <p:nvPicPr>
          <p:cNvPr id="8" name="object 8"/>
          <p:cNvPicPr/>
          <p:nvPr/>
        </p:nvPicPr>
        <p:blipFill>
          <a:blip r:embed="rId2" cstate="print"/>
          <a:stretch>
            <a:fillRect/>
          </a:stretch>
        </p:blipFill>
        <p:spPr>
          <a:xfrm>
            <a:off x="2590800" y="2582672"/>
            <a:ext cx="75183" cy="84200"/>
          </a:xfrm>
          <a:prstGeom prst="rect">
            <a:avLst/>
          </a:prstGeom>
        </p:spPr>
      </p:pic>
      <p:sp>
        <p:nvSpPr>
          <p:cNvPr id="9" name="object 9"/>
          <p:cNvSpPr/>
          <p:nvPr/>
        </p:nvSpPr>
        <p:spPr>
          <a:xfrm>
            <a:off x="2629661" y="835152"/>
            <a:ext cx="1262380" cy="1773555"/>
          </a:xfrm>
          <a:custGeom>
            <a:avLst/>
            <a:gdLst/>
            <a:ahLst/>
            <a:cxnLst/>
            <a:rect l="l" t="t" r="r" b="b"/>
            <a:pathLst>
              <a:path w="1262379" h="1773555">
                <a:moveTo>
                  <a:pt x="1251712" y="0"/>
                </a:moveTo>
                <a:lnTo>
                  <a:pt x="0" y="1765935"/>
                </a:lnTo>
                <a:lnTo>
                  <a:pt x="10413" y="1773301"/>
                </a:lnTo>
                <a:lnTo>
                  <a:pt x="1262126" y="7365"/>
                </a:lnTo>
                <a:lnTo>
                  <a:pt x="1251712" y="0"/>
                </a:lnTo>
                <a:close/>
              </a:path>
            </a:pathLst>
          </a:custGeom>
          <a:solidFill>
            <a:srgbClr val="000000"/>
          </a:solidFill>
        </p:spPr>
        <p:txBody>
          <a:bodyPr wrap="square" lIns="0" tIns="0" rIns="0" bIns="0" rtlCol="0"/>
          <a:lstStyle/>
          <a:p>
            <a:endParaRPr/>
          </a:p>
        </p:txBody>
      </p:sp>
    </p:spTree>
    <p:extLst>
      <p:ext uri="{BB962C8B-B14F-4D97-AF65-F5344CB8AC3E}">
        <p14:creationId xmlns:p14="http://schemas.microsoft.com/office/powerpoint/2010/main" val="83662179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5054219" y="1034636"/>
            <a:ext cx="108585" cy="114300"/>
          </a:xfrm>
          <a:prstGeom prst="rect">
            <a:avLst/>
          </a:prstGeom>
        </p:spPr>
        <p:txBody>
          <a:bodyPr vert="horz" wrap="square" lIns="0" tIns="0" rIns="0" bIns="0" rtlCol="0">
            <a:spAutoFit/>
          </a:bodyPr>
          <a:lstStyle/>
          <a:p>
            <a:pPr>
              <a:lnSpc>
                <a:spcPts val="885"/>
              </a:lnSpc>
            </a:pPr>
            <a:r>
              <a:rPr sz="800" spc="5" dirty="0">
                <a:solidFill>
                  <a:srgbClr val="438085"/>
                </a:solidFill>
                <a:latin typeface="Georgia"/>
                <a:cs typeface="Georgia"/>
              </a:rPr>
              <a:t>73</a:t>
            </a:r>
            <a:endParaRPr sz="800">
              <a:latin typeface="Georgia"/>
              <a:cs typeface="Georgia"/>
            </a:endParaRPr>
          </a:p>
        </p:txBody>
      </p:sp>
      <p:sp>
        <p:nvSpPr>
          <p:cNvPr id="3" name="object 3"/>
          <p:cNvSpPr txBox="1">
            <a:spLocks noGrp="1"/>
          </p:cNvSpPr>
          <p:nvPr>
            <p:ph type="title"/>
          </p:nvPr>
        </p:nvSpPr>
        <p:spPr>
          <a:xfrm>
            <a:off x="3114548" y="0"/>
            <a:ext cx="3457575" cy="1366520"/>
          </a:xfrm>
          <a:prstGeom prst="rect">
            <a:avLst/>
          </a:prstGeom>
        </p:spPr>
        <p:txBody>
          <a:bodyPr vert="horz" wrap="square" lIns="0" tIns="12065" rIns="0" bIns="0" rtlCol="0">
            <a:spAutoFit/>
          </a:bodyPr>
          <a:lstStyle/>
          <a:p>
            <a:pPr marL="817244" marR="5080" indent="-805180">
              <a:lnSpc>
                <a:spcPct val="100000"/>
              </a:lnSpc>
              <a:spcBef>
                <a:spcPts val="95"/>
              </a:spcBef>
            </a:pPr>
            <a:r>
              <a:rPr b="1" spc="-5" dirty="0">
                <a:solidFill>
                  <a:srgbClr val="424454"/>
                </a:solidFill>
                <a:latin typeface="Times New Roman"/>
                <a:cs typeface="Times New Roman"/>
              </a:rPr>
              <a:t>Static</a:t>
            </a:r>
            <a:r>
              <a:rPr b="1" spc="-80" dirty="0">
                <a:solidFill>
                  <a:srgbClr val="424454"/>
                </a:solidFill>
                <a:latin typeface="Times New Roman"/>
                <a:cs typeface="Times New Roman"/>
              </a:rPr>
              <a:t> </a:t>
            </a:r>
            <a:r>
              <a:rPr b="1" spc="-5" dirty="0">
                <a:solidFill>
                  <a:srgbClr val="424454"/>
                </a:solidFill>
                <a:latin typeface="Times New Roman"/>
                <a:cs typeface="Times New Roman"/>
              </a:rPr>
              <a:t>array</a:t>
            </a:r>
            <a:r>
              <a:rPr b="1" spc="-65" dirty="0">
                <a:solidFill>
                  <a:srgbClr val="424454"/>
                </a:solidFill>
                <a:latin typeface="Times New Roman"/>
                <a:cs typeface="Times New Roman"/>
              </a:rPr>
              <a:t> </a:t>
            </a:r>
            <a:r>
              <a:rPr b="1" spc="-5" dirty="0">
                <a:solidFill>
                  <a:srgbClr val="424454"/>
                </a:solidFill>
                <a:latin typeface="Times New Roman"/>
                <a:cs typeface="Times New Roman"/>
              </a:rPr>
              <a:t>of </a:t>
            </a:r>
            <a:r>
              <a:rPr b="1" spc="-1085" dirty="0">
                <a:solidFill>
                  <a:srgbClr val="424454"/>
                </a:solidFill>
                <a:latin typeface="Times New Roman"/>
                <a:cs typeface="Times New Roman"/>
              </a:rPr>
              <a:t> </a:t>
            </a:r>
            <a:r>
              <a:rPr b="1" spc="-5" dirty="0">
                <a:solidFill>
                  <a:srgbClr val="424454"/>
                </a:solidFill>
                <a:latin typeface="Times New Roman"/>
                <a:cs typeface="Times New Roman"/>
              </a:rPr>
              <a:t>point</a:t>
            </a:r>
            <a:r>
              <a:rPr sz="3600" b="1" spc="-5" dirty="0">
                <a:solidFill>
                  <a:srgbClr val="424454"/>
                </a:solidFill>
                <a:latin typeface="Times New Roman"/>
                <a:cs typeface="Times New Roman"/>
              </a:rPr>
              <a:t>ers</a:t>
            </a:r>
            <a:endParaRPr sz="3600">
              <a:latin typeface="Times New Roman"/>
              <a:cs typeface="Times New Roman"/>
            </a:endParaRPr>
          </a:p>
        </p:txBody>
      </p:sp>
      <p:grpSp>
        <p:nvGrpSpPr>
          <p:cNvPr id="4" name="object 4"/>
          <p:cNvGrpSpPr/>
          <p:nvPr/>
        </p:nvGrpSpPr>
        <p:grpSpPr>
          <a:xfrm>
            <a:off x="222250" y="1060450"/>
            <a:ext cx="7062470" cy="5334635"/>
            <a:chOff x="222250" y="1060450"/>
            <a:chExt cx="7062470" cy="5334635"/>
          </a:xfrm>
        </p:grpSpPr>
        <p:sp>
          <p:nvSpPr>
            <p:cNvPr id="5" name="object 5"/>
            <p:cNvSpPr/>
            <p:nvPr/>
          </p:nvSpPr>
          <p:spPr>
            <a:xfrm>
              <a:off x="228600" y="1066800"/>
              <a:ext cx="7049770" cy="5321935"/>
            </a:xfrm>
            <a:custGeom>
              <a:avLst/>
              <a:gdLst/>
              <a:ahLst/>
              <a:cxnLst/>
              <a:rect l="l" t="t" r="r" b="b"/>
              <a:pathLst>
                <a:path w="7049770" h="5321935">
                  <a:moveTo>
                    <a:pt x="7049643" y="0"/>
                  </a:moveTo>
                  <a:lnTo>
                    <a:pt x="0" y="0"/>
                  </a:lnTo>
                  <a:lnTo>
                    <a:pt x="0" y="5321681"/>
                  </a:lnTo>
                  <a:lnTo>
                    <a:pt x="7049643" y="5321681"/>
                  </a:lnTo>
                  <a:lnTo>
                    <a:pt x="7049643" y="0"/>
                  </a:lnTo>
                  <a:close/>
                </a:path>
              </a:pathLst>
            </a:custGeom>
            <a:solidFill>
              <a:srgbClr val="F8F8F8"/>
            </a:solidFill>
          </p:spPr>
          <p:txBody>
            <a:bodyPr wrap="square" lIns="0" tIns="0" rIns="0" bIns="0" rtlCol="0"/>
            <a:lstStyle/>
            <a:p>
              <a:endParaRPr/>
            </a:p>
          </p:txBody>
        </p:sp>
        <p:sp>
          <p:nvSpPr>
            <p:cNvPr id="6" name="object 6"/>
            <p:cNvSpPr/>
            <p:nvPr/>
          </p:nvSpPr>
          <p:spPr>
            <a:xfrm>
              <a:off x="228600" y="1066800"/>
              <a:ext cx="7049770" cy="5321935"/>
            </a:xfrm>
            <a:custGeom>
              <a:avLst/>
              <a:gdLst/>
              <a:ahLst/>
              <a:cxnLst/>
              <a:rect l="l" t="t" r="r" b="b"/>
              <a:pathLst>
                <a:path w="7049770" h="5321935">
                  <a:moveTo>
                    <a:pt x="0" y="5321681"/>
                  </a:moveTo>
                  <a:lnTo>
                    <a:pt x="7049643" y="5321681"/>
                  </a:lnTo>
                  <a:lnTo>
                    <a:pt x="7049643" y="0"/>
                  </a:lnTo>
                  <a:lnTo>
                    <a:pt x="0" y="0"/>
                  </a:lnTo>
                  <a:lnTo>
                    <a:pt x="0" y="5321681"/>
                  </a:lnTo>
                  <a:close/>
                </a:path>
              </a:pathLst>
            </a:custGeom>
            <a:ln w="12192">
              <a:solidFill>
                <a:srgbClr val="000000"/>
              </a:solidFill>
            </a:ln>
          </p:spPr>
          <p:txBody>
            <a:bodyPr wrap="square" lIns="0" tIns="0" rIns="0" bIns="0" rtlCol="0"/>
            <a:lstStyle/>
            <a:p>
              <a:endParaRPr/>
            </a:p>
          </p:txBody>
        </p:sp>
      </p:grpSp>
      <p:sp>
        <p:nvSpPr>
          <p:cNvPr id="7" name="object 7"/>
          <p:cNvSpPr txBox="1"/>
          <p:nvPr/>
        </p:nvSpPr>
        <p:spPr>
          <a:xfrm>
            <a:off x="275031" y="1212330"/>
            <a:ext cx="2877185" cy="2940685"/>
          </a:xfrm>
          <a:prstGeom prst="rect">
            <a:avLst/>
          </a:prstGeom>
        </p:spPr>
        <p:txBody>
          <a:bodyPr vert="horz" wrap="square" lIns="0" tIns="60960" rIns="0" bIns="0" rtlCol="0">
            <a:spAutoFit/>
          </a:bodyPr>
          <a:lstStyle/>
          <a:p>
            <a:pPr marL="12700">
              <a:lnSpc>
                <a:spcPct val="100000"/>
              </a:lnSpc>
              <a:spcBef>
                <a:spcPts val="480"/>
              </a:spcBef>
              <a:tabLst>
                <a:tab pos="1396365" algn="l"/>
              </a:tabLst>
            </a:pPr>
            <a:r>
              <a:rPr sz="1800" b="1" spc="-5" dirty="0">
                <a:latin typeface="Georgia"/>
                <a:cs typeface="Georgia"/>
              </a:rPr>
              <a:t>#define</a:t>
            </a:r>
            <a:r>
              <a:rPr sz="1800" b="1" spc="395" dirty="0">
                <a:latin typeface="Georgia"/>
                <a:cs typeface="Georgia"/>
              </a:rPr>
              <a:t> </a:t>
            </a:r>
            <a:r>
              <a:rPr sz="1800" b="1" dirty="0">
                <a:latin typeface="Georgia"/>
                <a:cs typeface="Georgia"/>
              </a:rPr>
              <a:t>N	20</a:t>
            </a:r>
            <a:endParaRPr sz="1800">
              <a:latin typeface="Georgia"/>
              <a:cs typeface="Georgia"/>
            </a:endParaRPr>
          </a:p>
          <a:p>
            <a:pPr marL="12700">
              <a:lnSpc>
                <a:spcPct val="100000"/>
              </a:lnSpc>
              <a:spcBef>
                <a:spcPts val="385"/>
              </a:spcBef>
            </a:pPr>
            <a:r>
              <a:rPr sz="1800" b="1" spc="-5" dirty="0">
                <a:latin typeface="Georgia"/>
                <a:cs typeface="Georgia"/>
              </a:rPr>
              <a:t>#define</a:t>
            </a:r>
            <a:r>
              <a:rPr sz="1800" b="1" spc="345" dirty="0">
                <a:latin typeface="Georgia"/>
                <a:cs typeface="Georgia"/>
              </a:rPr>
              <a:t> </a:t>
            </a:r>
            <a:r>
              <a:rPr sz="1800" b="1" dirty="0">
                <a:latin typeface="Georgia"/>
                <a:cs typeface="Georgia"/>
              </a:rPr>
              <a:t>M</a:t>
            </a:r>
            <a:r>
              <a:rPr sz="1800" b="1" spc="380" dirty="0">
                <a:latin typeface="Georgia"/>
                <a:cs typeface="Georgia"/>
              </a:rPr>
              <a:t> </a:t>
            </a:r>
            <a:r>
              <a:rPr sz="1800" b="1" spc="5" dirty="0">
                <a:latin typeface="Georgia"/>
                <a:cs typeface="Georgia"/>
              </a:rPr>
              <a:t>10</a:t>
            </a:r>
            <a:endParaRPr sz="1800">
              <a:latin typeface="Georgia"/>
              <a:cs typeface="Georgia"/>
            </a:endParaRPr>
          </a:p>
          <a:p>
            <a:pPr marL="12700">
              <a:lnSpc>
                <a:spcPct val="100000"/>
              </a:lnSpc>
              <a:spcBef>
                <a:spcPts val="409"/>
              </a:spcBef>
            </a:pPr>
            <a:r>
              <a:rPr sz="1800" b="1" dirty="0">
                <a:latin typeface="Georgia"/>
                <a:cs typeface="Georgia"/>
              </a:rPr>
              <a:t>int</a:t>
            </a:r>
            <a:r>
              <a:rPr sz="1800" b="1" spc="-100" dirty="0">
                <a:latin typeface="Georgia"/>
                <a:cs typeface="Georgia"/>
              </a:rPr>
              <a:t> </a:t>
            </a:r>
            <a:r>
              <a:rPr sz="1800" b="1" dirty="0">
                <a:latin typeface="Georgia"/>
                <a:cs typeface="Georgia"/>
              </a:rPr>
              <a:t>main()</a:t>
            </a:r>
            <a:endParaRPr sz="1800">
              <a:latin typeface="Georgia"/>
              <a:cs typeface="Georgia"/>
            </a:endParaRPr>
          </a:p>
          <a:p>
            <a:pPr marL="12700">
              <a:lnSpc>
                <a:spcPct val="100000"/>
              </a:lnSpc>
              <a:spcBef>
                <a:spcPts val="409"/>
              </a:spcBef>
            </a:pPr>
            <a:r>
              <a:rPr sz="1800" b="1" dirty="0">
                <a:latin typeface="Georgia"/>
                <a:cs typeface="Georgia"/>
              </a:rPr>
              <a:t>{</a:t>
            </a:r>
            <a:endParaRPr sz="1800">
              <a:latin typeface="Georgia"/>
              <a:cs typeface="Georgia"/>
            </a:endParaRPr>
          </a:p>
          <a:p>
            <a:pPr marL="304800">
              <a:lnSpc>
                <a:spcPct val="100000"/>
              </a:lnSpc>
              <a:spcBef>
                <a:spcPts val="190"/>
              </a:spcBef>
            </a:pPr>
            <a:r>
              <a:rPr sz="1800" b="1" spc="-5" dirty="0">
                <a:latin typeface="Georgia"/>
                <a:cs typeface="Georgia"/>
              </a:rPr>
              <a:t>char</a:t>
            </a:r>
            <a:r>
              <a:rPr sz="1800" b="1" spc="-55" dirty="0">
                <a:latin typeface="Georgia"/>
                <a:cs typeface="Georgia"/>
              </a:rPr>
              <a:t> </a:t>
            </a:r>
            <a:r>
              <a:rPr sz="1800" b="1" dirty="0">
                <a:latin typeface="Georgia"/>
                <a:cs typeface="Georgia"/>
              </a:rPr>
              <a:t>word[N],</a:t>
            </a:r>
            <a:r>
              <a:rPr sz="1800" b="1" spc="-90" dirty="0">
                <a:latin typeface="Georgia"/>
                <a:cs typeface="Georgia"/>
              </a:rPr>
              <a:t> </a:t>
            </a:r>
            <a:r>
              <a:rPr sz="1800" b="1" dirty="0">
                <a:solidFill>
                  <a:srgbClr val="FF0000"/>
                </a:solidFill>
                <a:latin typeface="Georgia"/>
                <a:cs typeface="Georgia"/>
              </a:rPr>
              <a:t>*w[M];</a:t>
            </a:r>
            <a:endParaRPr sz="1800">
              <a:latin typeface="Georgia"/>
              <a:cs typeface="Georgia"/>
            </a:endParaRPr>
          </a:p>
          <a:p>
            <a:pPr marL="304800" marR="296545">
              <a:lnSpc>
                <a:spcPct val="120000"/>
              </a:lnSpc>
            </a:pPr>
            <a:r>
              <a:rPr sz="1800" b="1" dirty="0">
                <a:latin typeface="Georgia"/>
                <a:cs typeface="Georgia"/>
              </a:rPr>
              <a:t>int </a:t>
            </a:r>
            <a:r>
              <a:rPr sz="1800" b="1" spc="5" dirty="0">
                <a:latin typeface="Georgia"/>
                <a:cs typeface="Georgia"/>
              </a:rPr>
              <a:t>i, </a:t>
            </a:r>
            <a:r>
              <a:rPr sz="1800" b="1" dirty="0">
                <a:latin typeface="Georgia"/>
                <a:cs typeface="Georgia"/>
              </a:rPr>
              <a:t>n; </a:t>
            </a:r>
            <a:r>
              <a:rPr sz="1800" b="1" spc="5" dirty="0">
                <a:latin typeface="Georgia"/>
                <a:cs typeface="Georgia"/>
              </a:rPr>
              <a:t> </a:t>
            </a:r>
            <a:r>
              <a:rPr sz="1800" b="1" spc="-5" dirty="0">
                <a:latin typeface="Georgia"/>
                <a:cs typeface="Georgia"/>
              </a:rPr>
              <a:t>scanf("%d",&amp;n); </a:t>
            </a:r>
            <a:r>
              <a:rPr sz="1800" b="1" dirty="0">
                <a:latin typeface="Georgia"/>
                <a:cs typeface="Georgia"/>
              </a:rPr>
              <a:t> </a:t>
            </a:r>
            <a:r>
              <a:rPr sz="1800" b="1" spc="-5" dirty="0">
                <a:latin typeface="Georgia"/>
                <a:cs typeface="Georgia"/>
              </a:rPr>
              <a:t>for</a:t>
            </a:r>
            <a:r>
              <a:rPr sz="1800" b="1" spc="-25" dirty="0">
                <a:latin typeface="Georgia"/>
                <a:cs typeface="Georgia"/>
              </a:rPr>
              <a:t> </a:t>
            </a:r>
            <a:r>
              <a:rPr sz="1800" b="1" spc="5" dirty="0">
                <a:latin typeface="Georgia"/>
                <a:cs typeface="Georgia"/>
              </a:rPr>
              <a:t>(i=0;</a:t>
            </a:r>
            <a:r>
              <a:rPr sz="1800" b="1" spc="-80" dirty="0">
                <a:latin typeface="Georgia"/>
                <a:cs typeface="Georgia"/>
              </a:rPr>
              <a:t> </a:t>
            </a:r>
            <a:r>
              <a:rPr sz="1800" b="1" spc="5" dirty="0">
                <a:latin typeface="Georgia"/>
                <a:cs typeface="Georgia"/>
              </a:rPr>
              <a:t>i&lt;n;</a:t>
            </a:r>
            <a:r>
              <a:rPr sz="1800" b="1" spc="-55" dirty="0">
                <a:latin typeface="Georgia"/>
                <a:cs typeface="Georgia"/>
              </a:rPr>
              <a:t> </a:t>
            </a:r>
            <a:r>
              <a:rPr sz="1800" b="1" spc="5" dirty="0">
                <a:latin typeface="Georgia"/>
                <a:cs typeface="Georgia"/>
              </a:rPr>
              <a:t>++i)</a:t>
            </a:r>
            <a:r>
              <a:rPr sz="1800" b="1" spc="-90" dirty="0">
                <a:latin typeface="Georgia"/>
                <a:cs typeface="Georgia"/>
              </a:rPr>
              <a:t> </a:t>
            </a:r>
            <a:r>
              <a:rPr sz="1800" b="1" dirty="0">
                <a:latin typeface="Georgia"/>
                <a:cs typeface="Georgia"/>
              </a:rPr>
              <a:t>{</a:t>
            </a:r>
            <a:endParaRPr sz="1800">
              <a:latin typeface="Georgia"/>
              <a:cs typeface="Georgia"/>
            </a:endParaRPr>
          </a:p>
          <a:p>
            <a:pPr marL="597535">
              <a:lnSpc>
                <a:spcPct val="100000"/>
              </a:lnSpc>
              <a:spcBef>
                <a:spcPts val="434"/>
              </a:spcBef>
            </a:pPr>
            <a:r>
              <a:rPr sz="1800" b="1" spc="-5" dirty="0">
                <a:latin typeface="Georgia"/>
                <a:cs typeface="Georgia"/>
              </a:rPr>
              <a:t>scanf("%s",</a:t>
            </a:r>
            <a:r>
              <a:rPr sz="1800" b="1" spc="-90" dirty="0">
                <a:latin typeface="Georgia"/>
                <a:cs typeface="Georgia"/>
              </a:rPr>
              <a:t> </a:t>
            </a:r>
            <a:r>
              <a:rPr sz="1800" b="1" dirty="0">
                <a:latin typeface="Georgia"/>
                <a:cs typeface="Georgia"/>
              </a:rPr>
              <a:t>word);</a:t>
            </a:r>
            <a:endParaRPr sz="1800">
              <a:latin typeface="Georgia"/>
              <a:cs typeface="Georgia"/>
            </a:endParaRPr>
          </a:p>
        </p:txBody>
      </p:sp>
      <p:sp>
        <p:nvSpPr>
          <p:cNvPr id="8" name="object 8"/>
          <p:cNvSpPr txBox="1"/>
          <p:nvPr/>
        </p:nvSpPr>
        <p:spPr>
          <a:xfrm>
            <a:off x="6727190" y="4254425"/>
            <a:ext cx="544195" cy="260350"/>
          </a:xfrm>
          <a:prstGeom prst="rect">
            <a:avLst/>
          </a:prstGeom>
        </p:spPr>
        <p:txBody>
          <a:bodyPr vert="horz" wrap="square" lIns="0" tIns="0" rIns="0" bIns="0" rtlCol="0">
            <a:spAutoFit/>
          </a:bodyPr>
          <a:lstStyle/>
          <a:p>
            <a:pPr>
              <a:lnSpc>
                <a:spcPts val="2010"/>
              </a:lnSpc>
            </a:pPr>
            <a:r>
              <a:rPr sz="1800" b="1" spc="5" dirty="0">
                <a:solidFill>
                  <a:srgbClr val="FF0000"/>
                </a:solidFill>
                <a:latin typeface="Georgia"/>
                <a:cs typeface="Georgia"/>
              </a:rPr>
              <a:t>a</a:t>
            </a:r>
            <a:r>
              <a:rPr sz="1800" b="1" dirty="0">
                <a:solidFill>
                  <a:srgbClr val="FF0000"/>
                </a:solidFill>
                <a:latin typeface="Georgia"/>
                <a:cs typeface="Georgia"/>
              </a:rPr>
              <a:t>r</a:t>
            </a:r>
            <a:r>
              <a:rPr sz="1800" b="1" spc="5" dirty="0">
                <a:solidFill>
                  <a:srgbClr val="FF0000"/>
                </a:solidFill>
                <a:latin typeface="Georgia"/>
                <a:cs typeface="Georgia"/>
              </a:rPr>
              <a:t>)</a:t>
            </a:r>
            <a:r>
              <a:rPr sz="1800" b="1" spc="-15" dirty="0">
                <a:solidFill>
                  <a:srgbClr val="FF0000"/>
                </a:solidFill>
                <a:latin typeface="Georgia"/>
                <a:cs typeface="Georgia"/>
              </a:rPr>
              <a:t>)</a:t>
            </a:r>
            <a:r>
              <a:rPr sz="1800" b="1" dirty="0">
                <a:solidFill>
                  <a:srgbClr val="FF0000"/>
                </a:solidFill>
                <a:latin typeface="Georgia"/>
                <a:cs typeface="Georgia"/>
              </a:rPr>
              <a:t>;</a:t>
            </a:r>
            <a:endParaRPr sz="1800">
              <a:latin typeface="Georgia"/>
              <a:cs typeface="Georgia"/>
            </a:endParaRPr>
          </a:p>
        </p:txBody>
      </p:sp>
      <p:sp>
        <p:nvSpPr>
          <p:cNvPr id="9" name="object 9"/>
          <p:cNvSpPr txBox="1"/>
          <p:nvPr/>
        </p:nvSpPr>
        <p:spPr>
          <a:xfrm>
            <a:off x="275031" y="4858743"/>
            <a:ext cx="6062345" cy="1306830"/>
          </a:xfrm>
          <a:prstGeom prst="rect">
            <a:avLst/>
          </a:prstGeom>
        </p:spPr>
        <p:txBody>
          <a:bodyPr vert="horz" wrap="square" lIns="0" tIns="37465" rIns="0" bIns="0" rtlCol="0">
            <a:spAutoFit/>
          </a:bodyPr>
          <a:lstStyle/>
          <a:p>
            <a:pPr marL="304800">
              <a:lnSpc>
                <a:spcPct val="100000"/>
              </a:lnSpc>
              <a:spcBef>
                <a:spcPts val="295"/>
              </a:spcBef>
            </a:pPr>
            <a:r>
              <a:rPr sz="1800" b="1" dirty="0">
                <a:latin typeface="Georgia"/>
                <a:cs typeface="Georgia"/>
              </a:rPr>
              <a:t>}</a:t>
            </a:r>
            <a:endParaRPr sz="1800">
              <a:latin typeface="Georgia"/>
              <a:cs typeface="Georgia"/>
            </a:endParaRPr>
          </a:p>
          <a:p>
            <a:pPr marL="304800">
              <a:lnSpc>
                <a:spcPct val="100000"/>
              </a:lnSpc>
              <a:spcBef>
                <a:spcPts val="195"/>
              </a:spcBef>
            </a:pPr>
            <a:r>
              <a:rPr sz="1800" b="1" spc="-5" dirty="0">
                <a:latin typeface="Georgia"/>
                <a:cs typeface="Georgia"/>
              </a:rPr>
              <a:t>for</a:t>
            </a:r>
            <a:r>
              <a:rPr sz="1800" b="1" spc="20" dirty="0">
                <a:latin typeface="Georgia"/>
                <a:cs typeface="Georgia"/>
              </a:rPr>
              <a:t> </a:t>
            </a:r>
            <a:r>
              <a:rPr sz="1800" b="1" spc="5" dirty="0">
                <a:latin typeface="Georgia"/>
                <a:cs typeface="Georgia"/>
              </a:rPr>
              <a:t>(i=0;</a:t>
            </a:r>
            <a:r>
              <a:rPr sz="1800" b="1" spc="-15" dirty="0">
                <a:latin typeface="Georgia"/>
                <a:cs typeface="Georgia"/>
              </a:rPr>
              <a:t> </a:t>
            </a:r>
            <a:r>
              <a:rPr sz="1800" b="1" spc="-5" dirty="0">
                <a:latin typeface="Georgia"/>
                <a:cs typeface="Georgia"/>
              </a:rPr>
              <a:t>i&lt;n;</a:t>
            </a:r>
            <a:r>
              <a:rPr sz="1800" b="1" spc="-10" dirty="0">
                <a:latin typeface="Georgia"/>
                <a:cs typeface="Georgia"/>
              </a:rPr>
              <a:t> </a:t>
            </a:r>
            <a:r>
              <a:rPr sz="1800" b="1" spc="-5" dirty="0">
                <a:latin typeface="Georgia"/>
                <a:cs typeface="Georgia"/>
              </a:rPr>
              <a:t>i++) </a:t>
            </a:r>
            <a:r>
              <a:rPr sz="1800" b="1" spc="-10" dirty="0">
                <a:latin typeface="Georgia"/>
                <a:cs typeface="Georgia"/>
              </a:rPr>
              <a:t>printf("w[%d]</a:t>
            </a:r>
            <a:r>
              <a:rPr sz="1800" b="1" spc="-105" dirty="0">
                <a:latin typeface="Georgia"/>
                <a:cs typeface="Georgia"/>
              </a:rPr>
              <a:t> </a:t>
            </a:r>
            <a:r>
              <a:rPr sz="1800" b="1" dirty="0">
                <a:latin typeface="Georgia"/>
                <a:cs typeface="Georgia"/>
              </a:rPr>
              <a:t>=</a:t>
            </a:r>
            <a:r>
              <a:rPr sz="1800" b="1" spc="5" dirty="0">
                <a:latin typeface="Georgia"/>
                <a:cs typeface="Georgia"/>
              </a:rPr>
              <a:t> </a:t>
            </a:r>
            <a:r>
              <a:rPr sz="1800" b="1" dirty="0">
                <a:latin typeface="Georgia"/>
                <a:cs typeface="Georgia"/>
              </a:rPr>
              <a:t>%s</a:t>
            </a:r>
            <a:r>
              <a:rPr sz="1800" b="1" spc="10" dirty="0">
                <a:latin typeface="Georgia"/>
                <a:cs typeface="Georgia"/>
              </a:rPr>
              <a:t> </a:t>
            </a:r>
            <a:r>
              <a:rPr sz="1800" b="1" spc="-5" dirty="0">
                <a:latin typeface="Georgia"/>
                <a:cs typeface="Georgia"/>
              </a:rPr>
              <a:t>\n",i,w[i]);</a:t>
            </a:r>
            <a:endParaRPr sz="1800">
              <a:latin typeface="Georgia"/>
              <a:cs typeface="Georgia"/>
            </a:endParaRPr>
          </a:p>
          <a:p>
            <a:pPr marL="304800">
              <a:lnSpc>
                <a:spcPct val="100000"/>
              </a:lnSpc>
              <a:spcBef>
                <a:spcPts val="430"/>
              </a:spcBef>
            </a:pPr>
            <a:r>
              <a:rPr sz="1800" b="1" dirty="0">
                <a:latin typeface="Georgia"/>
                <a:cs typeface="Georgia"/>
              </a:rPr>
              <a:t>return</a:t>
            </a:r>
            <a:r>
              <a:rPr sz="1800" b="1" spc="-80" dirty="0">
                <a:latin typeface="Georgia"/>
                <a:cs typeface="Georgia"/>
              </a:rPr>
              <a:t> </a:t>
            </a:r>
            <a:r>
              <a:rPr sz="1800" b="1" spc="5" dirty="0">
                <a:latin typeface="Georgia"/>
                <a:cs typeface="Georgia"/>
              </a:rPr>
              <a:t>0;</a:t>
            </a:r>
            <a:endParaRPr sz="1800">
              <a:latin typeface="Georgia"/>
              <a:cs typeface="Georgia"/>
            </a:endParaRPr>
          </a:p>
          <a:p>
            <a:pPr marL="12700">
              <a:lnSpc>
                <a:spcPct val="100000"/>
              </a:lnSpc>
              <a:spcBef>
                <a:spcPts val="625"/>
              </a:spcBef>
            </a:pPr>
            <a:r>
              <a:rPr sz="1800" b="1" dirty="0">
                <a:latin typeface="Georgia"/>
                <a:cs typeface="Georgia"/>
              </a:rPr>
              <a:t>}</a:t>
            </a:r>
            <a:endParaRPr sz="1800">
              <a:latin typeface="Georgia"/>
              <a:cs typeface="Georgia"/>
            </a:endParaRPr>
          </a:p>
        </p:txBody>
      </p:sp>
      <p:grpSp>
        <p:nvGrpSpPr>
          <p:cNvPr id="10" name="object 10"/>
          <p:cNvGrpSpPr/>
          <p:nvPr/>
        </p:nvGrpSpPr>
        <p:grpSpPr>
          <a:xfrm>
            <a:off x="6775450" y="1441450"/>
            <a:ext cx="2146300" cy="3441700"/>
            <a:chOff x="6775450" y="1441450"/>
            <a:chExt cx="2146300" cy="3441700"/>
          </a:xfrm>
        </p:grpSpPr>
        <p:sp>
          <p:nvSpPr>
            <p:cNvPr id="11" name="object 11"/>
            <p:cNvSpPr/>
            <p:nvPr/>
          </p:nvSpPr>
          <p:spPr>
            <a:xfrm>
              <a:off x="6781800" y="1447800"/>
              <a:ext cx="2133600" cy="3429000"/>
            </a:xfrm>
            <a:custGeom>
              <a:avLst/>
              <a:gdLst/>
              <a:ahLst/>
              <a:cxnLst/>
              <a:rect l="l" t="t" r="r" b="b"/>
              <a:pathLst>
                <a:path w="2133600" h="3429000">
                  <a:moveTo>
                    <a:pt x="2133600" y="0"/>
                  </a:moveTo>
                  <a:lnTo>
                    <a:pt x="0" y="0"/>
                  </a:lnTo>
                  <a:lnTo>
                    <a:pt x="0" y="3429000"/>
                  </a:lnTo>
                  <a:lnTo>
                    <a:pt x="2133600" y="3429000"/>
                  </a:lnTo>
                  <a:lnTo>
                    <a:pt x="2133600" y="0"/>
                  </a:lnTo>
                  <a:close/>
                </a:path>
              </a:pathLst>
            </a:custGeom>
            <a:solidFill>
              <a:srgbClr val="CCFFCC"/>
            </a:solidFill>
          </p:spPr>
          <p:txBody>
            <a:bodyPr wrap="square" lIns="0" tIns="0" rIns="0" bIns="0" rtlCol="0"/>
            <a:lstStyle/>
            <a:p>
              <a:endParaRPr/>
            </a:p>
          </p:txBody>
        </p:sp>
        <p:sp>
          <p:nvSpPr>
            <p:cNvPr id="12" name="object 12"/>
            <p:cNvSpPr/>
            <p:nvPr/>
          </p:nvSpPr>
          <p:spPr>
            <a:xfrm>
              <a:off x="6781800" y="1447800"/>
              <a:ext cx="2133600" cy="3429000"/>
            </a:xfrm>
            <a:custGeom>
              <a:avLst/>
              <a:gdLst/>
              <a:ahLst/>
              <a:cxnLst/>
              <a:rect l="l" t="t" r="r" b="b"/>
              <a:pathLst>
                <a:path w="2133600" h="3429000">
                  <a:moveTo>
                    <a:pt x="0" y="3429000"/>
                  </a:moveTo>
                  <a:lnTo>
                    <a:pt x="2133600" y="3429000"/>
                  </a:lnTo>
                  <a:lnTo>
                    <a:pt x="2133600" y="0"/>
                  </a:lnTo>
                  <a:lnTo>
                    <a:pt x="0" y="0"/>
                  </a:lnTo>
                  <a:lnTo>
                    <a:pt x="0" y="3429000"/>
                  </a:lnTo>
                  <a:close/>
                </a:path>
              </a:pathLst>
            </a:custGeom>
            <a:ln w="12192">
              <a:solidFill>
                <a:srgbClr val="000000"/>
              </a:solidFill>
            </a:ln>
          </p:spPr>
          <p:txBody>
            <a:bodyPr wrap="square" lIns="0" tIns="0" rIns="0" bIns="0" rtlCol="0"/>
            <a:lstStyle/>
            <a:p>
              <a:endParaRPr/>
            </a:p>
          </p:txBody>
        </p:sp>
      </p:grpSp>
      <p:sp>
        <p:nvSpPr>
          <p:cNvPr id="13" name="object 13"/>
          <p:cNvSpPr txBox="1"/>
          <p:nvPr/>
        </p:nvSpPr>
        <p:spPr>
          <a:xfrm>
            <a:off x="6828281" y="1680209"/>
            <a:ext cx="139700" cy="299720"/>
          </a:xfrm>
          <a:prstGeom prst="rect">
            <a:avLst/>
          </a:prstGeom>
        </p:spPr>
        <p:txBody>
          <a:bodyPr vert="horz" wrap="square" lIns="0" tIns="12700" rIns="0" bIns="0" rtlCol="0">
            <a:spAutoFit/>
          </a:bodyPr>
          <a:lstStyle/>
          <a:p>
            <a:pPr marL="12700">
              <a:lnSpc>
                <a:spcPct val="100000"/>
              </a:lnSpc>
              <a:spcBef>
                <a:spcPts val="100"/>
              </a:spcBef>
            </a:pPr>
            <a:r>
              <a:rPr sz="1800" b="1" dirty="0">
                <a:latin typeface="Times New Roman"/>
                <a:cs typeface="Times New Roman"/>
              </a:rPr>
              <a:t>4</a:t>
            </a:r>
            <a:endParaRPr sz="1800">
              <a:latin typeface="Times New Roman"/>
              <a:cs typeface="Times New Roman"/>
            </a:endParaRPr>
          </a:p>
        </p:txBody>
      </p:sp>
      <p:sp>
        <p:nvSpPr>
          <p:cNvPr id="14" name="object 14"/>
          <p:cNvSpPr txBox="1"/>
          <p:nvPr/>
        </p:nvSpPr>
        <p:spPr>
          <a:xfrm>
            <a:off x="6825233" y="1981961"/>
            <a:ext cx="1010919" cy="299720"/>
          </a:xfrm>
          <a:prstGeom prst="rect">
            <a:avLst/>
          </a:prstGeom>
        </p:spPr>
        <p:txBody>
          <a:bodyPr vert="horz" wrap="square" lIns="0" tIns="12700" rIns="0" bIns="0" rtlCol="0">
            <a:spAutoFit/>
          </a:bodyPr>
          <a:lstStyle/>
          <a:p>
            <a:pPr marL="12700">
              <a:lnSpc>
                <a:spcPct val="100000"/>
              </a:lnSpc>
              <a:spcBef>
                <a:spcPts val="100"/>
              </a:spcBef>
            </a:pPr>
            <a:r>
              <a:rPr sz="1800" b="1" spc="-55" dirty="0">
                <a:latin typeface="Times New Roman"/>
                <a:cs typeface="Times New Roman"/>
              </a:rPr>
              <a:t>Tendulkar</a:t>
            </a:r>
            <a:endParaRPr sz="1800">
              <a:latin typeface="Times New Roman"/>
              <a:cs typeface="Times New Roman"/>
            </a:endParaRPr>
          </a:p>
        </p:txBody>
      </p:sp>
      <p:sp>
        <p:nvSpPr>
          <p:cNvPr id="15" name="object 15"/>
          <p:cNvSpPr txBox="1"/>
          <p:nvPr/>
        </p:nvSpPr>
        <p:spPr>
          <a:xfrm>
            <a:off x="6828281" y="2310841"/>
            <a:ext cx="718820" cy="300355"/>
          </a:xfrm>
          <a:prstGeom prst="rect">
            <a:avLst/>
          </a:prstGeom>
        </p:spPr>
        <p:txBody>
          <a:bodyPr vert="horz" wrap="square" lIns="0" tIns="12700" rIns="0" bIns="0" rtlCol="0">
            <a:spAutoFit/>
          </a:bodyPr>
          <a:lstStyle/>
          <a:p>
            <a:pPr marL="12700">
              <a:lnSpc>
                <a:spcPct val="100000"/>
              </a:lnSpc>
              <a:spcBef>
                <a:spcPts val="100"/>
              </a:spcBef>
            </a:pPr>
            <a:r>
              <a:rPr sz="1800" b="1" dirty="0">
                <a:latin typeface="Times New Roman"/>
                <a:cs typeface="Times New Roman"/>
              </a:rPr>
              <a:t>S</a:t>
            </a:r>
            <a:r>
              <a:rPr sz="1800" b="1" spc="-15" dirty="0">
                <a:latin typeface="Times New Roman"/>
                <a:cs typeface="Times New Roman"/>
              </a:rPr>
              <a:t>o</a:t>
            </a:r>
            <a:r>
              <a:rPr sz="1800" b="1" spc="-20" dirty="0">
                <a:latin typeface="Times New Roman"/>
                <a:cs typeface="Times New Roman"/>
              </a:rPr>
              <a:t>u</a:t>
            </a:r>
            <a:r>
              <a:rPr sz="1800" b="1" spc="-10" dirty="0">
                <a:latin typeface="Times New Roman"/>
                <a:cs typeface="Times New Roman"/>
              </a:rPr>
              <a:t>r</a:t>
            </a:r>
            <a:r>
              <a:rPr sz="1800" b="1" spc="-15" dirty="0">
                <a:latin typeface="Times New Roman"/>
                <a:cs typeface="Times New Roman"/>
              </a:rPr>
              <a:t>a</a:t>
            </a:r>
            <a:r>
              <a:rPr sz="1800" b="1" dirty="0">
                <a:latin typeface="Times New Roman"/>
                <a:cs typeface="Times New Roman"/>
              </a:rPr>
              <a:t>v</a:t>
            </a:r>
            <a:endParaRPr sz="1800">
              <a:latin typeface="Times New Roman"/>
              <a:cs typeface="Times New Roman"/>
            </a:endParaRPr>
          </a:p>
        </p:txBody>
      </p:sp>
      <p:sp>
        <p:nvSpPr>
          <p:cNvPr id="16" name="object 16"/>
          <p:cNvSpPr txBox="1"/>
          <p:nvPr/>
        </p:nvSpPr>
        <p:spPr>
          <a:xfrm>
            <a:off x="6828281" y="2640584"/>
            <a:ext cx="570230" cy="299720"/>
          </a:xfrm>
          <a:prstGeom prst="rect">
            <a:avLst/>
          </a:prstGeom>
        </p:spPr>
        <p:txBody>
          <a:bodyPr vert="horz" wrap="square" lIns="0" tIns="12700" rIns="0" bIns="0" rtlCol="0">
            <a:spAutoFit/>
          </a:bodyPr>
          <a:lstStyle/>
          <a:p>
            <a:pPr marL="12700">
              <a:lnSpc>
                <a:spcPct val="100000"/>
              </a:lnSpc>
              <a:spcBef>
                <a:spcPts val="100"/>
              </a:spcBef>
            </a:pPr>
            <a:r>
              <a:rPr sz="1800" b="1" spc="10" dirty="0">
                <a:latin typeface="Times New Roman"/>
                <a:cs typeface="Times New Roman"/>
              </a:rPr>
              <a:t>K</a:t>
            </a:r>
            <a:r>
              <a:rPr sz="1800" b="1" spc="-25" dirty="0">
                <a:latin typeface="Times New Roman"/>
                <a:cs typeface="Times New Roman"/>
              </a:rPr>
              <a:t>h</a:t>
            </a:r>
            <a:r>
              <a:rPr sz="1800" b="1" spc="-15" dirty="0">
                <a:latin typeface="Times New Roman"/>
                <a:cs typeface="Times New Roman"/>
              </a:rPr>
              <a:t>a</a:t>
            </a:r>
            <a:r>
              <a:rPr sz="1800" b="1" spc="-5" dirty="0">
                <a:latin typeface="Times New Roman"/>
                <a:cs typeface="Times New Roman"/>
              </a:rPr>
              <a:t>n</a:t>
            </a:r>
            <a:endParaRPr sz="1800">
              <a:latin typeface="Times New Roman"/>
              <a:cs typeface="Times New Roman"/>
            </a:endParaRPr>
          </a:p>
        </p:txBody>
      </p:sp>
      <p:sp>
        <p:nvSpPr>
          <p:cNvPr id="17" name="object 17"/>
          <p:cNvSpPr txBox="1"/>
          <p:nvPr/>
        </p:nvSpPr>
        <p:spPr>
          <a:xfrm>
            <a:off x="6828281" y="2969463"/>
            <a:ext cx="542290" cy="300355"/>
          </a:xfrm>
          <a:prstGeom prst="rect">
            <a:avLst/>
          </a:prstGeom>
        </p:spPr>
        <p:txBody>
          <a:bodyPr vert="horz" wrap="square" lIns="0" tIns="12700" rIns="0" bIns="0" rtlCol="0">
            <a:spAutoFit/>
          </a:bodyPr>
          <a:lstStyle/>
          <a:p>
            <a:pPr marL="12700">
              <a:lnSpc>
                <a:spcPct val="100000"/>
              </a:lnSpc>
              <a:spcBef>
                <a:spcPts val="100"/>
              </a:spcBef>
            </a:pPr>
            <a:r>
              <a:rPr sz="1800" b="1" dirty="0">
                <a:latin typeface="Times New Roman"/>
                <a:cs typeface="Times New Roman"/>
              </a:rPr>
              <a:t>I</a:t>
            </a:r>
            <a:r>
              <a:rPr sz="1800" b="1" spc="-25" dirty="0">
                <a:latin typeface="Times New Roman"/>
                <a:cs typeface="Times New Roman"/>
              </a:rPr>
              <a:t>n</a:t>
            </a:r>
            <a:r>
              <a:rPr sz="1800" b="1" spc="-20" dirty="0">
                <a:latin typeface="Times New Roman"/>
                <a:cs typeface="Times New Roman"/>
              </a:rPr>
              <a:t>d</a:t>
            </a:r>
            <a:r>
              <a:rPr sz="1800" b="1" dirty="0">
                <a:latin typeface="Times New Roman"/>
                <a:cs typeface="Times New Roman"/>
              </a:rPr>
              <a:t>ia</a:t>
            </a:r>
            <a:endParaRPr sz="1800">
              <a:latin typeface="Times New Roman"/>
              <a:cs typeface="Times New Roman"/>
            </a:endParaRPr>
          </a:p>
        </p:txBody>
      </p:sp>
      <p:sp>
        <p:nvSpPr>
          <p:cNvPr id="18" name="object 18"/>
          <p:cNvSpPr txBox="1"/>
          <p:nvPr/>
        </p:nvSpPr>
        <p:spPr>
          <a:xfrm>
            <a:off x="6828281" y="3311397"/>
            <a:ext cx="1669414" cy="299720"/>
          </a:xfrm>
          <a:prstGeom prst="rect">
            <a:avLst/>
          </a:prstGeom>
        </p:spPr>
        <p:txBody>
          <a:bodyPr vert="horz" wrap="square" lIns="0" tIns="12700" rIns="0" bIns="0" rtlCol="0">
            <a:spAutoFit/>
          </a:bodyPr>
          <a:lstStyle/>
          <a:p>
            <a:pPr marL="12700">
              <a:lnSpc>
                <a:spcPct val="100000"/>
              </a:lnSpc>
              <a:spcBef>
                <a:spcPts val="100"/>
              </a:spcBef>
            </a:pPr>
            <a:r>
              <a:rPr sz="1800" b="1" spc="35" dirty="0">
                <a:latin typeface="Times New Roman"/>
                <a:cs typeface="Times New Roman"/>
              </a:rPr>
              <a:t>w</a:t>
            </a:r>
            <a:r>
              <a:rPr sz="1800" b="1" dirty="0">
                <a:latin typeface="Times New Roman"/>
                <a:cs typeface="Times New Roman"/>
              </a:rPr>
              <a:t>[</a:t>
            </a:r>
            <a:r>
              <a:rPr sz="1800" b="1" spc="10" dirty="0">
                <a:latin typeface="Times New Roman"/>
                <a:cs typeface="Times New Roman"/>
              </a:rPr>
              <a:t>0</a:t>
            </a:r>
            <a:r>
              <a:rPr sz="1800" b="1" dirty="0">
                <a:latin typeface="Times New Roman"/>
                <a:cs typeface="Times New Roman"/>
              </a:rPr>
              <a:t>]</a:t>
            </a:r>
            <a:r>
              <a:rPr sz="1800" b="1" spc="-85" dirty="0">
                <a:latin typeface="Times New Roman"/>
                <a:cs typeface="Times New Roman"/>
              </a:rPr>
              <a:t> </a:t>
            </a:r>
            <a:r>
              <a:rPr sz="1800" b="1" dirty="0">
                <a:latin typeface="Times New Roman"/>
                <a:cs typeface="Times New Roman"/>
              </a:rPr>
              <a:t>=</a:t>
            </a:r>
            <a:r>
              <a:rPr sz="1800" b="1" spc="-85" dirty="0">
                <a:latin typeface="Times New Roman"/>
                <a:cs typeface="Times New Roman"/>
              </a:rPr>
              <a:t> </a:t>
            </a:r>
            <a:r>
              <a:rPr sz="1800" b="1" spc="-195" dirty="0">
                <a:latin typeface="Times New Roman"/>
                <a:cs typeface="Times New Roman"/>
              </a:rPr>
              <a:t>T</a:t>
            </a:r>
            <a:r>
              <a:rPr sz="1800" b="1" spc="-35" dirty="0">
                <a:latin typeface="Times New Roman"/>
                <a:cs typeface="Times New Roman"/>
              </a:rPr>
              <a:t>e</a:t>
            </a:r>
            <a:r>
              <a:rPr sz="1800" b="1" spc="-50" dirty="0">
                <a:latin typeface="Times New Roman"/>
                <a:cs typeface="Times New Roman"/>
              </a:rPr>
              <a:t>ndu</a:t>
            </a:r>
            <a:r>
              <a:rPr sz="1800" b="1" spc="-20" dirty="0">
                <a:latin typeface="Times New Roman"/>
                <a:cs typeface="Times New Roman"/>
              </a:rPr>
              <a:t>l</a:t>
            </a:r>
            <a:r>
              <a:rPr sz="1800" b="1" spc="-70" dirty="0">
                <a:latin typeface="Times New Roman"/>
                <a:cs typeface="Times New Roman"/>
              </a:rPr>
              <a:t>k</a:t>
            </a:r>
            <a:r>
              <a:rPr sz="1800" b="1" spc="-40" dirty="0">
                <a:latin typeface="Times New Roman"/>
                <a:cs typeface="Times New Roman"/>
              </a:rPr>
              <a:t>a</a:t>
            </a:r>
            <a:r>
              <a:rPr sz="1800" b="1" dirty="0">
                <a:latin typeface="Times New Roman"/>
                <a:cs typeface="Times New Roman"/>
              </a:rPr>
              <a:t>r</a:t>
            </a:r>
            <a:endParaRPr sz="1800">
              <a:latin typeface="Times New Roman"/>
              <a:cs typeface="Times New Roman"/>
            </a:endParaRPr>
          </a:p>
        </p:txBody>
      </p:sp>
      <p:sp>
        <p:nvSpPr>
          <p:cNvPr id="19" name="object 19"/>
          <p:cNvSpPr txBox="1"/>
          <p:nvPr/>
        </p:nvSpPr>
        <p:spPr>
          <a:xfrm>
            <a:off x="6828281" y="3644010"/>
            <a:ext cx="1389380" cy="299720"/>
          </a:xfrm>
          <a:prstGeom prst="rect">
            <a:avLst/>
          </a:prstGeom>
        </p:spPr>
        <p:txBody>
          <a:bodyPr vert="horz" wrap="square" lIns="0" tIns="12700" rIns="0" bIns="0" rtlCol="0">
            <a:spAutoFit/>
          </a:bodyPr>
          <a:lstStyle/>
          <a:p>
            <a:pPr marL="12700">
              <a:lnSpc>
                <a:spcPct val="100000"/>
              </a:lnSpc>
              <a:spcBef>
                <a:spcPts val="100"/>
              </a:spcBef>
            </a:pPr>
            <a:r>
              <a:rPr sz="1800" b="1" spc="35" dirty="0">
                <a:latin typeface="Times New Roman"/>
                <a:cs typeface="Times New Roman"/>
              </a:rPr>
              <a:t>w</a:t>
            </a:r>
            <a:r>
              <a:rPr sz="1800" b="1" dirty="0">
                <a:latin typeface="Times New Roman"/>
                <a:cs typeface="Times New Roman"/>
              </a:rPr>
              <a:t>[</a:t>
            </a:r>
            <a:r>
              <a:rPr sz="1800" b="1" spc="10" dirty="0">
                <a:latin typeface="Times New Roman"/>
                <a:cs typeface="Times New Roman"/>
              </a:rPr>
              <a:t>1</a:t>
            </a:r>
            <a:r>
              <a:rPr sz="1800" b="1" dirty="0">
                <a:latin typeface="Times New Roman"/>
                <a:cs typeface="Times New Roman"/>
              </a:rPr>
              <a:t>]</a:t>
            </a:r>
            <a:r>
              <a:rPr sz="1800" b="1" spc="-85" dirty="0">
                <a:latin typeface="Times New Roman"/>
                <a:cs typeface="Times New Roman"/>
              </a:rPr>
              <a:t> </a:t>
            </a:r>
            <a:r>
              <a:rPr sz="1800" b="1" dirty="0">
                <a:latin typeface="Times New Roman"/>
                <a:cs typeface="Times New Roman"/>
              </a:rPr>
              <a:t>=</a:t>
            </a:r>
            <a:r>
              <a:rPr sz="1800" b="1" spc="-15" dirty="0">
                <a:latin typeface="Times New Roman"/>
                <a:cs typeface="Times New Roman"/>
              </a:rPr>
              <a:t> </a:t>
            </a:r>
            <a:r>
              <a:rPr sz="1800" b="1" dirty="0">
                <a:latin typeface="Times New Roman"/>
                <a:cs typeface="Times New Roman"/>
              </a:rPr>
              <a:t>S</a:t>
            </a:r>
            <a:r>
              <a:rPr sz="1800" b="1" spc="-15" dirty="0">
                <a:latin typeface="Times New Roman"/>
                <a:cs typeface="Times New Roman"/>
              </a:rPr>
              <a:t>o</a:t>
            </a:r>
            <a:r>
              <a:rPr sz="1800" b="1" spc="-25" dirty="0">
                <a:latin typeface="Times New Roman"/>
                <a:cs typeface="Times New Roman"/>
              </a:rPr>
              <a:t>u</a:t>
            </a:r>
            <a:r>
              <a:rPr sz="1800" b="1" spc="-10" dirty="0">
                <a:latin typeface="Times New Roman"/>
                <a:cs typeface="Times New Roman"/>
              </a:rPr>
              <a:t>r</a:t>
            </a:r>
            <a:r>
              <a:rPr sz="1800" b="1" spc="-15" dirty="0">
                <a:latin typeface="Times New Roman"/>
                <a:cs typeface="Times New Roman"/>
              </a:rPr>
              <a:t>a</a:t>
            </a:r>
            <a:r>
              <a:rPr sz="1800" b="1" dirty="0">
                <a:latin typeface="Times New Roman"/>
                <a:cs typeface="Times New Roman"/>
              </a:rPr>
              <a:t>v</a:t>
            </a:r>
            <a:endParaRPr sz="1800">
              <a:latin typeface="Times New Roman"/>
              <a:cs typeface="Times New Roman"/>
            </a:endParaRPr>
          </a:p>
        </p:txBody>
      </p:sp>
      <p:sp>
        <p:nvSpPr>
          <p:cNvPr id="20" name="object 20"/>
          <p:cNvSpPr txBox="1"/>
          <p:nvPr/>
        </p:nvSpPr>
        <p:spPr>
          <a:xfrm>
            <a:off x="6828281" y="3985717"/>
            <a:ext cx="1235075" cy="300355"/>
          </a:xfrm>
          <a:prstGeom prst="rect">
            <a:avLst/>
          </a:prstGeom>
        </p:spPr>
        <p:txBody>
          <a:bodyPr vert="horz" wrap="square" lIns="0" tIns="12700" rIns="0" bIns="0" rtlCol="0">
            <a:spAutoFit/>
          </a:bodyPr>
          <a:lstStyle/>
          <a:p>
            <a:pPr marL="12700">
              <a:lnSpc>
                <a:spcPct val="100000"/>
              </a:lnSpc>
              <a:spcBef>
                <a:spcPts val="100"/>
              </a:spcBef>
            </a:pPr>
            <a:r>
              <a:rPr sz="1800" b="1" spc="40" dirty="0">
                <a:latin typeface="Times New Roman"/>
                <a:cs typeface="Times New Roman"/>
              </a:rPr>
              <a:t>w</a:t>
            </a:r>
            <a:r>
              <a:rPr sz="1800" b="1" dirty="0">
                <a:latin typeface="Times New Roman"/>
                <a:cs typeface="Times New Roman"/>
              </a:rPr>
              <a:t>[</a:t>
            </a:r>
            <a:r>
              <a:rPr sz="1800" b="1" spc="5" dirty="0">
                <a:latin typeface="Times New Roman"/>
                <a:cs typeface="Times New Roman"/>
              </a:rPr>
              <a:t>2</a:t>
            </a:r>
            <a:r>
              <a:rPr sz="1800" b="1" dirty="0">
                <a:latin typeface="Times New Roman"/>
                <a:cs typeface="Times New Roman"/>
              </a:rPr>
              <a:t>]</a:t>
            </a:r>
            <a:r>
              <a:rPr sz="1800" b="1" spc="-110" dirty="0">
                <a:latin typeface="Times New Roman"/>
                <a:cs typeface="Times New Roman"/>
              </a:rPr>
              <a:t> </a:t>
            </a:r>
            <a:r>
              <a:rPr sz="1800" b="1" dirty="0">
                <a:latin typeface="Times New Roman"/>
                <a:cs typeface="Times New Roman"/>
              </a:rPr>
              <a:t>=</a:t>
            </a:r>
            <a:r>
              <a:rPr sz="1800" b="1" spc="-40" dirty="0">
                <a:latin typeface="Times New Roman"/>
                <a:cs typeface="Times New Roman"/>
              </a:rPr>
              <a:t> </a:t>
            </a:r>
            <a:r>
              <a:rPr sz="1800" b="1" spc="10" dirty="0">
                <a:latin typeface="Times New Roman"/>
                <a:cs typeface="Times New Roman"/>
              </a:rPr>
              <a:t>K</a:t>
            </a:r>
            <a:r>
              <a:rPr sz="1800" b="1" spc="-20" dirty="0">
                <a:latin typeface="Times New Roman"/>
                <a:cs typeface="Times New Roman"/>
              </a:rPr>
              <a:t>h</a:t>
            </a:r>
            <a:r>
              <a:rPr sz="1800" b="1" spc="-15" dirty="0">
                <a:latin typeface="Times New Roman"/>
                <a:cs typeface="Times New Roman"/>
              </a:rPr>
              <a:t>a</a:t>
            </a:r>
            <a:r>
              <a:rPr sz="1800" b="1" dirty="0">
                <a:latin typeface="Times New Roman"/>
                <a:cs typeface="Times New Roman"/>
              </a:rPr>
              <a:t>n</a:t>
            </a:r>
            <a:endParaRPr sz="1800">
              <a:latin typeface="Times New Roman"/>
              <a:cs typeface="Times New Roman"/>
            </a:endParaRPr>
          </a:p>
        </p:txBody>
      </p:sp>
      <p:sp>
        <p:nvSpPr>
          <p:cNvPr id="21" name="object 21"/>
          <p:cNvSpPr txBox="1"/>
          <p:nvPr/>
        </p:nvSpPr>
        <p:spPr>
          <a:xfrm>
            <a:off x="825195" y="4170418"/>
            <a:ext cx="7244080" cy="677545"/>
          </a:xfrm>
          <a:prstGeom prst="rect">
            <a:avLst/>
          </a:prstGeom>
        </p:spPr>
        <p:txBody>
          <a:bodyPr vert="horz" wrap="square" lIns="0" tIns="64135" rIns="0" bIns="0" rtlCol="0">
            <a:spAutoFit/>
          </a:bodyPr>
          <a:lstStyle/>
          <a:p>
            <a:pPr marL="50800">
              <a:lnSpc>
                <a:spcPct val="100000"/>
              </a:lnSpc>
              <a:spcBef>
                <a:spcPts val="505"/>
              </a:spcBef>
            </a:pPr>
            <a:r>
              <a:rPr sz="1800" b="1" dirty="0">
                <a:solidFill>
                  <a:srgbClr val="FF0000"/>
                </a:solidFill>
                <a:latin typeface="Georgia"/>
                <a:cs typeface="Georgia"/>
              </a:rPr>
              <a:t>w[i]</a:t>
            </a:r>
            <a:r>
              <a:rPr sz="1800" b="1" spc="-60" dirty="0">
                <a:solidFill>
                  <a:srgbClr val="FF0000"/>
                </a:solidFill>
                <a:latin typeface="Georgia"/>
                <a:cs typeface="Georgia"/>
              </a:rPr>
              <a:t> </a:t>
            </a:r>
            <a:r>
              <a:rPr sz="1800" b="1" dirty="0">
                <a:solidFill>
                  <a:srgbClr val="FF0000"/>
                </a:solidFill>
                <a:latin typeface="Georgia"/>
                <a:cs typeface="Georgia"/>
              </a:rPr>
              <a:t>=</a:t>
            </a:r>
            <a:r>
              <a:rPr sz="1800" b="1" spc="10" dirty="0">
                <a:solidFill>
                  <a:srgbClr val="FF0000"/>
                </a:solidFill>
                <a:latin typeface="Georgia"/>
                <a:cs typeface="Georgia"/>
              </a:rPr>
              <a:t> </a:t>
            </a:r>
            <a:r>
              <a:rPr sz="1800" b="1" dirty="0">
                <a:solidFill>
                  <a:srgbClr val="FF0000"/>
                </a:solidFill>
                <a:latin typeface="Georgia"/>
                <a:cs typeface="Georgia"/>
              </a:rPr>
              <a:t>(char</a:t>
            </a:r>
            <a:r>
              <a:rPr sz="1800" b="1" spc="10" dirty="0">
                <a:solidFill>
                  <a:srgbClr val="FF0000"/>
                </a:solidFill>
                <a:latin typeface="Georgia"/>
                <a:cs typeface="Georgia"/>
              </a:rPr>
              <a:t> </a:t>
            </a:r>
            <a:r>
              <a:rPr sz="1800" b="1" spc="-5" dirty="0">
                <a:solidFill>
                  <a:srgbClr val="FF0000"/>
                </a:solidFill>
                <a:latin typeface="Georgia"/>
                <a:cs typeface="Georgia"/>
              </a:rPr>
              <a:t>*)</a:t>
            </a:r>
            <a:r>
              <a:rPr sz="1800" b="1" spc="-10" dirty="0">
                <a:solidFill>
                  <a:srgbClr val="FF0000"/>
                </a:solidFill>
                <a:latin typeface="Georgia"/>
                <a:cs typeface="Georgia"/>
              </a:rPr>
              <a:t> </a:t>
            </a:r>
            <a:r>
              <a:rPr sz="1800" b="1" dirty="0">
                <a:solidFill>
                  <a:srgbClr val="FF0000"/>
                </a:solidFill>
                <a:latin typeface="Georgia"/>
                <a:cs typeface="Georgia"/>
              </a:rPr>
              <a:t>malloc</a:t>
            </a:r>
            <a:r>
              <a:rPr sz="1800" b="1" spc="30" dirty="0">
                <a:solidFill>
                  <a:srgbClr val="FF0000"/>
                </a:solidFill>
                <a:latin typeface="Georgia"/>
                <a:cs typeface="Georgia"/>
              </a:rPr>
              <a:t> </a:t>
            </a:r>
            <a:r>
              <a:rPr sz="1800" b="1" spc="-5" dirty="0">
                <a:solidFill>
                  <a:srgbClr val="FF0000"/>
                </a:solidFill>
                <a:latin typeface="Georgia"/>
                <a:cs typeface="Georgia"/>
              </a:rPr>
              <a:t>((strlen(word)+1)*sizeof(ch</a:t>
            </a:r>
            <a:r>
              <a:rPr sz="1800" b="1" spc="425" dirty="0">
                <a:solidFill>
                  <a:srgbClr val="FF0000"/>
                </a:solidFill>
                <a:latin typeface="Georgia"/>
                <a:cs typeface="Georgia"/>
              </a:rPr>
              <a:t> </a:t>
            </a:r>
            <a:r>
              <a:rPr sz="2700" b="1" spc="15" baseline="-18518" dirty="0">
                <a:latin typeface="Times New Roman"/>
                <a:cs typeface="Times New Roman"/>
              </a:rPr>
              <a:t>w[3]</a:t>
            </a:r>
            <a:r>
              <a:rPr sz="2700" b="1" spc="-120" baseline="-18518" dirty="0">
                <a:latin typeface="Times New Roman"/>
                <a:cs typeface="Times New Roman"/>
              </a:rPr>
              <a:t> </a:t>
            </a:r>
            <a:r>
              <a:rPr sz="2700" b="1" baseline="-18518" dirty="0">
                <a:latin typeface="Times New Roman"/>
                <a:cs typeface="Times New Roman"/>
              </a:rPr>
              <a:t>=</a:t>
            </a:r>
            <a:r>
              <a:rPr sz="2700" b="1" spc="-15" baseline="-18518" dirty="0">
                <a:latin typeface="Times New Roman"/>
                <a:cs typeface="Times New Roman"/>
              </a:rPr>
              <a:t> India</a:t>
            </a:r>
            <a:endParaRPr sz="2700" baseline="-18518">
              <a:latin typeface="Times New Roman"/>
              <a:cs typeface="Times New Roman"/>
            </a:endParaRPr>
          </a:p>
          <a:p>
            <a:pPr marL="50800">
              <a:lnSpc>
                <a:spcPct val="100000"/>
              </a:lnSpc>
              <a:spcBef>
                <a:spcPts val="405"/>
              </a:spcBef>
            </a:pPr>
            <a:r>
              <a:rPr sz="1800" b="1" spc="-15" dirty="0">
                <a:latin typeface="Georgia"/>
                <a:cs typeface="Georgia"/>
              </a:rPr>
              <a:t>s</a:t>
            </a:r>
            <a:r>
              <a:rPr sz="1800" b="1" spc="-5" dirty="0">
                <a:latin typeface="Georgia"/>
                <a:cs typeface="Georgia"/>
              </a:rPr>
              <a:t>tr</a:t>
            </a:r>
            <a:r>
              <a:rPr sz="1800" b="1" dirty="0">
                <a:latin typeface="Georgia"/>
                <a:cs typeface="Georgia"/>
              </a:rPr>
              <a:t>c</a:t>
            </a:r>
            <a:r>
              <a:rPr sz="1800" b="1" spc="-10" dirty="0">
                <a:latin typeface="Georgia"/>
                <a:cs typeface="Georgia"/>
              </a:rPr>
              <a:t>p</a:t>
            </a:r>
            <a:r>
              <a:rPr sz="1800" b="1" dirty="0">
                <a:latin typeface="Georgia"/>
                <a:cs typeface="Georgia"/>
              </a:rPr>
              <a:t>y</a:t>
            </a:r>
            <a:r>
              <a:rPr sz="1800" b="1" spc="20" dirty="0">
                <a:latin typeface="Georgia"/>
                <a:cs typeface="Georgia"/>
              </a:rPr>
              <a:t> </a:t>
            </a:r>
            <a:r>
              <a:rPr sz="1800" b="1" spc="5" dirty="0">
                <a:latin typeface="Georgia"/>
                <a:cs typeface="Georgia"/>
              </a:rPr>
              <a:t>(</a:t>
            </a:r>
            <a:r>
              <a:rPr sz="1800" b="1" spc="-5" dirty="0">
                <a:latin typeface="Georgia"/>
                <a:cs typeface="Georgia"/>
              </a:rPr>
              <a:t>w</a:t>
            </a:r>
            <a:r>
              <a:rPr sz="1800" b="1" spc="10" dirty="0">
                <a:latin typeface="Georgia"/>
                <a:cs typeface="Georgia"/>
              </a:rPr>
              <a:t>[</a:t>
            </a:r>
            <a:r>
              <a:rPr sz="1800" b="1" spc="5" dirty="0">
                <a:latin typeface="Georgia"/>
                <a:cs typeface="Georgia"/>
              </a:rPr>
              <a:t>i]</a:t>
            </a:r>
            <a:r>
              <a:rPr sz="1800" b="1" dirty="0">
                <a:latin typeface="Georgia"/>
                <a:cs typeface="Georgia"/>
              </a:rPr>
              <a:t>,</a:t>
            </a:r>
            <a:r>
              <a:rPr sz="1800" b="1" spc="-105" dirty="0">
                <a:latin typeface="Georgia"/>
                <a:cs typeface="Georgia"/>
              </a:rPr>
              <a:t> </a:t>
            </a:r>
            <a:r>
              <a:rPr sz="1800" b="1" spc="-5" dirty="0">
                <a:latin typeface="Georgia"/>
                <a:cs typeface="Georgia"/>
              </a:rPr>
              <a:t>w</a:t>
            </a:r>
            <a:r>
              <a:rPr sz="1800" b="1" spc="5" dirty="0">
                <a:latin typeface="Georgia"/>
                <a:cs typeface="Georgia"/>
              </a:rPr>
              <a:t>o</a:t>
            </a:r>
            <a:r>
              <a:rPr sz="1800" b="1" dirty="0">
                <a:latin typeface="Georgia"/>
                <a:cs typeface="Georgia"/>
              </a:rPr>
              <a:t>rd)</a:t>
            </a:r>
            <a:r>
              <a:rPr sz="1800" b="1" spc="-30" dirty="0">
                <a:latin typeface="Georgia"/>
                <a:cs typeface="Georgia"/>
              </a:rPr>
              <a:t> </a:t>
            </a:r>
            <a:r>
              <a:rPr sz="1800" b="1" dirty="0">
                <a:latin typeface="Georgia"/>
                <a:cs typeface="Georgia"/>
              </a:rPr>
              <a:t>;</a:t>
            </a:r>
            <a:endParaRPr sz="1800">
              <a:latin typeface="Georgia"/>
              <a:cs typeface="Georgia"/>
            </a:endParaRPr>
          </a:p>
        </p:txBody>
      </p:sp>
      <p:grpSp>
        <p:nvGrpSpPr>
          <p:cNvPr id="22" name="object 22"/>
          <p:cNvGrpSpPr/>
          <p:nvPr/>
        </p:nvGrpSpPr>
        <p:grpSpPr>
          <a:xfrm>
            <a:off x="2590800" y="835152"/>
            <a:ext cx="1301115" cy="1831975"/>
            <a:chOff x="2590800" y="835152"/>
            <a:chExt cx="1301115" cy="1831975"/>
          </a:xfrm>
        </p:grpSpPr>
        <p:pic>
          <p:nvPicPr>
            <p:cNvPr id="23" name="object 23"/>
            <p:cNvPicPr/>
            <p:nvPr/>
          </p:nvPicPr>
          <p:blipFill>
            <a:blip r:embed="rId2" cstate="print"/>
            <a:stretch>
              <a:fillRect/>
            </a:stretch>
          </p:blipFill>
          <p:spPr>
            <a:xfrm>
              <a:off x="2590800" y="2582672"/>
              <a:ext cx="75183" cy="84200"/>
            </a:xfrm>
            <a:prstGeom prst="rect">
              <a:avLst/>
            </a:prstGeom>
          </p:spPr>
        </p:pic>
        <p:sp>
          <p:nvSpPr>
            <p:cNvPr id="24" name="object 24"/>
            <p:cNvSpPr/>
            <p:nvPr/>
          </p:nvSpPr>
          <p:spPr>
            <a:xfrm>
              <a:off x="2629661" y="835152"/>
              <a:ext cx="1262380" cy="1773555"/>
            </a:xfrm>
            <a:custGeom>
              <a:avLst/>
              <a:gdLst/>
              <a:ahLst/>
              <a:cxnLst/>
              <a:rect l="l" t="t" r="r" b="b"/>
              <a:pathLst>
                <a:path w="1262379" h="1773555">
                  <a:moveTo>
                    <a:pt x="1251712" y="0"/>
                  </a:moveTo>
                  <a:lnTo>
                    <a:pt x="0" y="1765935"/>
                  </a:lnTo>
                  <a:lnTo>
                    <a:pt x="10413" y="1773301"/>
                  </a:lnTo>
                  <a:lnTo>
                    <a:pt x="1262126" y="7365"/>
                  </a:lnTo>
                  <a:lnTo>
                    <a:pt x="1251712" y="0"/>
                  </a:lnTo>
                  <a:close/>
                </a:path>
              </a:pathLst>
            </a:custGeom>
            <a:solidFill>
              <a:srgbClr val="000000"/>
            </a:solidFill>
          </p:spPr>
          <p:txBody>
            <a:bodyPr wrap="square" lIns="0" tIns="0" rIns="0" bIns="0" rtlCol="0"/>
            <a:lstStyle/>
            <a:p>
              <a:endParaRPr/>
            </a:p>
          </p:txBody>
        </p:sp>
      </p:grpSp>
      <p:sp>
        <p:nvSpPr>
          <p:cNvPr id="25" name="object 25"/>
          <p:cNvSpPr txBox="1"/>
          <p:nvPr/>
        </p:nvSpPr>
        <p:spPr>
          <a:xfrm>
            <a:off x="7778242" y="1163192"/>
            <a:ext cx="747395" cy="299720"/>
          </a:xfrm>
          <a:prstGeom prst="rect">
            <a:avLst/>
          </a:prstGeom>
        </p:spPr>
        <p:txBody>
          <a:bodyPr vert="horz" wrap="square" lIns="0" tIns="12700" rIns="0" bIns="0" rtlCol="0">
            <a:spAutoFit/>
          </a:bodyPr>
          <a:lstStyle/>
          <a:p>
            <a:pPr marL="12700">
              <a:lnSpc>
                <a:spcPct val="100000"/>
              </a:lnSpc>
              <a:spcBef>
                <a:spcPts val="100"/>
              </a:spcBef>
            </a:pPr>
            <a:r>
              <a:rPr sz="1800" spc="5" dirty="0">
                <a:latin typeface="Georgia"/>
                <a:cs typeface="Georgia"/>
              </a:rPr>
              <a:t>O</a:t>
            </a:r>
            <a:r>
              <a:rPr sz="1800" spc="-5" dirty="0">
                <a:latin typeface="Georgia"/>
                <a:cs typeface="Georgia"/>
              </a:rPr>
              <a:t>u</a:t>
            </a:r>
            <a:r>
              <a:rPr sz="1800" dirty="0">
                <a:latin typeface="Georgia"/>
                <a:cs typeface="Georgia"/>
              </a:rPr>
              <a:t>tp</a:t>
            </a:r>
            <a:r>
              <a:rPr sz="1800" spc="-5" dirty="0">
                <a:latin typeface="Georgia"/>
                <a:cs typeface="Georgia"/>
              </a:rPr>
              <a:t>ut</a:t>
            </a:r>
            <a:endParaRPr sz="1800">
              <a:latin typeface="Georgia"/>
              <a:cs typeface="Georgia"/>
            </a:endParaRPr>
          </a:p>
        </p:txBody>
      </p:sp>
    </p:spTree>
    <p:extLst>
      <p:ext uri="{BB962C8B-B14F-4D97-AF65-F5344CB8AC3E}">
        <p14:creationId xmlns:p14="http://schemas.microsoft.com/office/powerpoint/2010/main" val="256346000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6372605" y="640842"/>
            <a:ext cx="135890" cy="146685"/>
          </a:xfrm>
          <a:prstGeom prst="rect">
            <a:avLst/>
          </a:prstGeom>
        </p:spPr>
        <p:txBody>
          <a:bodyPr vert="horz" wrap="square" lIns="0" tIns="11430" rIns="0" bIns="0" rtlCol="0">
            <a:spAutoFit/>
          </a:bodyPr>
          <a:lstStyle/>
          <a:p>
            <a:pPr marL="12700">
              <a:lnSpc>
                <a:spcPct val="100000"/>
              </a:lnSpc>
              <a:spcBef>
                <a:spcPts val="90"/>
              </a:spcBef>
            </a:pPr>
            <a:r>
              <a:rPr sz="800" spc="5" dirty="0">
                <a:solidFill>
                  <a:srgbClr val="438085"/>
                </a:solidFill>
                <a:latin typeface="Georgia"/>
                <a:cs typeface="Georgia"/>
              </a:rPr>
              <a:t>74</a:t>
            </a:r>
            <a:endParaRPr sz="800">
              <a:latin typeface="Georgia"/>
              <a:cs typeface="Georgia"/>
            </a:endParaRPr>
          </a:p>
        </p:txBody>
      </p:sp>
      <p:grpSp>
        <p:nvGrpSpPr>
          <p:cNvPr id="3" name="object 3"/>
          <p:cNvGrpSpPr/>
          <p:nvPr/>
        </p:nvGrpSpPr>
        <p:grpSpPr>
          <a:xfrm>
            <a:off x="1746250" y="1974850"/>
            <a:ext cx="2216150" cy="3746500"/>
            <a:chOff x="1746250" y="1974850"/>
            <a:chExt cx="2216150" cy="3746500"/>
          </a:xfrm>
        </p:grpSpPr>
        <p:sp>
          <p:nvSpPr>
            <p:cNvPr id="4" name="object 4"/>
            <p:cNvSpPr/>
            <p:nvPr/>
          </p:nvSpPr>
          <p:spPr>
            <a:xfrm>
              <a:off x="1752600" y="1981200"/>
              <a:ext cx="609600" cy="457200"/>
            </a:xfrm>
            <a:custGeom>
              <a:avLst/>
              <a:gdLst/>
              <a:ahLst/>
              <a:cxnLst/>
              <a:rect l="l" t="t" r="r" b="b"/>
              <a:pathLst>
                <a:path w="609600" h="457200">
                  <a:moveTo>
                    <a:pt x="609600" y="0"/>
                  </a:moveTo>
                  <a:lnTo>
                    <a:pt x="0" y="0"/>
                  </a:lnTo>
                  <a:lnTo>
                    <a:pt x="0" y="457200"/>
                  </a:lnTo>
                  <a:lnTo>
                    <a:pt x="609600" y="457200"/>
                  </a:lnTo>
                  <a:lnTo>
                    <a:pt x="609600" y="0"/>
                  </a:lnTo>
                  <a:close/>
                </a:path>
              </a:pathLst>
            </a:custGeom>
            <a:solidFill>
              <a:srgbClr val="F8F8F8"/>
            </a:solidFill>
          </p:spPr>
          <p:txBody>
            <a:bodyPr wrap="square" lIns="0" tIns="0" rIns="0" bIns="0" rtlCol="0"/>
            <a:lstStyle/>
            <a:p>
              <a:endParaRPr/>
            </a:p>
          </p:txBody>
        </p:sp>
        <p:sp>
          <p:nvSpPr>
            <p:cNvPr id="5" name="object 5"/>
            <p:cNvSpPr/>
            <p:nvPr/>
          </p:nvSpPr>
          <p:spPr>
            <a:xfrm>
              <a:off x="1752600" y="1981200"/>
              <a:ext cx="609600" cy="457200"/>
            </a:xfrm>
            <a:custGeom>
              <a:avLst/>
              <a:gdLst/>
              <a:ahLst/>
              <a:cxnLst/>
              <a:rect l="l" t="t" r="r" b="b"/>
              <a:pathLst>
                <a:path w="609600" h="457200">
                  <a:moveTo>
                    <a:pt x="0" y="457200"/>
                  </a:moveTo>
                  <a:lnTo>
                    <a:pt x="609600" y="457200"/>
                  </a:lnTo>
                  <a:lnTo>
                    <a:pt x="609600" y="0"/>
                  </a:lnTo>
                  <a:lnTo>
                    <a:pt x="0" y="0"/>
                  </a:lnTo>
                  <a:lnTo>
                    <a:pt x="0" y="457200"/>
                  </a:lnTo>
                  <a:close/>
                </a:path>
              </a:pathLst>
            </a:custGeom>
            <a:ln w="12192">
              <a:solidFill>
                <a:srgbClr val="000000"/>
              </a:solidFill>
            </a:ln>
          </p:spPr>
          <p:txBody>
            <a:bodyPr wrap="square" lIns="0" tIns="0" rIns="0" bIns="0" rtlCol="0"/>
            <a:lstStyle/>
            <a:p>
              <a:endParaRPr/>
            </a:p>
          </p:txBody>
        </p:sp>
        <p:sp>
          <p:nvSpPr>
            <p:cNvPr id="6" name="object 6"/>
            <p:cNvSpPr/>
            <p:nvPr/>
          </p:nvSpPr>
          <p:spPr>
            <a:xfrm>
              <a:off x="1752600" y="2438400"/>
              <a:ext cx="609600" cy="457200"/>
            </a:xfrm>
            <a:custGeom>
              <a:avLst/>
              <a:gdLst/>
              <a:ahLst/>
              <a:cxnLst/>
              <a:rect l="l" t="t" r="r" b="b"/>
              <a:pathLst>
                <a:path w="609600" h="457200">
                  <a:moveTo>
                    <a:pt x="609600" y="0"/>
                  </a:moveTo>
                  <a:lnTo>
                    <a:pt x="0" y="0"/>
                  </a:lnTo>
                  <a:lnTo>
                    <a:pt x="0" y="457200"/>
                  </a:lnTo>
                  <a:lnTo>
                    <a:pt x="609600" y="457200"/>
                  </a:lnTo>
                  <a:lnTo>
                    <a:pt x="609600" y="0"/>
                  </a:lnTo>
                  <a:close/>
                </a:path>
              </a:pathLst>
            </a:custGeom>
            <a:solidFill>
              <a:srgbClr val="F8F8F8"/>
            </a:solidFill>
          </p:spPr>
          <p:txBody>
            <a:bodyPr wrap="square" lIns="0" tIns="0" rIns="0" bIns="0" rtlCol="0"/>
            <a:lstStyle/>
            <a:p>
              <a:endParaRPr/>
            </a:p>
          </p:txBody>
        </p:sp>
        <p:sp>
          <p:nvSpPr>
            <p:cNvPr id="7" name="object 7"/>
            <p:cNvSpPr/>
            <p:nvPr/>
          </p:nvSpPr>
          <p:spPr>
            <a:xfrm>
              <a:off x="1752600" y="2438400"/>
              <a:ext cx="609600" cy="457200"/>
            </a:xfrm>
            <a:custGeom>
              <a:avLst/>
              <a:gdLst/>
              <a:ahLst/>
              <a:cxnLst/>
              <a:rect l="l" t="t" r="r" b="b"/>
              <a:pathLst>
                <a:path w="609600" h="457200">
                  <a:moveTo>
                    <a:pt x="0" y="457200"/>
                  </a:moveTo>
                  <a:lnTo>
                    <a:pt x="609600" y="457200"/>
                  </a:lnTo>
                  <a:lnTo>
                    <a:pt x="609600" y="0"/>
                  </a:lnTo>
                  <a:lnTo>
                    <a:pt x="0" y="0"/>
                  </a:lnTo>
                  <a:lnTo>
                    <a:pt x="0" y="457200"/>
                  </a:lnTo>
                  <a:close/>
                </a:path>
              </a:pathLst>
            </a:custGeom>
            <a:ln w="12192">
              <a:solidFill>
                <a:srgbClr val="000000"/>
              </a:solidFill>
            </a:ln>
          </p:spPr>
          <p:txBody>
            <a:bodyPr wrap="square" lIns="0" tIns="0" rIns="0" bIns="0" rtlCol="0"/>
            <a:lstStyle/>
            <a:p>
              <a:endParaRPr/>
            </a:p>
          </p:txBody>
        </p:sp>
        <p:sp>
          <p:nvSpPr>
            <p:cNvPr id="8" name="object 8"/>
            <p:cNvSpPr/>
            <p:nvPr/>
          </p:nvSpPr>
          <p:spPr>
            <a:xfrm>
              <a:off x="1752600" y="2895600"/>
              <a:ext cx="609600" cy="457200"/>
            </a:xfrm>
            <a:custGeom>
              <a:avLst/>
              <a:gdLst/>
              <a:ahLst/>
              <a:cxnLst/>
              <a:rect l="l" t="t" r="r" b="b"/>
              <a:pathLst>
                <a:path w="609600" h="457200">
                  <a:moveTo>
                    <a:pt x="609600" y="0"/>
                  </a:moveTo>
                  <a:lnTo>
                    <a:pt x="0" y="0"/>
                  </a:lnTo>
                  <a:lnTo>
                    <a:pt x="0" y="457200"/>
                  </a:lnTo>
                  <a:lnTo>
                    <a:pt x="609600" y="457200"/>
                  </a:lnTo>
                  <a:lnTo>
                    <a:pt x="609600" y="0"/>
                  </a:lnTo>
                  <a:close/>
                </a:path>
              </a:pathLst>
            </a:custGeom>
            <a:solidFill>
              <a:srgbClr val="F8F8F8"/>
            </a:solidFill>
          </p:spPr>
          <p:txBody>
            <a:bodyPr wrap="square" lIns="0" tIns="0" rIns="0" bIns="0" rtlCol="0"/>
            <a:lstStyle/>
            <a:p>
              <a:endParaRPr/>
            </a:p>
          </p:txBody>
        </p:sp>
        <p:sp>
          <p:nvSpPr>
            <p:cNvPr id="9" name="object 9"/>
            <p:cNvSpPr/>
            <p:nvPr/>
          </p:nvSpPr>
          <p:spPr>
            <a:xfrm>
              <a:off x="1752600" y="2895600"/>
              <a:ext cx="609600" cy="457200"/>
            </a:xfrm>
            <a:custGeom>
              <a:avLst/>
              <a:gdLst/>
              <a:ahLst/>
              <a:cxnLst/>
              <a:rect l="l" t="t" r="r" b="b"/>
              <a:pathLst>
                <a:path w="609600" h="457200">
                  <a:moveTo>
                    <a:pt x="0" y="457200"/>
                  </a:moveTo>
                  <a:lnTo>
                    <a:pt x="609600" y="457200"/>
                  </a:lnTo>
                  <a:lnTo>
                    <a:pt x="609600" y="0"/>
                  </a:lnTo>
                  <a:lnTo>
                    <a:pt x="0" y="0"/>
                  </a:lnTo>
                  <a:lnTo>
                    <a:pt x="0" y="457200"/>
                  </a:lnTo>
                  <a:close/>
                </a:path>
              </a:pathLst>
            </a:custGeom>
            <a:ln w="12192">
              <a:solidFill>
                <a:srgbClr val="000000"/>
              </a:solidFill>
            </a:ln>
          </p:spPr>
          <p:txBody>
            <a:bodyPr wrap="square" lIns="0" tIns="0" rIns="0" bIns="0" rtlCol="0"/>
            <a:lstStyle/>
            <a:p>
              <a:endParaRPr/>
            </a:p>
          </p:txBody>
        </p:sp>
        <p:sp>
          <p:nvSpPr>
            <p:cNvPr id="10" name="object 10"/>
            <p:cNvSpPr/>
            <p:nvPr/>
          </p:nvSpPr>
          <p:spPr>
            <a:xfrm>
              <a:off x="1752600" y="3352800"/>
              <a:ext cx="609600" cy="457200"/>
            </a:xfrm>
            <a:custGeom>
              <a:avLst/>
              <a:gdLst/>
              <a:ahLst/>
              <a:cxnLst/>
              <a:rect l="l" t="t" r="r" b="b"/>
              <a:pathLst>
                <a:path w="609600" h="457200">
                  <a:moveTo>
                    <a:pt x="609600" y="0"/>
                  </a:moveTo>
                  <a:lnTo>
                    <a:pt x="0" y="0"/>
                  </a:lnTo>
                  <a:lnTo>
                    <a:pt x="0" y="457200"/>
                  </a:lnTo>
                  <a:lnTo>
                    <a:pt x="609600" y="457200"/>
                  </a:lnTo>
                  <a:lnTo>
                    <a:pt x="609600" y="0"/>
                  </a:lnTo>
                  <a:close/>
                </a:path>
              </a:pathLst>
            </a:custGeom>
            <a:solidFill>
              <a:srgbClr val="F8F8F8"/>
            </a:solidFill>
          </p:spPr>
          <p:txBody>
            <a:bodyPr wrap="square" lIns="0" tIns="0" rIns="0" bIns="0" rtlCol="0"/>
            <a:lstStyle/>
            <a:p>
              <a:endParaRPr/>
            </a:p>
          </p:txBody>
        </p:sp>
        <p:sp>
          <p:nvSpPr>
            <p:cNvPr id="11" name="object 11"/>
            <p:cNvSpPr/>
            <p:nvPr/>
          </p:nvSpPr>
          <p:spPr>
            <a:xfrm>
              <a:off x="1752600" y="3352800"/>
              <a:ext cx="609600" cy="457200"/>
            </a:xfrm>
            <a:custGeom>
              <a:avLst/>
              <a:gdLst/>
              <a:ahLst/>
              <a:cxnLst/>
              <a:rect l="l" t="t" r="r" b="b"/>
              <a:pathLst>
                <a:path w="609600" h="457200">
                  <a:moveTo>
                    <a:pt x="0" y="457200"/>
                  </a:moveTo>
                  <a:lnTo>
                    <a:pt x="609600" y="457200"/>
                  </a:lnTo>
                  <a:lnTo>
                    <a:pt x="609600" y="0"/>
                  </a:lnTo>
                  <a:lnTo>
                    <a:pt x="0" y="0"/>
                  </a:lnTo>
                  <a:lnTo>
                    <a:pt x="0" y="457200"/>
                  </a:lnTo>
                  <a:close/>
                </a:path>
              </a:pathLst>
            </a:custGeom>
            <a:ln w="12192">
              <a:solidFill>
                <a:srgbClr val="000000"/>
              </a:solidFill>
            </a:ln>
          </p:spPr>
          <p:txBody>
            <a:bodyPr wrap="square" lIns="0" tIns="0" rIns="0" bIns="0" rtlCol="0"/>
            <a:lstStyle/>
            <a:p>
              <a:endParaRPr/>
            </a:p>
          </p:txBody>
        </p:sp>
        <p:sp>
          <p:nvSpPr>
            <p:cNvPr id="12" name="object 12"/>
            <p:cNvSpPr/>
            <p:nvPr/>
          </p:nvSpPr>
          <p:spPr>
            <a:xfrm>
              <a:off x="1752600" y="5257800"/>
              <a:ext cx="609600" cy="457200"/>
            </a:xfrm>
            <a:custGeom>
              <a:avLst/>
              <a:gdLst/>
              <a:ahLst/>
              <a:cxnLst/>
              <a:rect l="l" t="t" r="r" b="b"/>
              <a:pathLst>
                <a:path w="609600" h="457200">
                  <a:moveTo>
                    <a:pt x="609600" y="0"/>
                  </a:moveTo>
                  <a:lnTo>
                    <a:pt x="0" y="0"/>
                  </a:lnTo>
                  <a:lnTo>
                    <a:pt x="0" y="457200"/>
                  </a:lnTo>
                  <a:lnTo>
                    <a:pt x="609600" y="457200"/>
                  </a:lnTo>
                  <a:lnTo>
                    <a:pt x="609600" y="0"/>
                  </a:lnTo>
                  <a:close/>
                </a:path>
              </a:pathLst>
            </a:custGeom>
            <a:solidFill>
              <a:srgbClr val="F8F8F8"/>
            </a:solidFill>
          </p:spPr>
          <p:txBody>
            <a:bodyPr wrap="square" lIns="0" tIns="0" rIns="0" bIns="0" rtlCol="0"/>
            <a:lstStyle/>
            <a:p>
              <a:endParaRPr/>
            </a:p>
          </p:txBody>
        </p:sp>
        <p:sp>
          <p:nvSpPr>
            <p:cNvPr id="13" name="object 13"/>
            <p:cNvSpPr/>
            <p:nvPr/>
          </p:nvSpPr>
          <p:spPr>
            <a:xfrm>
              <a:off x="1752600" y="5257800"/>
              <a:ext cx="609600" cy="457200"/>
            </a:xfrm>
            <a:custGeom>
              <a:avLst/>
              <a:gdLst/>
              <a:ahLst/>
              <a:cxnLst/>
              <a:rect l="l" t="t" r="r" b="b"/>
              <a:pathLst>
                <a:path w="609600" h="457200">
                  <a:moveTo>
                    <a:pt x="0" y="457200"/>
                  </a:moveTo>
                  <a:lnTo>
                    <a:pt x="609600" y="457200"/>
                  </a:lnTo>
                  <a:lnTo>
                    <a:pt x="609600" y="0"/>
                  </a:lnTo>
                  <a:lnTo>
                    <a:pt x="0" y="0"/>
                  </a:lnTo>
                  <a:lnTo>
                    <a:pt x="0" y="457200"/>
                  </a:lnTo>
                  <a:close/>
                </a:path>
              </a:pathLst>
            </a:custGeom>
            <a:ln w="12192">
              <a:solidFill>
                <a:srgbClr val="000000"/>
              </a:solidFill>
            </a:ln>
          </p:spPr>
          <p:txBody>
            <a:bodyPr wrap="square" lIns="0" tIns="0" rIns="0" bIns="0" rtlCol="0"/>
            <a:lstStyle/>
            <a:p>
              <a:endParaRPr/>
            </a:p>
          </p:txBody>
        </p:sp>
        <p:sp>
          <p:nvSpPr>
            <p:cNvPr id="14" name="object 14"/>
            <p:cNvSpPr/>
            <p:nvPr/>
          </p:nvSpPr>
          <p:spPr>
            <a:xfrm>
              <a:off x="1752600" y="3810000"/>
              <a:ext cx="609600" cy="1447800"/>
            </a:xfrm>
            <a:custGeom>
              <a:avLst/>
              <a:gdLst/>
              <a:ahLst/>
              <a:cxnLst/>
              <a:rect l="l" t="t" r="r" b="b"/>
              <a:pathLst>
                <a:path w="609600" h="1447800">
                  <a:moveTo>
                    <a:pt x="609600" y="0"/>
                  </a:moveTo>
                  <a:lnTo>
                    <a:pt x="0" y="0"/>
                  </a:lnTo>
                  <a:lnTo>
                    <a:pt x="0" y="1447800"/>
                  </a:lnTo>
                  <a:lnTo>
                    <a:pt x="609600" y="1447800"/>
                  </a:lnTo>
                  <a:lnTo>
                    <a:pt x="609600" y="0"/>
                  </a:lnTo>
                  <a:close/>
                </a:path>
              </a:pathLst>
            </a:custGeom>
            <a:solidFill>
              <a:srgbClr val="F8F8F8"/>
            </a:solidFill>
          </p:spPr>
          <p:txBody>
            <a:bodyPr wrap="square" lIns="0" tIns="0" rIns="0" bIns="0" rtlCol="0"/>
            <a:lstStyle/>
            <a:p>
              <a:endParaRPr/>
            </a:p>
          </p:txBody>
        </p:sp>
        <p:sp>
          <p:nvSpPr>
            <p:cNvPr id="15" name="object 15"/>
            <p:cNvSpPr/>
            <p:nvPr/>
          </p:nvSpPr>
          <p:spPr>
            <a:xfrm>
              <a:off x="1752600" y="3810000"/>
              <a:ext cx="609600" cy="1447800"/>
            </a:xfrm>
            <a:custGeom>
              <a:avLst/>
              <a:gdLst/>
              <a:ahLst/>
              <a:cxnLst/>
              <a:rect l="l" t="t" r="r" b="b"/>
              <a:pathLst>
                <a:path w="609600" h="1447800">
                  <a:moveTo>
                    <a:pt x="0" y="1447800"/>
                  </a:moveTo>
                  <a:lnTo>
                    <a:pt x="609600" y="1447800"/>
                  </a:lnTo>
                  <a:lnTo>
                    <a:pt x="609600" y="0"/>
                  </a:lnTo>
                  <a:lnTo>
                    <a:pt x="0" y="0"/>
                  </a:lnTo>
                  <a:lnTo>
                    <a:pt x="0" y="1447800"/>
                  </a:lnTo>
                  <a:close/>
                </a:path>
              </a:pathLst>
            </a:custGeom>
            <a:ln w="12192">
              <a:solidFill>
                <a:srgbClr val="000000"/>
              </a:solidFill>
            </a:ln>
          </p:spPr>
          <p:txBody>
            <a:bodyPr wrap="square" lIns="0" tIns="0" rIns="0" bIns="0" rtlCol="0"/>
            <a:lstStyle/>
            <a:p>
              <a:endParaRPr/>
            </a:p>
          </p:txBody>
        </p:sp>
        <p:sp>
          <p:nvSpPr>
            <p:cNvPr id="16" name="object 16"/>
            <p:cNvSpPr/>
            <p:nvPr/>
          </p:nvSpPr>
          <p:spPr>
            <a:xfrm>
              <a:off x="2121408" y="2139695"/>
              <a:ext cx="1840864" cy="1515110"/>
            </a:xfrm>
            <a:custGeom>
              <a:avLst/>
              <a:gdLst/>
              <a:ahLst/>
              <a:cxnLst/>
              <a:rect l="l" t="t" r="r" b="b"/>
              <a:pathLst>
                <a:path w="1840864" h="1515110">
                  <a:moveTo>
                    <a:pt x="1840738" y="1443482"/>
                  </a:moveTo>
                  <a:lnTo>
                    <a:pt x="1697990" y="1371981"/>
                  </a:lnTo>
                  <a:lnTo>
                    <a:pt x="1697990" y="1429131"/>
                  </a:lnTo>
                  <a:lnTo>
                    <a:pt x="0" y="1429131"/>
                  </a:lnTo>
                  <a:lnTo>
                    <a:pt x="0" y="1457706"/>
                  </a:lnTo>
                  <a:lnTo>
                    <a:pt x="1697990" y="1457706"/>
                  </a:lnTo>
                  <a:lnTo>
                    <a:pt x="1697990" y="1514856"/>
                  </a:lnTo>
                  <a:lnTo>
                    <a:pt x="1840738" y="1443482"/>
                  </a:lnTo>
                  <a:close/>
                </a:path>
                <a:path w="1840864" h="1515110">
                  <a:moveTo>
                    <a:pt x="1840738" y="986155"/>
                  </a:moveTo>
                  <a:lnTo>
                    <a:pt x="1697990" y="914654"/>
                  </a:lnTo>
                  <a:lnTo>
                    <a:pt x="1697990" y="971804"/>
                  </a:lnTo>
                  <a:lnTo>
                    <a:pt x="0" y="971804"/>
                  </a:lnTo>
                  <a:lnTo>
                    <a:pt x="0" y="1000379"/>
                  </a:lnTo>
                  <a:lnTo>
                    <a:pt x="1697990" y="1000379"/>
                  </a:lnTo>
                  <a:lnTo>
                    <a:pt x="1697990" y="1057529"/>
                  </a:lnTo>
                  <a:lnTo>
                    <a:pt x="1840738" y="986155"/>
                  </a:lnTo>
                  <a:close/>
                </a:path>
                <a:path w="1840864" h="1515110">
                  <a:moveTo>
                    <a:pt x="1840738" y="528828"/>
                  </a:moveTo>
                  <a:lnTo>
                    <a:pt x="1697990" y="457327"/>
                  </a:lnTo>
                  <a:lnTo>
                    <a:pt x="1697990" y="514477"/>
                  </a:lnTo>
                  <a:lnTo>
                    <a:pt x="0" y="514477"/>
                  </a:lnTo>
                  <a:lnTo>
                    <a:pt x="0" y="543052"/>
                  </a:lnTo>
                  <a:lnTo>
                    <a:pt x="1697990" y="543052"/>
                  </a:lnTo>
                  <a:lnTo>
                    <a:pt x="1697990" y="600202"/>
                  </a:lnTo>
                  <a:lnTo>
                    <a:pt x="1840738" y="528828"/>
                  </a:lnTo>
                  <a:close/>
                </a:path>
                <a:path w="1840864" h="1515110">
                  <a:moveTo>
                    <a:pt x="1840738" y="71501"/>
                  </a:moveTo>
                  <a:lnTo>
                    <a:pt x="1697990" y="0"/>
                  </a:lnTo>
                  <a:lnTo>
                    <a:pt x="1697990" y="57150"/>
                  </a:lnTo>
                  <a:lnTo>
                    <a:pt x="0" y="57150"/>
                  </a:lnTo>
                  <a:lnTo>
                    <a:pt x="0" y="85725"/>
                  </a:lnTo>
                  <a:lnTo>
                    <a:pt x="1697990" y="85725"/>
                  </a:lnTo>
                  <a:lnTo>
                    <a:pt x="1697990" y="142875"/>
                  </a:lnTo>
                  <a:lnTo>
                    <a:pt x="1840738" y="71501"/>
                  </a:lnTo>
                  <a:close/>
                </a:path>
              </a:pathLst>
            </a:custGeom>
            <a:solidFill>
              <a:srgbClr val="000000"/>
            </a:solidFill>
          </p:spPr>
          <p:txBody>
            <a:bodyPr wrap="square" lIns="0" tIns="0" rIns="0" bIns="0" rtlCol="0"/>
            <a:lstStyle/>
            <a:p>
              <a:endParaRPr/>
            </a:p>
          </p:txBody>
        </p:sp>
      </p:grpSp>
      <p:sp>
        <p:nvSpPr>
          <p:cNvPr id="17" name="object 17"/>
          <p:cNvSpPr txBox="1"/>
          <p:nvPr/>
        </p:nvSpPr>
        <p:spPr>
          <a:xfrm>
            <a:off x="1358646" y="1870086"/>
            <a:ext cx="193040" cy="1882139"/>
          </a:xfrm>
          <a:prstGeom prst="rect">
            <a:avLst/>
          </a:prstGeom>
        </p:spPr>
        <p:txBody>
          <a:bodyPr vert="horz" wrap="square" lIns="0" tIns="100330" rIns="0" bIns="0" rtlCol="0">
            <a:spAutoFit/>
          </a:bodyPr>
          <a:lstStyle/>
          <a:p>
            <a:pPr marL="12700">
              <a:lnSpc>
                <a:spcPct val="100000"/>
              </a:lnSpc>
              <a:spcBef>
                <a:spcPts val="790"/>
              </a:spcBef>
            </a:pPr>
            <a:r>
              <a:rPr sz="2400" dirty="0">
                <a:latin typeface="Times New Roman"/>
                <a:cs typeface="Times New Roman"/>
              </a:rPr>
              <a:t>0</a:t>
            </a:r>
            <a:endParaRPr sz="2400">
              <a:latin typeface="Times New Roman"/>
              <a:cs typeface="Times New Roman"/>
            </a:endParaRPr>
          </a:p>
          <a:p>
            <a:pPr marL="12700">
              <a:lnSpc>
                <a:spcPct val="100000"/>
              </a:lnSpc>
              <a:spcBef>
                <a:spcPts val="695"/>
              </a:spcBef>
            </a:pPr>
            <a:r>
              <a:rPr sz="2400" dirty="0">
                <a:latin typeface="Times New Roman"/>
                <a:cs typeface="Times New Roman"/>
              </a:rPr>
              <a:t>1</a:t>
            </a:r>
            <a:endParaRPr sz="2400">
              <a:latin typeface="Times New Roman"/>
              <a:cs typeface="Times New Roman"/>
            </a:endParaRPr>
          </a:p>
          <a:p>
            <a:pPr marL="12700">
              <a:lnSpc>
                <a:spcPct val="100000"/>
              </a:lnSpc>
              <a:spcBef>
                <a:spcPts val="700"/>
              </a:spcBef>
            </a:pPr>
            <a:r>
              <a:rPr sz="2400" dirty="0">
                <a:latin typeface="Times New Roman"/>
                <a:cs typeface="Times New Roman"/>
              </a:rPr>
              <a:t>2</a:t>
            </a:r>
            <a:endParaRPr sz="2400">
              <a:latin typeface="Times New Roman"/>
              <a:cs typeface="Times New Roman"/>
            </a:endParaRPr>
          </a:p>
          <a:p>
            <a:pPr marL="27940">
              <a:lnSpc>
                <a:spcPct val="100000"/>
              </a:lnSpc>
              <a:spcBef>
                <a:spcPts val="1010"/>
              </a:spcBef>
            </a:pPr>
            <a:r>
              <a:rPr sz="2400" dirty="0">
                <a:latin typeface="Times New Roman"/>
                <a:cs typeface="Times New Roman"/>
              </a:rPr>
              <a:t>3</a:t>
            </a:r>
            <a:endParaRPr sz="2400">
              <a:latin typeface="Times New Roman"/>
              <a:cs typeface="Times New Roman"/>
            </a:endParaRPr>
          </a:p>
        </p:txBody>
      </p:sp>
      <p:sp>
        <p:nvSpPr>
          <p:cNvPr id="18" name="object 18"/>
          <p:cNvSpPr txBox="1"/>
          <p:nvPr/>
        </p:nvSpPr>
        <p:spPr>
          <a:xfrm>
            <a:off x="1282446" y="5239892"/>
            <a:ext cx="177800" cy="391160"/>
          </a:xfrm>
          <a:prstGeom prst="rect">
            <a:avLst/>
          </a:prstGeom>
        </p:spPr>
        <p:txBody>
          <a:bodyPr vert="horz" wrap="square" lIns="0" tIns="12700" rIns="0" bIns="0" rtlCol="0">
            <a:spAutoFit/>
          </a:bodyPr>
          <a:lstStyle/>
          <a:p>
            <a:pPr marL="12700">
              <a:lnSpc>
                <a:spcPct val="100000"/>
              </a:lnSpc>
              <a:spcBef>
                <a:spcPts val="100"/>
              </a:spcBef>
            </a:pPr>
            <a:r>
              <a:rPr sz="2400" dirty="0">
                <a:latin typeface="Times New Roman"/>
                <a:cs typeface="Times New Roman"/>
              </a:rPr>
              <a:t>9</a:t>
            </a:r>
            <a:endParaRPr sz="2400">
              <a:latin typeface="Times New Roman"/>
              <a:cs typeface="Times New Roman"/>
            </a:endParaRPr>
          </a:p>
        </p:txBody>
      </p:sp>
      <p:sp>
        <p:nvSpPr>
          <p:cNvPr id="19" name="object 19"/>
          <p:cNvSpPr txBox="1">
            <a:spLocks noGrp="1"/>
          </p:cNvSpPr>
          <p:nvPr>
            <p:ph type="title"/>
          </p:nvPr>
        </p:nvSpPr>
        <p:spPr>
          <a:xfrm>
            <a:off x="609600" y="714184"/>
            <a:ext cx="5709413" cy="1097095"/>
          </a:xfrm>
          <a:prstGeom prst="rect">
            <a:avLst/>
          </a:prstGeom>
        </p:spPr>
        <p:txBody>
          <a:bodyPr vert="horz" wrap="square" lIns="0" tIns="12065" rIns="0" bIns="0" rtlCol="0">
            <a:spAutoFit/>
          </a:bodyPr>
          <a:lstStyle/>
          <a:p>
            <a:pPr marL="1460500" marR="5080" indent="-1448435">
              <a:lnSpc>
                <a:spcPct val="100000"/>
              </a:lnSpc>
              <a:spcBef>
                <a:spcPts val="95"/>
              </a:spcBef>
            </a:pPr>
            <a:r>
              <a:rPr b="1" spc="-5" dirty="0">
                <a:solidFill>
                  <a:srgbClr val="424454"/>
                </a:solidFill>
                <a:latin typeface="Times New Roman"/>
                <a:cs typeface="Times New Roman"/>
              </a:rPr>
              <a:t>How</a:t>
            </a:r>
            <a:r>
              <a:rPr b="1" spc="-50" dirty="0">
                <a:solidFill>
                  <a:srgbClr val="424454"/>
                </a:solidFill>
                <a:latin typeface="Times New Roman"/>
                <a:cs typeface="Times New Roman"/>
              </a:rPr>
              <a:t> </a:t>
            </a:r>
            <a:r>
              <a:rPr b="1" spc="-5" dirty="0">
                <a:solidFill>
                  <a:srgbClr val="424454"/>
                </a:solidFill>
                <a:latin typeface="Times New Roman"/>
                <a:cs typeface="Times New Roman"/>
              </a:rPr>
              <a:t>it</a:t>
            </a:r>
            <a:r>
              <a:rPr b="1" spc="-45" dirty="0">
                <a:solidFill>
                  <a:srgbClr val="424454"/>
                </a:solidFill>
                <a:latin typeface="Times New Roman"/>
                <a:cs typeface="Times New Roman"/>
              </a:rPr>
              <a:t> </a:t>
            </a:r>
            <a:r>
              <a:rPr b="1" spc="-5" dirty="0">
                <a:solidFill>
                  <a:srgbClr val="424454"/>
                </a:solidFill>
                <a:latin typeface="Times New Roman"/>
                <a:cs typeface="Times New Roman"/>
              </a:rPr>
              <a:t>will</a:t>
            </a:r>
            <a:r>
              <a:rPr b="1" spc="-40" dirty="0">
                <a:solidFill>
                  <a:srgbClr val="424454"/>
                </a:solidFill>
                <a:latin typeface="Times New Roman"/>
                <a:cs typeface="Times New Roman"/>
              </a:rPr>
              <a:t> </a:t>
            </a:r>
            <a:r>
              <a:rPr b="1" dirty="0">
                <a:solidFill>
                  <a:srgbClr val="424454"/>
                </a:solidFill>
                <a:latin typeface="Times New Roman"/>
                <a:cs typeface="Times New Roman"/>
              </a:rPr>
              <a:t>look </a:t>
            </a:r>
            <a:r>
              <a:rPr b="1" spc="-1085" dirty="0">
                <a:solidFill>
                  <a:srgbClr val="424454"/>
                </a:solidFill>
                <a:latin typeface="Times New Roman"/>
                <a:cs typeface="Times New Roman"/>
              </a:rPr>
              <a:t> </a:t>
            </a:r>
            <a:r>
              <a:rPr b="1" spc="-5" dirty="0">
                <a:solidFill>
                  <a:srgbClr val="424454"/>
                </a:solidFill>
                <a:latin typeface="Times New Roman"/>
                <a:cs typeface="Times New Roman"/>
              </a:rPr>
              <a:t>like</a:t>
            </a:r>
          </a:p>
          <a:p>
            <a:pPr marR="981710" algn="ctr">
              <a:lnSpc>
                <a:spcPct val="100000"/>
              </a:lnSpc>
              <a:spcBef>
                <a:spcPts val="275"/>
              </a:spcBef>
            </a:pPr>
            <a:r>
              <a:rPr sz="2400" spc="-5" dirty="0">
                <a:solidFill>
                  <a:srgbClr val="000000"/>
                </a:solidFill>
                <a:latin typeface="Times New Roman"/>
                <a:cs typeface="Times New Roman"/>
              </a:rPr>
              <a:t>w</a:t>
            </a:r>
            <a:endParaRPr sz="2400" dirty="0">
              <a:latin typeface="Times New Roman"/>
              <a:cs typeface="Times New Roman"/>
            </a:endParaRPr>
          </a:p>
        </p:txBody>
      </p:sp>
      <p:graphicFrame>
        <p:nvGraphicFramePr>
          <p:cNvPr id="20" name="object 20"/>
          <p:cNvGraphicFramePr>
            <a:graphicFrameLocks noGrp="1"/>
          </p:cNvGraphicFramePr>
          <p:nvPr/>
        </p:nvGraphicFramePr>
        <p:xfrm>
          <a:off x="3979862" y="2044636"/>
          <a:ext cx="3801743" cy="304800"/>
        </p:xfrm>
        <a:graphic>
          <a:graphicData uri="http://schemas.openxmlformats.org/drawingml/2006/table">
            <a:tbl>
              <a:tblPr firstRow="1" bandRow="1">
                <a:tableStyleId>{2D5ABB26-0587-4C30-8999-92F81FD0307C}</a:tableStyleId>
              </a:tblPr>
              <a:tblGrid>
                <a:gridCol w="381000">
                  <a:extLst>
                    <a:ext uri="{9D8B030D-6E8A-4147-A177-3AD203B41FA5}">
                      <a16:colId xmlns:a16="http://schemas.microsoft.com/office/drawing/2014/main" val="20000"/>
                    </a:ext>
                  </a:extLst>
                </a:gridCol>
                <a:gridCol w="379095">
                  <a:extLst>
                    <a:ext uri="{9D8B030D-6E8A-4147-A177-3AD203B41FA5}">
                      <a16:colId xmlns:a16="http://schemas.microsoft.com/office/drawing/2014/main" val="20001"/>
                    </a:ext>
                  </a:extLst>
                </a:gridCol>
                <a:gridCol w="380999">
                  <a:extLst>
                    <a:ext uri="{9D8B030D-6E8A-4147-A177-3AD203B41FA5}">
                      <a16:colId xmlns:a16="http://schemas.microsoft.com/office/drawing/2014/main" val="20002"/>
                    </a:ext>
                  </a:extLst>
                </a:gridCol>
                <a:gridCol w="379730">
                  <a:extLst>
                    <a:ext uri="{9D8B030D-6E8A-4147-A177-3AD203B41FA5}">
                      <a16:colId xmlns:a16="http://schemas.microsoft.com/office/drawing/2014/main" val="20003"/>
                    </a:ext>
                  </a:extLst>
                </a:gridCol>
                <a:gridCol w="381000">
                  <a:extLst>
                    <a:ext uri="{9D8B030D-6E8A-4147-A177-3AD203B41FA5}">
                      <a16:colId xmlns:a16="http://schemas.microsoft.com/office/drawing/2014/main" val="20004"/>
                    </a:ext>
                  </a:extLst>
                </a:gridCol>
                <a:gridCol w="379094">
                  <a:extLst>
                    <a:ext uri="{9D8B030D-6E8A-4147-A177-3AD203B41FA5}">
                      <a16:colId xmlns:a16="http://schemas.microsoft.com/office/drawing/2014/main" val="20005"/>
                    </a:ext>
                  </a:extLst>
                </a:gridCol>
                <a:gridCol w="381000">
                  <a:extLst>
                    <a:ext uri="{9D8B030D-6E8A-4147-A177-3AD203B41FA5}">
                      <a16:colId xmlns:a16="http://schemas.microsoft.com/office/drawing/2014/main" val="20006"/>
                    </a:ext>
                  </a:extLst>
                </a:gridCol>
                <a:gridCol w="379730">
                  <a:extLst>
                    <a:ext uri="{9D8B030D-6E8A-4147-A177-3AD203B41FA5}">
                      <a16:colId xmlns:a16="http://schemas.microsoft.com/office/drawing/2014/main" val="20007"/>
                    </a:ext>
                  </a:extLst>
                </a:gridCol>
                <a:gridCol w="381000">
                  <a:extLst>
                    <a:ext uri="{9D8B030D-6E8A-4147-A177-3AD203B41FA5}">
                      <a16:colId xmlns:a16="http://schemas.microsoft.com/office/drawing/2014/main" val="20008"/>
                    </a:ext>
                  </a:extLst>
                </a:gridCol>
                <a:gridCol w="379095">
                  <a:extLst>
                    <a:ext uri="{9D8B030D-6E8A-4147-A177-3AD203B41FA5}">
                      <a16:colId xmlns:a16="http://schemas.microsoft.com/office/drawing/2014/main" val="20009"/>
                    </a:ext>
                  </a:extLst>
                </a:gridCol>
              </a:tblGrid>
              <a:tr h="304800">
                <a:tc>
                  <a:txBody>
                    <a:bodyPr/>
                    <a:lstStyle/>
                    <a:p>
                      <a:pPr marL="123189">
                        <a:lnSpc>
                          <a:spcPts val="2050"/>
                        </a:lnSpc>
                      </a:pPr>
                      <a:r>
                        <a:rPr sz="1800" b="1" dirty="0">
                          <a:latin typeface="Arial"/>
                          <a:cs typeface="Arial"/>
                        </a:rPr>
                        <a:t>T</a:t>
                      </a:r>
                      <a:endParaRPr sz="1800">
                        <a:latin typeface="Arial"/>
                        <a:cs typeface="Arial"/>
                      </a:endParaRPr>
                    </a:p>
                  </a:txBody>
                  <a:tcPr marL="0" marR="0" marT="0" marB="0">
                    <a:lnL w="28575">
                      <a:solidFill>
                        <a:srgbClr val="000000"/>
                      </a:solidFill>
                      <a:prstDash val="solid"/>
                    </a:lnL>
                    <a:lnR w="12700">
                      <a:solidFill>
                        <a:srgbClr val="000000"/>
                      </a:solidFill>
                      <a:prstDash val="solid"/>
                    </a:lnR>
                    <a:lnT w="28575">
                      <a:solidFill>
                        <a:srgbClr val="000000"/>
                      </a:solidFill>
                      <a:prstDash val="solid"/>
                    </a:lnT>
                    <a:lnB w="28575">
                      <a:solidFill>
                        <a:srgbClr val="000000"/>
                      </a:solidFill>
                      <a:prstDash val="solid"/>
                    </a:lnB>
                    <a:solidFill>
                      <a:srgbClr val="CCFFCC"/>
                    </a:solidFill>
                  </a:tcPr>
                </a:tc>
                <a:tc>
                  <a:txBody>
                    <a:bodyPr/>
                    <a:lstStyle/>
                    <a:p>
                      <a:pPr marL="126364">
                        <a:lnSpc>
                          <a:spcPts val="2050"/>
                        </a:lnSpc>
                      </a:pPr>
                      <a:r>
                        <a:rPr sz="1800" b="1" dirty="0">
                          <a:latin typeface="Arial"/>
                          <a:cs typeface="Arial"/>
                        </a:rPr>
                        <a:t>e</a:t>
                      </a:r>
                      <a:endParaRPr sz="1800">
                        <a:latin typeface="Arial"/>
                        <a:cs typeface="Arial"/>
                      </a:endParaRPr>
                    </a:p>
                  </a:txBody>
                  <a:tcPr marL="0" marR="0" marT="0" marB="0">
                    <a:lnL w="12700">
                      <a:solidFill>
                        <a:srgbClr val="000000"/>
                      </a:solidFill>
                      <a:prstDash val="solid"/>
                    </a:lnL>
                    <a:lnR w="12700">
                      <a:solidFill>
                        <a:srgbClr val="000000"/>
                      </a:solidFill>
                      <a:prstDash val="solid"/>
                    </a:lnR>
                    <a:lnT w="28575">
                      <a:solidFill>
                        <a:srgbClr val="000000"/>
                      </a:solidFill>
                      <a:prstDash val="solid"/>
                    </a:lnT>
                    <a:lnB w="28575">
                      <a:solidFill>
                        <a:srgbClr val="000000"/>
                      </a:solidFill>
                      <a:prstDash val="solid"/>
                    </a:lnB>
                    <a:solidFill>
                      <a:srgbClr val="CCFFCC"/>
                    </a:solidFill>
                  </a:tcPr>
                </a:tc>
                <a:tc>
                  <a:txBody>
                    <a:bodyPr/>
                    <a:lstStyle/>
                    <a:p>
                      <a:pPr marL="123825">
                        <a:lnSpc>
                          <a:spcPts val="2050"/>
                        </a:lnSpc>
                      </a:pPr>
                      <a:r>
                        <a:rPr sz="1800" b="1" dirty="0">
                          <a:latin typeface="Arial"/>
                          <a:cs typeface="Arial"/>
                        </a:rPr>
                        <a:t>n</a:t>
                      </a:r>
                      <a:endParaRPr sz="1800">
                        <a:latin typeface="Arial"/>
                        <a:cs typeface="Arial"/>
                      </a:endParaRPr>
                    </a:p>
                  </a:txBody>
                  <a:tcPr marL="0" marR="0" marT="0" marB="0">
                    <a:lnL w="12700">
                      <a:solidFill>
                        <a:srgbClr val="000000"/>
                      </a:solidFill>
                      <a:prstDash val="solid"/>
                    </a:lnL>
                    <a:lnR w="12700">
                      <a:solidFill>
                        <a:srgbClr val="000000"/>
                      </a:solidFill>
                      <a:prstDash val="solid"/>
                    </a:lnR>
                    <a:lnT w="28575">
                      <a:solidFill>
                        <a:srgbClr val="000000"/>
                      </a:solidFill>
                      <a:prstDash val="solid"/>
                    </a:lnT>
                    <a:lnB w="28575">
                      <a:solidFill>
                        <a:srgbClr val="000000"/>
                      </a:solidFill>
                      <a:prstDash val="solid"/>
                    </a:lnB>
                    <a:solidFill>
                      <a:srgbClr val="CCFFCC"/>
                    </a:solidFill>
                  </a:tcPr>
                </a:tc>
                <a:tc>
                  <a:txBody>
                    <a:bodyPr/>
                    <a:lstStyle/>
                    <a:p>
                      <a:pPr marL="120650">
                        <a:lnSpc>
                          <a:spcPts val="2050"/>
                        </a:lnSpc>
                      </a:pPr>
                      <a:r>
                        <a:rPr sz="1800" b="1" dirty="0">
                          <a:latin typeface="Arial"/>
                          <a:cs typeface="Arial"/>
                        </a:rPr>
                        <a:t>d</a:t>
                      </a:r>
                      <a:endParaRPr sz="1800">
                        <a:latin typeface="Arial"/>
                        <a:cs typeface="Arial"/>
                      </a:endParaRPr>
                    </a:p>
                  </a:txBody>
                  <a:tcPr marL="0" marR="0" marT="0" marB="0">
                    <a:lnL w="12700">
                      <a:solidFill>
                        <a:srgbClr val="000000"/>
                      </a:solidFill>
                      <a:prstDash val="solid"/>
                    </a:lnL>
                    <a:lnR w="12700">
                      <a:solidFill>
                        <a:srgbClr val="000000"/>
                      </a:solidFill>
                      <a:prstDash val="solid"/>
                    </a:lnR>
                    <a:lnT w="28575">
                      <a:solidFill>
                        <a:srgbClr val="000000"/>
                      </a:solidFill>
                      <a:prstDash val="solid"/>
                    </a:lnT>
                    <a:lnB w="28575">
                      <a:solidFill>
                        <a:srgbClr val="000000"/>
                      </a:solidFill>
                      <a:prstDash val="solid"/>
                    </a:lnB>
                    <a:solidFill>
                      <a:srgbClr val="CCFFCC"/>
                    </a:solidFill>
                  </a:tcPr>
                </a:tc>
                <a:tc>
                  <a:txBody>
                    <a:bodyPr/>
                    <a:lstStyle/>
                    <a:p>
                      <a:pPr marL="123825">
                        <a:lnSpc>
                          <a:spcPts val="2050"/>
                        </a:lnSpc>
                      </a:pPr>
                      <a:r>
                        <a:rPr sz="1800" b="1" dirty="0">
                          <a:latin typeface="Arial"/>
                          <a:cs typeface="Arial"/>
                        </a:rPr>
                        <a:t>u</a:t>
                      </a:r>
                      <a:endParaRPr sz="1800">
                        <a:latin typeface="Arial"/>
                        <a:cs typeface="Arial"/>
                      </a:endParaRPr>
                    </a:p>
                  </a:txBody>
                  <a:tcPr marL="0" marR="0" marT="0" marB="0">
                    <a:lnL w="12700">
                      <a:solidFill>
                        <a:srgbClr val="000000"/>
                      </a:solidFill>
                      <a:prstDash val="solid"/>
                    </a:lnL>
                    <a:lnR w="12700">
                      <a:solidFill>
                        <a:srgbClr val="000000"/>
                      </a:solidFill>
                      <a:prstDash val="solid"/>
                    </a:lnR>
                    <a:lnT w="28575">
                      <a:solidFill>
                        <a:srgbClr val="000000"/>
                      </a:solidFill>
                      <a:prstDash val="solid"/>
                    </a:lnT>
                    <a:lnB w="28575">
                      <a:solidFill>
                        <a:srgbClr val="000000"/>
                      </a:solidFill>
                      <a:prstDash val="solid"/>
                    </a:lnB>
                    <a:solidFill>
                      <a:srgbClr val="CCFFCC"/>
                    </a:solidFill>
                  </a:tcPr>
                </a:tc>
                <a:tc>
                  <a:txBody>
                    <a:bodyPr/>
                    <a:lstStyle/>
                    <a:p>
                      <a:pPr marL="635" algn="ctr">
                        <a:lnSpc>
                          <a:spcPts val="2050"/>
                        </a:lnSpc>
                      </a:pPr>
                      <a:r>
                        <a:rPr sz="1800" b="1" dirty="0">
                          <a:latin typeface="Arial"/>
                          <a:cs typeface="Arial"/>
                        </a:rPr>
                        <a:t>l</a:t>
                      </a:r>
                      <a:endParaRPr sz="1800">
                        <a:latin typeface="Arial"/>
                        <a:cs typeface="Arial"/>
                      </a:endParaRPr>
                    </a:p>
                  </a:txBody>
                  <a:tcPr marL="0" marR="0" marT="0" marB="0">
                    <a:lnL w="12700">
                      <a:solidFill>
                        <a:srgbClr val="000000"/>
                      </a:solidFill>
                      <a:prstDash val="solid"/>
                    </a:lnL>
                    <a:lnR w="12700">
                      <a:solidFill>
                        <a:srgbClr val="000000"/>
                      </a:solidFill>
                      <a:prstDash val="solid"/>
                    </a:lnR>
                    <a:lnT w="28575">
                      <a:solidFill>
                        <a:srgbClr val="000000"/>
                      </a:solidFill>
                      <a:prstDash val="solid"/>
                    </a:lnT>
                    <a:lnB w="28575">
                      <a:solidFill>
                        <a:srgbClr val="000000"/>
                      </a:solidFill>
                      <a:prstDash val="solid"/>
                    </a:lnB>
                    <a:solidFill>
                      <a:srgbClr val="CCFFCC"/>
                    </a:solidFill>
                  </a:tcPr>
                </a:tc>
                <a:tc>
                  <a:txBody>
                    <a:bodyPr/>
                    <a:lstStyle/>
                    <a:p>
                      <a:pPr marL="130175">
                        <a:lnSpc>
                          <a:spcPts val="2050"/>
                        </a:lnSpc>
                      </a:pPr>
                      <a:r>
                        <a:rPr sz="1800" b="1" dirty="0">
                          <a:latin typeface="Arial"/>
                          <a:cs typeface="Arial"/>
                        </a:rPr>
                        <a:t>k</a:t>
                      </a:r>
                      <a:endParaRPr sz="1800">
                        <a:latin typeface="Arial"/>
                        <a:cs typeface="Arial"/>
                      </a:endParaRPr>
                    </a:p>
                  </a:txBody>
                  <a:tcPr marL="0" marR="0" marT="0" marB="0">
                    <a:lnL w="12700">
                      <a:solidFill>
                        <a:srgbClr val="000000"/>
                      </a:solidFill>
                      <a:prstDash val="solid"/>
                    </a:lnL>
                    <a:lnR w="12700">
                      <a:solidFill>
                        <a:srgbClr val="000000"/>
                      </a:solidFill>
                      <a:prstDash val="solid"/>
                    </a:lnR>
                    <a:lnT w="28575">
                      <a:solidFill>
                        <a:srgbClr val="000000"/>
                      </a:solidFill>
                      <a:prstDash val="solid"/>
                    </a:lnT>
                    <a:lnB w="28575">
                      <a:solidFill>
                        <a:srgbClr val="000000"/>
                      </a:solidFill>
                      <a:prstDash val="solid"/>
                    </a:lnB>
                    <a:solidFill>
                      <a:srgbClr val="CCFFCC"/>
                    </a:solidFill>
                  </a:tcPr>
                </a:tc>
                <a:tc>
                  <a:txBody>
                    <a:bodyPr/>
                    <a:lstStyle/>
                    <a:p>
                      <a:pPr marL="130175">
                        <a:lnSpc>
                          <a:spcPts val="2050"/>
                        </a:lnSpc>
                      </a:pPr>
                      <a:r>
                        <a:rPr sz="1800" b="1" dirty="0">
                          <a:latin typeface="Arial"/>
                          <a:cs typeface="Arial"/>
                        </a:rPr>
                        <a:t>a</a:t>
                      </a:r>
                      <a:endParaRPr sz="1800">
                        <a:latin typeface="Arial"/>
                        <a:cs typeface="Arial"/>
                      </a:endParaRPr>
                    </a:p>
                  </a:txBody>
                  <a:tcPr marL="0" marR="0" marT="0" marB="0">
                    <a:lnL w="12700">
                      <a:solidFill>
                        <a:srgbClr val="000000"/>
                      </a:solidFill>
                      <a:prstDash val="solid"/>
                    </a:lnL>
                    <a:lnR w="12700">
                      <a:solidFill>
                        <a:srgbClr val="000000"/>
                      </a:solidFill>
                      <a:prstDash val="solid"/>
                    </a:lnR>
                    <a:lnT w="28575">
                      <a:solidFill>
                        <a:srgbClr val="000000"/>
                      </a:solidFill>
                      <a:prstDash val="solid"/>
                    </a:lnT>
                    <a:lnB w="28575">
                      <a:solidFill>
                        <a:srgbClr val="000000"/>
                      </a:solidFill>
                      <a:prstDash val="solid"/>
                    </a:lnB>
                    <a:solidFill>
                      <a:srgbClr val="CCFFCC"/>
                    </a:solidFill>
                  </a:tcPr>
                </a:tc>
                <a:tc>
                  <a:txBody>
                    <a:bodyPr/>
                    <a:lstStyle/>
                    <a:p>
                      <a:pPr marL="5715" algn="ctr">
                        <a:lnSpc>
                          <a:spcPts val="2050"/>
                        </a:lnSpc>
                      </a:pPr>
                      <a:r>
                        <a:rPr sz="1800" b="1" dirty="0">
                          <a:latin typeface="Arial"/>
                          <a:cs typeface="Arial"/>
                        </a:rPr>
                        <a:t>r</a:t>
                      </a:r>
                      <a:endParaRPr sz="1800">
                        <a:latin typeface="Arial"/>
                        <a:cs typeface="Arial"/>
                      </a:endParaRPr>
                    </a:p>
                  </a:txBody>
                  <a:tcPr marL="0" marR="0" marT="0" marB="0">
                    <a:lnL w="12700">
                      <a:solidFill>
                        <a:srgbClr val="000000"/>
                      </a:solidFill>
                      <a:prstDash val="solid"/>
                    </a:lnL>
                    <a:lnR w="12700">
                      <a:solidFill>
                        <a:srgbClr val="000000"/>
                      </a:solidFill>
                      <a:prstDash val="solid"/>
                    </a:lnR>
                    <a:lnT w="28575">
                      <a:solidFill>
                        <a:srgbClr val="000000"/>
                      </a:solidFill>
                      <a:prstDash val="solid"/>
                    </a:lnT>
                    <a:lnB w="28575">
                      <a:solidFill>
                        <a:srgbClr val="000000"/>
                      </a:solidFill>
                      <a:prstDash val="solid"/>
                    </a:lnB>
                    <a:solidFill>
                      <a:srgbClr val="CCFFCC"/>
                    </a:solidFill>
                  </a:tcPr>
                </a:tc>
                <a:tc>
                  <a:txBody>
                    <a:bodyPr/>
                    <a:lstStyle/>
                    <a:p>
                      <a:pPr marL="96520">
                        <a:lnSpc>
                          <a:spcPts val="2050"/>
                        </a:lnSpc>
                      </a:pPr>
                      <a:r>
                        <a:rPr sz="1800" b="1" spc="-5" dirty="0">
                          <a:latin typeface="Arial"/>
                          <a:cs typeface="Arial"/>
                        </a:rPr>
                        <a:t>\0</a:t>
                      </a:r>
                      <a:endParaRPr sz="1800">
                        <a:latin typeface="Arial"/>
                        <a:cs typeface="Arial"/>
                      </a:endParaRPr>
                    </a:p>
                  </a:txBody>
                  <a:tcPr marL="0" marR="0" marT="0" marB="0">
                    <a:lnL w="12700">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rgbClr val="CCFFCC"/>
                    </a:solidFill>
                  </a:tcPr>
                </a:tc>
                <a:extLst>
                  <a:ext uri="{0D108BD9-81ED-4DB2-BD59-A6C34878D82A}">
                    <a16:rowId xmlns:a16="http://schemas.microsoft.com/office/drawing/2014/main" val="10000"/>
                  </a:ext>
                </a:extLst>
              </a:tr>
            </a:tbl>
          </a:graphicData>
        </a:graphic>
      </p:graphicFrame>
      <p:graphicFrame>
        <p:nvGraphicFramePr>
          <p:cNvPr id="21" name="object 21"/>
          <p:cNvGraphicFramePr>
            <a:graphicFrameLocks noGrp="1"/>
          </p:cNvGraphicFramePr>
          <p:nvPr/>
        </p:nvGraphicFramePr>
        <p:xfrm>
          <a:off x="3979862" y="2460561"/>
          <a:ext cx="2661918" cy="304800"/>
        </p:xfrm>
        <a:graphic>
          <a:graphicData uri="http://schemas.openxmlformats.org/drawingml/2006/table">
            <a:tbl>
              <a:tblPr firstRow="1" bandRow="1">
                <a:tableStyleId>{2D5ABB26-0587-4C30-8999-92F81FD0307C}</a:tableStyleId>
              </a:tblPr>
              <a:tblGrid>
                <a:gridCol w="381000">
                  <a:extLst>
                    <a:ext uri="{9D8B030D-6E8A-4147-A177-3AD203B41FA5}">
                      <a16:colId xmlns:a16="http://schemas.microsoft.com/office/drawing/2014/main" val="20000"/>
                    </a:ext>
                  </a:extLst>
                </a:gridCol>
                <a:gridCol w="379095">
                  <a:extLst>
                    <a:ext uri="{9D8B030D-6E8A-4147-A177-3AD203B41FA5}">
                      <a16:colId xmlns:a16="http://schemas.microsoft.com/office/drawing/2014/main" val="20001"/>
                    </a:ext>
                  </a:extLst>
                </a:gridCol>
                <a:gridCol w="380999">
                  <a:extLst>
                    <a:ext uri="{9D8B030D-6E8A-4147-A177-3AD203B41FA5}">
                      <a16:colId xmlns:a16="http://schemas.microsoft.com/office/drawing/2014/main" val="20002"/>
                    </a:ext>
                  </a:extLst>
                </a:gridCol>
                <a:gridCol w="379730">
                  <a:extLst>
                    <a:ext uri="{9D8B030D-6E8A-4147-A177-3AD203B41FA5}">
                      <a16:colId xmlns:a16="http://schemas.microsoft.com/office/drawing/2014/main" val="20003"/>
                    </a:ext>
                  </a:extLst>
                </a:gridCol>
                <a:gridCol w="381000">
                  <a:extLst>
                    <a:ext uri="{9D8B030D-6E8A-4147-A177-3AD203B41FA5}">
                      <a16:colId xmlns:a16="http://schemas.microsoft.com/office/drawing/2014/main" val="20004"/>
                    </a:ext>
                  </a:extLst>
                </a:gridCol>
                <a:gridCol w="379094">
                  <a:extLst>
                    <a:ext uri="{9D8B030D-6E8A-4147-A177-3AD203B41FA5}">
                      <a16:colId xmlns:a16="http://schemas.microsoft.com/office/drawing/2014/main" val="20005"/>
                    </a:ext>
                  </a:extLst>
                </a:gridCol>
                <a:gridCol w="381000">
                  <a:extLst>
                    <a:ext uri="{9D8B030D-6E8A-4147-A177-3AD203B41FA5}">
                      <a16:colId xmlns:a16="http://schemas.microsoft.com/office/drawing/2014/main" val="20006"/>
                    </a:ext>
                  </a:extLst>
                </a:gridCol>
              </a:tblGrid>
              <a:tr h="304800">
                <a:tc>
                  <a:txBody>
                    <a:bodyPr/>
                    <a:lstStyle/>
                    <a:p>
                      <a:pPr marL="116839">
                        <a:lnSpc>
                          <a:spcPts val="2050"/>
                        </a:lnSpc>
                      </a:pPr>
                      <a:r>
                        <a:rPr sz="1800" b="1" dirty="0">
                          <a:latin typeface="Arial"/>
                          <a:cs typeface="Arial"/>
                        </a:rPr>
                        <a:t>S</a:t>
                      </a:r>
                      <a:endParaRPr sz="1800">
                        <a:latin typeface="Arial"/>
                        <a:cs typeface="Arial"/>
                      </a:endParaRPr>
                    </a:p>
                  </a:txBody>
                  <a:tcPr marL="0" marR="0" marT="0" marB="0">
                    <a:lnL w="28575">
                      <a:solidFill>
                        <a:srgbClr val="000000"/>
                      </a:solidFill>
                      <a:prstDash val="solid"/>
                    </a:lnL>
                    <a:lnR w="12700">
                      <a:solidFill>
                        <a:srgbClr val="000000"/>
                      </a:solidFill>
                      <a:prstDash val="solid"/>
                    </a:lnR>
                    <a:lnT w="28575">
                      <a:solidFill>
                        <a:srgbClr val="000000"/>
                      </a:solidFill>
                      <a:prstDash val="solid"/>
                    </a:lnT>
                    <a:lnB w="28575">
                      <a:solidFill>
                        <a:srgbClr val="000000"/>
                      </a:solidFill>
                      <a:prstDash val="solid"/>
                    </a:lnB>
                    <a:solidFill>
                      <a:srgbClr val="CCFFCC"/>
                    </a:solidFill>
                  </a:tcPr>
                </a:tc>
                <a:tc>
                  <a:txBody>
                    <a:bodyPr/>
                    <a:lstStyle/>
                    <a:p>
                      <a:pPr marL="120014">
                        <a:lnSpc>
                          <a:spcPts val="2050"/>
                        </a:lnSpc>
                      </a:pPr>
                      <a:r>
                        <a:rPr sz="1800" b="1" dirty="0">
                          <a:latin typeface="Arial"/>
                          <a:cs typeface="Arial"/>
                        </a:rPr>
                        <a:t>o</a:t>
                      </a:r>
                      <a:endParaRPr sz="1800">
                        <a:latin typeface="Arial"/>
                        <a:cs typeface="Arial"/>
                      </a:endParaRPr>
                    </a:p>
                  </a:txBody>
                  <a:tcPr marL="0" marR="0" marT="0" marB="0">
                    <a:lnL w="12700">
                      <a:solidFill>
                        <a:srgbClr val="000000"/>
                      </a:solidFill>
                      <a:prstDash val="solid"/>
                    </a:lnL>
                    <a:lnR w="12700">
                      <a:solidFill>
                        <a:srgbClr val="000000"/>
                      </a:solidFill>
                      <a:prstDash val="solid"/>
                    </a:lnR>
                    <a:lnT w="28575">
                      <a:solidFill>
                        <a:srgbClr val="000000"/>
                      </a:solidFill>
                      <a:prstDash val="solid"/>
                    </a:lnT>
                    <a:lnB w="28575">
                      <a:solidFill>
                        <a:srgbClr val="000000"/>
                      </a:solidFill>
                      <a:prstDash val="solid"/>
                    </a:lnB>
                    <a:solidFill>
                      <a:srgbClr val="CCFFCC"/>
                    </a:solidFill>
                  </a:tcPr>
                </a:tc>
                <a:tc>
                  <a:txBody>
                    <a:bodyPr/>
                    <a:lstStyle/>
                    <a:p>
                      <a:pPr marL="123825">
                        <a:lnSpc>
                          <a:spcPts val="2050"/>
                        </a:lnSpc>
                      </a:pPr>
                      <a:r>
                        <a:rPr sz="1800" b="1" dirty="0">
                          <a:latin typeface="Arial"/>
                          <a:cs typeface="Arial"/>
                        </a:rPr>
                        <a:t>u</a:t>
                      </a:r>
                      <a:endParaRPr sz="1800">
                        <a:latin typeface="Arial"/>
                        <a:cs typeface="Arial"/>
                      </a:endParaRPr>
                    </a:p>
                  </a:txBody>
                  <a:tcPr marL="0" marR="0" marT="0" marB="0">
                    <a:lnL w="12700">
                      <a:solidFill>
                        <a:srgbClr val="000000"/>
                      </a:solidFill>
                      <a:prstDash val="solid"/>
                    </a:lnL>
                    <a:lnR w="12700">
                      <a:solidFill>
                        <a:srgbClr val="000000"/>
                      </a:solidFill>
                      <a:prstDash val="solid"/>
                    </a:lnR>
                    <a:lnT w="28575">
                      <a:solidFill>
                        <a:srgbClr val="000000"/>
                      </a:solidFill>
                      <a:prstDash val="solid"/>
                    </a:lnT>
                    <a:lnB w="28575">
                      <a:solidFill>
                        <a:srgbClr val="000000"/>
                      </a:solidFill>
                      <a:prstDash val="solid"/>
                    </a:lnB>
                    <a:solidFill>
                      <a:srgbClr val="CCFFCC"/>
                    </a:solidFill>
                  </a:tcPr>
                </a:tc>
                <a:tc>
                  <a:txBody>
                    <a:bodyPr/>
                    <a:lstStyle/>
                    <a:p>
                      <a:pPr algn="ctr">
                        <a:lnSpc>
                          <a:spcPts val="2050"/>
                        </a:lnSpc>
                      </a:pPr>
                      <a:r>
                        <a:rPr sz="1800" b="1" dirty="0">
                          <a:latin typeface="Arial"/>
                          <a:cs typeface="Arial"/>
                        </a:rPr>
                        <a:t>r</a:t>
                      </a:r>
                      <a:endParaRPr sz="1800">
                        <a:latin typeface="Arial"/>
                        <a:cs typeface="Arial"/>
                      </a:endParaRPr>
                    </a:p>
                  </a:txBody>
                  <a:tcPr marL="0" marR="0" marT="0" marB="0">
                    <a:lnL w="12700">
                      <a:solidFill>
                        <a:srgbClr val="000000"/>
                      </a:solidFill>
                      <a:prstDash val="solid"/>
                    </a:lnL>
                    <a:lnR w="12700">
                      <a:solidFill>
                        <a:srgbClr val="000000"/>
                      </a:solidFill>
                      <a:prstDash val="solid"/>
                    </a:lnR>
                    <a:lnT w="28575">
                      <a:solidFill>
                        <a:srgbClr val="000000"/>
                      </a:solidFill>
                      <a:prstDash val="solid"/>
                    </a:lnT>
                    <a:lnB w="28575">
                      <a:solidFill>
                        <a:srgbClr val="000000"/>
                      </a:solidFill>
                      <a:prstDash val="solid"/>
                    </a:lnB>
                    <a:solidFill>
                      <a:srgbClr val="CCFFCC"/>
                    </a:solidFill>
                  </a:tcPr>
                </a:tc>
                <a:tc>
                  <a:txBody>
                    <a:bodyPr/>
                    <a:lstStyle/>
                    <a:p>
                      <a:pPr marL="129539">
                        <a:lnSpc>
                          <a:spcPts val="2050"/>
                        </a:lnSpc>
                      </a:pPr>
                      <a:r>
                        <a:rPr sz="1800" b="1" dirty="0">
                          <a:latin typeface="Arial"/>
                          <a:cs typeface="Arial"/>
                        </a:rPr>
                        <a:t>a</a:t>
                      </a:r>
                      <a:endParaRPr sz="1800">
                        <a:latin typeface="Arial"/>
                        <a:cs typeface="Arial"/>
                      </a:endParaRPr>
                    </a:p>
                  </a:txBody>
                  <a:tcPr marL="0" marR="0" marT="0" marB="0">
                    <a:lnL w="12700">
                      <a:solidFill>
                        <a:srgbClr val="000000"/>
                      </a:solidFill>
                      <a:prstDash val="solid"/>
                    </a:lnL>
                    <a:lnR w="12700">
                      <a:solidFill>
                        <a:srgbClr val="000000"/>
                      </a:solidFill>
                      <a:prstDash val="solid"/>
                    </a:lnR>
                    <a:lnT w="28575">
                      <a:solidFill>
                        <a:srgbClr val="000000"/>
                      </a:solidFill>
                      <a:prstDash val="solid"/>
                    </a:lnT>
                    <a:lnB w="28575">
                      <a:solidFill>
                        <a:srgbClr val="000000"/>
                      </a:solidFill>
                      <a:prstDash val="solid"/>
                    </a:lnB>
                    <a:solidFill>
                      <a:srgbClr val="CCFFCC"/>
                    </a:solidFill>
                  </a:tcPr>
                </a:tc>
                <a:tc>
                  <a:txBody>
                    <a:bodyPr/>
                    <a:lstStyle/>
                    <a:p>
                      <a:pPr marL="130175">
                        <a:lnSpc>
                          <a:spcPts val="2050"/>
                        </a:lnSpc>
                      </a:pPr>
                      <a:r>
                        <a:rPr sz="1800" b="1" dirty="0">
                          <a:latin typeface="Arial"/>
                          <a:cs typeface="Arial"/>
                        </a:rPr>
                        <a:t>v</a:t>
                      </a:r>
                      <a:endParaRPr sz="1800">
                        <a:latin typeface="Arial"/>
                        <a:cs typeface="Arial"/>
                      </a:endParaRPr>
                    </a:p>
                  </a:txBody>
                  <a:tcPr marL="0" marR="0" marT="0" marB="0">
                    <a:lnL w="12700">
                      <a:solidFill>
                        <a:srgbClr val="000000"/>
                      </a:solidFill>
                      <a:prstDash val="solid"/>
                    </a:lnL>
                    <a:lnR w="12700">
                      <a:solidFill>
                        <a:srgbClr val="000000"/>
                      </a:solidFill>
                      <a:prstDash val="solid"/>
                    </a:lnR>
                    <a:lnT w="28575">
                      <a:solidFill>
                        <a:srgbClr val="000000"/>
                      </a:solidFill>
                      <a:prstDash val="solid"/>
                    </a:lnT>
                    <a:lnB w="28575">
                      <a:solidFill>
                        <a:srgbClr val="000000"/>
                      </a:solidFill>
                      <a:prstDash val="solid"/>
                    </a:lnB>
                    <a:solidFill>
                      <a:srgbClr val="CCFFCC"/>
                    </a:solidFill>
                  </a:tcPr>
                </a:tc>
                <a:tc>
                  <a:txBody>
                    <a:bodyPr/>
                    <a:lstStyle/>
                    <a:p>
                      <a:pPr marL="96520">
                        <a:lnSpc>
                          <a:spcPts val="2050"/>
                        </a:lnSpc>
                      </a:pPr>
                      <a:r>
                        <a:rPr sz="1800" b="1" spc="-5" dirty="0">
                          <a:latin typeface="Arial"/>
                          <a:cs typeface="Arial"/>
                        </a:rPr>
                        <a:t>\0</a:t>
                      </a:r>
                      <a:endParaRPr sz="1800">
                        <a:latin typeface="Arial"/>
                        <a:cs typeface="Arial"/>
                      </a:endParaRPr>
                    </a:p>
                  </a:txBody>
                  <a:tcPr marL="0" marR="0" marT="0" marB="0">
                    <a:lnL w="12700">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rgbClr val="CCFFCC"/>
                    </a:solidFill>
                  </a:tcPr>
                </a:tc>
                <a:extLst>
                  <a:ext uri="{0D108BD9-81ED-4DB2-BD59-A6C34878D82A}">
                    <a16:rowId xmlns:a16="http://schemas.microsoft.com/office/drawing/2014/main" val="10000"/>
                  </a:ext>
                </a:extLst>
              </a:tr>
            </a:tbl>
          </a:graphicData>
        </a:graphic>
      </p:graphicFrame>
      <p:graphicFrame>
        <p:nvGraphicFramePr>
          <p:cNvPr id="22" name="object 22"/>
          <p:cNvGraphicFramePr>
            <a:graphicFrameLocks noGrp="1"/>
          </p:cNvGraphicFramePr>
          <p:nvPr/>
        </p:nvGraphicFramePr>
        <p:xfrm>
          <a:off x="3979862" y="2943161"/>
          <a:ext cx="1901824" cy="304800"/>
        </p:xfrm>
        <a:graphic>
          <a:graphicData uri="http://schemas.openxmlformats.org/drawingml/2006/table">
            <a:tbl>
              <a:tblPr firstRow="1" bandRow="1">
                <a:tableStyleId>{2D5ABB26-0587-4C30-8999-92F81FD0307C}</a:tableStyleId>
              </a:tblPr>
              <a:tblGrid>
                <a:gridCol w="381000">
                  <a:extLst>
                    <a:ext uri="{9D8B030D-6E8A-4147-A177-3AD203B41FA5}">
                      <a16:colId xmlns:a16="http://schemas.microsoft.com/office/drawing/2014/main" val="20000"/>
                    </a:ext>
                  </a:extLst>
                </a:gridCol>
                <a:gridCol w="379095">
                  <a:extLst>
                    <a:ext uri="{9D8B030D-6E8A-4147-A177-3AD203B41FA5}">
                      <a16:colId xmlns:a16="http://schemas.microsoft.com/office/drawing/2014/main" val="20001"/>
                    </a:ext>
                  </a:extLst>
                </a:gridCol>
                <a:gridCol w="380999">
                  <a:extLst>
                    <a:ext uri="{9D8B030D-6E8A-4147-A177-3AD203B41FA5}">
                      <a16:colId xmlns:a16="http://schemas.microsoft.com/office/drawing/2014/main" val="20002"/>
                    </a:ext>
                  </a:extLst>
                </a:gridCol>
                <a:gridCol w="379730">
                  <a:extLst>
                    <a:ext uri="{9D8B030D-6E8A-4147-A177-3AD203B41FA5}">
                      <a16:colId xmlns:a16="http://schemas.microsoft.com/office/drawing/2014/main" val="20003"/>
                    </a:ext>
                  </a:extLst>
                </a:gridCol>
                <a:gridCol w="381000">
                  <a:extLst>
                    <a:ext uri="{9D8B030D-6E8A-4147-A177-3AD203B41FA5}">
                      <a16:colId xmlns:a16="http://schemas.microsoft.com/office/drawing/2014/main" val="20004"/>
                    </a:ext>
                  </a:extLst>
                </a:gridCol>
              </a:tblGrid>
              <a:tr h="304800">
                <a:tc>
                  <a:txBody>
                    <a:bodyPr/>
                    <a:lstStyle/>
                    <a:p>
                      <a:pPr marL="111125">
                        <a:lnSpc>
                          <a:spcPts val="2050"/>
                        </a:lnSpc>
                      </a:pPr>
                      <a:r>
                        <a:rPr sz="1800" b="1" dirty="0">
                          <a:latin typeface="Arial"/>
                          <a:cs typeface="Arial"/>
                        </a:rPr>
                        <a:t>K</a:t>
                      </a:r>
                      <a:endParaRPr sz="1800">
                        <a:latin typeface="Arial"/>
                        <a:cs typeface="Arial"/>
                      </a:endParaRPr>
                    </a:p>
                  </a:txBody>
                  <a:tcPr marL="0" marR="0" marT="0" marB="0">
                    <a:lnL w="28575">
                      <a:solidFill>
                        <a:srgbClr val="000000"/>
                      </a:solidFill>
                      <a:prstDash val="solid"/>
                    </a:lnL>
                    <a:lnR w="12700">
                      <a:solidFill>
                        <a:srgbClr val="000000"/>
                      </a:solidFill>
                      <a:prstDash val="solid"/>
                    </a:lnR>
                    <a:lnT w="28575">
                      <a:solidFill>
                        <a:srgbClr val="000000"/>
                      </a:solidFill>
                      <a:prstDash val="solid"/>
                    </a:lnT>
                    <a:lnB w="28575">
                      <a:solidFill>
                        <a:srgbClr val="000000"/>
                      </a:solidFill>
                      <a:prstDash val="solid"/>
                    </a:lnB>
                    <a:solidFill>
                      <a:srgbClr val="CCFFCC"/>
                    </a:solidFill>
                  </a:tcPr>
                </a:tc>
                <a:tc>
                  <a:txBody>
                    <a:bodyPr/>
                    <a:lstStyle/>
                    <a:p>
                      <a:pPr marL="120014">
                        <a:lnSpc>
                          <a:spcPts val="2050"/>
                        </a:lnSpc>
                      </a:pPr>
                      <a:r>
                        <a:rPr sz="1800" b="1" dirty="0">
                          <a:latin typeface="Arial"/>
                          <a:cs typeface="Arial"/>
                        </a:rPr>
                        <a:t>h</a:t>
                      </a:r>
                      <a:endParaRPr sz="1800">
                        <a:latin typeface="Arial"/>
                        <a:cs typeface="Arial"/>
                      </a:endParaRPr>
                    </a:p>
                  </a:txBody>
                  <a:tcPr marL="0" marR="0" marT="0" marB="0">
                    <a:lnL w="12700">
                      <a:solidFill>
                        <a:srgbClr val="000000"/>
                      </a:solidFill>
                      <a:prstDash val="solid"/>
                    </a:lnL>
                    <a:lnR w="12700">
                      <a:solidFill>
                        <a:srgbClr val="000000"/>
                      </a:solidFill>
                      <a:prstDash val="solid"/>
                    </a:lnR>
                    <a:lnT w="28575">
                      <a:solidFill>
                        <a:srgbClr val="000000"/>
                      </a:solidFill>
                      <a:prstDash val="solid"/>
                    </a:lnT>
                    <a:lnB w="28575">
                      <a:solidFill>
                        <a:srgbClr val="000000"/>
                      </a:solidFill>
                      <a:prstDash val="solid"/>
                    </a:lnB>
                    <a:solidFill>
                      <a:srgbClr val="CCFFCC"/>
                    </a:solidFill>
                  </a:tcPr>
                </a:tc>
                <a:tc>
                  <a:txBody>
                    <a:bodyPr/>
                    <a:lstStyle/>
                    <a:p>
                      <a:pPr marL="129539">
                        <a:lnSpc>
                          <a:spcPts val="2050"/>
                        </a:lnSpc>
                      </a:pPr>
                      <a:r>
                        <a:rPr sz="1800" b="1" dirty="0">
                          <a:latin typeface="Arial"/>
                          <a:cs typeface="Arial"/>
                        </a:rPr>
                        <a:t>a</a:t>
                      </a:r>
                      <a:endParaRPr sz="1800">
                        <a:latin typeface="Arial"/>
                        <a:cs typeface="Arial"/>
                      </a:endParaRPr>
                    </a:p>
                  </a:txBody>
                  <a:tcPr marL="0" marR="0" marT="0" marB="0">
                    <a:lnL w="12700">
                      <a:solidFill>
                        <a:srgbClr val="000000"/>
                      </a:solidFill>
                      <a:prstDash val="solid"/>
                    </a:lnL>
                    <a:lnR w="12700">
                      <a:solidFill>
                        <a:srgbClr val="000000"/>
                      </a:solidFill>
                      <a:prstDash val="solid"/>
                    </a:lnR>
                    <a:lnT w="28575">
                      <a:solidFill>
                        <a:srgbClr val="000000"/>
                      </a:solidFill>
                      <a:prstDash val="solid"/>
                    </a:lnT>
                    <a:lnB w="28575">
                      <a:solidFill>
                        <a:srgbClr val="000000"/>
                      </a:solidFill>
                      <a:prstDash val="solid"/>
                    </a:lnB>
                    <a:solidFill>
                      <a:srgbClr val="CCFFCC"/>
                    </a:solidFill>
                  </a:tcPr>
                </a:tc>
                <a:tc>
                  <a:txBody>
                    <a:bodyPr/>
                    <a:lstStyle/>
                    <a:p>
                      <a:pPr marL="120650">
                        <a:lnSpc>
                          <a:spcPts val="2050"/>
                        </a:lnSpc>
                      </a:pPr>
                      <a:r>
                        <a:rPr sz="1800" b="1" dirty="0">
                          <a:latin typeface="Arial"/>
                          <a:cs typeface="Arial"/>
                        </a:rPr>
                        <a:t>n</a:t>
                      </a:r>
                      <a:endParaRPr sz="1800">
                        <a:latin typeface="Arial"/>
                        <a:cs typeface="Arial"/>
                      </a:endParaRPr>
                    </a:p>
                  </a:txBody>
                  <a:tcPr marL="0" marR="0" marT="0" marB="0">
                    <a:lnL w="12700">
                      <a:solidFill>
                        <a:srgbClr val="000000"/>
                      </a:solidFill>
                      <a:prstDash val="solid"/>
                    </a:lnL>
                    <a:lnR w="12700">
                      <a:solidFill>
                        <a:srgbClr val="000000"/>
                      </a:solidFill>
                      <a:prstDash val="solid"/>
                    </a:lnR>
                    <a:lnT w="28575">
                      <a:solidFill>
                        <a:srgbClr val="000000"/>
                      </a:solidFill>
                      <a:prstDash val="solid"/>
                    </a:lnT>
                    <a:lnB w="28575">
                      <a:solidFill>
                        <a:srgbClr val="000000"/>
                      </a:solidFill>
                      <a:prstDash val="solid"/>
                    </a:lnB>
                    <a:solidFill>
                      <a:srgbClr val="CCFFCC"/>
                    </a:solidFill>
                  </a:tcPr>
                </a:tc>
                <a:tc>
                  <a:txBody>
                    <a:bodyPr/>
                    <a:lstStyle/>
                    <a:p>
                      <a:pPr marL="95885">
                        <a:lnSpc>
                          <a:spcPts val="2050"/>
                        </a:lnSpc>
                      </a:pPr>
                      <a:r>
                        <a:rPr sz="1800" b="1" spc="-5" dirty="0">
                          <a:latin typeface="Arial"/>
                          <a:cs typeface="Arial"/>
                        </a:rPr>
                        <a:t>\0</a:t>
                      </a:r>
                      <a:endParaRPr sz="1800">
                        <a:latin typeface="Arial"/>
                        <a:cs typeface="Arial"/>
                      </a:endParaRPr>
                    </a:p>
                  </a:txBody>
                  <a:tcPr marL="0" marR="0" marT="0" marB="0">
                    <a:lnL w="12700">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rgbClr val="CCFFCC"/>
                    </a:solidFill>
                  </a:tcPr>
                </a:tc>
                <a:extLst>
                  <a:ext uri="{0D108BD9-81ED-4DB2-BD59-A6C34878D82A}">
                    <a16:rowId xmlns:a16="http://schemas.microsoft.com/office/drawing/2014/main" val="10000"/>
                  </a:ext>
                </a:extLst>
              </a:tr>
            </a:tbl>
          </a:graphicData>
        </a:graphic>
      </p:graphicFrame>
      <p:graphicFrame>
        <p:nvGraphicFramePr>
          <p:cNvPr id="23" name="object 23"/>
          <p:cNvGraphicFramePr>
            <a:graphicFrameLocks noGrp="1"/>
          </p:cNvGraphicFramePr>
          <p:nvPr/>
        </p:nvGraphicFramePr>
        <p:xfrm>
          <a:off x="3979862" y="3427412"/>
          <a:ext cx="2280918" cy="304800"/>
        </p:xfrm>
        <a:graphic>
          <a:graphicData uri="http://schemas.openxmlformats.org/drawingml/2006/table">
            <a:tbl>
              <a:tblPr firstRow="1" bandRow="1">
                <a:tableStyleId>{2D5ABB26-0587-4C30-8999-92F81FD0307C}</a:tableStyleId>
              </a:tblPr>
              <a:tblGrid>
                <a:gridCol w="381000">
                  <a:extLst>
                    <a:ext uri="{9D8B030D-6E8A-4147-A177-3AD203B41FA5}">
                      <a16:colId xmlns:a16="http://schemas.microsoft.com/office/drawing/2014/main" val="20000"/>
                    </a:ext>
                  </a:extLst>
                </a:gridCol>
                <a:gridCol w="379095">
                  <a:extLst>
                    <a:ext uri="{9D8B030D-6E8A-4147-A177-3AD203B41FA5}">
                      <a16:colId xmlns:a16="http://schemas.microsoft.com/office/drawing/2014/main" val="20001"/>
                    </a:ext>
                  </a:extLst>
                </a:gridCol>
                <a:gridCol w="380999">
                  <a:extLst>
                    <a:ext uri="{9D8B030D-6E8A-4147-A177-3AD203B41FA5}">
                      <a16:colId xmlns:a16="http://schemas.microsoft.com/office/drawing/2014/main" val="20002"/>
                    </a:ext>
                  </a:extLst>
                </a:gridCol>
                <a:gridCol w="379730">
                  <a:extLst>
                    <a:ext uri="{9D8B030D-6E8A-4147-A177-3AD203B41FA5}">
                      <a16:colId xmlns:a16="http://schemas.microsoft.com/office/drawing/2014/main" val="20003"/>
                    </a:ext>
                  </a:extLst>
                </a:gridCol>
                <a:gridCol w="381000">
                  <a:extLst>
                    <a:ext uri="{9D8B030D-6E8A-4147-A177-3AD203B41FA5}">
                      <a16:colId xmlns:a16="http://schemas.microsoft.com/office/drawing/2014/main" val="20004"/>
                    </a:ext>
                  </a:extLst>
                </a:gridCol>
                <a:gridCol w="379094">
                  <a:extLst>
                    <a:ext uri="{9D8B030D-6E8A-4147-A177-3AD203B41FA5}">
                      <a16:colId xmlns:a16="http://schemas.microsoft.com/office/drawing/2014/main" val="20005"/>
                    </a:ext>
                  </a:extLst>
                </a:gridCol>
              </a:tblGrid>
              <a:tr h="304800">
                <a:tc>
                  <a:txBody>
                    <a:bodyPr/>
                    <a:lstStyle/>
                    <a:p>
                      <a:pPr marL="2540" algn="ctr">
                        <a:lnSpc>
                          <a:spcPts val="2055"/>
                        </a:lnSpc>
                      </a:pPr>
                      <a:r>
                        <a:rPr sz="1800" b="1" dirty="0">
                          <a:latin typeface="Arial"/>
                          <a:cs typeface="Arial"/>
                        </a:rPr>
                        <a:t>I</a:t>
                      </a:r>
                      <a:endParaRPr sz="1800">
                        <a:latin typeface="Arial"/>
                        <a:cs typeface="Arial"/>
                      </a:endParaRPr>
                    </a:p>
                  </a:txBody>
                  <a:tcPr marL="0" marR="0" marT="0" marB="0">
                    <a:lnL w="28575">
                      <a:solidFill>
                        <a:srgbClr val="000000"/>
                      </a:solidFill>
                      <a:prstDash val="solid"/>
                    </a:lnL>
                    <a:lnR w="12700">
                      <a:solidFill>
                        <a:srgbClr val="000000"/>
                      </a:solidFill>
                      <a:prstDash val="solid"/>
                    </a:lnR>
                    <a:lnT w="28575">
                      <a:solidFill>
                        <a:srgbClr val="000000"/>
                      </a:solidFill>
                      <a:prstDash val="solid"/>
                    </a:lnT>
                    <a:lnB w="28575">
                      <a:solidFill>
                        <a:srgbClr val="000000"/>
                      </a:solidFill>
                      <a:prstDash val="solid"/>
                    </a:lnB>
                    <a:solidFill>
                      <a:srgbClr val="CCFFCC"/>
                    </a:solidFill>
                  </a:tcPr>
                </a:tc>
                <a:tc>
                  <a:txBody>
                    <a:bodyPr/>
                    <a:lstStyle/>
                    <a:p>
                      <a:pPr marL="120014">
                        <a:lnSpc>
                          <a:spcPts val="2055"/>
                        </a:lnSpc>
                      </a:pPr>
                      <a:r>
                        <a:rPr sz="1800" b="1" dirty="0">
                          <a:latin typeface="Arial"/>
                          <a:cs typeface="Arial"/>
                        </a:rPr>
                        <a:t>n</a:t>
                      </a:r>
                      <a:endParaRPr sz="1800">
                        <a:latin typeface="Arial"/>
                        <a:cs typeface="Arial"/>
                      </a:endParaRPr>
                    </a:p>
                  </a:txBody>
                  <a:tcPr marL="0" marR="0" marT="0" marB="0">
                    <a:lnL w="12700">
                      <a:solidFill>
                        <a:srgbClr val="000000"/>
                      </a:solidFill>
                      <a:prstDash val="solid"/>
                    </a:lnL>
                    <a:lnR w="12700">
                      <a:solidFill>
                        <a:srgbClr val="000000"/>
                      </a:solidFill>
                      <a:prstDash val="solid"/>
                    </a:lnR>
                    <a:lnT w="28575">
                      <a:solidFill>
                        <a:srgbClr val="000000"/>
                      </a:solidFill>
                      <a:prstDash val="solid"/>
                    </a:lnT>
                    <a:lnB w="28575">
                      <a:solidFill>
                        <a:srgbClr val="000000"/>
                      </a:solidFill>
                      <a:prstDash val="solid"/>
                    </a:lnB>
                    <a:solidFill>
                      <a:srgbClr val="CCFFCC"/>
                    </a:solidFill>
                  </a:tcPr>
                </a:tc>
                <a:tc>
                  <a:txBody>
                    <a:bodyPr/>
                    <a:lstStyle/>
                    <a:p>
                      <a:pPr marL="123825">
                        <a:lnSpc>
                          <a:spcPts val="2055"/>
                        </a:lnSpc>
                      </a:pPr>
                      <a:r>
                        <a:rPr sz="1800" b="1" dirty="0">
                          <a:latin typeface="Arial"/>
                          <a:cs typeface="Arial"/>
                        </a:rPr>
                        <a:t>d</a:t>
                      </a:r>
                      <a:endParaRPr sz="1800">
                        <a:latin typeface="Arial"/>
                        <a:cs typeface="Arial"/>
                      </a:endParaRPr>
                    </a:p>
                  </a:txBody>
                  <a:tcPr marL="0" marR="0" marT="0" marB="0">
                    <a:lnL w="12700">
                      <a:solidFill>
                        <a:srgbClr val="000000"/>
                      </a:solidFill>
                      <a:prstDash val="solid"/>
                    </a:lnL>
                    <a:lnR w="12700">
                      <a:solidFill>
                        <a:srgbClr val="000000"/>
                      </a:solidFill>
                      <a:prstDash val="solid"/>
                    </a:lnR>
                    <a:lnT w="28575">
                      <a:solidFill>
                        <a:srgbClr val="000000"/>
                      </a:solidFill>
                      <a:prstDash val="solid"/>
                    </a:lnT>
                    <a:lnB w="28575">
                      <a:solidFill>
                        <a:srgbClr val="000000"/>
                      </a:solidFill>
                      <a:prstDash val="solid"/>
                    </a:lnB>
                    <a:solidFill>
                      <a:srgbClr val="CCFFCC"/>
                    </a:solidFill>
                  </a:tcPr>
                </a:tc>
                <a:tc>
                  <a:txBody>
                    <a:bodyPr/>
                    <a:lstStyle/>
                    <a:p>
                      <a:pPr algn="ctr">
                        <a:lnSpc>
                          <a:spcPts val="2055"/>
                        </a:lnSpc>
                      </a:pPr>
                      <a:r>
                        <a:rPr sz="1800" b="1" dirty="0">
                          <a:latin typeface="Arial"/>
                          <a:cs typeface="Arial"/>
                        </a:rPr>
                        <a:t>i</a:t>
                      </a:r>
                      <a:endParaRPr sz="1800">
                        <a:latin typeface="Arial"/>
                        <a:cs typeface="Arial"/>
                      </a:endParaRPr>
                    </a:p>
                  </a:txBody>
                  <a:tcPr marL="0" marR="0" marT="0" marB="0">
                    <a:lnL w="12700">
                      <a:solidFill>
                        <a:srgbClr val="000000"/>
                      </a:solidFill>
                      <a:prstDash val="solid"/>
                    </a:lnL>
                    <a:lnR w="12700">
                      <a:solidFill>
                        <a:srgbClr val="000000"/>
                      </a:solidFill>
                      <a:prstDash val="solid"/>
                    </a:lnR>
                    <a:lnT w="28575">
                      <a:solidFill>
                        <a:srgbClr val="000000"/>
                      </a:solidFill>
                      <a:prstDash val="solid"/>
                    </a:lnT>
                    <a:lnB w="28575">
                      <a:solidFill>
                        <a:srgbClr val="000000"/>
                      </a:solidFill>
                      <a:prstDash val="solid"/>
                    </a:lnB>
                    <a:solidFill>
                      <a:srgbClr val="CCFFCC"/>
                    </a:solidFill>
                  </a:tcPr>
                </a:tc>
                <a:tc>
                  <a:txBody>
                    <a:bodyPr/>
                    <a:lstStyle/>
                    <a:p>
                      <a:pPr marL="129539">
                        <a:lnSpc>
                          <a:spcPts val="2055"/>
                        </a:lnSpc>
                      </a:pPr>
                      <a:r>
                        <a:rPr sz="1800" b="1" dirty="0">
                          <a:latin typeface="Arial"/>
                          <a:cs typeface="Arial"/>
                        </a:rPr>
                        <a:t>a</a:t>
                      </a:r>
                      <a:endParaRPr sz="1800">
                        <a:latin typeface="Arial"/>
                        <a:cs typeface="Arial"/>
                      </a:endParaRPr>
                    </a:p>
                  </a:txBody>
                  <a:tcPr marL="0" marR="0" marT="0" marB="0">
                    <a:lnL w="12700">
                      <a:solidFill>
                        <a:srgbClr val="000000"/>
                      </a:solidFill>
                      <a:prstDash val="solid"/>
                    </a:lnL>
                    <a:lnR w="12700">
                      <a:solidFill>
                        <a:srgbClr val="000000"/>
                      </a:solidFill>
                      <a:prstDash val="solid"/>
                    </a:lnR>
                    <a:lnT w="28575">
                      <a:solidFill>
                        <a:srgbClr val="000000"/>
                      </a:solidFill>
                      <a:prstDash val="solid"/>
                    </a:lnT>
                    <a:lnB w="28575">
                      <a:solidFill>
                        <a:srgbClr val="000000"/>
                      </a:solidFill>
                      <a:prstDash val="solid"/>
                    </a:lnB>
                    <a:solidFill>
                      <a:srgbClr val="CCFFCC"/>
                    </a:solidFill>
                  </a:tcPr>
                </a:tc>
                <a:tc>
                  <a:txBody>
                    <a:bodyPr/>
                    <a:lstStyle/>
                    <a:p>
                      <a:pPr marL="96520">
                        <a:lnSpc>
                          <a:spcPts val="2055"/>
                        </a:lnSpc>
                      </a:pPr>
                      <a:r>
                        <a:rPr sz="1800" b="1" dirty="0">
                          <a:latin typeface="Arial"/>
                          <a:cs typeface="Arial"/>
                        </a:rPr>
                        <a:t>\0</a:t>
                      </a:r>
                      <a:endParaRPr sz="1800">
                        <a:latin typeface="Arial"/>
                        <a:cs typeface="Arial"/>
                      </a:endParaRPr>
                    </a:p>
                  </a:txBody>
                  <a:tcPr marL="0" marR="0" marT="0" marB="0">
                    <a:lnL w="12700">
                      <a:solidFill>
                        <a:srgbClr val="000000"/>
                      </a:solidFill>
                      <a:prstDash val="solid"/>
                    </a:lnL>
                    <a:lnR w="28575">
                      <a:solidFill>
                        <a:srgbClr val="000000"/>
                      </a:solidFill>
                      <a:prstDash val="solid"/>
                    </a:lnR>
                    <a:lnT w="28575">
                      <a:solidFill>
                        <a:srgbClr val="000000"/>
                      </a:solidFill>
                      <a:prstDash val="solid"/>
                    </a:lnT>
                    <a:lnB w="28575">
                      <a:solidFill>
                        <a:srgbClr val="000000"/>
                      </a:solidFill>
                      <a:prstDash val="solid"/>
                    </a:lnB>
                    <a:solidFill>
                      <a:srgbClr val="CCFFCC"/>
                    </a:solidFill>
                  </a:tcPr>
                </a:tc>
                <a:extLst>
                  <a:ext uri="{0D108BD9-81ED-4DB2-BD59-A6C34878D82A}">
                    <a16:rowId xmlns:a16="http://schemas.microsoft.com/office/drawing/2014/main" val="10000"/>
                  </a:ext>
                </a:extLst>
              </a:tr>
            </a:tbl>
          </a:graphicData>
        </a:graphic>
      </p:graphicFrame>
      <p:sp>
        <p:nvSpPr>
          <p:cNvPr id="24" name="object 24"/>
          <p:cNvSpPr/>
          <p:nvPr/>
        </p:nvSpPr>
        <p:spPr>
          <a:xfrm>
            <a:off x="3966971" y="1296924"/>
            <a:ext cx="3959225" cy="685800"/>
          </a:xfrm>
          <a:custGeom>
            <a:avLst/>
            <a:gdLst/>
            <a:ahLst/>
            <a:cxnLst/>
            <a:rect l="l" t="t" r="r" b="b"/>
            <a:pathLst>
              <a:path w="3959225" h="685800">
                <a:moveTo>
                  <a:pt x="0" y="685800"/>
                </a:moveTo>
                <a:lnTo>
                  <a:pt x="1524" y="607187"/>
                </a:lnTo>
                <a:lnTo>
                  <a:pt x="5841" y="535051"/>
                </a:lnTo>
                <a:lnTo>
                  <a:pt x="12573" y="471297"/>
                </a:lnTo>
                <a:lnTo>
                  <a:pt x="21336" y="418211"/>
                </a:lnTo>
                <a:lnTo>
                  <a:pt x="32003" y="377698"/>
                </a:lnTo>
                <a:lnTo>
                  <a:pt x="57150" y="342900"/>
                </a:lnTo>
                <a:lnTo>
                  <a:pt x="1935226" y="342900"/>
                </a:lnTo>
                <a:lnTo>
                  <a:pt x="1948433" y="333883"/>
                </a:lnTo>
                <a:lnTo>
                  <a:pt x="1971039" y="267588"/>
                </a:lnTo>
                <a:lnTo>
                  <a:pt x="1979929" y="214502"/>
                </a:lnTo>
                <a:lnTo>
                  <a:pt x="1986661" y="150749"/>
                </a:lnTo>
                <a:lnTo>
                  <a:pt x="1990978" y="78612"/>
                </a:lnTo>
                <a:lnTo>
                  <a:pt x="1992502" y="0"/>
                </a:lnTo>
                <a:lnTo>
                  <a:pt x="1993900" y="78612"/>
                </a:lnTo>
                <a:lnTo>
                  <a:pt x="1998217" y="150749"/>
                </a:lnTo>
                <a:lnTo>
                  <a:pt x="2005076" y="214502"/>
                </a:lnTo>
                <a:lnTo>
                  <a:pt x="2013839" y="267588"/>
                </a:lnTo>
                <a:lnTo>
                  <a:pt x="2024506" y="308101"/>
                </a:lnTo>
                <a:lnTo>
                  <a:pt x="2049652" y="342900"/>
                </a:lnTo>
                <a:lnTo>
                  <a:pt x="3902075" y="342900"/>
                </a:lnTo>
                <a:lnTo>
                  <a:pt x="3915155" y="351916"/>
                </a:lnTo>
                <a:lnTo>
                  <a:pt x="3937888" y="418211"/>
                </a:lnTo>
                <a:lnTo>
                  <a:pt x="3946652" y="471297"/>
                </a:lnTo>
                <a:lnTo>
                  <a:pt x="3953382" y="535051"/>
                </a:lnTo>
                <a:lnTo>
                  <a:pt x="3957701" y="607187"/>
                </a:lnTo>
                <a:lnTo>
                  <a:pt x="3959225" y="685800"/>
                </a:lnTo>
              </a:path>
            </a:pathLst>
          </a:custGeom>
          <a:ln w="9144">
            <a:solidFill>
              <a:srgbClr val="000000"/>
            </a:solidFill>
          </a:ln>
        </p:spPr>
        <p:txBody>
          <a:bodyPr wrap="square" lIns="0" tIns="0" rIns="0" bIns="0" rtlCol="0"/>
          <a:lstStyle/>
          <a:p>
            <a:endParaRPr/>
          </a:p>
        </p:txBody>
      </p:sp>
      <p:sp>
        <p:nvSpPr>
          <p:cNvPr id="25" name="object 25"/>
          <p:cNvSpPr txBox="1"/>
          <p:nvPr/>
        </p:nvSpPr>
        <p:spPr>
          <a:xfrm>
            <a:off x="6634733" y="1173556"/>
            <a:ext cx="867410" cy="300355"/>
          </a:xfrm>
          <a:prstGeom prst="rect">
            <a:avLst/>
          </a:prstGeom>
        </p:spPr>
        <p:txBody>
          <a:bodyPr vert="horz" wrap="square" lIns="0" tIns="12700" rIns="0" bIns="0" rtlCol="0">
            <a:spAutoFit/>
          </a:bodyPr>
          <a:lstStyle/>
          <a:p>
            <a:pPr marL="12700">
              <a:lnSpc>
                <a:spcPct val="100000"/>
              </a:lnSpc>
              <a:spcBef>
                <a:spcPts val="100"/>
              </a:spcBef>
            </a:pPr>
            <a:r>
              <a:rPr sz="1800" spc="-10" dirty="0">
                <a:latin typeface="Georgia"/>
                <a:cs typeface="Georgia"/>
              </a:rPr>
              <a:t>malloc()</a:t>
            </a:r>
            <a:endParaRPr sz="1800">
              <a:latin typeface="Georgia"/>
              <a:cs typeface="Georgia"/>
            </a:endParaRPr>
          </a:p>
        </p:txBody>
      </p:sp>
    </p:spTree>
    <p:extLst>
      <p:ext uri="{BB962C8B-B14F-4D97-AF65-F5344CB8AC3E}">
        <p14:creationId xmlns:p14="http://schemas.microsoft.com/office/powerpoint/2010/main" val="170394694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219200"/>
            <a:ext cx="7107123" cy="677108"/>
          </a:xfrm>
        </p:spPr>
        <p:txBody>
          <a:bodyPr/>
          <a:lstStyle/>
          <a:p>
            <a:r>
              <a:rPr lang="en-US" dirty="0" err="1"/>
              <a:t>c</a:t>
            </a:r>
            <a:r>
              <a:rPr lang="en-US" dirty="0" err="1" smtClean="0"/>
              <a:t>alloc</a:t>
            </a:r>
            <a:r>
              <a:rPr lang="en-US" dirty="0" smtClean="0"/>
              <a:t>()</a:t>
            </a:r>
            <a:endParaRPr lang="en-IN" dirty="0"/>
          </a:p>
        </p:txBody>
      </p:sp>
      <p:sp>
        <p:nvSpPr>
          <p:cNvPr id="3" name="Text Placeholder 2"/>
          <p:cNvSpPr>
            <a:spLocks noGrp="1"/>
          </p:cNvSpPr>
          <p:nvPr>
            <p:ph type="body" idx="1"/>
          </p:nvPr>
        </p:nvSpPr>
        <p:spPr>
          <a:xfrm>
            <a:off x="241808" y="2057400"/>
            <a:ext cx="8340090" cy="2462213"/>
          </a:xfrm>
        </p:spPr>
        <p:txBody>
          <a:bodyPr/>
          <a:lstStyle/>
          <a:p>
            <a:r>
              <a:rPr lang="en-US" dirty="0" smtClean="0"/>
              <a:t>It is used to dynamically allocate multiple block of memory </a:t>
            </a:r>
          </a:p>
          <a:p>
            <a:endParaRPr lang="en-US" dirty="0"/>
          </a:p>
          <a:p>
            <a:r>
              <a:rPr lang="en-US" dirty="0" smtClean="0"/>
              <a:t>Syntax:     void *</a:t>
            </a:r>
            <a:r>
              <a:rPr lang="en-US" dirty="0" err="1" smtClean="0"/>
              <a:t>calloc</a:t>
            </a:r>
            <a:r>
              <a:rPr lang="en-US" dirty="0" smtClean="0"/>
              <a:t>(</a:t>
            </a:r>
            <a:r>
              <a:rPr lang="en-US" dirty="0" err="1" smtClean="0"/>
              <a:t>size_t</a:t>
            </a:r>
            <a:r>
              <a:rPr lang="en-US" dirty="0" smtClean="0"/>
              <a:t>  n, </a:t>
            </a:r>
            <a:r>
              <a:rPr lang="en-US" dirty="0" err="1" smtClean="0"/>
              <a:t>size_t</a:t>
            </a:r>
            <a:r>
              <a:rPr lang="en-US" dirty="0" smtClean="0"/>
              <a:t> size);</a:t>
            </a:r>
          </a:p>
          <a:p>
            <a:endParaRPr lang="en-US" dirty="0"/>
          </a:p>
          <a:p>
            <a:r>
              <a:rPr lang="en-US" dirty="0" err="1" smtClean="0"/>
              <a:t>Eg</a:t>
            </a:r>
            <a:r>
              <a:rPr lang="en-US" dirty="0" smtClean="0"/>
              <a:t> : </a:t>
            </a:r>
            <a:r>
              <a:rPr lang="en-US" dirty="0" err="1" smtClean="0"/>
              <a:t>int</a:t>
            </a:r>
            <a:r>
              <a:rPr lang="en-US" dirty="0" smtClean="0"/>
              <a:t> *</a:t>
            </a:r>
            <a:r>
              <a:rPr lang="en-US" dirty="0" err="1" smtClean="0"/>
              <a:t>ptr</a:t>
            </a:r>
            <a:r>
              <a:rPr lang="en-US" dirty="0" smtClean="0"/>
              <a:t> = (</a:t>
            </a:r>
            <a:r>
              <a:rPr lang="en-US" dirty="0" err="1" smtClean="0"/>
              <a:t>int</a:t>
            </a:r>
            <a:r>
              <a:rPr lang="en-US" dirty="0" smtClean="0"/>
              <a:t> *) </a:t>
            </a:r>
            <a:r>
              <a:rPr lang="en-US" dirty="0" err="1" smtClean="0"/>
              <a:t>calloc</a:t>
            </a:r>
            <a:r>
              <a:rPr lang="en-US" dirty="0" smtClean="0"/>
              <a:t>(10, </a:t>
            </a:r>
            <a:r>
              <a:rPr lang="en-US" dirty="0" err="1" smtClean="0"/>
              <a:t>sizeof</a:t>
            </a:r>
            <a:r>
              <a:rPr lang="en-US" dirty="0" smtClean="0"/>
              <a:t>(</a:t>
            </a:r>
            <a:r>
              <a:rPr lang="en-US" dirty="0" err="1" smtClean="0"/>
              <a:t>int</a:t>
            </a:r>
            <a:r>
              <a:rPr lang="en-US" dirty="0" smtClean="0"/>
              <a:t>));</a:t>
            </a:r>
          </a:p>
          <a:p>
            <a:endParaRPr lang="en-US" dirty="0"/>
          </a:p>
          <a:p>
            <a:endParaRPr lang="en-US" dirty="0" smtClean="0"/>
          </a:p>
          <a:p>
            <a:r>
              <a:rPr lang="en-US" dirty="0" err="1" smtClean="0"/>
              <a:t>calloc</a:t>
            </a:r>
            <a:r>
              <a:rPr lang="en-US" dirty="0" smtClean="0"/>
              <a:t>( ) – memory allocated by this is initialized to zero  </a:t>
            </a:r>
            <a:endParaRPr lang="en-IN" dirty="0"/>
          </a:p>
        </p:txBody>
      </p:sp>
    </p:spTree>
    <p:extLst>
      <p:ext uri="{BB962C8B-B14F-4D97-AF65-F5344CB8AC3E}">
        <p14:creationId xmlns:p14="http://schemas.microsoft.com/office/powerpoint/2010/main" val="81643913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295400"/>
            <a:ext cx="7107123" cy="677108"/>
          </a:xfrm>
        </p:spPr>
        <p:txBody>
          <a:bodyPr/>
          <a:lstStyle/>
          <a:p>
            <a:r>
              <a:rPr lang="en-US" dirty="0" err="1"/>
              <a:t>r</a:t>
            </a:r>
            <a:r>
              <a:rPr lang="en-US" dirty="0" err="1" smtClean="0"/>
              <a:t>ealloc</a:t>
            </a:r>
            <a:r>
              <a:rPr lang="en-US" dirty="0" smtClean="0"/>
              <a:t> ( )</a:t>
            </a:r>
            <a:endParaRPr lang="en-IN" dirty="0"/>
          </a:p>
        </p:txBody>
      </p:sp>
      <p:sp>
        <p:nvSpPr>
          <p:cNvPr id="3" name="Text Placeholder 2"/>
          <p:cNvSpPr>
            <a:spLocks noGrp="1"/>
          </p:cNvSpPr>
          <p:nvPr>
            <p:ph type="body" idx="1"/>
          </p:nvPr>
        </p:nvSpPr>
        <p:spPr>
          <a:xfrm>
            <a:off x="241808" y="2209800"/>
            <a:ext cx="8340090" cy="3323987"/>
          </a:xfrm>
        </p:spPr>
        <p:txBody>
          <a:bodyPr/>
          <a:lstStyle/>
          <a:p>
            <a:pPr marL="342900" indent="-342900">
              <a:buFont typeface="Arial" pitchFamily="34" charset="0"/>
              <a:buChar char="•"/>
            </a:pPr>
            <a:r>
              <a:rPr lang="en-US" sz="2400" dirty="0" smtClean="0">
                <a:latin typeface="Times New Roman" pitchFamily="18" charset="0"/>
                <a:cs typeface="Times New Roman" pitchFamily="18" charset="0"/>
              </a:rPr>
              <a:t>It is used to change the size of the memory block without losing the old data. </a:t>
            </a:r>
          </a:p>
          <a:p>
            <a:pPr marL="342900" indent="-342900">
              <a:buFont typeface="Arial" pitchFamily="34" charset="0"/>
              <a:buChar char="•"/>
            </a:pPr>
            <a:endParaRPr lang="en-US" sz="2400" dirty="0">
              <a:latin typeface="Times New Roman" pitchFamily="18" charset="0"/>
              <a:cs typeface="Times New Roman" pitchFamily="18" charset="0"/>
            </a:endParaRPr>
          </a:p>
          <a:p>
            <a:pPr marL="342900" indent="-342900">
              <a:buFont typeface="Arial" pitchFamily="34" charset="0"/>
              <a:buChar char="•"/>
            </a:pPr>
            <a:r>
              <a:rPr lang="en-US" sz="2400" dirty="0" smtClean="0">
                <a:latin typeface="Times New Roman" pitchFamily="18" charset="0"/>
                <a:cs typeface="Times New Roman" pitchFamily="18" charset="0"/>
              </a:rPr>
              <a:t>Syntax :   void  *</a:t>
            </a:r>
            <a:r>
              <a:rPr lang="en-US" sz="2400" dirty="0" err="1" smtClean="0">
                <a:latin typeface="Times New Roman" pitchFamily="18" charset="0"/>
                <a:cs typeface="Times New Roman" pitchFamily="18" charset="0"/>
              </a:rPr>
              <a:t>realloc</a:t>
            </a:r>
            <a:r>
              <a:rPr lang="en-US" sz="2400" dirty="0" smtClean="0">
                <a:latin typeface="Times New Roman" pitchFamily="18" charset="0"/>
                <a:cs typeface="Times New Roman" pitchFamily="18" charset="0"/>
              </a:rPr>
              <a:t> (void *</a:t>
            </a:r>
            <a:r>
              <a:rPr lang="en-US" sz="2400" dirty="0" err="1" smtClean="0">
                <a:latin typeface="Times New Roman" pitchFamily="18" charset="0"/>
                <a:cs typeface="Times New Roman" pitchFamily="18" charset="0"/>
              </a:rPr>
              <a:t>ptr</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size_t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newSize</a:t>
            </a:r>
            <a:r>
              <a:rPr lang="en-US" sz="2400" dirty="0" smtClean="0">
                <a:latin typeface="Times New Roman" pitchFamily="18" charset="0"/>
                <a:cs typeface="Times New Roman" pitchFamily="18" charset="0"/>
              </a:rPr>
              <a:t>); </a:t>
            </a:r>
          </a:p>
          <a:p>
            <a:pPr marL="342900" indent="-342900">
              <a:buFont typeface="Arial" pitchFamily="34" charset="0"/>
              <a:buChar char="•"/>
            </a:pPr>
            <a:endParaRPr lang="en-US" sz="2400" dirty="0">
              <a:latin typeface="Times New Roman" pitchFamily="18" charset="0"/>
              <a:cs typeface="Times New Roman" pitchFamily="18" charset="0"/>
            </a:endParaRPr>
          </a:p>
          <a:p>
            <a:pPr marL="342900" indent="-342900">
              <a:buFont typeface="Arial" pitchFamily="34" charset="0"/>
              <a:buChar char="•"/>
            </a:pPr>
            <a:r>
              <a:rPr lang="en-US" sz="2400" dirty="0" smtClean="0">
                <a:latin typeface="Times New Roman" pitchFamily="18" charset="0"/>
                <a:cs typeface="Times New Roman" pitchFamily="18" charset="0"/>
              </a:rPr>
              <a:t>The data of the old block is not lost , it moves the old block to new block. </a:t>
            </a:r>
          </a:p>
          <a:p>
            <a:pPr marL="342900" indent="-342900">
              <a:buFont typeface="Arial" pitchFamily="34" charset="0"/>
              <a:buChar char="•"/>
            </a:pPr>
            <a:endParaRPr lang="en-US" sz="2400" dirty="0" smtClean="0">
              <a:latin typeface="Times New Roman" pitchFamily="18" charset="0"/>
              <a:cs typeface="Times New Roman" pitchFamily="18" charset="0"/>
            </a:endParaRPr>
          </a:p>
          <a:p>
            <a:pPr marL="342900" indent="-342900">
              <a:buFont typeface="Arial" pitchFamily="34" charset="0"/>
              <a:buChar char="•"/>
            </a:pPr>
            <a:r>
              <a:rPr lang="en-US" sz="2400" dirty="0" smtClean="0">
                <a:latin typeface="Times New Roman" pitchFamily="18" charset="0"/>
                <a:cs typeface="Times New Roman" pitchFamily="18" charset="0"/>
              </a:rPr>
              <a:t>Newly allocated bytes are uninitialized.</a:t>
            </a:r>
            <a:endParaRPr lang="en-IN" sz="2400" dirty="0">
              <a:latin typeface="Times New Roman" pitchFamily="18" charset="0"/>
              <a:cs typeface="Times New Roman" pitchFamily="18" charset="0"/>
            </a:endParaRPr>
          </a:p>
        </p:txBody>
      </p:sp>
    </p:spTree>
    <p:extLst>
      <p:ext uri="{BB962C8B-B14F-4D97-AF65-F5344CB8AC3E}">
        <p14:creationId xmlns:p14="http://schemas.microsoft.com/office/powerpoint/2010/main" val="136005554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609396" y="1172718"/>
            <a:ext cx="7585075" cy="2263775"/>
          </a:xfrm>
          <a:prstGeom prst="rect">
            <a:avLst/>
          </a:prstGeom>
        </p:spPr>
        <p:txBody>
          <a:bodyPr vert="horz" wrap="square" lIns="0" tIns="168275" rIns="0" bIns="0" rtlCol="0">
            <a:spAutoFit/>
          </a:bodyPr>
          <a:lstStyle/>
          <a:p>
            <a:pPr marL="256540" indent="-243840">
              <a:lnSpc>
                <a:spcPct val="100000"/>
              </a:lnSpc>
              <a:spcBef>
                <a:spcPts val="1325"/>
              </a:spcBef>
              <a:buClr>
                <a:srgbClr val="9F4DA1"/>
              </a:buClr>
              <a:buSzPct val="91666"/>
              <a:buFont typeface="Wingdings"/>
              <a:buChar char=""/>
              <a:tabLst>
                <a:tab pos="256540" algn="l"/>
              </a:tabLst>
            </a:pPr>
            <a:r>
              <a:rPr sz="2400" spc="-5" dirty="0">
                <a:latin typeface="Times New Roman"/>
                <a:cs typeface="Times New Roman"/>
              </a:rPr>
              <a:t>A</a:t>
            </a:r>
            <a:r>
              <a:rPr sz="2400" spc="-270" dirty="0">
                <a:latin typeface="Times New Roman"/>
                <a:cs typeface="Times New Roman"/>
              </a:rPr>
              <a:t> </a:t>
            </a:r>
            <a:r>
              <a:rPr sz="2400" spc="-5" dirty="0">
                <a:latin typeface="Times New Roman"/>
                <a:cs typeface="Times New Roman"/>
              </a:rPr>
              <a:t>s</a:t>
            </a:r>
            <a:r>
              <a:rPr sz="2400" spc="-15" dirty="0">
                <a:latin typeface="Times New Roman"/>
                <a:cs typeface="Times New Roman"/>
              </a:rPr>
              <a:t>e</a:t>
            </a:r>
            <a:r>
              <a:rPr sz="2400" dirty="0">
                <a:latin typeface="Times New Roman"/>
                <a:cs typeface="Times New Roman"/>
              </a:rPr>
              <a:t>t</a:t>
            </a:r>
            <a:r>
              <a:rPr sz="2400" spc="-20" dirty="0">
                <a:latin typeface="Times New Roman"/>
                <a:cs typeface="Times New Roman"/>
              </a:rPr>
              <a:t> </a:t>
            </a:r>
            <a:r>
              <a:rPr sz="2400" dirty="0">
                <a:latin typeface="Times New Roman"/>
                <a:cs typeface="Times New Roman"/>
              </a:rPr>
              <a:t>of</a:t>
            </a:r>
            <a:r>
              <a:rPr sz="2400" spc="-35" dirty="0">
                <a:latin typeface="Times New Roman"/>
                <a:cs typeface="Times New Roman"/>
              </a:rPr>
              <a:t> </a:t>
            </a:r>
            <a:r>
              <a:rPr sz="2400" dirty="0">
                <a:latin typeface="Times New Roman"/>
                <a:cs typeface="Times New Roman"/>
              </a:rPr>
              <a:t>d</a:t>
            </a:r>
            <a:r>
              <a:rPr sz="2400" spc="-10" dirty="0">
                <a:latin typeface="Times New Roman"/>
                <a:cs typeface="Times New Roman"/>
              </a:rPr>
              <a:t>a</a:t>
            </a:r>
            <a:r>
              <a:rPr sz="2400" dirty="0">
                <a:latin typeface="Times New Roman"/>
                <a:cs typeface="Times New Roman"/>
              </a:rPr>
              <a:t>ta</a:t>
            </a:r>
            <a:r>
              <a:rPr sz="2400" spc="-30" dirty="0">
                <a:latin typeface="Times New Roman"/>
                <a:cs typeface="Times New Roman"/>
              </a:rPr>
              <a:t> </a:t>
            </a:r>
            <a:r>
              <a:rPr sz="2400" dirty="0">
                <a:latin typeface="Times New Roman"/>
                <a:cs typeface="Times New Roman"/>
              </a:rPr>
              <a:t>v</a:t>
            </a:r>
            <a:r>
              <a:rPr sz="2400" spc="-10" dirty="0">
                <a:latin typeface="Times New Roman"/>
                <a:cs typeface="Times New Roman"/>
              </a:rPr>
              <a:t>a</a:t>
            </a:r>
            <a:r>
              <a:rPr sz="2400" dirty="0">
                <a:latin typeface="Times New Roman"/>
                <a:cs typeface="Times New Roman"/>
              </a:rPr>
              <a:t>lues</a:t>
            </a:r>
          </a:p>
          <a:p>
            <a:pPr marL="27305" marR="5080" indent="-15240">
              <a:lnSpc>
                <a:spcPts val="4320"/>
              </a:lnSpc>
              <a:spcBef>
                <a:spcPts val="170"/>
              </a:spcBef>
              <a:buClr>
                <a:srgbClr val="9F4DA1"/>
              </a:buClr>
              <a:buSzPct val="91666"/>
              <a:buFont typeface="Wingdings"/>
              <a:buChar char=""/>
              <a:tabLst>
                <a:tab pos="246379" algn="l"/>
              </a:tabLst>
            </a:pPr>
            <a:r>
              <a:rPr sz="2400" spc="-5" dirty="0">
                <a:latin typeface="Times New Roman"/>
                <a:cs typeface="Times New Roman"/>
              </a:rPr>
              <a:t>A</a:t>
            </a:r>
            <a:r>
              <a:rPr sz="2400" spc="-270" dirty="0">
                <a:latin typeface="Times New Roman"/>
                <a:cs typeface="Times New Roman"/>
              </a:rPr>
              <a:t> </a:t>
            </a:r>
            <a:r>
              <a:rPr sz="2400" spc="-5" dirty="0">
                <a:latin typeface="Times New Roman"/>
                <a:cs typeface="Times New Roman"/>
              </a:rPr>
              <a:t>set</a:t>
            </a:r>
            <a:r>
              <a:rPr sz="2400" spc="-20" dirty="0">
                <a:latin typeface="Times New Roman"/>
                <a:cs typeface="Times New Roman"/>
              </a:rPr>
              <a:t> </a:t>
            </a:r>
            <a:r>
              <a:rPr sz="2400" dirty="0">
                <a:latin typeface="Times New Roman"/>
                <a:cs typeface="Times New Roman"/>
              </a:rPr>
              <a:t>of</a:t>
            </a:r>
            <a:r>
              <a:rPr sz="2400" spc="-10" dirty="0">
                <a:latin typeface="Times New Roman"/>
                <a:cs typeface="Times New Roman"/>
              </a:rPr>
              <a:t> </a:t>
            </a:r>
            <a:r>
              <a:rPr sz="2400" spc="-5" dirty="0">
                <a:latin typeface="Times New Roman"/>
                <a:cs typeface="Times New Roman"/>
              </a:rPr>
              <a:t>functions</a:t>
            </a:r>
            <a:r>
              <a:rPr sz="2400" spc="-40" dirty="0">
                <a:latin typeface="Times New Roman"/>
                <a:cs typeface="Times New Roman"/>
              </a:rPr>
              <a:t> </a:t>
            </a:r>
            <a:r>
              <a:rPr sz="2400" spc="-10" dirty="0">
                <a:latin typeface="Times New Roman"/>
                <a:cs typeface="Times New Roman"/>
              </a:rPr>
              <a:t>specifying</a:t>
            </a:r>
            <a:r>
              <a:rPr sz="2400" spc="30" dirty="0">
                <a:latin typeface="Times New Roman"/>
                <a:cs typeface="Times New Roman"/>
              </a:rPr>
              <a:t> </a:t>
            </a:r>
            <a:r>
              <a:rPr sz="2400" dirty="0">
                <a:latin typeface="Times New Roman"/>
                <a:cs typeface="Times New Roman"/>
              </a:rPr>
              <a:t>the </a:t>
            </a:r>
            <a:r>
              <a:rPr sz="2400" spc="-5" dirty="0">
                <a:latin typeface="Times New Roman"/>
                <a:cs typeface="Times New Roman"/>
              </a:rPr>
              <a:t>operations</a:t>
            </a:r>
            <a:r>
              <a:rPr sz="2400" spc="-10" dirty="0">
                <a:latin typeface="Times New Roman"/>
                <a:cs typeface="Times New Roman"/>
              </a:rPr>
              <a:t> </a:t>
            </a:r>
            <a:r>
              <a:rPr sz="2400" spc="-5" dirty="0">
                <a:latin typeface="Times New Roman"/>
                <a:cs typeface="Times New Roman"/>
              </a:rPr>
              <a:t>permitted</a:t>
            </a:r>
            <a:r>
              <a:rPr sz="2400" spc="-90" dirty="0">
                <a:latin typeface="Times New Roman"/>
                <a:cs typeface="Times New Roman"/>
              </a:rPr>
              <a:t> </a:t>
            </a:r>
            <a:r>
              <a:rPr sz="2400" dirty="0">
                <a:latin typeface="Times New Roman"/>
                <a:cs typeface="Times New Roman"/>
              </a:rPr>
              <a:t>on</a:t>
            </a:r>
            <a:r>
              <a:rPr sz="2400" spc="20" dirty="0">
                <a:latin typeface="Times New Roman"/>
                <a:cs typeface="Times New Roman"/>
              </a:rPr>
              <a:t> </a:t>
            </a:r>
            <a:r>
              <a:rPr sz="2400" dirty="0">
                <a:latin typeface="Times New Roman"/>
                <a:cs typeface="Times New Roman"/>
              </a:rPr>
              <a:t>the </a:t>
            </a:r>
            <a:r>
              <a:rPr sz="2400" spc="-585" dirty="0">
                <a:latin typeface="Times New Roman"/>
                <a:cs typeface="Times New Roman"/>
              </a:rPr>
              <a:t> </a:t>
            </a:r>
            <a:r>
              <a:rPr sz="2400" spc="-5" dirty="0">
                <a:latin typeface="Times New Roman"/>
                <a:cs typeface="Times New Roman"/>
              </a:rPr>
              <a:t>data</a:t>
            </a:r>
            <a:r>
              <a:rPr sz="2400" spc="-35" dirty="0">
                <a:latin typeface="Times New Roman"/>
                <a:cs typeface="Times New Roman"/>
              </a:rPr>
              <a:t> </a:t>
            </a:r>
            <a:r>
              <a:rPr sz="2400" spc="-5" dirty="0">
                <a:latin typeface="Times New Roman"/>
                <a:cs typeface="Times New Roman"/>
              </a:rPr>
              <a:t>values</a:t>
            </a:r>
            <a:endParaRPr sz="2400" dirty="0">
              <a:latin typeface="Times New Roman"/>
              <a:cs typeface="Times New Roman"/>
            </a:endParaRPr>
          </a:p>
          <a:p>
            <a:pPr marL="256540" indent="-243840">
              <a:lnSpc>
                <a:spcPct val="100000"/>
              </a:lnSpc>
              <a:spcBef>
                <a:spcPts val="1825"/>
              </a:spcBef>
              <a:buClr>
                <a:srgbClr val="9F4DA1"/>
              </a:buClr>
              <a:buSzPct val="91666"/>
              <a:buFont typeface="Wingdings"/>
              <a:buChar char=""/>
              <a:tabLst>
                <a:tab pos="256540" algn="l"/>
              </a:tabLst>
            </a:pPr>
            <a:r>
              <a:rPr sz="2400" dirty="0">
                <a:latin typeface="Times New Roman"/>
                <a:cs typeface="Times New Roman"/>
              </a:rPr>
              <a:t>A</a:t>
            </a:r>
            <a:r>
              <a:rPr sz="2400" spc="-275" dirty="0">
                <a:latin typeface="Times New Roman"/>
                <a:cs typeface="Times New Roman"/>
              </a:rPr>
              <a:t> </a:t>
            </a:r>
            <a:r>
              <a:rPr sz="2400" spc="-5" dirty="0">
                <a:latin typeface="Times New Roman"/>
                <a:cs typeface="Times New Roman"/>
              </a:rPr>
              <a:t>set</a:t>
            </a:r>
            <a:r>
              <a:rPr sz="2400" spc="5" dirty="0">
                <a:latin typeface="Times New Roman"/>
                <a:cs typeface="Times New Roman"/>
              </a:rPr>
              <a:t> </a:t>
            </a:r>
            <a:r>
              <a:rPr sz="2400" spc="-5" dirty="0">
                <a:latin typeface="Times New Roman"/>
                <a:cs typeface="Times New Roman"/>
              </a:rPr>
              <a:t>of</a:t>
            </a:r>
            <a:r>
              <a:rPr sz="2400" spc="-30" dirty="0">
                <a:latin typeface="Times New Roman"/>
                <a:cs typeface="Times New Roman"/>
              </a:rPr>
              <a:t> </a:t>
            </a:r>
            <a:r>
              <a:rPr sz="2400" dirty="0">
                <a:latin typeface="Times New Roman"/>
                <a:cs typeface="Times New Roman"/>
              </a:rPr>
              <a:t>axioms</a:t>
            </a:r>
            <a:r>
              <a:rPr sz="2400" spc="-40" dirty="0">
                <a:latin typeface="Times New Roman"/>
                <a:cs typeface="Times New Roman"/>
              </a:rPr>
              <a:t> </a:t>
            </a:r>
            <a:r>
              <a:rPr sz="2400" spc="-5" dirty="0">
                <a:latin typeface="Times New Roman"/>
                <a:cs typeface="Times New Roman"/>
              </a:rPr>
              <a:t>describing</a:t>
            </a:r>
            <a:r>
              <a:rPr sz="2400" spc="-10" dirty="0">
                <a:latin typeface="Times New Roman"/>
                <a:cs typeface="Times New Roman"/>
              </a:rPr>
              <a:t> </a:t>
            </a:r>
            <a:r>
              <a:rPr sz="2400" spc="-5" dirty="0">
                <a:latin typeface="Times New Roman"/>
                <a:cs typeface="Times New Roman"/>
              </a:rPr>
              <a:t>how these</a:t>
            </a:r>
            <a:r>
              <a:rPr sz="2400" spc="-15" dirty="0">
                <a:latin typeface="Times New Roman"/>
                <a:cs typeface="Times New Roman"/>
              </a:rPr>
              <a:t> </a:t>
            </a:r>
            <a:r>
              <a:rPr sz="2400" spc="-5" dirty="0">
                <a:latin typeface="Times New Roman"/>
                <a:cs typeface="Times New Roman"/>
              </a:rPr>
              <a:t>operations</a:t>
            </a:r>
            <a:r>
              <a:rPr sz="2400" spc="-40" dirty="0">
                <a:latin typeface="Times New Roman"/>
                <a:cs typeface="Times New Roman"/>
              </a:rPr>
              <a:t> </a:t>
            </a:r>
            <a:r>
              <a:rPr sz="2400" spc="-5" dirty="0">
                <a:latin typeface="Times New Roman"/>
                <a:cs typeface="Times New Roman"/>
              </a:rPr>
              <a:t>work.</a:t>
            </a:r>
            <a:endParaRPr sz="2400" dirty="0">
              <a:latin typeface="Times New Roman"/>
              <a:cs typeface="Times New Roman"/>
            </a:endParaRPr>
          </a:p>
        </p:txBody>
      </p:sp>
      <p:sp>
        <p:nvSpPr>
          <p:cNvPr id="3" name="object 3"/>
          <p:cNvSpPr txBox="1"/>
          <p:nvPr/>
        </p:nvSpPr>
        <p:spPr>
          <a:xfrm>
            <a:off x="8708897" y="22936"/>
            <a:ext cx="153035" cy="300355"/>
          </a:xfrm>
          <a:prstGeom prst="rect">
            <a:avLst/>
          </a:prstGeom>
        </p:spPr>
        <p:txBody>
          <a:bodyPr vert="horz" wrap="square" lIns="0" tIns="12700" rIns="0" bIns="0" rtlCol="0">
            <a:spAutoFit/>
          </a:bodyPr>
          <a:lstStyle/>
          <a:p>
            <a:pPr marL="12700">
              <a:lnSpc>
                <a:spcPct val="100000"/>
              </a:lnSpc>
              <a:spcBef>
                <a:spcPts val="100"/>
              </a:spcBef>
            </a:pPr>
            <a:r>
              <a:rPr sz="1800" dirty="0">
                <a:latin typeface="Arial MT"/>
                <a:cs typeface="Arial MT"/>
              </a:rPr>
              <a:t>3</a:t>
            </a:r>
            <a:endParaRPr sz="1800">
              <a:latin typeface="Arial MT"/>
              <a:cs typeface="Arial MT"/>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821390" y="762000"/>
            <a:ext cx="6834633" cy="1369695"/>
          </a:xfrm>
          <a:prstGeom prst="rect">
            <a:avLst/>
          </a:prstGeom>
        </p:spPr>
        <p:txBody>
          <a:bodyPr vert="horz" wrap="square" lIns="0" tIns="8255" rIns="0" bIns="0" rtlCol="0">
            <a:spAutoFit/>
          </a:bodyPr>
          <a:lstStyle/>
          <a:p>
            <a:pPr marL="1327150" marR="17780" indent="-1302385">
              <a:lnSpc>
                <a:spcPct val="100499"/>
              </a:lnSpc>
              <a:spcBef>
                <a:spcPts val="65"/>
              </a:spcBef>
            </a:pPr>
            <a:r>
              <a:rPr spc="-85" dirty="0">
                <a:solidFill>
                  <a:srgbClr val="424454"/>
                </a:solidFill>
              </a:rPr>
              <a:t>R</a:t>
            </a:r>
            <a:r>
              <a:rPr spc="-5" dirty="0">
                <a:solidFill>
                  <a:srgbClr val="424454"/>
                </a:solidFill>
              </a:rPr>
              <a:t>eleasing</a:t>
            </a:r>
            <a:r>
              <a:rPr spc="-20" dirty="0">
                <a:solidFill>
                  <a:srgbClr val="424454"/>
                </a:solidFill>
              </a:rPr>
              <a:t> </a:t>
            </a:r>
            <a:r>
              <a:rPr spc="-5" dirty="0">
                <a:solidFill>
                  <a:srgbClr val="424454"/>
                </a:solidFill>
              </a:rPr>
              <a:t>the</a:t>
            </a:r>
            <a:r>
              <a:rPr spc="-195" dirty="0">
                <a:solidFill>
                  <a:srgbClr val="424454"/>
                </a:solidFill>
              </a:rPr>
              <a:t> </a:t>
            </a:r>
            <a:r>
              <a:rPr spc="-5" dirty="0">
                <a:solidFill>
                  <a:srgbClr val="424454"/>
                </a:solidFill>
              </a:rPr>
              <a:t>Allo</a:t>
            </a:r>
            <a:r>
              <a:rPr spc="-60" dirty="0">
                <a:solidFill>
                  <a:srgbClr val="424454"/>
                </a:solidFill>
              </a:rPr>
              <a:t>c</a:t>
            </a:r>
            <a:r>
              <a:rPr spc="-615" dirty="0">
                <a:solidFill>
                  <a:srgbClr val="424454"/>
                </a:solidFill>
              </a:rPr>
              <a:t>a</a:t>
            </a:r>
            <a:r>
              <a:rPr sz="1200" baseline="45138" dirty="0">
                <a:solidFill>
                  <a:srgbClr val="438085"/>
                </a:solidFill>
                <a:latin typeface="Georgia"/>
                <a:cs typeface="Georgia"/>
              </a:rPr>
              <a:t>6</a:t>
            </a:r>
            <a:r>
              <a:rPr sz="1200" spc="-517" baseline="45138" dirty="0">
                <a:solidFill>
                  <a:srgbClr val="438085"/>
                </a:solidFill>
                <a:latin typeface="Georgia"/>
                <a:cs typeface="Georgia"/>
              </a:rPr>
              <a:t>9</a:t>
            </a:r>
            <a:r>
              <a:rPr sz="4400" spc="-65" dirty="0">
                <a:solidFill>
                  <a:srgbClr val="424454"/>
                </a:solidFill>
              </a:rPr>
              <a:t>t</a:t>
            </a:r>
            <a:r>
              <a:rPr sz="4400" spc="-5" dirty="0">
                <a:solidFill>
                  <a:srgbClr val="424454"/>
                </a:solidFill>
              </a:rPr>
              <a:t>ed  </a:t>
            </a:r>
            <a:r>
              <a:rPr sz="4400" spc="-10" dirty="0">
                <a:solidFill>
                  <a:srgbClr val="424454"/>
                </a:solidFill>
              </a:rPr>
              <a:t>Space:</a:t>
            </a:r>
            <a:r>
              <a:rPr sz="4400" spc="25" dirty="0">
                <a:solidFill>
                  <a:srgbClr val="424454"/>
                </a:solidFill>
              </a:rPr>
              <a:t> </a:t>
            </a:r>
            <a:r>
              <a:rPr sz="4400" spc="-5" dirty="0">
                <a:solidFill>
                  <a:srgbClr val="0000FF"/>
                </a:solidFill>
                <a:latin typeface="Trebuchet MS"/>
                <a:cs typeface="Trebuchet MS"/>
              </a:rPr>
              <a:t>free</a:t>
            </a:r>
            <a:endParaRPr sz="4400" dirty="0">
              <a:latin typeface="Trebuchet MS"/>
              <a:cs typeface="Trebuchet MS"/>
            </a:endParaRPr>
          </a:p>
        </p:txBody>
      </p:sp>
      <p:sp>
        <p:nvSpPr>
          <p:cNvPr id="3" name="object 3"/>
          <p:cNvSpPr txBox="1"/>
          <p:nvPr/>
        </p:nvSpPr>
        <p:spPr>
          <a:xfrm>
            <a:off x="645362" y="2286000"/>
            <a:ext cx="7693659" cy="3860165"/>
          </a:xfrm>
          <a:prstGeom prst="rect">
            <a:avLst/>
          </a:prstGeom>
        </p:spPr>
        <p:txBody>
          <a:bodyPr vert="horz" wrap="square" lIns="0" tIns="13970" rIns="0" bIns="0" rtlCol="0">
            <a:spAutoFit/>
          </a:bodyPr>
          <a:lstStyle/>
          <a:p>
            <a:pPr marL="268605" marR="5080" indent="-256540" algn="just">
              <a:lnSpc>
                <a:spcPct val="100000"/>
              </a:lnSpc>
              <a:spcBef>
                <a:spcPts val="110"/>
              </a:spcBef>
              <a:buClr>
                <a:srgbClr val="9F4DA1"/>
              </a:buClr>
              <a:buFont typeface="Georgia"/>
              <a:buChar char="•"/>
              <a:tabLst>
                <a:tab pos="269240" algn="l"/>
              </a:tabLst>
            </a:pPr>
            <a:r>
              <a:rPr sz="2800" spc="-5" dirty="0">
                <a:latin typeface="Times New Roman"/>
                <a:cs typeface="Times New Roman"/>
              </a:rPr>
              <a:t>An</a:t>
            </a:r>
            <a:r>
              <a:rPr sz="2800" spc="-20" dirty="0">
                <a:latin typeface="Times New Roman"/>
                <a:cs typeface="Times New Roman"/>
              </a:rPr>
              <a:t> </a:t>
            </a:r>
            <a:r>
              <a:rPr sz="2800" dirty="0">
                <a:latin typeface="Times New Roman"/>
                <a:cs typeface="Times New Roman"/>
              </a:rPr>
              <a:t>allocated</a:t>
            </a:r>
            <a:r>
              <a:rPr sz="2800" spc="-100" dirty="0">
                <a:latin typeface="Times New Roman"/>
                <a:cs typeface="Times New Roman"/>
              </a:rPr>
              <a:t> </a:t>
            </a:r>
            <a:r>
              <a:rPr sz="2800" spc="5" dirty="0">
                <a:latin typeface="Times New Roman"/>
                <a:cs typeface="Times New Roman"/>
              </a:rPr>
              <a:t>block</a:t>
            </a:r>
            <a:r>
              <a:rPr sz="2800" spc="-65" dirty="0">
                <a:latin typeface="Times New Roman"/>
                <a:cs typeface="Times New Roman"/>
              </a:rPr>
              <a:t> </a:t>
            </a:r>
            <a:r>
              <a:rPr sz="2800" dirty="0">
                <a:latin typeface="Times New Roman"/>
                <a:cs typeface="Times New Roman"/>
              </a:rPr>
              <a:t>can</a:t>
            </a:r>
            <a:r>
              <a:rPr sz="2800" spc="-65" dirty="0">
                <a:latin typeface="Times New Roman"/>
                <a:cs typeface="Times New Roman"/>
              </a:rPr>
              <a:t> </a:t>
            </a:r>
            <a:r>
              <a:rPr sz="2800" spc="5" dirty="0">
                <a:latin typeface="Times New Roman"/>
                <a:cs typeface="Times New Roman"/>
              </a:rPr>
              <a:t>be</a:t>
            </a:r>
            <a:r>
              <a:rPr sz="2800" spc="-35" dirty="0">
                <a:latin typeface="Times New Roman"/>
                <a:cs typeface="Times New Roman"/>
              </a:rPr>
              <a:t> </a:t>
            </a:r>
            <a:r>
              <a:rPr sz="2800" spc="5" dirty="0">
                <a:latin typeface="Times New Roman"/>
                <a:cs typeface="Times New Roman"/>
              </a:rPr>
              <a:t>returned</a:t>
            </a:r>
            <a:r>
              <a:rPr sz="2800" spc="-70" dirty="0">
                <a:latin typeface="Times New Roman"/>
                <a:cs typeface="Times New Roman"/>
              </a:rPr>
              <a:t> </a:t>
            </a:r>
            <a:r>
              <a:rPr sz="2800" spc="5" dirty="0">
                <a:latin typeface="Times New Roman"/>
                <a:cs typeface="Times New Roman"/>
              </a:rPr>
              <a:t>to</a:t>
            </a:r>
            <a:r>
              <a:rPr sz="2800" spc="-25" dirty="0">
                <a:latin typeface="Times New Roman"/>
                <a:cs typeface="Times New Roman"/>
              </a:rPr>
              <a:t> </a:t>
            </a:r>
            <a:r>
              <a:rPr sz="2800" spc="5" dirty="0">
                <a:latin typeface="Times New Roman"/>
                <a:cs typeface="Times New Roman"/>
              </a:rPr>
              <a:t>the</a:t>
            </a:r>
            <a:r>
              <a:rPr sz="2800" spc="-25" dirty="0">
                <a:latin typeface="Times New Roman"/>
                <a:cs typeface="Times New Roman"/>
              </a:rPr>
              <a:t> </a:t>
            </a:r>
            <a:r>
              <a:rPr sz="2800" dirty="0">
                <a:latin typeface="Times New Roman"/>
                <a:cs typeface="Times New Roman"/>
              </a:rPr>
              <a:t>system</a:t>
            </a:r>
            <a:r>
              <a:rPr sz="2800" spc="-75" dirty="0">
                <a:latin typeface="Times New Roman"/>
                <a:cs typeface="Times New Roman"/>
              </a:rPr>
              <a:t> </a:t>
            </a:r>
            <a:r>
              <a:rPr sz="2800" spc="5" dirty="0">
                <a:latin typeface="Times New Roman"/>
                <a:cs typeface="Times New Roman"/>
              </a:rPr>
              <a:t>for </a:t>
            </a:r>
            <a:r>
              <a:rPr sz="2800" spc="-685" dirty="0">
                <a:latin typeface="Times New Roman"/>
                <a:cs typeface="Times New Roman"/>
              </a:rPr>
              <a:t> </a:t>
            </a:r>
            <a:r>
              <a:rPr sz="2800" spc="5" dirty="0">
                <a:latin typeface="Times New Roman"/>
                <a:cs typeface="Times New Roman"/>
              </a:rPr>
              <a:t>future</a:t>
            </a:r>
            <a:r>
              <a:rPr sz="2800" spc="-85" dirty="0">
                <a:latin typeface="Times New Roman"/>
                <a:cs typeface="Times New Roman"/>
              </a:rPr>
              <a:t> </a:t>
            </a:r>
            <a:r>
              <a:rPr sz="2800" spc="10" dirty="0">
                <a:latin typeface="Times New Roman"/>
                <a:cs typeface="Times New Roman"/>
              </a:rPr>
              <a:t>use</a:t>
            </a:r>
            <a:r>
              <a:rPr sz="2800" spc="-55" dirty="0">
                <a:latin typeface="Times New Roman"/>
                <a:cs typeface="Times New Roman"/>
              </a:rPr>
              <a:t> </a:t>
            </a:r>
            <a:r>
              <a:rPr sz="2800" spc="5" dirty="0">
                <a:latin typeface="Times New Roman"/>
                <a:cs typeface="Times New Roman"/>
              </a:rPr>
              <a:t>by</a:t>
            </a:r>
            <a:r>
              <a:rPr sz="2800" spc="-20" dirty="0">
                <a:latin typeface="Times New Roman"/>
                <a:cs typeface="Times New Roman"/>
              </a:rPr>
              <a:t> </a:t>
            </a:r>
            <a:r>
              <a:rPr sz="2800" spc="5" dirty="0">
                <a:latin typeface="Times New Roman"/>
                <a:cs typeface="Times New Roman"/>
              </a:rPr>
              <a:t>using</a:t>
            </a:r>
            <a:r>
              <a:rPr sz="2800" spc="-70" dirty="0">
                <a:latin typeface="Times New Roman"/>
                <a:cs typeface="Times New Roman"/>
              </a:rPr>
              <a:t> </a:t>
            </a:r>
            <a:r>
              <a:rPr sz="2800" spc="10" dirty="0">
                <a:latin typeface="Times New Roman"/>
                <a:cs typeface="Times New Roman"/>
              </a:rPr>
              <a:t>the</a:t>
            </a:r>
            <a:r>
              <a:rPr sz="2800" spc="-100" dirty="0">
                <a:latin typeface="Times New Roman"/>
                <a:cs typeface="Times New Roman"/>
              </a:rPr>
              <a:t> </a:t>
            </a:r>
            <a:r>
              <a:rPr sz="2800" dirty="0">
                <a:solidFill>
                  <a:srgbClr val="0000FF"/>
                </a:solidFill>
                <a:latin typeface="Times New Roman"/>
                <a:cs typeface="Times New Roman"/>
              </a:rPr>
              <a:t>free</a:t>
            </a:r>
            <a:r>
              <a:rPr sz="2800" spc="-25" dirty="0">
                <a:solidFill>
                  <a:srgbClr val="0000FF"/>
                </a:solidFill>
                <a:latin typeface="Times New Roman"/>
                <a:cs typeface="Times New Roman"/>
              </a:rPr>
              <a:t> </a:t>
            </a:r>
            <a:r>
              <a:rPr sz="2800" dirty="0">
                <a:latin typeface="Times New Roman"/>
                <a:cs typeface="Times New Roman"/>
              </a:rPr>
              <a:t>function</a:t>
            </a:r>
          </a:p>
          <a:p>
            <a:pPr marL="268605" indent="-256540" algn="just">
              <a:lnSpc>
                <a:spcPts val="3350"/>
              </a:lnSpc>
              <a:spcBef>
                <a:spcPts val="5"/>
              </a:spcBef>
              <a:buClr>
                <a:srgbClr val="9F4DA1"/>
              </a:buClr>
              <a:buFont typeface="Georgia"/>
              <a:buChar char="•"/>
              <a:tabLst>
                <a:tab pos="269240" algn="l"/>
              </a:tabLst>
            </a:pPr>
            <a:r>
              <a:rPr sz="2800" dirty="0">
                <a:latin typeface="Times New Roman"/>
                <a:cs typeface="Times New Roman"/>
              </a:rPr>
              <a:t>General</a:t>
            </a:r>
            <a:r>
              <a:rPr sz="2800" spc="-70" dirty="0">
                <a:latin typeface="Times New Roman"/>
                <a:cs typeface="Times New Roman"/>
              </a:rPr>
              <a:t> </a:t>
            </a:r>
            <a:r>
              <a:rPr sz="2800" spc="-5" dirty="0">
                <a:latin typeface="Times New Roman"/>
                <a:cs typeface="Times New Roman"/>
              </a:rPr>
              <a:t>syntax:</a:t>
            </a:r>
            <a:endParaRPr sz="2800" dirty="0">
              <a:latin typeface="Times New Roman"/>
              <a:cs typeface="Times New Roman"/>
            </a:endParaRPr>
          </a:p>
          <a:p>
            <a:pPr marL="975994" algn="just">
              <a:lnSpc>
                <a:spcPts val="3085"/>
              </a:lnSpc>
            </a:pPr>
            <a:r>
              <a:rPr sz="2600" dirty="0">
                <a:solidFill>
                  <a:srgbClr val="0000FF"/>
                </a:solidFill>
                <a:latin typeface="Times New Roman"/>
                <a:cs typeface="Times New Roman"/>
              </a:rPr>
              <a:t>free</a:t>
            </a:r>
            <a:r>
              <a:rPr sz="2600" spc="-100" dirty="0">
                <a:solidFill>
                  <a:srgbClr val="0000FF"/>
                </a:solidFill>
                <a:latin typeface="Times New Roman"/>
                <a:cs typeface="Times New Roman"/>
              </a:rPr>
              <a:t> </a:t>
            </a:r>
            <a:r>
              <a:rPr sz="2600" spc="-5" dirty="0">
                <a:solidFill>
                  <a:srgbClr val="0000FF"/>
                </a:solidFill>
                <a:latin typeface="Times New Roman"/>
                <a:cs typeface="Times New Roman"/>
              </a:rPr>
              <a:t>(ptr);</a:t>
            </a:r>
            <a:endParaRPr sz="2600" dirty="0">
              <a:latin typeface="Times New Roman"/>
              <a:cs typeface="Times New Roman"/>
            </a:endParaRPr>
          </a:p>
          <a:p>
            <a:pPr marL="268605" marR="33655" indent="100330" algn="just">
              <a:lnSpc>
                <a:spcPts val="3390"/>
              </a:lnSpc>
              <a:spcBef>
                <a:spcPts val="60"/>
              </a:spcBef>
            </a:pPr>
            <a:r>
              <a:rPr sz="2800" dirty="0">
                <a:latin typeface="Times New Roman"/>
                <a:cs typeface="Times New Roman"/>
              </a:rPr>
              <a:t>where</a:t>
            </a:r>
            <a:r>
              <a:rPr sz="2800" spc="-50" dirty="0">
                <a:latin typeface="Times New Roman"/>
                <a:cs typeface="Times New Roman"/>
              </a:rPr>
              <a:t> </a:t>
            </a:r>
            <a:r>
              <a:rPr sz="2800" spc="10" dirty="0">
                <a:solidFill>
                  <a:srgbClr val="0000FF"/>
                </a:solidFill>
                <a:latin typeface="Times New Roman"/>
                <a:cs typeface="Times New Roman"/>
              </a:rPr>
              <a:t>ptr</a:t>
            </a:r>
            <a:r>
              <a:rPr sz="2800" spc="-30" dirty="0">
                <a:solidFill>
                  <a:srgbClr val="0000FF"/>
                </a:solidFill>
                <a:latin typeface="Times New Roman"/>
                <a:cs typeface="Times New Roman"/>
              </a:rPr>
              <a:t> </a:t>
            </a:r>
            <a:r>
              <a:rPr sz="2800" spc="5" dirty="0">
                <a:latin typeface="Times New Roman"/>
                <a:cs typeface="Times New Roman"/>
              </a:rPr>
              <a:t>is</a:t>
            </a:r>
            <a:r>
              <a:rPr sz="2800" spc="-45" dirty="0">
                <a:latin typeface="Times New Roman"/>
                <a:cs typeface="Times New Roman"/>
              </a:rPr>
              <a:t> </a:t>
            </a:r>
            <a:r>
              <a:rPr sz="2800" dirty="0">
                <a:latin typeface="Times New Roman"/>
                <a:cs typeface="Times New Roman"/>
              </a:rPr>
              <a:t>a pointer</a:t>
            </a:r>
            <a:r>
              <a:rPr sz="2800" spc="-90" dirty="0">
                <a:latin typeface="Times New Roman"/>
                <a:cs typeface="Times New Roman"/>
              </a:rPr>
              <a:t> </a:t>
            </a:r>
            <a:r>
              <a:rPr sz="2800" spc="5" dirty="0">
                <a:latin typeface="Times New Roman"/>
                <a:cs typeface="Times New Roman"/>
              </a:rPr>
              <a:t>to</a:t>
            </a:r>
            <a:r>
              <a:rPr sz="2800" spc="-20" dirty="0">
                <a:latin typeface="Times New Roman"/>
                <a:cs typeface="Times New Roman"/>
              </a:rPr>
              <a:t> </a:t>
            </a:r>
            <a:r>
              <a:rPr sz="2800" dirty="0">
                <a:latin typeface="Times New Roman"/>
                <a:cs typeface="Times New Roman"/>
              </a:rPr>
              <a:t>a</a:t>
            </a:r>
            <a:r>
              <a:rPr sz="2800" spc="-25" dirty="0">
                <a:latin typeface="Times New Roman"/>
                <a:cs typeface="Times New Roman"/>
              </a:rPr>
              <a:t> </a:t>
            </a:r>
            <a:r>
              <a:rPr sz="2800" spc="-15" dirty="0">
                <a:latin typeface="Times New Roman"/>
                <a:cs typeface="Times New Roman"/>
              </a:rPr>
              <a:t>memory</a:t>
            </a:r>
            <a:r>
              <a:rPr sz="2800" spc="10" dirty="0">
                <a:latin typeface="Times New Roman"/>
                <a:cs typeface="Times New Roman"/>
              </a:rPr>
              <a:t> </a:t>
            </a:r>
            <a:r>
              <a:rPr sz="2800" spc="5" dirty="0">
                <a:latin typeface="Times New Roman"/>
                <a:cs typeface="Times New Roman"/>
              </a:rPr>
              <a:t>block</a:t>
            </a:r>
            <a:r>
              <a:rPr sz="2800" spc="-80" dirty="0">
                <a:latin typeface="Times New Roman"/>
                <a:cs typeface="Times New Roman"/>
              </a:rPr>
              <a:t> </a:t>
            </a:r>
            <a:r>
              <a:rPr sz="2800" dirty="0">
                <a:latin typeface="Times New Roman"/>
                <a:cs typeface="Times New Roman"/>
              </a:rPr>
              <a:t>which</a:t>
            </a:r>
            <a:r>
              <a:rPr sz="2800" spc="-60" dirty="0">
                <a:latin typeface="Times New Roman"/>
                <a:cs typeface="Times New Roman"/>
              </a:rPr>
              <a:t> </a:t>
            </a:r>
            <a:r>
              <a:rPr sz="2800" spc="5" dirty="0">
                <a:latin typeface="Times New Roman"/>
                <a:cs typeface="Times New Roman"/>
              </a:rPr>
              <a:t>has </a:t>
            </a:r>
            <a:r>
              <a:rPr sz="2800" spc="-685" dirty="0">
                <a:latin typeface="Times New Roman"/>
                <a:cs typeface="Times New Roman"/>
              </a:rPr>
              <a:t> </a:t>
            </a:r>
            <a:r>
              <a:rPr sz="2800" spc="5" dirty="0">
                <a:latin typeface="Times New Roman"/>
                <a:cs typeface="Times New Roman"/>
              </a:rPr>
              <a:t>been</a:t>
            </a:r>
            <a:r>
              <a:rPr sz="2800" spc="-65" dirty="0">
                <a:latin typeface="Times New Roman"/>
                <a:cs typeface="Times New Roman"/>
              </a:rPr>
              <a:t> </a:t>
            </a:r>
            <a:r>
              <a:rPr sz="2800" dirty="0">
                <a:latin typeface="Times New Roman"/>
                <a:cs typeface="Times New Roman"/>
              </a:rPr>
              <a:t>previously</a:t>
            </a:r>
            <a:r>
              <a:rPr sz="2800" spc="-95" dirty="0">
                <a:latin typeface="Times New Roman"/>
                <a:cs typeface="Times New Roman"/>
              </a:rPr>
              <a:t> </a:t>
            </a:r>
            <a:r>
              <a:rPr sz="2800" dirty="0">
                <a:latin typeface="Times New Roman"/>
                <a:cs typeface="Times New Roman"/>
              </a:rPr>
              <a:t>created</a:t>
            </a:r>
            <a:r>
              <a:rPr sz="2800" spc="-60" dirty="0">
                <a:latin typeface="Times New Roman"/>
                <a:cs typeface="Times New Roman"/>
              </a:rPr>
              <a:t> </a:t>
            </a:r>
            <a:r>
              <a:rPr sz="2800" spc="10" dirty="0">
                <a:latin typeface="Times New Roman"/>
                <a:cs typeface="Times New Roman"/>
              </a:rPr>
              <a:t>using</a:t>
            </a:r>
            <a:r>
              <a:rPr sz="2800" spc="-135" dirty="0">
                <a:latin typeface="Times New Roman"/>
                <a:cs typeface="Times New Roman"/>
              </a:rPr>
              <a:t> </a:t>
            </a:r>
            <a:r>
              <a:rPr sz="2800" spc="-5" dirty="0">
                <a:solidFill>
                  <a:srgbClr val="0000FF"/>
                </a:solidFill>
                <a:latin typeface="Times New Roman"/>
                <a:cs typeface="Times New Roman"/>
              </a:rPr>
              <a:t>malloc</a:t>
            </a:r>
            <a:endParaRPr sz="2800" dirty="0">
              <a:latin typeface="Times New Roman"/>
              <a:cs typeface="Times New Roman"/>
            </a:endParaRPr>
          </a:p>
          <a:p>
            <a:pPr marL="268605" marR="387350" indent="-256540" algn="just">
              <a:lnSpc>
                <a:spcPts val="3410"/>
              </a:lnSpc>
              <a:buClr>
                <a:srgbClr val="9F4DA1"/>
              </a:buClr>
              <a:buFont typeface="Georgia"/>
              <a:buChar char="•"/>
              <a:tabLst>
                <a:tab pos="269240" algn="l"/>
              </a:tabLst>
            </a:pPr>
            <a:r>
              <a:rPr sz="2800" spc="5" dirty="0">
                <a:latin typeface="Times New Roman"/>
                <a:cs typeface="Times New Roman"/>
              </a:rPr>
              <a:t>Note that </a:t>
            </a:r>
            <a:r>
              <a:rPr sz="2800" spc="10" dirty="0">
                <a:latin typeface="Times New Roman"/>
                <a:cs typeface="Times New Roman"/>
              </a:rPr>
              <a:t>no </a:t>
            </a:r>
            <a:r>
              <a:rPr sz="2800" spc="5" dirty="0">
                <a:latin typeface="Times New Roman"/>
                <a:cs typeface="Times New Roman"/>
              </a:rPr>
              <a:t>size needs to be </a:t>
            </a:r>
            <a:r>
              <a:rPr sz="2800" spc="-5" dirty="0">
                <a:latin typeface="Times New Roman"/>
                <a:cs typeface="Times New Roman"/>
              </a:rPr>
              <a:t>mentioned </a:t>
            </a:r>
            <a:r>
              <a:rPr sz="2800" spc="5" dirty="0">
                <a:latin typeface="Times New Roman"/>
                <a:cs typeface="Times New Roman"/>
              </a:rPr>
              <a:t>for the </a:t>
            </a:r>
            <a:r>
              <a:rPr sz="2800" spc="10" dirty="0">
                <a:latin typeface="Times New Roman"/>
                <a:cs typeface="Times New Roman"/>
              </a:rPr>
              <a:t> </a:t>
            </a:r>
            <a:r>
              <a:rPr sz="2800" dirty="0">
                <a:latin typeface="Times New Roman"/>
                <a:cs typeface="Times New Roman"/>
              </a:rPr>
              <a:t>allocated</a:t>
            </a:r>
            <a:r>
              <a:rPr sz="2800" spc="-114" dirty="0">
                <a:latin typeface="Times New Roman"/>
                <a:cs typeface="Times New Roman"/>
              </a:rPr>
              <a:t> </a:t>
            </a:r>
            <a:r>
              <a:rPr sz="2800" spc="5" dirty="0">
                <a:latin typeface="Times New Roman"/>
                <a:cs typeface="Times New Roman"/>
              </a:rPr>
              <a:t>block,</a:t>
            </a:r>
            <a:r>
              <a:rPr sz="2800" spc="-70" dirty="0">
                <a:latin typeface="Times New Roman"/>
                <a:cs typeface="Times New Roman"/>
              </a:rPr>
              <a:t> </a:t>
            </a:r>
            <a:r>
              <a:rPr sz="2800" spc="5" dirty="0">
                <a:latin typeface="Times New Roman"/>
                <a:cs typeface="Times New Roman"/>
              </a:rPr>
              <a:t>the</a:t>
            </a:r>
            <a:r>
              <a:rPr sz="2800" spc="-45" dirty="0">
                <a:latin typeface="Times New Roman"/>
                <a:cs typeface="Times New Roman"/>
              </a:rPr>
              <a:t> </a:t>
            </a:r>
            <a:r>
              <a:rPr sz="2800" spc="-5" dirty="0">
                <a:latin typeface="Times New Roman"/>
                <a:cs typeface="Times New Roman"/>
              </a:rPr>
              <a:t>system</a:t>
            </a:r>
            <a:r>
              <a:rPr sz="2800" spc="-40" dirty="0">
                <a:latin typeface="Times New Roman"/>
                <a:cs typeface="Times New Roman"/>
              </a:rPr>
              <a:t> </a:t>
            </a:r>
            <a:r>
              <a:rPr sz="2800" spc="-10" dirty="0">
                <a:latin typeface="Times New Roman"/>
                <a:cs typeface="Times New Roman"/>
              </a:rPr>
              <a:t>remembers</a:t>
            </a:r>
            <a:r>
              <a:rPr sz="2800" spc="20" dirty="0">
                <a:latin typeface="Times New Roman"/>
                <a:cs typeface="Times New Roman"/>
              </a:rPr>
              <a:t> </a:t>
            </a:r>
            <a:r>
              <a:rPr sz="2800" spc="5" dirty="0">
                <a:latin typeface="Times New Roman"/>
                <a:cs typeface="Times New Roman"/>
              </a:rPr>
              <a:t>it</a:t>
            </a:r>
            <a:r>
              <a:rPr sz="2800" spc="-35" dirty="0">
                <a:latin typeface="Times New Roman"/>
                <a:cs typeface="Times New Roman"/>
              </a:rPr>
              <a:t> </a:t>
            </a:r>
            <a:r>
              <a:rPr sz="2800" spc="5" dirty="0">
                <a:latin typeface="Times New Roman"/>
                <a:cs typeface="Times New Roman"/>
              </a:rPr>
              <a:t>for</a:t>
            </a:r>
            <a:r>
              <a:rPr sz="2800" dirty="0">
                <a:latin typeface="Times New Roman"/>
                <a:cs typeface="Times New Roman"/>
              </a:rPr>
              <a:t> each</a:t>
            </a:r>
          </a:p>
          <a:p>
            <a:pPr marL="268605" algn="just">
              <a:lnSpc>
                <a:spcPct val="100000"/>
              </a:lnSpc>
            </a:pPr>
            <a:r>
              <a:rPr sz="2800" spc="5" dirty="0">
                <a:latin typeface="Times New Roman"/>
                <a:cs typeface="Times New Roman"/>
              </a:rPr>
              <a:t>pointer</a:t>
            </a:r>
            <a:r>
              <a:rPr sz="2800" spc="-150" dirty="0">
                <a:latin typeface="Times New Roman"/>
                <a:cs typeface="Times New Roman"/>
              </a:rPr>
              <a:t> </a:t>
            </a:r>
            <a:r>
              <a:rPr sz="2800" spc="5" dirty="0">
                <a:latin typeface="Times New Roman"/>
                <a:cs typeface="Times New Roman"/>
              </a:rPr>
              <a:t>returned</a:t>
            </a:r>
            <a:endParaRPr sz="2800" dirty="0">
              <a:latin typeface="Times New Roman"/>
              <a:cs typeface="Times New Roman"/>
            </a:endParaRPr>
          </a:p>
        </p:txBody>
      </p:sp>
    </p:spTree>
    <p:extLst>
      <p:ext uri="{BB962C8B-B14F-4D97-AF65-F5344CB8AC3E}">
        <p14:creationId xmlns:p14="http://schemas.microsoft.com/office/powerpoint/2010/main" val="59677894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315592" y="2113229"/>
            <a:ext cx="6205220" cy="1123950"/>
          </a:xfrm>
          <a:prstGeom prst="rect">
            <a:avLst/>
          </a:prstGeom>
        </p:spPr>
        <p:txBody>
          <a:bodyPr vert="horz" wrap="square" lIns="0" tIns="12700" rIns="0" bIns="0" rtlCol="0">
            <a:spAutoFit/>
          </a:bodyPr>
          <a:lstStyle/>
          <a:p>
            <a:pPr marL="1402715" marR="5080" indent="-1390650">
              <a:lnSpc>
                <a:spcPct val="100000"/>
              </a:lnSpc>
              <a:spcBef>
                <a:spcPts val="100"/>
              </a:spcBef>
            </a:pPr>
            <a:r>
              <a:rPr sz="3600" b="1" dirty="0">
                <a:solidFill>
                  <a:srgbClr val="FFFFFF"/>
                </a:solidFill>
                <a:latin typeface="Times New Roman"/>
                <a:cs typeface="Times New Roman"/>
              </a:rPr>
              <a:t>Arrays-</a:t>
            </a:r>
            <a:r>
              <a:rPr sz="3600" b="1" spc="-55" dirty="0">
                <a:solidFill>
                  <a:srgbClr val="FFFFFF"/>
                </a:solidFill>
                <a:latin typeface="Times New Roman"/>
                <a:cs typeface="Times New Roman"/>
              </a:rPr>
              <a:t> </a:t>
            </a:r>
            <a:r>
              <a:rPr sz="3600" spc="-5" dirty="0">
                <a:solidFill>
                  <a:srgbClr val="FFFFFF"/>
                </a:solidFill>
                <a:latin typeface="Times New Roman"/>
                <a:cs typeface="Times New Roman"/>
              </a:rPr>
              <a:t>Representation</a:t>
            </a:r>
            <a:r>
              <a:rPr sz="3600" spc="-45" dirty="0">
                <a:solidFill>
                  <a:srgbClr val="FFFFFF"/>
                </a:solidFill>
                <a:latin typeface="Times New Roman"/>
                <a:cs typeface="Times New Roman"/>
              </a:rPr>
              <a:t> </a:t>
            </a:r>
            <a:r>
              <a:rPr sz="3600" dirty="0">
                <a:solidFill>
                  <a:srgbClr val="FFFFFF"/>
                </a:solidFill>
                <a:latin typeface="Times New Roman"/>
                <a:cs typeface="Times New Roman"/>
              </a:rPr>
              <a:t>of</a:t>
            </a:r>
            <a:r>
              <a:rPr sz="3600" spc="15" dirty="0">
                <a:solidFill>
                  <a:srgbClr val="FFFFFF"/>
                </a:solidFill>
                <a:latin typeface="Times New Roman"/>
                <a:cs typeface="Times New Roman"/>
              </a:rPr>
              <a:t> </a:t>
            </a:r>
            <a:r>
              <a:rPr sz="3600" dirty="0">
                <a:solidFill>
                  <a:srgbClr val="FFFFFF"/>
                </a:solidFill>
                <a:latin typeface="Times New Roman"/>
                <a:cs typeface="Times New Roman"/>
              </a:rPr>
              <a:t>Linear </a:t>
            </a:r>
            <a:r>
              <a:rPr sz="3600" spc="-885" dirty="0">
                <a:solidFill>
                  <a:srgbClr val="FFFFFF"/>
                </a:solidFill>
                <a:latin typeface="Times New Roman"/>
                <a:cs typeface="Times New Roman"/>
              </a:rPr>
              <a:t> </a:t>
            </a:r>
            <a:r>
              <a:rPr sz="3600" spc="5" dirty="0">
                <a:solidFill>
                  <a:srgbClr val="FFFFFF"/>
                </a:solidFill>
                <a:latin typeface="Times New Roman"/>
                <a:cs typeface="Times New Roman"/>
              </a:rPr>
              <a:t>Arrays</a:t>
            </a:r>
            <a:r>
              <a:rPr sz="3600" spc="-80" dirty="0">
                <a:solidFill>
                  <a:srgbClr val="FFFFFF"/>
                </a:solidFill>
                <a:latin typeface="Times New Roman"/>
                <a:cs typeface="Times New Roman"/>
              </a:rPr>
              <a:t> </a:t>
            </a:r>
            <a:r>
              <a:rPr sz="3600" dirty="0">
                <a:solidFill>
                  <a:srgbClr val="FFFFFF"/>
                </a:solidFill>
                <a:latin typeface="Times New Roman"/>
                <a:cs typeface="Times New Roman"/>
              </a:rPr>
              <a:t>in</a:t>
            </a:r>
            <a:r>
              <a:rPr sz="3600" spc="-20" dirty="0">
                <a:solidFill>
                  <a:srgbClr val="FFFFFF"/>
                </a:solidFill>
                <a:latin typeface="Times New Roman"/>
                <a:cs typeface="Times New Roman"/>
              </a:rPr>
              <a:t> </a:t>
            </a:r>
            <a:r>
              <a:rPr sz="3600" spc="-5" dirty="0">
                <a:solidFill>
                  <a:srgbClr val="FFFFFF"/>
                </a:solidFill>
                <a:latin typeface="Times New Roman"/>
                <a:cs typeface="Times New Roman"/>
              </a:rPr>
              <a:t>Memory</a:t>
            </a:r>
            <a:endParaRPr sz="3600">
              <a:latin typeface="Times New Roman"/>
              <a:cs typeface="Times New Roman"/>
            </a:endParaRPr>
          </a:p>
        </p:txBody>
      </p:sp>
      <p:sp>
        <p:nvSpPr>
          <p:cNvPr id="3" name="object 3"/>
          <p:cNvSpPr txBox="1"/>
          <p:nvPr/>
        </p:nvSpPr>
        <p:spPr>
          <a:xfrm>
            <a:off x="1432941" y="1221739"/>
            <a:ext cx="6111240" cy="453390"/>
          </a:xfrm>
          <a:prstGeom prst="rect">
            <a:avLst/>
          </a:prstGeom>
        </p:spPr>
        <p:txBody>
          <a:bodyPr vert="horz" wrap="square" lIns="0" tIns="13335" rIns="0" bIns="0" rtlCol="0">
            <a:spAutoFit/>
          </a:bodyPr>
          <a:lstStyle/>
          <a:p>
            <a:pPr marL="12700">
              <a:lnSpc>
                <a:spcPct val="100000"/>
              </a:lnSpc>
              <a:spcBef>
                <a:spcPts val="105"/>
              </a:spcBef>
            </a:pPr>
            <a:r>
              <a:rPr sz="2800" b="1" dirty="0">
                <a:solidFill>
                  <a:srgbClr val="FFFFFF"/>
                </a:solidFill>
                <a:latin typeface="Trebuchet MS"/>
                <a:cs typeface="Trebuchet MS"/>
              </a:rPr>
              <a:t>D</a:t>
            </a:r>
            <a:r>
              <a:rPr sz="2800" b="1" spc="-530" dirty="0">
                <a:solidFill>
                  <a:srgbClr val="FFFFFF"/>
                </a:solidFill>
                <a:latin typeface="Trebuchet MS"/>
                <a:cs typeface="Trebuchet MS"/>
              </a:rPr>
              <a:t>A</a:t>
            </a:r>
            <a:r>
              <a:rPr sz="2800" b="1" spc="-515" dirty="0">
                <a:solidFill>
                  <a:srgbClr val="FFFFFF"/>
                </a:solidFill>
                <a:latin typeface="Trebuchet MS"/>
                <a:cs typeface="Trebuchet MS"/>
              </a:rPr>
              <a:t>T</a:t>
            </a:r>
            <a:r>
              <a:rPr sz="2800" b="1" spc="5" dirty="0">
                <a:solidFill>
                  <a:srgbClr val="FFFFFF"/>
                </a:solidFill>
                <a:latin typeface="Trebuchet MS"/>
                <a:cs typeface="Trebuchet MS"/>
              </a:rPr>
              <a:t>A</a:t>
            </a:r>
            <a:r>
              <a:rPr sz="2800" b="1" spc="-370" dirty="0">
                <a:solidFill>
                  <a:srgbClr val="FFFFFF"/>
                </a:solidFill>
                <a:latin typeface="Trebuchet MS"/>
                <a:cs typeface="Trebuchet MS"/>
              </a:rPr>
              <a:t> </a:t>
            </a:r>
            <a:r>
              <a:rPr sz="2800" b="1" spc="-5" dirty="0">
                <a:solidFill>
                  <a:srgbClr val="FFFFFF"/>
                </a:solidFill>
                <a:latin typeface="Trebuchet MS"/>
                <a:cs typeface="Trebuchet MS"/>
              </a:rPr>
              <a:t>S</a:t>
            </a:r>
            <a:r>
              <a:rPr sz="2800" b="1" spc="10" dirty="0">
                <a:solidFill>
                  <a:srgbClr val="FFFFFF"/>
                </a:solidFill>
                <a:latin typeface="Trebuchet MS"/>
                <a:cs typeface="Trebuchet MS"/>
              </a:rPr>
              <a:t>T</a:t>
            </a:r>
            <a:r>
              <a:rPr sz="2800" b="1" spc="-15" dirty="0">
                <a:solidFill>
                  <a:srgbClr val="FFFFFF"/>
                </a:solidFill>
                <a:latin typeface="Trebuchet MS"/>
                <a:cs typeface="Trebuchet MS"/>
              </a:rPr>
              <a:t>R</a:t>
            </a:r>
            <a:r>
              <a:rPr sz="2800" b="1" spc="5" dirty="0">
                <a:solidFill>
                  <a:srgbClr val="FFFFFF"/>
                </a:solidFill>
                <a:latin typeface="Trebuchet MS"/>
                <a:cs typeface="Trebuchet MS"/>
              </a:rPr>
              <a:t>UC</a:t>
            </a:r>
            <a:r>
              <a:rPr sz="2800" b="1" spc="-15" dirty="0">
                <a:solidFill>
                  <a:srgbClr val="FFFFFF"/>
                </a:solidFill>
                <a:latin typeface="Trebuchet MS"/>
                <a:cs typeface="Trebuchet MS"/>
              </a:rPr>
              <a:t>T</a:t>
            </a:r>
            <a:r>
              <a:rPr sz="2800" b="1" spc="5" dirty="0">
                <a:solidFill>
                  <a:srgbClr val="FFFFFF"/>
                </a:solidFill>
                <a:latin typeface="Trebuchet MS"/>
                <a:cs typeface="Trebuchet MS"/>
              </a:rPr>
              <a:t>U</a:t>
            </a:r>
            <a:r>
              <a:rPr sz="2800" b="1" spc="-20" dirty="0">
                <a:solidFill>
                  <a:srgbClr val="FFFFFF"/>
                </a:solidFill>
                <a:latin typeface="Trebuchet MS"/>
                <a:cs typeface="Trebuchet MS"/>
              </a:rPr>
              <a:t>R</a:t>
            </a:r>
            <a:r>
              <a:rPr sz="2800" b="1" spc="5" dirty="0">
                <a:solidFill>
                  <a:srgbClr val="FFFFFF"/>
                </a:solidFill>
                <a:latin typeface="Trebuchet MS"/>
                <a:cs typeface="Trebuchet MS"/>
              </a:rPr>
              <a:t>E</a:t>
            </a:r>
            <a:r>
              <a:rPr sz="2800" b="1" dirty="0">
                <a:solidFill>
                  <a:srgbClr val="FFFFFF"/>
                </a:solidFill>
                <a:latin typeface="Trebuchet MS"/>
                <a:cs typeface="Trebuchet MS"/>
              </a:rPr>
              <a:t>S</a:t>
            </a:r>
            <a:r>
              <a:rPr sz="2800" b="1" spc="-380" dirty="0">
                <a:solidFill>
                  <a:srgbClr val="FFFFFF"/>
                </a:solidFill>
                <a:latin typeface="Trebuchet MS"/>
                <a:cs typeface="Trebuchet MS"/>
              </a:rPr>
              <a:t> </a:t>
            </a:r>
            <a:r>
              <a:rPr sz="2800" b="1" spc="5" dirty="0">
                <a:solidFill>
                  <a:srgbClr val="FFFFFF"/>
                </a:solidFill>
                <a:latin typeface="Trebuchet MS"/>
                <a:cs typeface="Trebuchet MS"/>
              </a:rPr>
              <a:t>A</a:t>
            </a:r>
            <a:r>
              <a:rPr sz="2800" b="1" dirty="0">
                <a:solidFill>
                  <a:srgbClr val="FFFFFF"/>
                </a:solidFill>
                <a:latin typeface="Trebuchet MS"/>
                <a:cs typeface="Trebuchet MS"/>
              </a:rPr>
              <a:t>N</a:t>
            </a:r>
            <a:r>
              <a:rPr sz="2800" b="1" spc="5" dirty="0">
                <a:solidFill>
                  <a:srgbClr val="FFFFFF"/>
                </a:solidFill>
                <a:latin typeface="Trebuchet MS"/>
                <a:cs typeface="Trebuchet MS"/>
              </a:rPr>
              <a:t>D</a:t>
            </a:r>
            <a:r>
              <a:rPr sz="2800" b="1" spc="-345" dirty="0">
                <a:solidFill>
                  <a:srgbClr val="FFFFFF"/>
                </a:solidFill>
                <a:latin typeface="Trebuchet MS"/>
                <a:cs typeface="Trebuchet MS"/>
              </a:rPr>
              <a:t> </a:t>
            </a:r>
            <a:r>
              <a:rPr sz="2800" b="1" dirty="0">
                <a:solidFill>
                  <a:srgbClr val="FFFFFF"/>
                </a:solidFill>
                <a:latin typeface="Trebuchet MS"/>
                <a:cs typeface="Trebuchet MS"/>
              </a:rPr>
              <a:t>A</a:t>
            </a:r>
            <a:r>
              <a:rPr sz="2800" b="1" spc="10" dirty="0">
                <a:solidFill>
                  <a:srgbClr val="FFFFFF"/>
                </a:solidFill>
                <a:latin typeface="Trebuchet MS"/>
                <a:cs typeface="Trebuchet MS"/>
              </a:rPr>
              <a:t>PPL</a:t>
            </a:r>
            <a:r>
              <a:rPr sz="2800" b="1" spc="5" dirty="0">
                <a:solidFill>
                  <a:srgbClr val="FFFFFF"/>
                </a:solidFill>
                <a:latin typeface="Trebuchet MS"/>
                <a:cs typeface="Trebuchet MS"/>
              </a:rPr>
              <a:t>I</a:t>
            </a:r>
            <a:r>
              <a:rPr sz="2800" b="1" spc="-15" dirty="0">
                <a:solidFill>
                  <a:srgbClr val="FFFFFF"/>
                </a:solidFill>
                <a:latin typeface="Trebuchet MS"/>
                <a:cs typeface="Trebuchet MS"/>
              </a:rPr>
              <a:t>C</a:t>
            </a:r>
            <a:r>
              <a:rPr sz="2800" b="1" spc="-530" dirty="0">
                <a:solidFill>
                  <a:srgbClr val="FFFFFF"/>
                </a:solidFill>
                <a:latin typeface="Trebuchet MS"/>
                <a:cs typeface="Trebuchet MS"/>
              </a:rPr>
              <a:t>A</a:t>
            </a:r>
            <a:r>
              <a:rPr sz="2800" b="1" spc="-15" dirty="0">
                <a:solidFill>
                  <a:srgbClr val="FFFFFF"/>
                </a:solidFill>
                <a:latin typeface="Trebuchet MS"/>
                <a:cs typeface="Trebuchet MS"/>
              </a:rPr>
              <a:t>TI</a:t>
            </a:r>
            <a:r>
              <a:rPr sz="2800" b="1" spc="-5" dirty="0">
                <a:solidFill>
                  <a:srgbClr val="FFFFFF"/>
                </a:solidFill>
                <a:latin typeface="Trebuchet MS"/>
                <a:cs typeface="Trebuchet MS"/>
              </a:rPr>
              <a:t>O</a:t>
            </a:r>
            <a:r>
              <a:rPr sz="2800" b="1" dirty="0">
                <a:solidFill>
                  <a:srgbClr val="FFFFFF"/>
                </a:solidFill>
                <a:latin typeface="Trebuchet MS"/>
                <a:cs typeface="Trebuchet MS"/>
              </a:rPr>
              <a:t>NS</a:t>
            </a:r>
            <a:endParaRPr sz="2800">
              <a:latin typeface="Trebuchet MS"/>
              <a:cs typeface="Trebuchet MS"/>
            </a:endParaRPr>
          </a:p>
        </p:txBody>
      </p:sp>
    </p:spTree>
    <p:extLst>
      <p:ext uri="{BB962C8B-B14F-4D97-AF65-F5344CB8AC3E}">
        <p14:creationId xmlns:p14="http://schemas.microsoft.com/office/powerpoint/2010/main" val="337631993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645363" y="747045"/>
            <a:ext cx="7816850" cy="4751705"/>
          </a:xfrm>
          <a:prstGeom prst="rect">
            <a:avLst/>
          </a:prstGeom>
        </p:spPr>
        <p:txBody>
          <a:bodyPr vert="horz" wrap="square" lIns="0" tIns="12065" rIns="0" bIns="0" rtlCol="0">
            <a:spAutoFit/>
          </a:bodyPr>
          <a:lstStyle/>
          <a:p>
            <a:pPr marL="268605" marR="5080" indent="-256540">
              <a:lnSpc>
                <a:spcPct val="150100"/>
              </a:lnSpc>
              <a:spcBef>
                <a:spcPts val="95"/>
              </a:spcBef>
              <a:buClr>
                <a:srgbClr val="9F4DA1"/>
              </a:buClr>
              <a:buFont typeface="Georgia"/>
              <a:buChar char="•"/>
              <a:tabLst>
                <a:tab pos="268605" algn="l"/>
                <a:tab pos="269240" algn="l"/>
              </a:tabLst>
            </a:pPr>
            <a:r>
              <a:rPr sz="2000" b="1" spc="-5" dirty="0">
                <a:latin typeface="Times New Roman"/>
                <a:cs typeface="Times New Roman"/>
              </a:rPr>
              <a:t>Array</a:t>
            </a:r>
            <a:r>
              <a:rPr sz="2000" b="1" spc="-10" dirty="0">
                <a:latin typeface="Times New Roman"/>
                <a:cs typeface="Times New Roman"/>
              </a:rPr>
              <a:t> </a:t>
            </a:r>
            <a:r>
              <a:rPr sz="2000" spc="-10" dirty="0">
                <a:latin typeface="Times New Roman"/>
                <a:cs typeface="Times New Roman"/>
              </a:rPr>
              <a:t>is</a:t>
            </a:r>
            <a:r>
              <a:rPr sz="2000" spc="-25" dirty="0">
                <a:latin typeface="Times New Roman"/>
                <a:cs typeface="Times New Roman"/>
              </a:rPr>
              <a:t> </a:t>
            </a:r>
            <a:r>
              <a:rPr sz="2000" spc="-5" dirty="0">
                <a:latin typeface="Times New Roman"/>
                <a:cs typeface="Times New Roman"/>
              </a:rPr>
              <a:t>a</a:t>
            </a:r>
            <a:r>
              <a:rPr sz="2000" spc="10" dirty="0">
                <a:latin typeface="Times New Roman"/>
                <a:cs typeface="Times New Roman"/>
              </a:rPr>
              <a:t> </a:t>
            </a:r>
            <a:r>
              <a:rPr sz="2000" spc="-10" dirty="0">
                <a:latin typeface="Times New Roman"/>
                <a:cs typeface="Times New Roman"/>
              </a:rPr>
              <a:t>container</a:t>
            </a:r>
            <a:r>
              <a:rPr sz="2000" dirty="0">
                <a:latin typeface="Times New Roman"/>
                <a:cs typeface="Times New Roman"/>
              </a:rPr>
              <a:t> </a:t>
            </a:r>
            <a:r>
              <a:rPr sz="2000" spc="-20" dirty="0">
                <a:latin typeface="Times New Roman"/>
                <a:cs typeface="Times New Roman"/>
              </a:rPr>
              <a:t>which</a:t>
            </a:r>
            <a:r>
              <a:rPr sz="2000" spc="70" dirty="0">
                <a:latin typeface="Times New Roman"/>
                <a:cs typeface="Times New Roman"/>
              </a:rPr>
              <a:t> </a:t>
            </a:r>
            <a:r>
              <a:rPr sz="2000" spc="-5" dirty="0">
                <a:latin typeface="Times New Roman"/>
                <a:cs typeface="Times New Roman"/>
              </a:rPr>
              <a:t>can hold</a:t>
            </a:r>
            <a:r>
              <a:rPr sz="2000" spc="25" dirty="0">
                <a:latin typeface="Times New Roman"/>
                <a:cs typeface="Times New Roman"/>
              </a:rPr>
              <a:t> </a:t>
            </a:r>
            <a:r>
              <a:rPr sz="2000" spc="-5" dirty="0">
                <a:latin typeface="Times New Roman"/>
                <a:cs typeface="Times New Roman"/>
              </a:rPr>
              <a:t>a</a:t>
            </a:r>
            <a:r>
              <a:rPr sz="2000" spc="-15" dirty="0">
                <a:latin typeface="Times New Roman"/>
                <a:cs typeface="Times New Roman"/>
              </a:rPr>
              <a:t> </a:t>
            </a:r>
            <a:r>
              <a:rPr sz="2000" b="1" spc="-10" dirty="0">
                <a:solidFill>
                  <a:schemeClr val="accent6"/>
                </a:solidFill>
                <a:latin typeface="Times New Roman"/>
                <a:cs typeface="Times New Roman"/>
              </a:rPr>
              <a:t>fix</a:t>
            </a:r>
            <a:r>
              <a:rPr sz="2000" b="1" spc="20" dirty="0">
                <a:solidFill>
                  <a:schemeClr val="accent6"/>
                </a:solidFill>
                <a:latin typeface="Times New Roman"/>
                <a:cs typeface="Times New Roman"/>
              </a:rPr>
              <a:t> </a:t>
            </a:r>
            <a:r>
              <a:rPr sz="2000" b="1" spc="-15" dirty="0">
                <a:solidFill>
                  <a:schemeClr val="accent6"/>
                </a:solidFill>
                <a:latin typeface="Times New Roman"/>
                <a:cs typeface="Times New Roman"/>
              </a:rPr>
              <a:t>number</a:t>
            </a:r>
            <a:r>
              <a:rPr sz="2000" b="1" spc="25" dirty="0">
                <a:solidFill>
                  <a:schemeClr val="accent6"/>
                </a:solidFill>
                <a:latin typeface="Times New Roman"/>
                <a:cs typeface="Times New Roman"/>
              </a:rPr>
              <a:t> </a:t>
            </a:r>
            <a:r>
              <a:rPr sz="2000" b="1" dirty="0">
                <a:solidFill>
                  <a:schemeClr val="accent6"/>
                </a:solidFill>
                <a:latin typeface="Times New Roman"/>
                <a:cs typeface="Times New Roman"/>
              </a:rPr>
              <a:t>of</a:t>
            </a:r>
            <a:r>
              <a:rPr sz="2000" b="1" spc="-10" dirty="0">
                <a:solidFill>
                  <a:schemeClr val="accent6"/>
                </a:solidFill>
                <a:latin typeface="Times New Roman"/>
                <a:cs typeface="Times New Roman"/>
              </a:rPr>
              <a:t> </a:t>
            </a:r>
            <a:r>
              <a:rPr sz="2000" b="1" spc="-15" dirty="0">
                <a:solidFill>
                  <a:schemeClr val="accent6"/>
                </a:solidFill>
                <a:latin typeface="Times New Roman"/>
                <a:cs typeface="Times New Roman"/>
              </a:rPr>
              <a:t>items</a:t>
            </a:r>
            <a:r>
              <a:rPr sz="2000" dirty="0">
                <a:latin typeface="Times New Roman"/>
                <a:cs typeface="Times New Roman"/>
              </a:rPr>
              <a:t> </a:t>
            </a:r>
            <a:r>
              <a:rPr sz="2000" spc="-10" dirty="0">
                <a:latin typeface="Times New Roman"/>
                <a:cs typeface="Times New Roman"/>
              </a:rPr>
              <a:t>and</a:t>
            </a:r>
            <a:r>
              <a:rPr sz="2000" spc="20" dirty="0">
                <a:latin typeface="Times New Roman"/>
                <a:cs typeface="Times New Roman"/>
              </a:rPr>
              <a:t> </a:t>
            </a:r>
            <a:r>
              <a:rPr sz="2000" spc="-10" dirty="0">
                <a:latin typeface="Times New Roman"/>
                <a:cs typeface="Times New Roman"/>
              </a:rPr>
              <a:t>these</a:t>
            </a:r>
            <a:r>
              <a:rPr sz="2000" spc="5" dirty="0">
                <a:latin typeface="Times New Roman"/>
                <a:cs typeface="Times New Roman"/>
              </a:rPr>
              <a:t> </a:t>
            </a:r>
            <a:r>
              <a:rPr sz="2000" spc="-15" dirty="0">
                <a:latin typeface="Times New Roman"/>
                <a:cs typeface="Times New Roman"/>
              </a:rPr>
              <a:t>items </a:t>
            </a:r>
            <a:r>
              <a:rPr sz="2000" spc="-484" dirty="0">
                <a:latin typeface="Times New Roman"/>
                <a:cs typeface="Times New Roman"/>
              </a:rPr>
              <a:t> </a:t>
            </a:r>
            <a:r>
              <a:rPr sz="2000" spc="-10" dirty="0">
                <a:latin typeface="Times New Roman"/>
                <a:cs typeface="Times New Roman"/>
              </a:rPr>
              <a:t>should</a:t>
            </a:r>
            <a:r>
              <a:rPr sz="2000" spc="55" dirty="0">
                <a:latin typeface="Times New Roman"/>
                <a:cs typeface="Times New Roman"/>
              </a:rPr>
              <a:t> </a:t>
            </a:r>
            <a:r>
              <a:rPr sz="2000" spc="-5" dirty="0">
                <a:latin typeface="Times New Roman"/>
                <a:cs typeface="Times New Roman"/>
              </a:rPr>
              <a:t>be</a:t>
            </a:r>
            <a:r>
              <a:rPr sz="2000" spc="5" dirty="0">
                <a:latin typeface="Times New Roman"/>
                <a:cs typeface="Times New Roman"/>
              </a:rPr>
              <a:t> </a:t>
            </a:r>
            <a:r>
              <a:rPr sz="2000" dirty="0">
                <a:latin typeface="Times New Roman"/>
                <a:cs typeface="Times New Roman"/>
              </a:rPr>
              <a:t>of</a:t>
            </a:r>
            <a:r>
              <a:rPr sz="2000" spc="-15" dirty="0">
                <a:latin typeface="Times New Roman"/>
                <a:cs typeface="Times New Roman"/>
              </a:rPr>
              <a:t> </a:t>
            </a:r>
            <a:r>
              <a:rPr sz="2000" spc="-10" dirty="0">
                <a:latin typeface="Times New Roman"/>
                <a:cs typeface="Times New Roman"/>
              </a:rPr>
              <a:t>the</a:t>
            </a:r>
            <a:r>
              <a:rPr sz="2000" spc="25" dirty="0">
                <a:latin typeface="Times New Roman"/>
                <a:cs typeface="Times New Roman"/>
              </a:rPr>
              <a:t> </a:t>
            </a:r>
            <a:r>
              <a:rPr sz="2000" b="1" spc="-15" dirty="0">
                <a:solidFill>
                  <a:srgbClr val="FF0000"/>
                </a:solidFill>
                <a:latin typeface="Times New Roman"/>
                <a:cs typeface="Times New Roman"/>
              </a:rPr>
              <a:t>same</a:t>
            </a:r>
            <a:r>
              <a:rPr sz="2000" b="1" spc="35" dirty="0">
                <a:solidFill>
                  <a:srgbClr val="FF0000"/>
                </a:solidFill>
                <a:latin typeface="Times New Roman"/>
                <a:cs typeface="Times New Roman"/>
              </a:rPr>
              <a:t> </a:t>
            </a:r>
            <a:r>
              <a:rPr sz="2000" b="1" spc="-10" dirty="0">
                <a:solidFill>
                  <a:srgbClr val="FF0000"/>
                </a:solidFill>
                <a:latin typeface="Times New Roman"/>
                <a:cs typeface="Times New Roman"/>
              </a:rPr>
              <a:t>type.</a:t>
            </a:r>
            <a:r>
              <a:rPr sz="2000" spc="40" dirty="0">
                <a:latin typeface="Times New Roman"/>
                <a:cs typeface="Times New Roman"/>
              </a:rPr>
              <a:t> </a:t>
            </a:r>
            <a:r>
              <a:rPr sz="2000" spc="-5" dirty="0">
                <a:latin typeface="Times New Roman"/>
                <a:cs typeface="Times New Roman"/>
              </a:rPr>
              <a:t>Most</a:t>
            </a:r>
            <a:r>
              <a:rPr sz="2000" spc="-20" dirty="0">
                <a:latin typeface="Times New Roman"/>
                <a:cs typeface="Times New Roman"/>
              </a:rPr>
              <a:t> </a:t>
            </a:r>
            <a:r>
              <a:rPr sz="2000" dirty="0">
                <a:latin typeface="Times New Roman"/>
                <a:cs typeface="Times New Roman"/>
              </a:rPr>
              <a:t>of</a:t>
            </a:r>
            <a:r>
              <a:rPr sz="2000" spc="-15" dirty="0">
                <a:latin typeface="Times New Roman"/>
                <a:cs typeface="Times New Roman"/>
              </a:rPr>
              <a:t> </a:t>
            </a:r>
            <a:r>
              <a:rPr sz="2000" spc="-10" dirty="0">
                <a:latin typeface="Times New Roman"/>
                <a:cs typeface="Times New Roman"/>
              </a:rPr>
              <a:t>the</a:t>
            </a:r>
            <a:r>
              <a:rPr sz="2000" spc="30" dirty="0">
                <a:latin typeface="Times New Roman"/>
                <a:cs typeface="Times New Roman"/>
              </a:rPr>
              <a:t> </a:t>
            </a:r>
            <a:r>
              <a:rPr sz="2000" spc="-5" dirty="0">
                <a:latin typeface="Times New Roman"/>
                <a:cs typeface="Times New Roman"/>
              </a:rPr>
              <a:t>data</a:t>
            </a:r>
            <a:r>
              <a:rPr sz="2000" spc="-10" dirty="0">
                <a:latin typeface="Times New Roman"/>
                <a:cs typeface="Times New Roman"/>
              </a:rPr>
              <a:t> structures</a:t>
            </a:r>
            <a:r>
              <a:rPr sz="2000" spc="55" dirty="0">
                <a:latin typeface="Times New Roman"/>
                <a:cs typeface="Times New Roman"/>
              </a:rPr>
              <a:t> </a:t>
            </a:r>
            <a:r>
              <a:rPr sz="2000" spc="-20" dirty="0">
                <a:latin typeface="Times New Roman"/>
                <a:cs typeface="Times New Roman"/>
              </a:rPr>
              <a:t>make</a:t>
            </a:r>
            <a:r>
              <a:rPr sz="2000" spc="35" dirty="0">
                <a:latin typeface="Times New Roman"/>
                <a:cs typeface="Times New Roman"/>
              </a:rPr>
              <a:t> </a:t>
            </a:r>
            <a:r>
              <a:rPr sz="2000" spc="-10" dirty="0">
                <a:latin typeface="Times New Roman"/>
                <a:cs typeface="Times New Roman"/>
              </a:rPr>
              <a:t>use</a:t>
            </a:r>
            <a:r>
              <a:rPr sz="2000" spc="55" dirty="0">
                <a:latin typeface="Times New Roman"/>
                <a:cs typeface="Times New Roman"/>
              </a:rPr>
              <a:t> </a:t>
            </a:r>
            <a:r>
              <a:rPr sz="2000" dirty="0">
                <a:latin typeface="Times New Roman"/>
                <a:cs typeface="Times New Roman"/>
              </a:rPr>
              <a:t>of</a:t>
            </a:r>
            <a:r>
              <a:rPr sz="2000" spc="-15" dirty="0">
                <a:latin typeface="Times New Roman"/>
                <a:cs typeface="Times New Roman"/>
              </a:rPr>
              <a:t> </a:t>
            </a:r>
            <a:r>
              <a:rPr sz="2000" spc="-10" dirty="0">
                <a:latin typeface="Times New Roman"/>
                <a:cs typeface="Times New Roman"/>
              </a:rPr>
              <a:t>arrays </a:t>
            </a:r>
            <a:r>
              <a:rPr sz="2000" spc="-484" dirty="0">
                <a:latin typeface="Times New Roman"/>
                <a:cs typeface="Times New Roman"/>
              </a:rPr>
              <a:t> </a:t>
            </a:r>
            <a:r>
              <a:rPr sz="2000" spc="-5" dirty="0">
                <a:latin typeface="Times New Roman"/>
                <a:cs typeface="Times New Roman"/>
              </a:rPr>
              <a:t>to</a:t>
            </a:r>
            <a:r>
              <a:rPr sz="2000" spc="-10" dirty="0">
                <a:latin typeface="Times New Roman"/>
                <a:cs typeface="Times New Roman"/>
              </a:rPr>
              <a:t> </a:t>
            </a:r>
            <a:r>
              <a:rPr sz="2000" spc="-15" dirty="0">
                <a:latin typeface="Times New Roman"/>
                <a:cs typeface="Times New Roman"/>
              </a:rPr>
              <a:t>implement</a:t>
            </a:r>
            <a:r>
              <a:rPr sz="2000" spc="30" dirty="0">
                <a:latin typeface="Times New Roman"/>
                <a:cs typeface="Times New Roman"/>
              </a:rPr>
              <a:t> </a:t>
            </a:r>
            <a:r>
              <a:rPr sz="2000" spc="-10" dirty="0">
                <a:latin typeface="Times New Roman"/>
                <a:cs typeface="Times New Roman"/>
              </a:rPr>
              <a:t>their</a:t>
            </a:r>
            <a:r>
              <a:rPr sz="2000" spc="15" dirty="0">
                <a:latin typeface="Times New Roman"/>
                <a:cs typeface="Times New Roman"/>
              </a:rPr>
              <a:t> </a:t>
            </a:r>
            <a:r>
              <a:rPr sz="2000" spc="-10" dirty="0">
                <a:latin typeface="Times New Roman"/>
                <a:cs typeface="Times New Roman"/>
              </a:rPr>
              <a:t>algorithms.</a:t>
            </a:r>
            <a:r>
              <a:rPr sz="2000" spc="15" dirty="0">
                <a:latin typeface="Times New Roman"/>
                <a:cs typeface="Times New Roman"/>
              </a:rPr>
              <a:t> </a:t>
            </a:r>
            <a:r>
              <a:rPr sz="2000" spc="-10" dirty="0">
                <a:latin typeface="Times New Roman"/>
                <a:cs typeface="Times New Roman"/>
              </a:rPr>
              <a:t>Following</a:t>
            </a:r>
            <a:r>
              <a:rPr sz="2000" spc="65" dirty="0">
                <a:latin typeface="Times New Roman"/>
                <a:cs typeface="Times New Roman"/>
              </a:rPr>
              <a:t> </a:t>
            </a:r>
            <a:r>
              <a:rPr sz="2000" dirty="0">
                <a:latin typeface="Times New Roman"/>
                <a:cs typeface="Times New Roman"/>
              </a:rPr>
              <a:t>are</a:t>
            </a:r>
            <a:r>
              <a:rPr sz="2000" spc="-20" dirty="0">
                <a:latin typeface="Times New Roman"/>
                <a:cs typeface="Times New Roman"/>
              </a:rPr>
              <a:t> </a:t>
            </a:r>
            <a:r>
              <a:rPr sz="2000" spc="-10" dirty="0">
                <a:latin typeface="Times New Roman"/>
                <a:cs typeface="Times New Roman"/>
              </a:rPr>
              <a:t>the</a:t>
            </a:r>
            <a:r>
              <a:rPr sz="2000" spc="5" dirty="0">
                <a:latin typeface="Times New Roman"/>
                <a:cs typeface="Times New Roman"/>
              </a:rPr>
              <a:t> </a:t>
            </a:r>
            <a:r>
              <a:rPr sz="2000" spc="-10" dirty="0">
                <a:latin typeface="Times New Roman"/>
                <a:cs typeface="Times New Roman"/>
              </a:rPr>
              <a:t>important</a:t>
            </a:r>
            <a:r>
              <a:rPr sz="2000" spc="50" dirty="0">
                <a:latin typeface="Times New Roman"/>
                <a:cs typeface="Times New Roman"/>
              </a:rPr>
              <a:t> </a:t>
            </a:r>
            <a:r>
              <a:rPr sz="2000" spc="-15" dirty="0">
                <a:latin typeface="Times New Roman"/>
                <a:cs typeface="Times New Roman"/>
              </a:rPr>
              <a:t>terms</a:t>
            </a:r>
            <a:r>
              <a:rPr sz="2000" dirty="0">
                <a:latin typeface="Times New Roman"/>
                <a:cs typeface="Times New Roman"/>
              </a:rPr>
              <a:t> </a:t>
            </a:r>
            <a:r>
              <a:rPr sz="2000" spc="-5" dirty="0">
                <a:latin typeface="Times New Roman"/>
                <a:cs typeface="Times New Roman"/>
              </a:rPr>
              <a:t>to </a:t>
            </a:r>
            <a:r>
              <a:rPr sz="2000" dirty="0">
                <a:latin typeface="Times New Roman"/>
                <a:cs typeface="Times New Roman"/>
              </a:rPr>
              <a:t> </a:t>
            </a:r>
            <a:r>
              <a:rPr sz="2000" spc="-10" dirty="0">
                <a:latin typeface="Times New Roman"/>
                <a:cs typeface="Times New Roman"/>
              </a:rPr>
              <a:t>understand</a:t>
            </a:r>
            <a:r>
              <a:rPr sz="2000" spc="10" dirty="0">
                <a:latin typeface="Times New Roman"/>
                <a:cs typeface="Times New Roman"/>
              </a:rPr>
              <a:t> </a:t>
            </a:r>
            <a:r>
              <a:rPr sz="2000" spc="-10" dirty="0">
                <a:latin typeface="Times New Roman"/>
                <a:cs typeface="Times New Roman"/>
              </a:rPr>
              <a:t>the</a:t>
            </a:r>
            <a:r>
              <a:rPr sz="2000" spc="5" dirty="0">
                <a:latin typeface="Times New Roman"/>
                <a:cs typeface="Times New Roman"/>
              </a:rPr>
              <a:t> </a:t>
            </a:r>
            <a:r>
              <a:rPr sz="2000" spc="-5" dirty="0">
                <a:latin typeface="Times New Roman"/>
                <a:cs typeface="Times New Roman"/>
              </a:rPr>
              <a:t>concept</a:t>
            </a:r>
            <a:r>
              <a:rPr sz="2000" spc="-25" dirty="0">
                <a:latin typeface="Times New Roman"/>
                <a:cs typeface="Times New Roman"/>
              </a:rPr>
              <a:t> </a:t>
            </a:r>
            <a:r>
              <a:rPr sz="2000" dirty="0">
                <a:latin typeface="Times New Roman"/>
                <a:cs typeface="Times New Roman"/>
              </a:rPr>
              <a:t>of</a:t>
            </a:r>
            <a:r>
              <a:rPr sz="2000" spc="-229" dirty="0">
                <a:latin typeface="Times New Roman"/>
                <a:cs typeface="Times New Roman"/>
              </a:rPr>
              <a:t> </a:t>
            </a:r>
            <a:r>
              <a:rPr sz="2000" spc="-55" dirty="0">
                <a:latin typeface="Times New Roman"/>
                <a:cs typeface="Times New Roman"/>
              </a:rPr>
              <a:t>Array.</a:t>
            </a:r>
            <a:endParaRPr sz="2000" dirty="0">
              <a:latin typeface="Times New Roman"/>
              <a:cs typeface="Times New Roman"/>
            </a:endParaRPr>
          </a:p>
          <a:p>
            <a:pPr marL="268605" indent="-256540">
              <a:lnSpc>
                <a:spcPct val="100000"/>
              </a:lnSpc>
              <a:spcBef>
                <a:spcPts val="1920"/>
              </a:spcBef>
              <a:buClr>
                <a:srgbClr val="9F4DA1"/>
              </a:buClr>
              <a:buFont typeface="Georgia"/>
              <a:buChar char="•"/>
              <a:tabLst>
                <a:tab pos="268605" algn="l"/>
                <a:tab pos="269240" algn="l"/>
              </a:tabLst>
            </a:pPr>
            <a:r>
              <a:rPr sz="2000" b="1" spc="-15" dirty="0">
                <a:latin typeface="Times New Roman"/>
                <a:cs typeface="Times New Roman"/>
              </a:rPr>
              <a:t>Element</a:t>
            </a:r>
            <a:r>
              <a:rPr sz="2000" b="1" spc="30" dirty="0">
                <a:latin typeface="Times New Roman"/>
                <a:cs typeface="Times New Roman"/>
              </a:rPr>
              <a:t> </a:t>
            </a:r>
            <a:r>
              <a:rPr sz="2000" spc="-5" dirty="0">
                <a:latin typeface="Times New Roman"/>
                <a:cs typeface="Times New Roman"/>
              </a:rPr>
              <a:t>−</a:t>
            </a:r>
            <a:r>
              <a:rPr sz="2000" spc="10" dirty="0">
                <a:latin typeface="Times New Roman"/>
                <a:cs typeface="Times New Roman"/>
              </a:rPr>
              <a:t> </a:t>
            </a:r>
            <a:r>
              <a:rPr sz="2000" spc="-5" dirty="0">
                <a:latin typeface="Times New Roman"/>
                <a:cs typeface="Times New Roman"/>
              </a:rPr>
              <a:t>Each</a:t>
            </a:r>
            <a:r>
              <a:rPr sz="2000" spc="-10" dirty="0">
                <a:latin typeface="Times New Roman"/>
                <a:cs typeface="Times New Roman"/>
              </a:rPr>
              <a:t> </a:t>
            </a:r>
            <a:r>
              <a:rPr sz="2000" spc="-5" dirty="0">
                <a:latin typeface="Times New Roman"/>
                <a:cs typeface="Times New Roman"/>
              </a:rPr>
              <a:t>item</a:t>
            </a:r>
            <a:r>
              <a:rPr sz="2000" spc="-25" dirty="0">
                <a:latin typeface="Times New Roman"/>
                <a:cs typeface="Times New Roman"/>
              </a:rPr>
              <a:t> </a:t>
            </a:r>
            <a:r>
              <a:rPr sz="2000" spc="-5" dirty="0">
                <a:latin typeface="Times New Roman"/>
                <a:cs typeface="Times New Roman"/>
              </a:rPr>
              <a:t>stored</a:t>
            </a:r>
            <a:r>
              <a:rPr sz="2000" spc="-50" dirty="0">
                <a:latin typeface="Times New Roman"/>
                <a:cs typeface="Times New Roman"/>
              </a:rPr>
              <a:t> </a:t>
            </a:r>
            <a:r>
              <a:rPr sz="2000" spc="-10" dirty="0">
                <a:latin typeface="Times New Roman"/>
                <a:cs typeface="Times New Roman"/>
              </a:rPr>
              <a:t>in</a:t>
            </a:r>
            <a:r>
              <a:rPr sz="2000" spc="-5" dirty="0">
                <a:latin typeface="Times New Roman"/>
                <a:cs typeface="Times New Roman"/>
              </a:rPr>
              <a:t> an</a:t>
            </a:r>
            <a:r>
              <a:rPr sz="2000" spc="15" dirty="0">
                <a:latin typeface="Times New Roman"/>
                <a:cs typeface="Times New Roman"/>
              </a:rPr>
              <a:t> </a:t>
            </a:r>
            <a:r>
              <a:rPr sz="2000" spc="-5" dirty="0">
                <a:latin typeface="Times New Roman"/>
                <a:cs typeface="Times New Roman"/>
              </a:rPr>
              <a:t>array</a:t>
            </a:r>
            <a:r>
              <a:rPr sz="2000" spc="-40" dirty="0">
                <a:latin typeface="Times New Roman"/>
                <a:cs typeface="Times New Roman"/>
              </a:rPr>
              <a:t> </a:t>
            </a:r>
            <a:r>
              <a:rPr sz="2000" spc="-10" dirty="0">
                <a:latin typeface="Times New Roman"/>
                <a:cs typeface="Times New Roman"/>
              </a:rPr>
              <a:t>is</a:t>
            </a:r>
            <a:r>
              <a:rPr sz="2000" spc="-5" dirty="0">
                <a:latin typeface="Times New Roman"/>
                <a:cs typeface="Times New Roman"/>
              </a:rPr>
              <a:t> called</a:t>
            </a:r>
            <a:r>
              <a:rPr sz="2000" spc="-25" dirty="0">
                <a:latin typeface="Times New Roman"/>
                <a:cs typeface="Times New Roman"/>
              </a:rPr>
              <a:t> </a:t>
            </a:r>
            <a:r>
              <a:rPr sz="2000" spc="-5" dirty="0">
                <a:latin typeface="Times New Roman"/>
                <a:cs typeface="Times New Roman"/>
              </a:rPr>
              <a:t>an</a:t>
            </a:r>
            <a:r>
              <a:rPr sz="2000" spc="-10" dirty="0">
                <a:latin typeface="Times New Roman"/>
                <a:cs typeface="Times New Roman"/>
              </a:rPr>
              <a:t> element.</a:t>
            </a:r>
            <a:endParaRPr sz="2000" dirty="0">
              <a:latin typeface="Times New Roman"/>
              <a:cs typeface="Times New Roman"/>
            </a:endParaRPr>
          </a:p>
          <a:p>
            <a:pPr marL="268605" indent="-256540">
              <a:lnSpc>
                <a:spcPct val="100000"/>
              </a:lnSpc>
              <a:spcBef>
                <a:spcPts val="1490"/>
              </a:spcBef>
              <a:buClr>
                <a:srgbClr val="9F4DA1"/>
              </a:buClr>
              <a:buFont typeface="Georgia"/>
              <a:buChar char="•"/>
              <a:tabLst>
                <a:tab pos="268605" algn="l"/>
                <a:tab pos="269240" algn="l"/>
              </a:tabLst>
            </a:pPr>
            <a:r>
              <a:rPr sz="2000" b="1" spc="-5" dirty="0">
                <a:latin typeface="Times New Roman"/>
                <a:cs typeface="Times New Roman"/>
              </a:rPr>
              <a:t>Index</a:t>
            </a:r>
            <a:r>
              <a:rPr sz="2000" b="1" spc="-20" dirty="0">
                <a:latin typeface="Times New Roman"/>
                <a:cs typeface="Times New Roman"/>
              </a:rPr>
              <a:t> </a:t>
            </a:r>
            <a:r>
              <a:rPr sz="2000" spc="-5" dirty="0">
                <a:latin typeface="Times New Roman"/>
                <a:cs typeface="Times New Roman"/>
              </a:rPr>
              <a:t>−</a:t>
            </a:r>
            <a:r>
              <a:rPr sz="2000" spc="5" dirty="0">
                <a:latin typeface="Times New Roman"/>
                <a:cs typeface="Times New Roman"/>
              </a:rPr>
              <a:t> </a:t>
            </a:r>
            <a:r>
              <a:rPr sz="2000" spc="-5" dirty="0">
                <a:latin typeface="Times New Roman"/>
                <a:cs typeface="Times New Roman"/>
              </a:rPr>
              <a:t>Each</a:t>
            </a:r>
            <a:r>
              <a:rPr sz="2000" spc="-15" dirty="0">
                <a:latin typeface="Times New Roman"/>
                <a:cs typeface="Times New Roman"/>
              </a:rPr>
              <a:t> </a:t>
            </a:r>
            <a:r>
              <a:rPr sz="2000" dirty="0">
                <a:latin typeface="Times New Roman"/>
                <a:cs typeface="Times New Roman"/>
              </a:rPr>
              <a:t>location</a:t>
            </a:r>
            <a:r>
              <a:rPr sz="2000" spc="-40" dirty="0">
                <a:latin typeface="Times New Roman"/>
                <a:cs typeface="Times New Roman"/>
              </a:rPr>
              <a:t> </a:t>
            </a:r>
            <a:r>
              <a:rPr sz="2000" dirty="0">
                <a:latin typeface="Times New Roman"/>
                <a:cs typeface="Times New Roman"/>
              </a:rPr>
              <a:t>of</a:t>
            </a:r>
            <a:r>
              <a:rPr sz="2000" spc="-20" dirty="0">
                <a:latin typeface="Times New Roman"/>
                <a:cs typeface="Times New Roman"/>
              </a:rPr>
              <a:t> </a:t>
            </a:r>
            <a:r>
              <a:rPr sz="2000" spc="-5" dirty="0">
                <a:latin typeface="Times New Roman"/>
                <a:cs typeface="Times New Roman"/>
              </a:rPr>
              <a:t>an </a:t>
            </a:r>
            <a:r>
              <a:rPr sz="2000" spc="-10" dirty="0">
                <a:latin typeface="Times New Roman"/>
                <a:cs typeface="Times New Roman"/>
              </a:rPr>
              <a:t>element</a:t>
            </a:r>
            <a:r>
              <a:rPr sz="2000" spc="5" dirty="0">
                <a:latin typeface="Times New Roman"/>
                <a:cs typeface="Times New Roman"/>
              </a:rPr>
              <a:t> </a:t>
            </a:r>
            <a:r>
              <a:rPr sz="2000" spc="-5" dirty="0">
                <a:latin typeface="Times New Roman"/>
                <a:cs typeface="Times New Roman"/>
              </a:rPr>
              <a:t>in</a:t>
            </a:r>
            <a:r>
              <a:rPr sz="2000" spc="-10" dirty="0">
                <a:latin typeface="Times New Roman"/>
                <a:cs typeface="Times New Roman"/>
              </a:rPr>
              <a:t> </a:t>
            </a:r>
            <a:r>
              <a:rPr sz="2000" spc="-5" dirty="0">
                <a:latin typeface="Times New Roman"/>
                <a:cs typeface="Times New Roman"/>
              </a:rPr>
              <a:t>an</a:t>
            </a:r>
            <a:r>
              <a:rPr sz="2000" spc="-10" dirty="0">
                <a:latin typeface="Times New Roman"/>
                <a:cs typeface="Times New Roman"/>
              </a:rPr>
              <a:t> </a:t>
            </a:r>
            <a:r>
              <a:rPr sz="2000" spc="-5" dirty="0">
                <a:latin typeface="Times New Roman"/>
                <a:cs typeface="Times New Roman"/>
              </a:rPr>
              <a:t>array</a:t>
            </a:r>
            <a:r>
              <a:rPr sz="2000" spc="-25" dirty="0">
                <a:latin typeface="Times New Roman"/>
                <a:cs typeface="Times New Roman"/>
              </a:rPr>
              <a:t> </a:t>
            </a:r>
            <a:r>
              <a:rPr sz="2000" spc="-10" dirty="0">
                <a:latin typeface="Times New Roman"/>
                <a:cs typeface="Times New Roman"/>
              </a:rPr>
              <a:t>has</a:t>
            </a:r>
            <a:r>
              <a:rPr sz="2000" spc="-5" dirty="0">
                <a:latin typeface="Times New Roman"/>
                <a:cs typeface="Times New Roman"/>
              </a:rPr>
              <a:t> a</a:t>
            </a:r>
            <a:r>
              <a:rPr sz="2000" spc="5" dirty="0">
                <a:latin typeface="Times New Roman"/>
                <a:cs typeface="Times New Roman"/>
              </a:rPr>
              <a:t> </a:t>
            </a:r>
            <a:r>
              <a:rPr sz="2000" spc="-10" dirty="0">
                <a:latin typeface="Times New Roman"/>
                <a:cs typeface="Times New Roman"/>
              </a:rPr>
              <a:t>numerical</a:t>
            </a:r>
            <a:r>
              <a:rPr sz="2000" spc="10" dirty="0">
                <a:latin typeface="Times New Roman"/>
                <a:cs typeface="Times New Roman"/>
              </a:rPr>
              <a:t> </a:t>
            </a:r>
            <a:r>
              <a:rPr sz="2000" spc="-10" dirty="0">
                <a:latin typeface="Times New Roman"/>
                <a:cs typeface="Times New Roman"/>
              </a:rPr>
              <a:t>index,</a:t>
            </a:r>
            <a:endParaRPr sz="2000" dirty="0">
              <a:latin typeface="Times New Roman"/>
              <a:cs typeface="Times New Roman"/>
            </a:endParaRPr>
          </a:p>
          <a:p>
            <a:pPr marL="268605">
              <a:lnSpc>
                <a:spcPct val="100000"/>
              </a:lnSpc>
              <a:spcBef>
                <a:spcPts val="1200"/>
              </a:spcBef>
            </a:pPr>
            <a:r>
              <a:rPr sz="2000" spc="-15" dirty="0">
                <a:latin typeface="Times New Roman"/>
                <a:cs typeface="Times New Roman"/>
              </a:rPr>
              <a:t>which</a:t>
            </a:r>
            <a:r>
              <a:rPr sz="2000" spc="55" dirty="0">
                <a:latin typeface="Times New Roman"/>
                <a:cs typeface="Times New Roman"/>
              </a:rPr>
              <a:t> </a:t>
            </a:r>
            <a:r>
              <a:rPr sz="2000" spc="-10" dirty="0">
                <a:latin typeface="Times New Roman"/>
                <a:cs typeface="Times New Roman"/>
              </a:rPr>
              <a:t>is</a:t>
            </a:r>
            <a:r>
              <a:rPr sz="2000" spc="-35" dirty="0">
                <a:latin typeface="Times New Roman"/>
                <a:cs typeface="Times New Roman"/>
              </a:rPr>
              <a:t> </a:t>
            </a:r>
            <a:r>
              <a:rPr sz="2000" spc="-10" dirty="0">
                <a:latin typeface="Times New Roman"/>
                <a:cs typeface="Times New Roman"/>
              </a:rPr>
              <a:t>used</a:t>
            </a:r>
            <a:r>
              <a:rPr sz="2000" spc="10" dirty="0">
                <a:latin typeface="Times New Roman"/>
                <a:cs typeface="Times New Roman"/>
              </a:rPr>
              <a:t> </a:t>
            </a:r>
            <a:r>
              <a:rPr sz="2000" spc="-10" dirty="0">
                <a:latin typeface="Times New Roman"/>
                <a:cs typeface="Times New Roman"/>
              </a:rPr>
              <a:t>to</a:t>
            </a:r>
            <a:r>
              <a:rPr sz="2000" spc="10" dirty="0">
                <a:latin typeface="Times New Roman"/>
                <a:cs typeface="Times New Roman"/>
              </a:rPr>
              <a:t> </a:t>
            </a:r>
            <a:r>
              <a:rPr sz="2000" spc="-10" dirty="0">
                <a:latin typeface="Times New Roman"/>
                <a:cs typeface="Times New Roman"/>
              </a:rPr>
              <a:t>identify</a:t>
            </a:r>
            <a:r>
              <a:rPr sz="2000" spc="-35" dirty="0">
                <a:latin typeface="Times New Roman"/>
                <a:cs typeface="Times New Roman"/>
              </a:rPr>
              <a:t> </a:t>
            </a:r>
            <a:r>
              <a:rPr sz="2000" spc="-10" dirty="0">
                <a:latin typeface="Times New Roman"/>
                <a:cs typeface="Times New Roman"/>
              </a:rPr>
              <a:t>the</a:t>
            </a:r>
            <a:r>
              <a:rPr sz="2000" spc="10" dirty="0">
                <a:latin typeface="Times New Roman"/>
                <a:cs typeface="Times New Roman"/>
              </a:rPr>
              <a:t> </a:t>
            </a:r>
            <a:r>
              <a:rPr sz="2000" spc="-10" dirty="0">
                <a:latin typeface="Times New Roman"/>
                <a:cs typeface="Times New Roman"/>
              </a:rPr>
              <a:t>element.</a:t>
            </a:r>
            <a:endParaRPr sz="2000" dirty="0">
              <a:latin typeface="Times New Roman"/>
              <a:cs typeface="Times New Roman"/>
            </a:endParaRPr>
          </a:p>
          <a:p>
            <a:pPr marL="268605" indent="-256540">
              <a:lnSpc>
                <a:spcPct val="100000"/>
              </a:lnSpc>
              <a:spcBef>
                <a:spcPts val="1515"/>
              </a:spcBef>
              <a:buClr>
                <a:srgbClr val="9F4DA1"/>
              </a:buClr>
              <a:buFont typeface="Georgia"/>
              <a:buChar char="•"/>
              <a:tabLst>
                <a:tab pos="268605" algn="l"/>
                <a:tab pos="269240" algn="l"/>
              </a:tabLst>
            </a:pPr>
            <a:r>
              <a:rPr sz="2000" spc="-5" dirty="0">
                <a:latin typeface="Times New Roman"/>
                <a:cs typeface="Times New Roman"/>
              </a:rPr>
              <a:t>Array</a:t>
            </a:r>
            <a:r>
              <a:rPr sz="2000" spc="-70" dirty="0">
                <a:latin typeface="Times New Roman"/>
                <a:cs typeface="Times New Roman"/>
              </a:rPr>
              <a:t> </a:t>
            </a:r>
            <a:r>
              <a:rPr sz="2000" spc="-5" dirty="0">
                <a:latin typeface="Times New Roman"/>
                <a:cs typeface="Times New Roman"/>
              </a:rPr>
              <a:t>Representation</a:t>
            </a:r>
            <a:endParaRPr sz="2000" dirty="0">
              <a:latin typeface="Times New Roman"/>
              <a:cs typeface="Times New Roman"/>
            </a:endParaRPr>
          </a:p>
          <a:p>
            <a:pPr marL="268605" indent="-256540">
              <a:lnSpc>
                <a:spcPct val="100000"/>
              </a:lnSpc>
              <a:spcBef>
                <a:spcPts val="1080"/>
              </a:spcBef>
              <a:buClr>
                <a:srgbClr val="9F4DA1"/>
              </a:buClr>
              <a:buFont typeface="Georgia"/>
              <a:buChar char="•"/>
              <a:tabLst>
                <a:tab pos="268605" algn="l"/>
                <a:tab pos="269240" algn="l"/>
              </a:tabLst>
            </a:pPr>
            <a:r>
              <a:rPr sz="2000" spc="-15" dirty="0">
                <a:latin typeface="Times New Roman"/>
                <a:cs typeface="Times New Roman"/>
              </a:rPr>
              <a:t>Arrays</a:t>
            </a:r>
            <a:r>
              <a:rPr sz="2000" spc="40" dirty="0">
                <a:latin typeface="Times New Roman"/>
                <a:cs typeface="Times New Roman"/>
              </a:rPr>
              <a:t> </a:t>
            </a:r>
            <a:r>
              <a:rPr sz="2000" spc="-5" dirty="0">
                <a:latin typeface="Times New Roman"/>
                <a:cs typeface="Times New Roman"/>
              </a:rPr>
              <a:t>can</a:t>
            </a:r>
            <a:r>
              <a:rPr sz="2000" spc="-10" dirty="0">
                <a:latin typeface="Times New Roman"/>
                <a:cs typeface="Times New Roman"/>
              </a:rPr>
              <a:t> </a:t>
            </a:r>
            <a:r>
              <a:rPr sz="2000" spc="-5" dirty="0">
                <a:latin typeface="Times New Roman"/>
                <a:cs typeface="Times New Roman"/>
              </a:rPr>
              <a:t>be</a:t>
            </a:r>
            <a:r>
              <a:rPr sz="2000" spc="5" dirty="0">
                <a:latin typeface="Times New Roman"/>
                <a:cs typeface="Times New Roman"/>
              </a:rPr>
              <a:t> </a:t>
            </a:r>
            <a:r>
              <a:rPr sz="2000" spc="-5" dirty="0">
                <a:latin typeface="Times New Roman"/>
                <a:cs typeface="Times New Roman"/>
              </a:rPr>
              <a:t>declared</a:t>
            </a:r>
            <a:r>
              <a:rPr sz="2000" spc="-40" dirty="0">
                <a:latin typeface="Times New Roman"/>
                <a:cs typeface="Times New Roman"/>
              </a:rPr>
              <a:t> </a:t>
            </a:r>
            <a:r>
              <a:rPr sz="2000" spc="-5" dirty="0">
                <a:latin typeface="Times New Roman"/>
                <a:cs typeface="Times New Roman"/>
              </a:rPr>
              <a:t>in</a:t>
            </a:r>
            <a:r>
              <a:rPr sz="2000" spc="20" dirty="0">
                <a:latin typeface="Times New Roman"/>
                <a:cs typeface="Times New Roman"/>
              </a:rPr>
              <a:t> </a:t>
            </a:r>
            <a:r>
              <a:rPr sz="2000" spc="-5" dirty="0">
                <a:latin typeface="Times New Roman"/>
                <a:cs typeface="Times New Roman"/>
              </a:rPr>
              <a:t>various</a:t>
            </a:r>
            <a:r>
              <a:rPr sz="2000" spc="-35" dirty="0">
                <a:latin typeface="Times New Roman"/>
                <a:cs typeface="Times New Roman"/>
              </a:rPr>
              <a:t> </a:t>
            </a:r>
            <a:r>
              <a:rPr sz="2000" spc="-25" dirty="0">
                <a:latin typeface="Times New Roman"/>
                <a:cs typeface="Times New Roman"/>
              </a:rPr>
              <a:t>ways</a:t>
            </a:r>
            <a:r>
              <a:rPr sz="2000" spc="95" dirty="0">
                <a:latin typeface="Times New Roman"/>
                <a:cs typeface="Times New Roman"/>
              </a:rPr>
              <a:t> </a:t>
            </a:r>
            <a:r>
              <a:rPr sz="2000" spc="-5" dirty="0">
                <a:latin typeface="Times New Roman"/>
                <a:cs typeface="Times New Roman"/>
              </a:rPr>
              <a:t>in</a:t>
            </a:r>
            <a:r>
              <a:rPr sz="2000" spc="20" dirty="0">
                <a:latin typeface="Times New Roman"/>
                <a:cs typeface="Times New Roman"/>
              </a:rPr>
              <a:t> </a:t>
            </a:r>
            <a:r>
              <a:rPr sz="2000" spc="-15" dirty="0">
                <a:latin typeface="Times New Roman"/>
                <a:cs typeface="Times New Roman"/>
              </a:rPr>
              <a:t>different</a:t>
            </a:r>
            <a:r>
              <a:rPr sz="2000" spc="-40" dirty="0">
                <a:latin typeface="Times New Roman"/>
                <a:cs typeface="Times New Roman"/>
              </a:rPr>
              <a:t> </a:t>
            </a:r>
            <a:r>
              <a:rPr sz="2000" spc="-10" dirty="0">
                <a:latin typeface="Times New Roman"/>
                <a:cs typeface="Times New Roman"/>
              </a:rPr>
              <a:t>languages.</a:t>
            </a:r>
            <a:r>
              <a:rPr sz="2000" spc="35" dirty="0">
                <a:latin typeface="Times New Roman"/>
                <a:cs typeface="Times New Roman"/>
              </a:rPr>
              <a:t> </a:t>
            </a:r>
            <a:r>
              <a:rPr sz="2000" spc="-5" dirty="0">
                <a:latin typeface="Times New Roman"/>
                <a:cs typeface="Times New Roman"/>
              </a:rPr>
              <a:t>For</a:t>
            </a:r>
            <a:endParaRPr sz="2000" dirty="0">
              <a:latin typeface="Times New Roman"/>
              <a:cs typeface="Times New Roman"/>
            </a:endParaRPr>
          </a:p>
          <a:p>
            <a:pPr marL="268605">
              <a:lnSpc>
                <a:spcPct val="100000"/>
              </a:lnSpc>
              <a:spcBef>
                <a:spcPts val="1205"/>
              </a:spcBef>
            </a:pPr>
            <a:r>
              <a:rPr sz="2000" spc="-5" dirty="0">
                <a:latin typeface="Times New Roman"/>
                <a:cs typeface="Times New Roman"/>
              </a:rPr>
              <a:t>illustration,</a:t>
            </a:r>
            <a:r>
              <a:rPr sz="2000" spc="-45" dirty="0">
                <a:latin typeface="Times New Roman"/>
                <a:cs typeface="Times New Roman"/>
              </a:rPr>
              <a:t> </a:t>
            </a:r>
            <a:r>
              <a:rPr sz="2000" spc="-10" dirty="0">
                <a:latin typeface="Times New Roman"/>
                <a:cs typeface="Times New Roman"/>
              </a:rPr>
              <a:t>let's</a:t>
            </a:r>
            <a:r>
              <a:rPr sz="2000" spc="-5" dirty="0">
                <a:latin typeface="Times New Roman"/>
                <a:cs typeface="Times New Roman"/>
              </a:rPr>
              <a:t> </a:t>
            </a:r>
            <a:r>
              <a:rPr sz="2000" spc="-10" dirty="0">
                <a:latin typeface="Times New Roman"/>
                <a:cs typeface="Times New Roman"/>
              </a:rPr>
              <a:t>take</a:t>
            </a:r>
            <a:r>
              <a:rPr sz="2000" spc="10" dirty="0">
                <a:latin typeface="Times New Roman"/>
                <a:cs typeface="Times New Roman"/>
              </a:rPr>
              <a:t> </a:t>
            </a:r>
            <a:r>
              <a:rPr sz="2000" spc="-10" dirty="0">
                <a:latin typeface="Times New Roman"/>
                <a:cs typeface="Times New Roman"/>
              </a:rPr>
              <a:t>C</a:t>
            </a:r>
            <a:r>
              <a:rPr sz="2000" spc="15" dirty="0">
                <a:latin typeface="Times New Roman"/>
                <a:cs typeface="Times New Roman"/>
              </a:rPr>
              <a:t> </a:t>
            </a:r>
            <a:r>
              <a:rPr sz="2000" spc="-5" dirty="0">
                <a:latin typeface="Times New Roman"/>
                <a:cs typeface="Times New Roman"/>
              </a:rPr>
              <a:t>array</a:t>
            </a:r>
            <a:r>
              <a:rPr sz="2000" spc="-40" dirty="0">
                <a:latin typeface="Times New Roman"/>
                <a:cs typeface="Times New Roman"/>
              </a:rPr>
              <a:t> </a:t>
            </a:r>
            <a:r>
              <a:rPr sz="2000" spc="-5" dirty="0">
                <a:latin typeface="Times New Roman"/>
                <a:cs typeface="Times New Roman"/>
              </a:rPr>
              <a:t>declaration.</a:t>
            </a:r>
            <a:endParaRPr sz="2000" dirty="0">
              <a:latin typeface="Times New Roman"/>
              <a:cs typeface="Times New Roman"/>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533196" y="1069924"/>
            <a:ext cx="7726680" cy="3266440"/>
          </a:xfrm>
          <a:prstGeom prst="rect">
            <a:avLst/>
          </a:prstGeom>
        </p:spPr>
        <p:txBody>
          <a:bodyPr vert="horz" wrap="square" lIns="0" tIns="12065" rIns="0" bIns="0" rtlCol="0">
            <a:spAutoFit/>
          </a:bodyPr>
          <a:lstStyle/>
          <a:p>
            <a:pPr marL="268605" indent="-256540">
              <a:lnSpc>
                <a:spcPct val="100000"/>
              </a:lnSpc>
              <a:spcBef>
                <a:spcPts val="95"/>
              </a:spcBef>
              <a:buClr>
                <a:srgbClr val="9F4DA1"/>
              </a:buClr>
              <a:buFont typeface="Georgia"/>
              <a:buChar char="•"/>
              <a:tabLst>
                <a:tab pos="268605" algn="l"/>
                <a:tab pos="269240" algn="l"/>
              </a:tabLst>
            </a:pPr>
            <a:r>
              <a:rPr sz="2000" spc="-15" dirty="0">
                <a:latin typeface="Times New Roman"/>
                <a:cs typeface="Times New Roman"/>
              </a:rPr>
              <a:t>Arrays</a:t>
            </a:r>
            <a:r>
              <a:rPr sz="2000" spc="50" dirty="0">
                <a:latin typeface="Times New Roman"/>
                <a:cs typeface="Times New Roman"/>
              </a:rPr>
              <a:t> </a:t>
            </a:r>
            <a:r>
              <a:rPr sz="2000" spc="-5" dirty="0">
                <a:latin typeface="Times New Roman"/>
                <a:cs typeface="Times New Roman"/>
              </a:rPr>
              <a:t>can be</a:t>
            </a:r>
            <a:r>
              <a:rPr sz="2000" spc="5" dirty="0">
                <a:latin typeface="Times New Roman"/>
                <a:cs typeface="Times New Roman"/>
              </a:rPr>
              <a:t> </a:t>
            </a:r>
            <a:r>
              <a:rPr sz="2000" spc="-5" dirty="0">
                <a:latin typeface="Times New Roman"/>
                <a:cs typeface="Times New Roman"/>
              </a:rPr>
              <a:t>declared</a:t>
            </a:r>
            <a:r>
              <a:rPr sz="2000" spc="-35" dirty="0">
                <a:latin typeface="Times New Roman"/>
                <a:cs typeface="Times New Roman"/>
              </a:rPr>
              <a:t> </a:t>
            </a:r>
            <a:r>
              <a:rPr sz="2000" spc="-5" dirty="0">
                <a:latin typeface="Times New Roman"/>
                <a:cs typeface="Times New Roman"/>
              </a:rPr>
              <a:t>in</a:t>
            </a:r>
            <a:r>
              <a:rPr sz="2000" spc="20" dirty="0">
                <a:latin typeface="Times New Roman"/>
                <a:cs typeface="Times New Roman"/>
              </a:rPr>
              <a:t> </a:t>
            </a:r>
            <a:r>
              <a:rPr sz="2000" spc="-10" dirty="0">
                <a:latin typeface="Times New Roman"/>
                <a:cs typeface="Times New Roman"/>
              </a:rPr>
              <a:t>various </a:t>
            </a:r>
            <a:r>
              <a:rPr sz="2000" spc="-25" dirty="0">
                <a:latin typeface="Times New Roman"/>
                <a:cs typeface="Times New Roman"/>
              </a:rPr>
              <a:t>ways</a:t>
            </a:r>
            <a:r>
              <a:rPr sz="2000" spc="95" dirty="0">
                <a:latin typeface="Times New Roman"/>
                <a:cs typeface="Times New Roman"/>
              </a:rPr>
              <a:t> </a:t>
            </a:r>
            <a:r>
              <a:rPr sz="2000" spc="-5" dirty="0">
                <a:latin typeface="Times New Roman"/>
                <a:cs typeface="Times New Roman"/>
              </a:rPr>
              <a:t>in</a:t>
            </a:r>
            <a:r>
              <a:rPr sz="2000" spc="20" dirty="0">
                <a:latin typeface="Times New Roman"/>
                <a:cs typeface="Times New Roman"/>
              </a:rPr>
              <a:t> </a:t>
            </a:r>
            <a:r>
              <a:rPr sz="2000" spc="-15" dirty="0">
                <a:latin typeface="Times New Roman"/>
                <a:cs typeface="Times New Roman"/>
              </a:rPr>
              <a:t>different</a:t>
            </a:r>
            <a:r>
              <a:rPr sz="2000" spc="-35" dirty="0">
                <a:latin typeface="Times New Roman"/>
                <a:cs typeface="Times New Roman"/>
              </a:rPr>
              <a:t> </a:t>
            </a:r>
            <a:r>
              <a:rPr sz="2000" spc="-10" dirty="0">
                <a:latin typeface="Times New Roman"/>
                <a:cs typeface="Times New Roman"/>
              </a:rPr>
              <a:t>languages.</a:t>
            </a:r>
            <a:r>
              <a:rPr sz="2000" spc="40" dirty="0">
                <a:latin typeface="Times New Roman"/>
                <a:cs typeface="Times New Roman"/>
              </a:rPr>
              <a:t> </a:t>
            </a:r>
            <a:r>
              <a:rPr sz="2000" spc="-5" dirty="0">
                <a:latin typeface="Times New Roman"/>
                <a:cs typeface="Times New Roman"/>
              </a:rPr>
              <a:t>For</a:t>
            </a:r>
            <a:endParaRPr sz="2000" dirty="0">
              <a:latin typeface="Times New Roman"/>
              <a:cs typeface="Times New Roman"/>
            </a:endParaRPr>
          </a:p>
          <a:p>
            <a:pPr marL="268605">
              <a:lnSpc>
                <a:spcPct val="100000"/>
              </a:lnSpc>
            </a:pPr>
            <a:r>
              <a:rPr sz="2000" spc="-10" dirty="0">
                <a:latin typeface="Times New Roman"/>
                <a:cs typeface="Times New Roman"/>
              </a:rPr>
              <a:t>illustration,</a:t>
            </a:r>
            <a:r>
              <a:rPr sz="2000" spc="-30" dirty="0">
                <a:latin typeface="Times New Roman"/>
                <a:cs typeface="Times New Roman"/>
              </a:rPr>
              <a:t> </a:t>
            </a:r>
            <a:r>
              <a:rPr sz="2000" spc="-10" dirty="0">
                <a:latin typeface="Times New Roman"/>
                <a:cs typeface="Times New Roman"/>
              </a:rPr>
              <a:t>let's</a:t>
            </a:r>
            <a:r>
              <a:rPr sz="2000" dirty="0">
                <a:latin typeface="Times New Roman"/>
                <a:cs typeface="Times New Roman"/>
              </a:rPr>
              <a:t> </a:t>
            </a:r>
            <a:r>
              <a:rPr sz="2000" spc="-10" dirty="0">
                <a:latin typeface="Times New Roman"/>
                <a:cs typeface="Times New Roman"/>
              </a:rPr>
              <a:t>take</a:t>
            </a:r>
            <a:r>
              <a:rPr sz="2000" spc="10" dirty="0">
                <a:latin typeface="Times New Roman"/>
                <a:cs typeface="Times New Roman"/>
              </a:rPr>
              <a:t> </a:t>
            </a:r>
            <a:r>
              <a:rPr sz="2000" spc="-10" dirty="0">
                <a:latin typeface="Times New Roman"/>
                <a:cs typeface="Times New Roman"/>
              </a:rPr>
              <a:t>C</a:t>
            </a:r>
            <a:r>
              <a:rPr sz="2000" spc="20" dirty="0">
                <a:latin typeface="Times New Roman"/>
                <a:cs typeface="Times New Roman"/>
              </a:rPr>
              <a:t> </a:t>
            </a:r>
            <a:r>
              <a:rPr sz="2000" dirty="0">
                <a:latin typeface="Times New Roman"/>
                <a:cs typeface="Times New Roman"/>
              </a:rPr>
              <a:t>array</a:t>
            </a:r>
            <a:r>
              <a:rPr sz="2000" spc="-50" dirty="0">
                <a:latin typeface="Times New Roman"/>
                <a:cs typeface="Times New Roman"/>
              </a:rPr>
              <a:t> </a:t>
            </a:r>
            <a:r>
              <a:rPr sz="2000" spc="-5" dirty="0">
                <a:latin typeface="Times New Roman"/>
                <a:cs typeface="Times New Roman"/>
              </a:rPr>
              <a:t>declaration.</a:t>
            </a:r>
            <a:endParaRPr sz="2000" dirty="0">
              <a:latin typeface="Times New Roman"/>
              <a:cs typeface="Times New Roman"/>
            </a:endParaRPr>
          </a:p>
          <a:p>
            <a:pPr marL="268605" indent="-256540">
              <a:lnSpc>
                <a:spcPct val="100000"/>
              </a:lnSpc>
              <a:spcBef>
                <a:spcPts val="315"/>
              </a:spcBef>
              <a:buClr>
                <a:srgbClr val="9F4DA1"/>
              </a:buClr>
              <a:buFont typeface="Georgia"/>
              <a:buChar char="•"/>
              <a:tabLst>
                <a:tab pos="268605" algn="l"/>
                <a:tab pos="269240" algn="l"/>
              </a:tabLst>
            </a:pPr>
            <a:r>
              <a:rPr sz="2000" spc="-15" dirty="0">
                <a:latin typeface="Times New Roman"/>
                <a:cs typeface="Times New Roman"/>
              </a:rPr>
              <a:t>Arrays</a:t>
            </a:r>
            <a:r>
              <a:rPr sz="2000" spc="50" dirty="0">
                <a:latin typeface="Times New Roman"/>
                <a:cs typeface="Times New Roman"/>
              </a:rPr>
              <a:t> </a:t>
            </a:r>
            <a:r>
              <a:rPr sz="2000" spc="-5" dirty="0">
                <a:latin typeface="Times New Roman"/>
                <a:cs typeface="Times New Roman"/>
              </a:rPr>
              <a:t>can </a:t>
            </a:r>
            <a:r>
              <a:rPr sz="2000" dirty="0">
                <a:latin typeface="Times New Roman"/>
                <a:cs typeface="Times New Roman"/>
              </a:rPr>
              <a:t>be</a:t>
            </a:r>
            <a:r>
              <a:rPr sz="2000" spc="10" dirty="0">
                <a:latin typeface="Times New Roman"/>
                <a:cs typeface="Times New Roman"/>
              </a:rPr>
              <a:t> </a:t>
            </a:r>
            <a:r>
              <a:rPr sz="2000" spc="-5" dirty="0">
                <a:latin typeface="Times New Roman"/>
                <a:cs typeface="Times New Roman"/>
              </a:rPr>
              <a:t>declared</a:t>
            </a:r>
            <a:r>
              <a:rPr sz="2000" spc="-45" dirty="0">
                <a:latin typeface="Times New Roman"/>
                <a:cs typeface="Times New Roman"/>
              </a:rPr>
              <a:t> </a:t>
            </a:r>
            <a:r>
              <a:rPr sz="2000" spc="-5" dirty="0">
                <a:latin typeface="Times New Roman"/>
                <a:cs typeface="Times New Roman"/>
              </a:rPr>
              <a:t>in</a:t>
            </a:r>
            <a:r>
              <a:rPr sz="2000" spc="20" dirty="0">
                <a:latin typeface="Times New Roman"/>
                <a:cs typeface="Times New Roman"/>
              </a:rPr>
              <a:t> </a:t>
            </a:r>
            <a:r>
              <a:rPr sz="2000" spc="-10" dirty="0">
                <a:latin typeface="Times New Roman"/>
                <a:cs typeface="Times New Roman"/>
              </a:rPr>
              <a:t>various</a:t>
            </a:r>
            <a:r>
              <a:rPr sz="2000" spc="-15" dirty="0">
                <a:latin typeface="Times New Roman"/>
                <a:cs typeface="Times New Roman"/>
              </a:rPr>
              <a:t> </a:t>
            </a:r>
            <a:r>
              <a:rPr sz="2000" spc="-25" dirty="0">
                <a:latin typeface="Times New Roman"/>
                <a:cs typeface="Times New Roman"/>
              </a:rPr>
              <a:t>ways</a:t>
            </a:r>
            <a:r>
              <a:rPr sz="2000" spc="95" dirty="0">
                <a:latin typeface="Times New Roman"/>
                <a:cs typeface="Times New Roman"/>
              </a:rPr>
              <a:t> </a:t>
            </a:r>
            <a:r>
              <a:rPr sz="2000" spc="-5" dirty="0">
                <a:latin typeface="Times New Roman"/>
                <a:cs typeface="Times New Roman"/>
              </a:rPr>
              <a:t>in</a:t>
            </a:r>
            <a:r>
              <a:rPr sz="2000" spc="20" dirty="0">
                <a:latin typeface="Times New Roman"/>
                <a:cs typeface="Times New Roman"/>
              </a:rPr>
              <a:t> </a:t>
            </a:r>
            <a:r>
              <a:rPr sz="2000" spc="-15" dirty="0">
                <a:latin typeface="Times New Roman"/>
                <a:cs typeface="Times New Roman"/>
              </a:rPr>
              <a:t>different</a:t>
            </a:r>
            <a:r>
              <a:rPr sz="2000" spc="-35" dirty="0">
                <a:latin typeface="Times New Roman"/>
                <a:cs typeface="Times New Roman"/>
              </a:rPr>
              <a:t> </a:t>
            </a:r>
            <a:r>
              <a:rPr sz="2000" spc="-10" dirty="0">
                <a:latin typeface="Times New Roman"/>
                <a:cs typeface="Times New Roman"/>
              </a:rPr>
              <a:t>languages.</a:t>
            </a:r>
            <a:r>
              <a:rPr sz="2000" spc="40" dirty="0">
                <a:latin typeface="Times New Roman"/>
                <a:cs typeface="Times New Roman"/>
              </a:rPr>
              <a:t> </a:t>
            </a:r>
            <a:r>
              <a:rPr sz="2000" spc="-5" dirty="0">
                <a:latin typeface="Times New Roman"/>
                <a:cs typeface="Times New Roman"/>
              </a:rPr>
              <a:t>For</a:t>
            </a:r>
            <a:endParaRPr sz="2000" dirty="0">
              <a:latin typeface="Times New Roman"/>
              <a:cs typeface="Times New Roman"/>
            </a:endParaRPr>
          </a:p>
          <a:p>
            <a:pPr marL="268605">
              <a:lnSpc>
                <a:spcPct val="100000"/>
              </a:lnSpc>
            </a:pPr>
            <a:r>
              <a:rPr sz="2000" spc="-10" dirty="0">
                <a:latin typeface="Times New Roman"/>
                <a:cs typeface="Times New Roman"/>
              </a:rPr>
              <a:t>illustration,</a:t>
            </a:r>
            <a:r>
              <a:rPr sz="2000" spc="-30" dirty="0">
                <a:latin typeface="Times New Roman"/>
                <a:cs typeface="Times New Roman"/>
              </a:rPr>
              <a:t> </a:t>
            </a:r>
            <a:r>
              <a:rPr sz="2000" spc="-10" dirty="0">
                <a:latin typeface="Times New Roman"/>
                <a:cs typeface="Times New Roman"/>
              </a:rPr>
              <a:t>let's</a:t>
            </a:r>
            <a:r>
              <a:rPr sz="2000" dirty="0">
                <a:latin typeface="Times New Roman"/>
                <a:cs typeface="Times New Roman"/>
              </a:rPr>
              <a:t> </a:t>
            </a:r>
            <a:r>
              <a:rPr sz="2000" spc="-10" dirty="0">
                <a:latin typeface="Times New Roman"/>
                <a:cs typeface="Times New Roman"/>
              </a:rPr>
              <a:t>take</a:t>
            </a:r>
            <a:r>
              <a:rPr sz="2000" spc="10" dirty="0">
                <a:latin typeface="Times New Roman"/>
                <a:cs typeface="Times New Roman"/>
              </a:rPr>
              <a:t> </a:t>
            </a:r>
            <a:r>
              <a:rPr sz="2000" spc="-10" dirty="0">
                <a:latin typeface="Times New Roman"/>
                <a:cs typeface="Times New Roman"/>
              </a:rPr>
              <a:t>C</a:t>
            </a:r>
            <a:r>
              <a:rPr sz="2000" spc="20" dirty="0">
                <a:latin typeface="Times New Roman"/>
                <a:cs typeface="Times New Roman"/>
              </a:rPr>
              <a:t> </a:t>
            </a:r>
            <a:r>
              <a:rPr sz="2000" dirty="0">
                <a:latin typeface="Times New Roman"/>
                <a:cs typeface="Times New Roman"/>
              </a:rPr>
              <a:t>array</a:t>
            </a:r>
            <a:r>
              <a:rPr sz="2000" spc="-50" dirty="0">
                <a:latin typeface="Times New Roman"/>
                <a:cs typeface="Times New Roman"/>
              </a:rPr>
              <a:t> </a:t>
            </a:r>
            <a:r>
              <a:rPr sz="2000" spc="-5" dirty="0">
                <a:latin typeface="Times New Roman"/>
                <a:cs typeface="Times New Roman"/>
              </a:rPr>
              <a:t>declaration.</a:t>
            </a:r>
            <a:endParaRPr sz="2000" dirty="0">
              <a:latin typeface="Times New Roman"/>
              <a:cs typeface="Times New Roman"/>
            </a:endParaRPr>
          </a:p>
          <a:p>
            <a:pPr marL="268605" indent="-256540">
              <a:lnSpc>
                <a:spcPct val="100000"/>
              </a:lnSpc>
              <a:spcBef>
                <a:spcPts val="290"/>
              </a:spcBef>
              <a:buClr>
                <a:srgbClr val="9F4DA1"/>
              </a:buClr>
              <a:buFont typeface="Georgia"/>
              <a:buChar char="•"/>
              <a:tabLst>
                <a:tab pos="268605" algn="l"/>
                <a:tab pos="269240" algn="l"/>
              </a:tabLst>
            </a:pPr>
            <a:r>
              <a:rPr sz="2000" spc="-20" dirty="0">
                <a:latin typeface="Times New Roman"/>
                <a:cs typeface="Times New Roman"/>
              </a:rPr>
              <a:t>As</a:t>
            </a:r>
            <a:r>
              <a:rPr sz="2000" spc="25" dirty="0">
                <a:latin typeface="Times New Roman"/>
                <a:cs typeface="Times New Roman"/>
              </a:rPr>
              <a:t> </a:t>
            </a:r>
            <a:r>
              <a:rPr sz="2000" spc="-5" dirty="0">
                <a:latin typeface="Times New Roman"/>
                <a:cs typeface="Times New Roman"/>
              </a:rPr>
              <a:t>per</a:t>
            </a:r>
            <a:r>
              <a:rPr sz="2000" spc="5" dirty="0">
                <a:latin typeface="Times New Roman"/>
                <a:cs typeface="Times New Roman"/>
              </a:rPr>
              <a:t> </a:t>
            </a:r>
            <a:r>
              <a:rPr sz="2000" spc="-10" dirty="0">
                <a:latin typeface="Times New Roman"/>
                <a:cs typeface="Times New Roman"/>
              </a:rPr>
              <a:t>the</a:t>
            </a:r>
            <a:r>
              <a:rPr sz="2000" spc="5" dirty="0">
                <a:latin typeface="Times New Roman"/>
                <a:cs typeface="Times New Roman"/>
              </a:rPr>
              <a:t> </a:t>
            </a:r>
            <a:r>
              <a:rPr sz="2000" spc="-5" dirty="0">
                <a:latin typeface="Times New Roman"/>
                <a:cs typeface="Times New Roman"/>
              </a:rPr>
              <a:t>above</a:t>
            </a:r>
            <a:r>
              <a:rPr sz="2000" dirty="0">
                <a:latin typeface="Times New Roman"/>
                <a:cs typeface="Times New Roman"/>
              </a:rPr>
              <a:t> </a:t>
            </a:r>
            <a:r>
              <a:rPr sz="2000" spc="-10" dirty="0">
                <a:latin typeface="Times New Roman"/>
                <a:cs typeface="Times New Roman"/>
              </a:rPr>
              <a:t>illustration,</a:t>
            </a:r>
            <a:r>
              <a:rPr sz="2000" spc="-5" dirty="0">
                <a:latin typeface="Times New Roman"/>
                <a:cs typeface="Times New Roman"/>
              </a:rPr>
              <a:t> </a:t>
            </a:r>
            <a:r>
              <a:rPr sz="2000" spc="-15" dirty="0">
                <a:latin typeface="Times New Roman"/>
                <a:cs typeface="Times New Roman"/>
              </a:rPr>
              <a:t>following</a:t>
            </a:r>
            <a:r>
              <a:rPr sz="2000" spc="50" dirty="0">
                <a:latin typeface="Times New Roman"/>
                <a:cs typeface="Times New Roman"/>
              </a:rPr>
              <a:t> </a:t>
            </a:r>
            <a:r>
              <a:rPr sz="2000" spc="-5" dirty="0">
                <a:latin typeface="Times New Roman"/>
                <a:cs typeface="Times New Roman"/>
              </a:rPr>
              <a:t>are</a:t>
            </a:r>
            <a:r>
              <a:rPr sz="2000" spc="-10" dirty="0">
                <a:latin typeface="Times New Roman"/>
                <a:cs typeface="Times New Roman"/>
              </a:rPr>
              <a:t> the</a:t>
            </a:r>
            <a:r>
              <a:rPr sz="2000" spc="10" dirty="0">
                <a:latin typeface="Times New Roman"/>
                <a:cs typeface="Times New Roman"/>
              </a:rPr>
              <a:t> </a:t>
            </a:r>
            <a:r>
              <a:rPr sz="2000" spc="-10" dirty="0">
                <a:latin typeface="Times New Roman"/>
                <a:cs typeface="Times New Roman"/>
              </a:rPr>
              <a:t>important</a:t>
            </a:r>
            <a:r>
              <a:rPr sz="2000" spc="-5" dirty="0">
                <a:latin typeface="Times New Roman"/>
                <a:cs typeface="Times New Roman"/>
              </a:rPr>
              <a:t> points</a:t>
            </a:r>
            <a:r>
              <a:rPr sz="2000" spc="-15" dirty="0">
                <a:latin typeface="Times New Roman"/>
                <a:cs typeface="Times New Roman"/>
              </a:rPr>
              <a:t> </a:t>
            </a:r>
            <a:r>
              <a:rPr sz="2000" spc="-5" dirty="0">
                <a:latin typeface="Times New Roman"/>
                <a:cs typeface="Times New Roman"/>
              </a:rPr>
              <a:t>to</a:t>
            </a:r>
            <a:r>
              <a:rPr sz="2000" spc="5" dirty="0">
                <a:latin typeface="Times New Roman"/>
                <a:cs typeface="Times New Roman"/>
              </a:rPr>
              <a:t> </a:t>
            </a:r>
            <a:r>
              <a:rPr sz="2000" dirty="0">
                <a:latin typeface="Times New Roman"/>
                <a:cs typeface="Times New Roman"/>
              </a:rPr>
              <a:t>be</a:t>
            </a:r>
          </a:p>
          <a:p>
            <a:pPr marL="268605">
              <a:lnSpc>
                <a:spcPct val="100000"/>
              </a:lnSpc>
            </a:pPr>
            <a:r>
              <a:rPr sz="2000" spc="-5" dirty="0">
                <a:latin typeface="Times New Roman"/>
                <a:cs typeface="Times New Roman"/>
              </a:rPr>
              <a:t>considered.</a:t>
            </a:r>
            <a:endParaRPr sz="2000" dirty="0">
              <a:latin typeface="Times New Roman"/>
              <a:cs typeface="Times New Roman"/>
            </a:endParaRPr>
          </a:p>
          <a:p>
            <a:pPr marL="268605" indent="-256540">
              <a:lnSpc>
                <a:spcPct val="100000"/>
              </a:lnSpc>
              <a:spcBef>
                <a:spcPts val="310"/>
              </a:spcBef>
              <a:buClr>
                <a:srgbClr val="9F4DA1"/>
              </a:buClr>
              <a:buFont typeface="Georgia"/>
              <a:buChar char="•"/>
              <a:tabLst>
                <a:tab pos="268605" algn="l"/>
                <a:tab pos="269240" algn="l"/>
              </a:tabLst>
            </a:pPr>
            <a:r>
              <a:rPr sz="2000" b="1" spc="-5" dirty="0">
                <a:latin typeface="Times New Roman"/>
                <a:cs typeface="Times New Roman"/>
              </a:rPr>
              <a:t>Index</a:t>
            </a:r>
            <a:r>
              <a:rPr sz="2000" b="1" spc="-40" dirty="0">
                <a:latin typeface="Times New Roman"/>
                <a:cs typeface="Times New Roman"/>
              </a:rPr>
              <a:t> </a:t>
            </a:r>
            <a:r>
              <a:rPr sz="2000" b="1" spc="-5" dirty="0">
                <a:latin typeface="Times New Roman"/>
                <a:cs typeface="Times New Roman"/>
              </a:rPr>
              <a:t>starts</a:t>
            </a:r>
            <a:r>
              <a:rPr sz="2000" b="1" spc="-65" dirty="0">
                <a:latin typeface="Times New Roman"/>
                <a:cs typeface="Times New Roman"/>
              </a:rPr>
              <a:t> </a:t>
            </a:r>
            <a:r>
              <a:rPr sz="2000" b="1" spc="-20" dirty="0">
                <a:latin typeface="Times New Roman"/>
                <a:cs typeface="Times New Roman"/>
              </a:rPr>
              <a:t>with</a:t>
            </a:r>
            <a:r>
              <a:rPr sz="2000" b="1" spc="15" dirty="0">
                <a:latin typeface="Times New Roman"/>
                <a:cs typeface="Times New Roman"/>
              </a:rPr>
              <a:t> </a:t>
            </a:r>
            <a:r>
              <a:rPr sz="2000" b="1" spc="5" dirty="0">
                <a:latin typeface="Times New Roman"/>
                <a:cs typeface="Times New Roman"/>
              </a:rPr>
              <a:t>0</a:t>
            </a:r>
            <a:r>
              <a:rPr sz="2000" spc="5" dirty="0">
                <a:latin typeface="Times New Roman"/>
                <a:cs typeface="Times New Roman"/>
              </a:rPr>
              <a:t>.</a:t>
            </a:r>
            <a:endParaRPr sz="2000" dirty="0">
              <a:latin typeface="Times New Roman"/>
              <a:cs typeface="Times New Roman"/>
            </a:endParaRPr>
          </a:p>
          <a:p>
            <a:pPr marL="268605" indent="-256540">
              <a:lnSpc>
                <a:spcPct val="100000"/>
              </a:lnSpc>
              <a:spcBef>
                <a:spcPts val="295"/>
              </a:spcBef>
              <a:buClr>
                <a:srgbClr val="9F4DA1"/>
              </a:buClr>
              <a:buFont typeface="Georgia"/>
              <a:buChar char="•"/>
              <a:tabLst>
                <a:tab pos="268605" algn="l"/>
                <a:tab pos="269240" algn="l"/>
              </a:tabLst>
            </a:pPr>
            <a:r>
              <a:rPr sz="2000" spc="-10" dirty="0">
                <a:latin typeface="Times New Roman"/>
                <a:cs typeface="Times New Roman"/>
              </a:rPr>
              <a:t>Array</a:t>
            </a:r>
            <a:r>
              <a:rPr sz="2000" spc="-5" dirty="0">
                <a:latin typeface="Times New Roman"/>
                <a:cs typeface="Times New Roman"/>
              </a:rPr>
              <a:t> </a:t>
            </a:r>
            <a:r>
              <a:rPr sz="2000" spc="-10" dirty="0">
                <a:latin typeface="Times New Roman"/>
                <a:cs typeface="Times New Roman"/>
              </a:rPr>
              <a:t>length</a:t>
            </a:r>
            <a:r>
              <a:rPr sz="2000" spc="10" dirty="0">
                <a:latin typeface="Times New Roman"/>
                <a:cs typeface="Times New Roman"/>
              </a:rPr>
              <a:t> </a:t>
            </a:r>
            <a:r>
              <a:rPr sz="2000" spc="-5" dirty="0">
                <a:latin typeface="Times New Roman"/>
                <a:cs typeface="Times New Roman"/>
              </a:rPr>
              <a:t>is </a:t>
            </a:r>
            <a:r>
              <a:rPr sz="2000" dirty="0">
                <a:latin typeface="Times New Roman"/>
                <a:cs typeface="Times New Roman"/>
              </a:rPr>
              <a:t>10</a:t>
            </a:r>
            <a:r>
              <a:rPr sz="2000" spc="-15" dirty="0">
                <a:latin typeface="Times New Roman"/>
                <a:cs typeface="Times New Roman"/>
              </a:rPr>
              <a:t> </a:t>
            </a:r>
            <a:r>
              <a:rPr sz="2000" spc="-20" dirty="0">
                <a:latin typeface="Times New Roman"/>
                <a:cs typeface="Times New Roman"/>
              </a:rPr>
              <a:t>which</a:t>
            </a:r>
            <a:r>
              <a:rPr sz="2000" spc="65" dirty="0">
                <a:latin typeface="Times New Roman"/>
                <a:cs typeface="Times New Roman"/>
              </a:rPr>
              <a:t> </a:t>
            </a:r>
            <a:r>
              <a:rPr sz="2000" spc="-15" dirty="0">
                <a:latin typeface="Times New Roman"/>
                <a:cs typeface="Times New Roman"/>
              </a:rPr>
              <a:t>means</a:t>
            </a:r>
            <a:r>
              <a:rPr sz="2000" spc="40" dirty="0">
                <a:latin typeface="Times New Roman"/>
                <a:cs typeface="Times New Roman"/>
              </a:rPr>
              <a:t> </a:t>
            </a:r>
            <a:r>
              <a:rPr sz="2000" spc="-5" dirty="0">
                <a:latin typeface="Times New Roman"/>
                <a:cs typeface="Times New Roman"/>
              </a:rPr>
              <a:t>it</a:t>
            </a:r>
            <a:r>
              <a:rPr sz="2000" spc="-25" dirty="0">
                <a:latin typeface="Times New Roman"/>
                <a:cs typeface="Times New Roman"/>
              </a:rPr>
              <a:t> </a:t>
            </a:r>
            <a:r>
              <a:rPr sz="2000" spc="-5" dirty="0">
                <a:latin typeface="Times New Roman"/>
                <a:cs typeface="Times New Roman"/>
              </a:rPr>
              <a:t>can</a:t>
            </a:r>
            <a:r>
              <a:rPr sz="2000" spc="15" dirty="0">
                <a:latin typeface="Times New Roman"/>
                <a:cs typeface="Times New Roman"/>
              </a:rPr>
              <a:t> </a:t>
            </a:r>
            <a:r>
              <a:rPr sz="2000" spc="-5" dirty="0">
                <a:latin typeface="Times New Roman"/>
                <a:cs typeface="Times New Roman"/>
              </a:rPr>
              <a:t>store</a:t>
            </a:r>
            <a:r>
              <a:rPr sz="2000" spc="-35" dirty="0">
                <a:latin typeface="Times New Roman"/>
                <a:cs typeface="Times New Roman"/>
              </a:rPr>
              <a:t> </a:t>
            </a:r>
            <a:r>
              <a:rPr sz="2000" dirty="0">
                <a:latin typeface="Times New Roman"/>
                <a:cs typeface="Times New Roman"/>
              </a:rPr>
              <a:t>10</a:t>
            </a:r>
            <a:r>
              <a:rPr sz="2000" spc="-15" dirty="0">
                <a:latin typeface="Times New Roman"/>
                <a:cs typeface="Times New Roman"/>
              </a:rPr>
              <a:t> </a:t>
            </a:r>
            <a:r>
              <a:rPr sz="2000" spc="-10" dirty="0">
                <a:latin typeface="Times New Roman"/>
                <a:cs typeface="Times New Roman"/>
              </a:rPr>
              <a:t>elements.</a:t>
            </a:r>
            <a:endParaRPr sz="2000" dirty="0">
              <a:latin typeface="Times New Roman"/>
              <a:cs typeface="Times New Roman"/>
            </a:endParaRPr>
          </a:p>
          <a:p>
            <a:pPr marL="268605" indent="-256540">
              <a:lnSpc>
                <a:spcPct val="100000"/>
              </a:lnSpc>
              <a:spcBef>
                <a:spcPts val="310"/>
              </a:spcBef>
              <a:buClr>
                <a:srgbClr val="9F4DA1"/>
              </a:buClr>
              <a:buFont typeface="Georgia"/>
              <a:buChar char="•"/>
              <a:tabLst>
                <a:tab pos="268605" algn="l"/>
                <a:tab pos="269240" algn="l"/>
              </a:tabLst>
            </a:pPr>
            <a:r>
              <a:rPr sz="2000" spc="-5" dirty="0">
                <a:latin typeface="Times New Roman"/>
                <a:cs typeface="Times New Roman"/>
              </a:rPr>
              <a:t>Each</a:t>
            </a:r>
            <a:r>
              <a:rPr sz="2000" spc="20" dirty="0">
                <a:latin typeface="Times New Roman"/>
                <a:cs typeface="Times New Roman"/>
              </a:rPr>
              <a:t> </a:t>
            </a:r>
            <a:r>
              <a:rPr sz="2000" spc="-10" dirty="0">
                <a:latin typeface="Times New Roman"/>
                <a:cs typeface="Times New Roman"/>
              </a:rPr>
              <a:t>element</a:t>
            </a:r>
            <a:r>
              <a:rPr sz="2000" spc="5" dirty="0">
                <a:latin typeface="Times New Roman"/>
                <a:cs typeface="Times New Roman"/>
              </a:rPr>
              <a:t> </a:t>
            </a:r>
            <a:r>
              <a:rPr sz="2000" spc="-5" dirty="0">
                <a:latin typeface="Times New Roman"/>
                <a:cs typeface="Times New Roman"/>
              </a:rPr>
              <a:t>can</a:t>
            </a:r>
            <a:r>
              <a:rPr sz="2000" spc="20" dirty="0">
                <a:latin typeface="Times New Roman"/>
                <a:cs typeface="Times New Roman"/>
              </a:rPr>
              <a:t> </a:t>
            </a:r>
            <a:r>
              <a:rPr sz="2000" dirty="0">
                <a:latin typeface="Times New Roman"/>
                <a:cs typeface="Times New Roman"/>
              </a:rPr>
              <a:t>be</a:t>
            </a:r>
            <a:r>
              <a:rPr sz="2000" spc="-15" dirty="0">
                <a:latin typeface="Times New Roman"/>
                <a:cs typeface="Times New Roman"/>
              </a:rPr>
              <a:t> </a:t>
            </a:r>
            <a:r>
              <a:rPr sz="2000" spc="-5" dirty="0">
                <a:latin typeface="Times New Roman"/>
                <a:cs typeface="Times New Roman"/>
              </a:rPr>
              <a:t>accessed</a:t>
            </a:r>
            <a:r>
              <a:rPr sz="2000" spc="10" dirty="0">
                <a:latin typeface="Times New Roman"/>
                <a:cs typeface="Times New Roman"/>
              </a:rPr>
              <a:t> </a:t>
            </a:r>
            <a:r>
              <a:rPr sz="2000" spc="-10" dirty="0">
                <a:latin typeface="Times New Roman"/>
                <a:cs typeface="Times New Roman"/>
              </a:rPr>
              <a:t>via</a:t>
            </a:r>
            <a:r>
              <a:rPr sz="2000" spc="-20" dirty="0">
                <a:latin typeface="Times New Roman"/>
                <a:cs typeface="Times New Roman"/>
              </a:rPr>
              <a:t> </a:t>
            </a:r>
            <a:r>
              <a:rPr sz="2000" spc="-5" dirty="0">
                <a:latin typeface="Times New Roman"/>
                <a:cs typeface="Times New Roman"/>
              </a:rPr>
              <a:t>its</a:t>
            </a:r>
            <a:r>
              <a:rPr sz="2000" spc="-30" dirty="0">
                <a:latin typeface="Times New Roman"/>
                <a:cs typeface="Times New Roman"/>
              </a:rPr>
              <a:t> </a:t>
            </a:r>
            <a:r>
              <a:rPr sz="2000" spc="-10" dirty="0">
                <a:latin typeface="Times New Roman"/>
                <a:cs typeface="Times New Roman"/>
              </a:rPr>
              <a:t>index.</a:t>
            </a:r>
            <a:r>
              <a:rPr sz="2000" spc="15" dirty="0">
                <a:latin typeface="Times New Roman"/>
                <a:cs typeface="Times New Roman"/>
              </a:rPr>
              <a:t> </a:t>
            </a:r>
            <a:r>
              <a:rPr sz="2000" spc="-5" dirty="0">
                <a:latin typeface="Times New Roman"/>
                <a:cs typeface="Times New Roman"/>
              </a:rPr>
              <a:t>For</a:t>
            </a:r>
            <a:r>
              <a:rPr sz="2000" spc="-30" dirty="0">
                <a:latin typeface="Times New Roman"/>
                <a:cs typeface="Times New Roman"/>
              </a:rPr>
              <a:t> </a:t>
            </a:r>
            <a:r>
              <a:rPr sz="2000" spc="-10" dirty="0">
                <a:latin typeface="Times New Roman"/>
                <a:cs typeface="Times New Roman"/>
              </a:rPr>
              <a:t>example,</a:t>
            </a:r>
            <a:r>
              <a:rPr sz="2000" spc="55" dirty="0">
                <a:latin typeface="Times New Roman"/>
                <a:cs typeface="Times New Roman"/>
              </a:rPr>
              <a:t> </a:t>
            </a:r>
            <a:r>
              <a:rPr sz="2000" spc="-30" dirty="0">
                <a:latin typeface="Times New Roman"/>
                <a:cs typeface="Times New Roman"/>
              </a:rPr>
              <a:t>we</a:t>
            </a:r>
            <a:r>
              <a:rPr sz="2000" spc="55" dirty="0">
                <a:latin typeface="Times New Roman"/>
                <a:cs typeface="Times New Roman"/>
              </a:rPr>
              <a:t> </a:t>
            </a:r>
            <a:r>
              <a:rPr sz="2000" spc="-5" dirty="0">
                <a:latin typeface="Times New Roman"/>
                <a:cs typeface="Times New Roman"/>
              </a:rPr>
              <a:t>can</a:t>
            </a:r>
            <a:r>
              <a:rPr sz="2000" spc="20" dirty="0">
                <a:latin typeface="Times New Roman"/>
                <a:cs typeface="Times New Roman"/>
              </a:rPr>
              <a:t> </a:t>
            </a:r>
            <a:r>
              <a:rPr sz="2000" spc="-10" dirty="0">
                <a:latin typeface="Times New Roman"/>
                <a:cs typeface="Times New Roman"/>
              </a:rPr>
              <a:t>fetch</a:t>
            </a:r>
            <a:r>
              <a:rPr sz="2000" dirty="0">
                <a:latin typeface="Times New Roman"/>
                <a:cs typeface="Times New Roman"/>
              </a:rPr>
              <a:t> </a:t>
            </a:r>
            <a:r>
              <a:rPr sz="2000" spc="-5" dirty="0">
                <a:latin typeface="Times New Roman"/>
                <a:cs typeface="Times New Roman"/>
              </a:rPr>
              <a:t>an</a:t>
            </a:r>
            <a:endParaRPr sz="2000" dirty="0">
              <a:latin typeface="Times New Roman"/>
              <a:cs typeface="Times New Roman"/>
            </a:endParaRPr>
          </a:p>
          <a:p>
            <a:pPr marL="268605">
              <a:lnSpc>
                <a:spcPct val="100000"/>
              </a:lnSpc>
            </a:pPr>
            <a:r>
              <a:rPr sz="2000" spc="-10" dirty="0">
                <a:latin typeface="Times New Roman"/>
                <a:cs typeface="Times New Roman"/>
              </a:rPr>
              <a:t>element</a:t>
            </a:r>
            <a:r>
              <a:rPr sz="2000" spc="-15" dirty="0">
                <a:latin typeface="Times New Roman"/>
                <a:cs typeface="Times New Roman"/>
              </a:rPr>
              <a:t> </a:t>
            </a:r>
            <a:r>
              <a:rPr sz="2000" spc="-5" dirty="0">
                <a:latin typeface="Times New Roman"/>
                <a:cs typeface="Times New Roman"/>
              </a:rPr>
              <a:t>at</a:t>
            </a:r>
            <a:r>
              <a:rPr sz="2000" spc="-40" dirty="0">
                <a:latin typeface="Times New Roman"/>
                <a:cs typeface="Times New Roman"/>
              </a:rPr>
              <a:t> </a:t>
            </a:r>
            <a:r>
              <a:rPr sz="2000" spc="-5" dirty="0">
                <a:latin typeface="Times New Roman"/>
                <a:cs typeface="Times New Roman"/>
              </a:rPr>
              <a:t>index</a:t>
            </a:r>
            <a:r>
              <a:rPr sz="2000" spc="-20" dirty="0">
                <a:latin typeface="Times New Roman"/>
                <a:cs typeface="Times New Roman"/>
              </a:rPr>
              <a:t> </a:t>
            </a:r>
            <a:r>
              <a:rPr sz="2000" spc="-5" dirty="0">
                <a:latin typeface="Times New Roman"/>
                <a:cs typeface="Times New Roman"/>
              </a:rPr>
              <a:t>6</a:t>
            </a:r>
            <a:r>
              <a:rPr sz="2000" spc="-20" dirty="0">
                <a:latin typeface="Times New Roman"/>
                <a:cs typeface="Times New Roman"/>
              </a:rPr>
              <a:t> </a:t>
            </a:r>
            <a:r>
              <a:rPr sz="2000" spc="-5" dirty="0">
                <a:latin typeface="Times New Roman"/>
                <a:cs typeface="Times New Roman"/>
              </a:rPr>
              <a:t>as</a:t>
            </a:r>
            <a:r>
              <a:rPr sz="2000" spc="-20" dirty="0">
                <a:latin typeface="Times New Roman"/>
                <a:cs typeface="Times New Roman"/>
              </a:rPr>
              <a:t> </a:t>
            </a:r>
            <a:r>
              <a:rPr sz="2000" spc="5" dirty="0">
                <a:latin typeface="Times New Roman"/>
                <a:cs typeface="Times New Roman"/>
              </a:rPr>
              <a:t>9.</a:t>
            </a:r>
            <a:endParaRPr sz="2000" dirty="0">
              <a:latin typeface="Times New Roman"/>
              <a:cs typeface="Times New Roman"/>
            </a:endParaRPr>
          </a:p>
        </p:txBody>
      </p:sp>
      <p:grpSp>
        <p:nvGrpSpPr>
          <p:cNvPr id="3" name="object 3"/>
          <p:cNvGrpSpPr/>
          <p:nvPr/>
        </p:nvGrpSpPr>
        <p:grpSpPr>
          <a:xfrm>
            <a:off x="1447800" y="4419600"/>
            <a:ext cx="6784975" cy="2057400"/>
            <a:chOff x="1447800" y="4419600"/>
            <a:chExt cx="6784975" cy="2057400"/>
          </a:xfrm>
        </p:grpSpPr>
        <p:pic>
          <p:nvPicPr>
            <p:cNvPr id="4" name="object 4"/>
            <p:cNvPicPr/>
            <p:nvPr/>
          </p:nvPicPr>
          <p:blipFill>
            <a:blip r:embed="rId2" cstate="print"/>
            <a:stretch>
              <a:fillRect/>
            </a:stretch>
          </p:blipFill>
          <p:spPr>
            <a:xfrm>
              <a:off x="1447800" y="4419600"/>
              <a:ext cx="4005072" cy="1082040"/>
            </a:xfrm>
            <a:prstGeom prst="rect">
              <a:avLst/>
            </a:prstGeom>
          </p:spPr>
        </p:pic>
        <p:pic>
          <p:nvPicPr>
            <p:cNvPr id="5" name="object 5"/>
            <p:cNvPicPr/>
            <p:nvPr/>
          </p:nvPicPr>
          <p:blipFill>
            <a:blip r:embed="rId3" cstate="print"/>
            <a:stretch>
              <a:fillRect/>
            </a:stretch>
          </p:blipFill>
          <p:spPr>
            <a:xfrm>
              <a:off x="3700272" y="5358383"/>
              <a:ext cx="4532376" cy="1118616"/>
            </a:xfrm>
            <a:prstGeom prst="rect">
              <a:avLst/>
            </a:prstGeom>
          </p:spPr>
        </p:pic>
      </p:gr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45142" y="965528"/>
            <a:ext cx="7107123" cy="677108"/>
          </a:xfrm>
        </p:spPr>
        <p:txBody>
          <a:bodyPr/>
          <a:lstStyle/>
          <a:p>
            <a:pPr algn="ctr"/>
            <a:r>
              <a:rPr lang="en-US" b="1" dirty="0" smtClean="0"/>
              <a:t>ABSTRACT DATA TYPE </a:t>
            </a:r>
            <a:endParaRPr lang="en-IN" b="1"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8477" y="1600200"/>
            <a:ext cx="8252432" cy="48343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8151809" y="5867400"/>
            <a:ext cx="838200" cy="369332"/>
          </a:xfrm>
          <a:prstGeom prst="rect">
            <a:avLst/>
          </a:prstGeom>
          <a:noFill/>
        </p:spPr>
        <p:txBody>
          <a:bodyPr wrap="square" rtlCol="0">
            <a:spAutoFit/>
          </a:bodyPr>
          <a:lstStyle/>
          <a:p>
            <a:r>
              <a:rPr lang="en-US" dirty="0" smtClean="0">
                <a:hlinkClick r:id="rId3" action="ppaction://hlinksldjump"/>
              </a:rPr>
              <a:t>Back</a:t>
            </a:r>
            <a:endParaRPr lang="en-US" dirty="0"/>
          </a:p>
        </p:txBody>
      </p:sp>
    </p:spTree>
    <p:extLst>
      <p:ext uri="{BB962C8B-B14F-4D97-AF65-F5344CB8AC3E}">
        <p14:creationId xmlns:p14="http://schemas.microsoft.com/office/powerpoint/2010/main" val="299677042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677158" y="668223"/>
            <a:ext cx="2252980" cy="695325"/>
          </a:xfrm>
          <a:prstGeom prst="rect">
            <a:avLst/>
          </a:prstGeom>
        </p:spPr>
        <p:txBody>
          <a:bodyPr vert="horz" wrap="square" lIns="0" tIns="12065" rIns="0" bIns="0" rtlCol="0">
            <a:spAutoFit/>
          </a:bodyPr>
          <a:lstStyle/>
          <a:p>
            <a:pPr marL="12700">
              <a:lnSpc>
                <a:spcPct val="100000"/>
              </a:lnSpc>
              <a:spcBef>
                <a:spcPts val="95"/>
              </a:spcBef>
            </a:pPr>
            <a:r>
              <a:rPr b="1" spc="-10" dirty="0">
                <a:solidFill>
                  <a:srgbClr val="000000"/>
                </a:solidFill>
                <a:latin typeface="Times New Roman"/>
                <a:cs typeface="Times New Roman"/>
              </a:rPr>
              <a:t>ARR</a:t>
            </a:r>
            <a:r>
              <a:rPr b="1" spc="-755" dirty="0">
                <a:solidFill>
                  <a:srgbClr val="000000"/>
                </a:solidFill>
                <a:latin typeface="Times New Roman"/>
                <a:cs typeface="Times New Roman"/>
              </a:rPr>
              <a:t>A</a:t>
            </a:r>
            <a:r>
              <a:rPr b="1" spc="-10" dirty="0">
                <a:solidFill>
                  <a:srgbClr val="000000"/>
                </a:solidFill>
                <a:latin typeface="Times New Roman"/>
                <a:cs typeface="Times New Roman"/>
              </a:rPr>
              <a:t>YS</a:t>
            </a:r>
          </a:p>
        </p:txBody>
      </p:sp>
      <p:sp>
        <p:nvSpPr>
          <p:cNvPr id="3" name="object 3"/>
          <p:cNvSpPr txBox="1"/>
          <p:nvPr/>
        </p:nvSpPr>
        <p:spPr>
          <a:xfrm>
            <a:off x="230835" y="1524762"/>
            <a:ext cx="8618855" cy="1734185"/>
          </a:xfrm>
          <a:prstGeom prst="rect">
            <a:avLst/>
          </a:prstGeom>
        </p:spPr>
        <p:txBody>
          <a:bodyPr vert="horz" wrap="square" lIns="0" tIns="13335" rIns="0" bIns="0" rtlCol="0">
            <a:spAutoFit/>
          </a:bodyPr>
          <a:lstStyle/>
          <a:p>
            <a:pPr marL="12700" marR="5080" algn="just">
              <a:lnSpc>
                <a:spcPct val="100000"/>
              </a:lnSpc>
              <a:spcBef>
                <a:spcPts val="105"/>
              </a:spcBef>
            </a:pPr>
            <a:r>
              <a:rPr sz="2800" spc="-10" dirty="0">
                <a:latin typeface="Times New Roman"/>
                <a:cs typeface="Times New Roman"/>
              </a:rPr>
              <a:t>Imagine that </a:t>
            </a:r>
            <a:r>
              <a:rPr sz="2800" spc="-20" dirty="0">
                <a:latin typeface="Times New Roman"/>
                <a:cs typeface="Times New Roman"/>
              </a:rPr>
              <a:t>we </a:t>
            </a:r>
            <a:r>
              <a:rPr sz="2800" spc="-5" dirty="0">
                <a:latin typeface="Times New Roman"/>
                <a:cs typeface="Times New Roman"/>
              </a:rPr>
              <a:t>have </a:t>
            </a:r>
            <a:r>
              <a:rPr sz="2800" dirty="0">
                <a:latin typeface="Times New Roman"/>
                <a:cs typeface="Times New Roman"/>
              </a:rPr>
              <a:t>100 </a:t>
            </a:r>
            <a:r>
              <a:rPr sz="2800" spc="-5" dirty="0">
                <a:latin typeface="Times New Roman"/>
                <a:cs typeface="Times New Roman"/>
              </a:rPr>
              <a:t>scores. </a:t>
            </a:r>
            <a:r>
              <a:rPr sz="2800" spc="-185" dirty="0">
                <a:latin typeface="Times New Roman"/>
                <a:cs typeface="Times New Roman"/>
              </a:rPr>
              <a:t>We</a:t>
            </a:r>
            <a:r>
              <a:rPr sz="2800" spc="-180" dirty="0">
                <a:latin typeface="Times New Roman"/>
                <a:cs typeface="Times New Roman"/>
              </a:rPr>
              <a:t> </a:t>
            </a:r>
            <a:r>
              <a:rPr sz="2800" spc="-15" dirty="0">
                <a:latin typeface="Times New Roman"/>
                <a:cs typeface="Times New Roman"/>
              </a:rPr>
              <a:t>need </a:t>
            </a:r>
            <a:r>
              <a:rPr sz="2800" spc="-5" dirty="0">
                <a:latin typeface="Times New Roman"/>
                <a:cs typeface="Times New Roman"/>
              </a:rPr>
              <a:t>to </a:t>
            </a:r>
            <a:r>
              <a:rPr sz="2800" spc="-10" dirty="0">
                <a:latin typeface="Times New Roman"/>
                <a:cs typeface="Times New Roman"/>
              </a:rPr>
              <a:t>read them, </a:t>
            </a:r>
            <a:r>
              <a:rPr sz="2800" spc="-5" dirty="0">
                <a:latin typeface="Times New Roman"/>
                <a:cs typeface="Times New Roman"/>
              </a:rPr>
              <a:t> </a:t>
            </a:r>
            <a:r>
              <a:rPr sz="2800" spc="-10" dirty="0">
                <a:latin typeface="Times New Roman"/>
                <a:cs typeface="Times New Roman"/>
              </a:rPr>
              <a:t>process </a:t>
            </a:r>
            <a:r>
              <a:rPr sz="2800" spc="-5" dirty="0">
                <a:latin typeface="Times New Roman"/>
                <a:cs typeface="Times New Roman"/>
              </a:rPr>
              <a:t>them and </a:t>
            </a:r>
            <a:r>
              <a:rPr sz="2800" dirty="0">
                <a:latin typeface="Times New Roman"/>
                <a:cs typeface="Times New Roman"/>
              </a:rPr>
              <a:t>print </a:t>
            </a:r>
            <a:r>
              <a:rPr sz="2800" spc="-15" dirty="0">
                <a:latin typeface="Times New Roman"/>
                <a:cs typeface="Times New Roman"/>
              </a:rPr>
              <a:t>them. </a:t>
            </a:r>
            <a:r>
              <a:rPr sz="2800" spc="-185" dirty="0">
                <a:latin typeface="Times New Roman"/>
                <a:cs typeface="Times New Roman"/>
              </a:rPr>
              <a:t>We </a:t>
            </a:r>
            <a:r>
              <a:rPr sz="2800" spc="-15" dirty="0">
                <a:latin typeface="Times New Roman"/>
                <a:cs typeface="Times New Roman"/>
              </a:rPr>
              <a:t>must </a:t>
            </a:r>
            <a:r>
              <a:rPr sz="2800" spc="-10" dirty="0">
                <a:latin typeface="Times New Roman"/>
                <a:cs typeface="Times New Roman"/>
              </a:rPr>
              <a:t>also keep these 100 </a:t>
            </a:r>
            <a:r>
              <a:rPr sz="2800" spc="-5" dirty="0">
                <a:latin typeface="Times New Roman"/>
                <a:cs typeface="Times New Roman"/>
              </a:rPr>
              <a:t> scores in </a:t>
            </a:r>
            <a:r>
              <a:rPr sz="2800" spc="-15" dirty="0">
                <a:latin typeface="Times New Roman"/>
                <a:cs typeface="Times New Roman"/>
              </a:rPr>
              <a:t>memory </a:t>
            </a:r>
            <a:r>
              <a:rPr sz="2800" spc="5" dirty="0">
                <a:latin typeface="Times New Roman"/>
                <a:cs typeface="Times New Roman"/>
              </a:rPr>
              <a:t>for the </a:t>
            </a:r>
            <a:r>
              <a:rPr sz="2800" spc="-10" dirty="0">
                <a:latin typeface="Times New Roman"/>
                <a:cs typeface="Times New Roman"/>
              </a:rPr>
              <a:t>duration </a:t>
            </a:r>
            <a:r>
              <a:rPr sz="2800" spc="5" dirty="0">
                <a:latin typeface="Times New Roman"/>
                <a:cs typeface="Times New Roman"/>
              </a:rPr>
              <a:t>of </a:t>
            </a:r>
            <a:r>
              <a:rPr sz="2800" dirty="0">
                <a:latin typeface="Times New Roman"/>
                <a:cs typeface="Times New Roman"/>
              </a:rPr>
              <a:t>the </a:t>
            </a:r>
            <a:r>
              <a:rPr sz="2800" spc="-5" dirty="0">
                <a:latin typeface="Times New Roman"/>
                <a:cs typeface="Times New Roman"/>
              </a:rPr>
              <a:t>program. </a:t>
            </a:r>
            <a:r>
              <a:rPr sz="2800" spc="-185" dirty="0">
                <a:latin typeface="Times New Roman"/>
                <a:cs typeface="Times New Roman"/>
              </a:rPr>
              <a:t>We </a:t>
            </a:r>
            <a:r>
              <a:rPr sz="2800" spc="-25" dirty="0">
                <a:latin typeface="Times New Roman"/>
                <a:cs typeface="Times New Roman"/>
              </a:rPr>
              <a:t>can </a:t>
            </a:r>
            <a:r>
              <a:rPr sz="2800" spc="-20" dirty="0">
                <a:latin typeface="Times New Roman"/>
                <a:cs typeface="Times New Roman"/>
              </a:rPr>
              <a:t> </a:t>
            </a:r>
            <a:r>
              <a:rPr sz="2800" spc="5" dirty="0">
                <a:latin typeface="Times New Roman"/>
                <a:cs typeface="Times New Roman"/>
              </a:rPr>
              <a:t>define</a:t>
            </a:r>
            <a:r>
              <a:rPr sz="2800" spc="-65" dirty="0">
                <a:latin typeface="Times New Roman"/>
                <a:cs typeface="Times New Roman"/>
              </a:rPr>
              <a:t> </a:t>
            </a:r>
            <a:r>
              <a:rPr sz="2800" dirty="0">
                <a:latin typeface="Times New Roman"/>
                <a:cs typeface="Times New Roman"/>
              </a:rPr>
              <a:t>a</a:t>
            </a:r>
            <a:r>
              <a:rPr sz="2800" spc="-30" dirty="0">
                <a:latin typeface="Times New Roman"/>
                <a:cs typeface="Times New Roman"/>
              </a:rPr>
              <a:t> </a:t>
            </a:r>
            <a:r>
              <a:rPr sz="2800" dirty="0">
                <a:latin typeface="Times New Roman"/>
                <a:cs typeface="Times New Roman"/>
              </a:rPr>
              <a:t>hundred</a:t>
            </a:r>
            <a:r>
              <a:rPr sz="2800" spc="-75" dirty="0">
                <a:latin typeface="Times New Roman"/>
                <a:cs typeface="Times New Roman"/>
              </a:rPr>
              <a:t> </a:t>
            </a:r>
            <a:r>
              <a:rPr sz="2800" dirty="0">
                <a:latin typeface="Times New Roman"/>
                <a:cs typeface="Times New Roman"/>
              </a:rPr>
              <a:t>variables,</a:t>
            </a:r>
            <a:r>
              <a:rPr sz="2800" spc="-100" dirty="0">
                <a:latin typeface="Times New Roman"/>
                <a:cs typeface="Times New Roman"/>
              </a:rPr>
              <a:t> </a:t>
            </a:r>
            <a:r>
              <a:rPr sz="2800" dirty="0">
                <a:latin typeface="Times New Roman"/>
                <a:cs typeface="Times New Roman"/>
              </a:rPr>
              <a:t>each</a:t>
            </a:r>
            <a:r>
              <a:rPr sz="2800" spc="-10" dirty="0">
                <a:latin typeface="Times New Roman"/>
                <a:cs typeface="Times New Roman"/>
              </a:rPr>
              <a:t> </a:t>
            </a:r>
            <a:r>
              <a:rPr sz="2800" spc="-5" dirty="0">
                <a:latin typeface="Times New Roman"/>
                <a:cs typeface="Times New Roman"/>
              </a:rPr>
              <a:t>with</a:t>
            </a:r>
            <a:r>
              <a:rPr sz="2800" spc="-15" dirty="0">
                <a:latin typeface="Times New Roman"/>
                <a:cs typeface="Times New Roman"/>
              </a:rPr>
              <a:t> </a:t>
            </a:r>
            <a:r>
              <a:rPr sz="2800" dirty="0">
                <a:latin typeface="Times New Roman"/>
                <a:cs typeface="Times New Roman"/>
              </a:rPr>
              <a:t>a</a:t>
            </a:r>
            <a:r>
              <a:rPr sz="2800" spc="-75" dirty="0">
                <a:latin typeface="Times New Roman"/>
                <a:cs typeface="Times New Roman"/>
              </a:rPr>
              <a:t> </a:t>
            </a:r>
            <a:r>
              <a:rPr sz="2800" spc="-10" dirty="0">
                <a:latin typeface="Times New Roman"/>
                <a:cs typeface="Times New Roman"/>
              </a:rPr>
              <a:t>different</a:t>
            </a:r>
            <a:r>
              <a:rPr sz="2800" spc="-80" dirty="0">
                <a:latin typeface="Times New Roman"/>
                <a:cs typeface="Times New Roman"/>
              </a:rPr>
              <a:t> </a:t>
            </a:r>
            <a:r>
              <a:rPr sz="2800" spc="-5" dirty="0">
                <a:latin typeface="Times New Roman"/>
                <a:cs typeface="Times New Roman"/>
              </a:rPr>
              <a:t>name.</a:t>
            </a:r>
            <a:endParaRPr sz="2800" dirty="0">
              <a:latin typeface="Times New Roman"/>
              <a:cs typeface="Times New Roman"/>
            </a:endParaRPr>
          </a:p>
        </p:txBody>
      </p:sp>
      <p:pic>
        <p:nvPicPr>
          <p:cNvPr id="4" name="object 4"/>
          <p:cNvPicPr/>
          <p:nvPr/>
        </p:nvPicPr>
        <p:blipFill>
          <a:blip r:embed="rId2" cstate="print"/>
          <a:stretch>
            <a:fillRect/>
          </a:stretch>
        </p:blipFill>
        <p:spPr>
          <a:xfrm>
            <a:off x="2831592" y="4114800"/>
            <a:ext cx="2883408" cy="1639824"/>
          </a:xfrm>
          <a:prstGeom prst="rect">
            <a:avLst/>
          </a:prstGeom>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48234" y="962355"/>
            <a:ext cx="8789035" cy="1307465"/>
          </a:xfrm>
          <a:prstGeom prst="rect">
            <a:avLst/>
          </a:prstGeom>
        </p:spPr>
        <p:txBody>
          <a:bodyPr vert="horz" wrap="square" lIns="0" tIns="13970" rIns="0" bIns="0" rtlCol="0">
            <a:spAutoFit/>
          </a:bodyPr>
          <a:lstStyle/>
          <a:p>
            <a:pPr marL="12700" marR="27940" algn="just">
              <a:lnSpc>
                <a:spcPct val="100000"/>
              </a:lnSpc>
              <a:spcBef>
                <a:spcPts val="110"/>
              </a:spcBef>
            </a:pPr>
            <a:r>
              <a:rPr sz="2800" dirty="0">
                <a:latin typeface="Calibri"/>
                <a:cs typeface="Calibri"/>
              </a:rPr>
              <a:t>But </a:t>
            </a:r>
            <a:r>
              <a:rPr sz="2800" spc="-15" dirty="0">
                <a:latin typeface="Calibri"/>
                <a:cs typeface="Calibri"/>
              </a:rPr>
              <a:t>having </a:t>
            </a:r>
            <a:r>
              <a:rPr sz="2800" spc="-5" dirty="0">
                <a:latin typeface="Calibri"/>
                <a:cs typeface="Calibri"/>
              </a:rPr>
              <a:t>100 </a:t>
            </a:r>
            <a:r>
              <a:rPr sz="2800" spc="-30" dirty="0">
                <a:latin typeface="Calibri"/>
                <a:cs typeface="Calibri"/>
              </a:rPr>
              <a:t>different </a:t>
            </a:r>
            <a:r>
              <a:rPr sz="2800" spc="-5" dirty="0">
                <a:latin typeface="Calibri"/>
                <a:cs typeface="Calibri"/>
              </a:rPr>
              <a:t>names </a:t>
            </a:r>
            <a:r>
              <a:rPr sz="2800" spc="-25" dirty="0">
                <a:latin typeface="Calibri"/>
                <a:cs typeface="Calibri"/>
              </a:rPr>
              <a:t>creates </a:t>
            </a:r>
            <a:r>
              <a:rPr sz="2800" spc="-5" dirty="0">
                <a:latin typeface="Calibri"/>
                <a:cs typeface="Calibri"/>
              </a:rPr>
              <a:t>other </a:t>
            </a:r>
            <a:r>
              <a:rPr sz="2800" spc="-15" dirty="0">
                <a:latin typeface="Calibri"/>
                <a:cs typeface="Calibri"/>
              </a:rPr>
              <a:t>problems. </a:t>
            </a:r>
            <a:r>
              <a:rPr sz="2800" spc="-315" dirty="0">
                <a:latin typeface="Calibri"/>
                <a:cs typeface="Calibri"/>
              </a:rPr>
              <a:t>We </a:t>
            </a:r>
            <a:r>
              <a:rPr sz="2800" spc="-310" dirty="0">
                <a:latin typeface="Calibri"/>
                <a:cs typeface="Calibri"/>
              </a:rPr>
              <a:t> </a:t>
            </a:r>
            <a:r>
              <a:rPr sz="2800" spc="-5" dirty="0">
                <a:latin typeface="Calibri"/>
                <a:cs typeface="Calibri"/>
              </a:rPr>
              <a:t>need</a:t>
            </a:r>
            <a:r>
              <a:rPr sz="2800" dirty="0">
                <a:latin typeface="Calibri"/>
                <a:cs typeface="Calibri"/>
              </a:rPr>
              <a:t> </a:t>
            </a:r>
            <a:r>
              <a:rPr sz="2800" spc="-5" dirty="0">
                <a:latin typeface="Calibri"/>
                <a:cs typeface="Calibri"/>
              </a:rPr>
              <a:t>100</a:t>
            </a:r>
            <a:r>
              <a:rPr sz="2800" dirty="0">
                <a:latin typeface="Calibri"/>
                <a:cs typeface="Calibri"/>
              </a:rPr>
              <a:t> </a:t>
            </a:r>
            <a:r>
              <a:rPr sz="2800" spc="-20" dirty="0">
                <a:latin typeface="Calibri"/>
                <a:cs typeface="Calibri"/>
              </a:rPr>
              <a:t>references</a:t>
            </a:r>
            <a:r>
              <a:rPr sz="2800" spc="-15" dirty="0">
                <a:latin typeface="Calibri"/>
                <a:cs typeface="Calibri"/>
              </a:rPr>
              <a:t> to</a:t>
            </a:r>
            <a:r>
              <a:rPr sz="2800" spc="-10" dirty="0">
                <a:latin typeface="Calibri"/>
                <a:cs typeface="Calibri"/>
              </a:rPr>
              <a:t> read</a:t>
            </a:r>
            <a:r>
              <a:rPr sz="2800" spc="-5" dirty="0">
                <a:latin typeface="Calibri"/>
                <a:cs typeface="Calibri"/>
              </a:rPr>
              <a:t> </a:t>
            </a:r>
            <a:r>
              <a:rPr sz="2800" spc="-10" dirty="0">
                <a:latin typeface="Calibri"/>
                <a:cs typeface="Calibri"/>
              </a:rPr>
              <a:t>them,</a:t>
            </a:r>
            <a:r>
              <a:rPr sz="2800" spc="-5" dirty="0">
                <a:latin typeface="Calibri"/>
                <a:cs typeface="Calibri"/>
              </a:rPr>
              <a:t> 100</a:t>
            </a:r>
            <a:r>
              <a:rPr sz="2800" spc="620" dirty="0">
                <a:latin typeface="Calibri"/>
                <a:cs typeface="Calibri"/>
              </a:rPr>
              <a:t> </a:t>
            </a:r>
            <a:r>
              <a:rPr sz="2800" spc="-25" dirty="0">
                <a:latin typeface="Calibri"/>
                <a:cs typeface="Calibri"/>
              </a:rPr>
              <a:t>references</a:t>
            </a:r>
            <a:r>
              <a:rPr sz="2800" spc="585" dirty="0">
                <a:latin typeface="Calibri"/>
                <a:cs typeface="Calibri"/>
              </a:rPr>
              <a:t> </a:t>
            </a:r>
            <a:r>
              <a:rPr sz="2800" spc="-55" dirty="0">
                <a:latin typeface="Calibri"/>
                <a:cs typeface="Calibri"/>
              </a:rPr>
              <a:t>to </a:t>
            </a:r>
            <a:r>
              <a:rPr sz="2800" spc="-50" dirty="0">
                <a:latin typeface="Calibri"/>
                <a:cs typeface="Calibri"/>
              </a:rPr>
              <a:t> </a:t>
            </a:r>
            <a:r>
              <a:rPr sz="2800" spc="-10" dirty="0">
                <a:latin typeface="Calibri"/>
                <a:cs typeface="Calibri"/>
              </a:rPr>
              <a:t>process</a:t>
            </a:r>
            <a:r>
              <a:rPr sz="2800" spc="600" dirty="0">
                <a:latin typeface="Calibri"/>
                <a:cs typeface="Calibri"/>
              </a:rPr>
              <a:t> </a:t>
            </a:r>
            <a:r>
              <a:rPr sz="2800" dirty="0">
                <a:latin typeface="Calibri"/>
                <a:cs typeface="Calibri"/>
              </a:rPr>
              <a:t>them</a:t>
            </a:r>
            <a:r>
              <a:rPr sz="2800" spc="-30" dirty="0">
                <a:latin typeface="Calibri"/>
                <a:cs typeface="Calibri"/>
              </a:rPr>
              <a:t> </a:t>
            </a:r>
            <a:r>
              <a:rPr sz="2800" dirty="0">
                <a:latin typeface="Calibri"/>
                <a:cs typeface="Calibri"/>
              </a:rPr>
              <a:t>and</a:t>
            </a:r>
            <a:r>
              <a:rPr sz="2800" spc="-30" dirty="0">
                <a:latin typeface="Calibri"/>
                <a:cs typeface="Calibri"/>
              </a:rPr>
              <a:t> </a:t>
            </a:r>
            <a:r>
              <a:rPr sz="2800" spc="-5" dirty="0">
                <a:latin typeface="Calibri"/>
                <a:cs typeface="Calibri"/>
              </a:rPr>
              <a:t>100</a:t>
            </a:r>
            <a:r>
              <a:rPr sz="2800" spc="30" dirty="0">
                <a:latin typeface="Calibri"/>
                <a:cs typeface="Calibri"/>
              </a:rPr>
              <a:t> </a:t>
            </a:r>
            <a:r>
              <a:rPr sz="2800" spc="-20" dirty="0">
                <a:latin typeface="Calibri"/>
                <a:cs typeface="Calibri"/>
              </a:rPr>
              <a:t>references</a:t>
            </a:r>
            <a:r>
              <a:rPr sz="2800" spc="-60" dirty="0">
                <a:latin typeface="Calibri"/>
                <a:cs typeface="Calibri"/>
              </a:rPr>
              <a:t> </a:t>
            </a:r>
            <a:r>
              <a:rPr sz="2800" spc="-15" dirty="0">
                <a:latin typeface="Calibri"/>
                <a:cs typeface="Calibri"/>
              </a:rPr>
              <a:t>to</a:t>
            </a:r>
            <a:r>
              <a:rPr sz="2800" spc="-25" dirty="0">
                <a:latin typeface="Calibri"/>
                <a:cs typeface="Calibri"/>
              </a:rPr>
              <a:t> </a:t>
            </a:r>
            <a:r>
              <a:rPr sz="2800" spc="-5" dirty="0">
                <a:latin typeface="Calibri"/>
                <a:cs typeface="Calibri"/>
              </a:rPr>
              <a:t>write</a:t>
            </a:r>
            <a:r>
              <a:rPr sz="2800" spc="-60" dirty="0">
                <a:latin typeface="Calibri"/>
                <a:cs typeface="Calibri"/>
              </a:rPr>
              <a:t> </a:t>
            </a:r>
            <a:r>
              <a:rPr sz="2800" spc="-5" dirty="0">
                <a:latin typeface="Calibri"/>
                <a:cs typeface="Calibri"/>
              </a:rPr>
              <a:t>them.</a:t>
            </a:r>
            <a:endParaRPr sz="2800">
              <a:latin typeface="Calibri"/>
              <a:cs typeface="Calibri"/>
            </a:endParaRPr>
          </a:p>
        </p:txBody>
      </p:sp>
      <p:pic>
        <p:nvPicPr>
          <p:cNvPr id="3" name="object 3"/>
          <p:cNvPicPr/>
          <p:nvPr/>
        </p:nvPicPr>
        <p:blipFill>
          <a:blip r:embed="rId2" cstate="print"/>
          <a:stretch>
            <a:fillRect/>
          </a:stretch>
        </p:blipFill>
        <p:spPr>
          <a:xfrm>
            <a:off x="597408" y="2667000"/>
            <a:ext cx="7860792" cy="2840736"/>
          </a:xfrm>
          <a:prstGeom prst="rect">
            <a:avLst/>
          </a:prstGeom>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0" y="0"/>
            <a:ext cx="9144000" cy="6857998"/>
          </a:xfrm>
          <a:prstGeom prst="rect">
            <a:avLst/>
          </a:prstGeom>
        </p:spPr>
      </p:pic>
      <p:sp>
        <p:nvSpPr>
          <p:cNvPr id="3" name="object 3"/>
          <p:cNvSpPr txBox="1">
            <a:spLocks noGrp="1"/>
          </p:cNvSpPr>
          <p:nvPr>
            <p:ph type="ctrTitle"/>
          </p:nvPr>
        </p:nvSpPr>
        <p:spPr>
          <a:prstGeom prst="rect">
            <a:avLst/>
          </a:prstGeom>
        </p:spPr>
        <p:txBody>
          <a:bodyPr vert="horz" wrap="square" lIns="0" tIns="13970" rIns="0" bIns="0" rtlCol="0">
            <a:spAutoFit/>
          </a:bodyPr>
          <a:lstStyle/>
          <a:p>
            <a:pPr marL="12700" marR="20955" algn="just">
              <a:lnSpc>
                <a:spcPct val="100000"/>
              </a:lnSpc>
              <a:spcBef>
                <a:spcPts val="110"/>
              </a:spcBef>
            </a:pPr>
            <a:r>
              <a:rPr spc="5" dirty="0"/>
              <a:t>An </a:t>
            </a:r>
            <a:r>
              <a:rPr spc="-25" dirty="0"/>
              <a:t>array </a:t>
            </a:r>
            <a:r>
              <a:rPr dirty="0"/>
              <a:t>is </a:t>
            </a:r>
            <a:r>
              <a:rPr spc="5" dirty="0"/>
              <a:t>a </a:t>
            </a:r>
            <a:r>
              <a:rPr spc="-10" dirty="0"/>
              <a:t>sequenced collection </a:t>
            </a:r>
            <a:r>
              <a:rPr spc="5" dirty="0"/>
              <a:t>of </a:t>
            </a:r>
            <a:r>
              <a:rPr spc="-20" dirty="0"/>
              <a:t>elements, </a:t>
            </a:r>
            <a:r>
              <a:rPr spc="-10" dirty="0"/>
              <a:t>normally </a:t>
            </a:r>
            <a:r>
              <a:rPr spc="5" dirty="0"/>
              <a:t>of </a:t>
            </a:r>
            <a:r>
              <a:rPr spc="10" dirty="0"/>
              <a:t> </a:t>
            </a:r>
            <a:r>
              <a:rPr spc="-5" dirty="0"/>
              <a:t>the same </a:t>
            </a:r>
            <a:r>
              <a:rPr spc="-25" dirty="0"/>
              <a:t>data </a:t>
            </a:r>
            <a:r>
              <a:rPr dirty="0"/>
              <a:t>type, </a:t>
            </a:r>
            <a:r>
              <a:rPr spc="-5" dirty="0"/>
              <a:t>although </a:t>
            </a:r>
            <a:r>
              <a:rPr spc="-10" dirty="0"/>
              <a:t>some </a:t>
            </a:r>
            <a:r>
              <a:rPr spc="-20" dirty="0"/>
              <a:t>programming </a:t>
            </a:r>
            <a:r>
              <a:rPr spc="-10" dirty="0"/>
              <a:t>languages </a:t>
            </a:r>
            <a:r>
              <a:rPr spc="-5" dirty="0"/>
              <a:t> </a:t>
            </a:r>
            <a:r>
              <a:rPr spc="-10" dirty="0"/>
              <a:t>accept </a:t>
            </a:r>
            <a:r>
              <a:rPr spc="-30" dirty="0"/>
              <a:t>arrays </a:t>
            </a:r>
            <a:r>
              <a:rPr dirty="0"/>
              <a:t>in </a:t>
            </a:r>
            <a:r>
              <a:rPr spc="-5" dirty="0"/>
              <a:t>which elements </a:t>
            </a:r>
            <a:r>
              <a:rPr spc="-20" dirty="0"/>
              <a:t>are </a:t>
            </a:r>
            <a:r>
              <a:rPr spc="-10" dirty="0"/>
              <a:t>of </a:t>
            </a:r>
            <a:r>
              <a:rPr spc="-40" dirty="0"/>
              <a:t>different</a:t>
            </a:r>
            <a:r>
              <a:rPr spc="550" dirty="0"/>
              <a:t> </a:t>
            </a:r>
            <a:r>
              <a:rPr spc="-25" dirty="0"/>
              <a:t>types. </a:t>
            </a:r>
            <a:r>
              <a:rPr spc="-355" dirty="0"/>
              <a:t>We </a:t>
            </a:r>
            <a:r>
              <a:rPr spc="-350" dirty="0"/>
              <a:t> </a:t>
            </a:r>
            <a:r>
              <a:rPr spc="-10" dirty="0"/>
              <a:t>can</a:t>
            </a:r>
            <a:r>
              <a:rPr spc="310" dirty="0"/>
              <a:t> </a:t>
            </a:r>
            <a:r>
              <a:rPr spc="-40" dirty="0"/>
              <a:t>refer</a:t>
            </a:r>
            <a:r>
              <a:rPr spc="305" dirty="0"/>
              <a:t> </a:t>
            </a:r>
            <a:r>
              <a:rPr spc="-15" dirty="0"/>
              <a:t>to</a:t>
            </a:r>
            <a:r>
              <a:rPr spc="310" dirty="0"/>
              <a:t> </a:t>
            </a:r>
            <a:r>
              <a:rPr spc="-5" dirty="0"/>
              <a:t>the</a:t>
            </a:r>
            <a:r>
              <a:rPr spc="295" dirty="0"/>
              <a:t> </a:t>
            </a:r>
            <a:r>
              <a:rPr spc="-10" dirty="0"/>
              <a:t>elements</a:t>
            </a:r>
            <a:r>
              <a:rPr spc="305" dirty="0"/>
              <a:t> </a:t>
            </a:r>
            <a:r>
              <a:rPr dirty="0"/>
              <a:t>in</a:t>
            </a:r>
            <a:r>
              <a:rPr spc="315" dirty="0"/>
              <a:t> </a:t>
            </a:r>
            <a:r>
              <a:rPr spc="-5" dirty="0"/>
              <a:t>the</a:t>
            </a:r>
            <a:r>
              <a:rPr spc="295" dirty="0"/>
              <a:t> </a:t>
            </a:r>
            <a:r>
              <a:rPr spc="-30" dirty="0"/>
              <a:t>array</a:t>
            </a:r>
            <a:r>
              <a:rPr spc="300" dirty="0"/>
              <a:t> </a:t>
            </a:r>
            <a:r>
              <a:rPr dirty="0"/>
              <a:t>as</a:t>
            </a:r>
            <a:r>
              <a:rPr spc="330" dirty="0"/>
              <a:t> </a:t>
            </a:r>
            <a:r>
              <a:rPr spc="-5" dirty="0"/>
              <a:t>the</a:t>
            </a:r>
            <a:r>
              <a:rPr spc="295" dirty="0"/>
              <a:t> </a:t>
            </a:r>
            <a:r>
              <a:rPr spc="-15" dirty="0"/>
              <a:t>first</a:t>
            </a:r>
            <a:r>
              <a:rPr spc="305" dirty="0"/>
              <a:t> </a:t>
            </a:r>
            <a:r>
              <a:rPr spc="-15" dirty="0"/>
              <a:t>element,</a:t>
            </a:r>
          </a:p>
        </p:txBody>
      </p:sp>
      <p:sp>
        <p:nvSpPr>
          <p:cNvPr id="4" name="object 4"/>
          <p:cNvSpPr txBox="1"/>
          <p:nvPr/>
        </p:nvSpPr>
        <p:spPr>
          <a:xfrm>
            <a:off x="239979" y="2619197"/>
            <a:ext cx="8773795" cy="880744"/>
          </a:xfrm>
          <a:prstGeom prst="rect">
            <a:avLst/>
          </a:prstGeom>
        </p:spPr>
        <p:txBody>
          <a:bodyPr vert="horz" wrap="square" lIns="0" tIns="13970" rIns="0" bIns="0" rtlCol="0">
            <a:spAutoFit/>
          </a:bodyPr>
          <a:lstStyle/>
          <a:p>
            <a:pPr marL="12700" marR="5080">
              <a:lnSpc>
                <a:spcPct val="100000"/>
              </a:lnSpc>
              <a:spcBef>
                <a:spcPts val="110"/>
              </a:spcBef>
              <a:tabLst>
                <a:tab pos="749935" algn="l"/>
                <a:tab pos="4351020" algn="l"/>
                <a:tab pos="5290185" algn="l"/>
                <a:tab pos="6070600" algn="l"/>
                <a:tab pos="6625590" algn="l"/>
                <a:tab pos="7644130" algn="l"/>
                <a:tab pos="8256905" algn="l"/>
              </a:tabLst>
            </a:pPr>
            <a:r>
              <a:rPr sz="2800" dirty="0">
                <a:latin typeface="Calibri"/>
                <a:cs typeface="Calibri"/>
              </a:rPr>
              <a:t>t</a:t>
            </a:r>
            <a:r>
              <a:rPr sz="2800" spc="-15" dirty="0">
                <a:latin typeface="Calibri"/>
                <a:cs typeface="Calibri"/>
              </a:rPr>
              <a:t>h</a:t>
            </a:r>
            <a:r>
              <a:rPr sz="2800" spc="5" dirty="0">
                <a:latin typeface="Calibri"/>
                <a:cs typeface="Calibri"/>
              </a:rPr>
              <a:t>e</a:t>
            </a:r>
            <a:r>
              <a:rPr sz="2800" dirty="0">
                <a:latin typeface="Calibri"/>
                <a:cs typeface="Calibri"/>
              </a:rPr>
              <a:t>	</a:t>
            </a:r>
            <a:r>
              <a:rPr sz="2800" spc="-5" dirty="0">
                <a:latin typeface="Calibri"/>
                <a:cs typeface="Calibri"/>
              </a:rPr>
              <a:t>se</a:t>
            </a:r>
            <a:r>
              <a:rPr sz="2800" spc="-40" dirty="0">
                <a:latin typeface="Calibri"/>
                <a:cs typeface="Calibri"/>
              </a:rPr>
              <a:t>c</a:t>
            </a:r>
            <a:r>
              <a:rPr sz="2800" dirty="0">
                <a:latin typeface="Calibri"/>
                <a:cs typeface="Calibri"/>
              </a:rPr>
              <a:t>on</a:t>
            </a:r>
            <a:r>
              <a:rPr sz="2800" spc="5" dirty="0">
                <a:latin typeface="Calibri"/>
                <a:cs typeface="Calibri"/>
              </a:rPr>
              <a:t>d</a:t>
            </a:r>
            <a:r>
              <a:rPr sz="2800" dirty="0">
                <a:latin typeface="Calibri"/>
                <a:cs typeface="Calibri"/>
              </a:rPr>
              <a:t> </a:t>
            </a:r>
            <a:r>
              <a:rPr sz="2800" spc="-275" dirty="0">
                <a:latin typeface="Calibri"/>
                <a:cs typeface="Calibri"/>
              </a:rPr>
              <a:t> </a:t>
            </a:r>
            <a:r>
              <a:rPr sz="2800" dirty="0">
                <a:latin typeface="Calibri"/>
                <a:cs typeface="Calibri"/>
              </a:rPr>
              <a:t>el</a:t>
            </a:r>
            <a:r>
              <a:rPr sz="2800" spc="-10" dirty="0">
                <a:latin typeface="Calibri"/>
                <a:cs typeface="Calibri"/>
              </a:rPr>
              <a:t>e</a:t>
            </a:r>
            <a:r>
              <a:rPr sz="2800" spc="-35" dirty="0">
                <a:latin typeface="Calibri"/>
                <a:cs typeface="Calibri"/>
              </a:rPr>
              <a:t>m</a:t>
            </a:r>
            <a:r>
              <a:rPr sz="2800" spc="5" dirty="0">
                <a:latin typeface="Calibri"/>
                <a:cs typeface="Calibri"/>
              </a:rPr>
              <a:t>e</a:t>
            </a:r>
            <a:r>
              <a:rPr sz="2800" spc="-40" dirty="0">
                <a:latin typeface="Calibri"/>
                <a:cs typeface="Calibri"/>
              </a:rPr>
              <a:t>n</a:t>
            </a:r>
            <a:r>
              <a:rPr sz="2800" dirty="0">
                <a:latin typeface="Calibri"/>
                <a:cs typeface="Calibri"/>
              </a:rPr>
              <a:t>t </a:t>
            </a:r>
            <a:r>
              <a:rPr sz="2800" spc="-290" dirty="0">
                <a:latin typeface="Calibri"/>
                <a:cs typeface="Calibri"/>
              </a:rPr>
              <a:t> </a:t>
            </a:r>
            <a:r>
              <a:rPr sz="2800" spc="5" dirty="0">
                <a:latin typeface="Calibri"/>
                <a:cs typeface="Calibri"/>
              </a:rPr>
              <a:t>a</a:t>
            </a:r>
            <a:r>
              <a:rPr sz="2800" spc="-5" dirty="0">
                <a:latin typeface="Calibri"/>
                <a:cs typeface="Calibri"/>
              </a:rPr>
              <a:t>n</a:t>
            </a:r>
            <a:r>
              <a:rPr sz="2800" spc="5" dirty="0">
                <a:latin typeface="Calibri"/>
                <a:cs typeface="Calibri"/>
              </a:rPr>
              <a:t>d</a:t>
            </a:r>
            <a:r>
              <a:rPr sz="2800" dirty="0">
                <a:latin typeface="Calibri"/>
                <a:cs typeface="Calibri"/>
              </a:rPr>
              <a:t> </a:t>
            </a:r>
            <a:r>
              <a:rPr sz="2800" spc="-275" dirty="0">
                <a:latin typeface="Calibri"/>
                <a:cs typeface="Calibri"/>
              </a:rPr>
              <a:t> </a:t>
            </a:r>
            <a:r>
              <a:rPr sz="2800" dirty="0">
                <a:latin typeface="Calibri"/>
                <a:cs typeface="Calibri"/>
              </a:rPr>
              <a:t>so	</a:t>
            </a:r>
            <a:r>
              <a:rPr sz="2800" spc="-45" dirty="0">
                <a:latin typeface="Calibri"/>
                <a:cs typeface="Calibri"/>
              </a:rPr>
              <a:t>f</a:t>
            </a:r>
            <a:r>
              <a:rPr sz="2800" dirty="0">
                <a:latin typeface="Calibri"/>
                <a:cs typeface="Calibri"/>
              </a:rPr>
              <a:t>o</a:t>
            </a:r>
            <a:r>
              <a:rPr sz="2800" spc="5" dirty="0">
                <a:latin typeface="Calibri"/>
                <a:cs typeface="Calibri"/>
              </a:rPr>
              <a:t>r</a:t>
            </a:r>
            <a:r>
              <a:rPr sz="2800" dirty="0">
                <a:latin typeface="Calibri"/>
                <a:cs typeface="Calibri"/>
              </a:rPr>
              <a:t>t</a:t>
            </a:r>
            <a:r>
              <a:rPr sz="2800" spc="-15" dirty="0">
                <a:latin typeface="Calibri"/>
                <a:cs typeface="Calibri"/>
              </a:rPr>
              <a:t>h</a:t>
            </a:r>
            <a:r>
              <a:rPr sz="2800" dirty="0">
                <a:latin typeface="Calibri"/>
                <a:cs typeface="Calibri"/>
              </a:rPr>
              <a:t>,	</a:t>
            </a:r>
            <a:r>
              <a:rPr sz="2800" spc="-10" dirty="0">
                <a:latin typeface="Calibri"/>
                <a:cs typeface="Calibri"/>
              </a:rPr>
              <a:t>u</a:t>
            </a:r>
            <a:r>
              <a:rPr sz="2800" spc="-35" dirty="0">
                <a:latin typeface="Calibri"/>
                <a:cs typeface="Calibri"/>
              </a:rPr>
              <a:t>n</a:t>
            </a:r>
            <a:r>
              <a:rPr sz="2800" dirty="0">
                <a:latin typeface="Calibri"/>
                <a:cs typeface="Calibri"/>
              </a:rPr>
              <a:t>til	</a:t>
            </a:r>
            <a:r>
              <a:rPr sz="2800" spc="-40" dirty="0">
                <a:latin typeface="Calibri"/>
                <a:cs typeface="Calibri"/>
              </a:rPr>
              <a:t>w</a:t>
            </a:r>
            <a:r>
              <a:rPr sz="2800" spc="5" dirty="0">
                <a:latin typeface="Calibri"/>
                <a:cs typeface="Calibri"/>
              </a:rPr>
              <a:t>e</a:t>
            </a:r>
            <a:r>
              <a:rPr sz="2800" dirty="0">
                <a:latin typeface="Calibri"/>
                <a:cs typeface="Calibri"/>
              </a:rPr>
              <a:t>	</a:t>
            </a:r>
            <a:r>
              <a:rPr sz="2800" spc="-25" dirty="0">
                <a:latin typeface="Calibri"/>
                <a:cs typeface="Calibri"/>
              </a:rPr>
              <a:t>ge</a:t>
            </a:r>
            <a:r>
              <a:rPr sz="2800" dirty="0">
                <a:latin typeface="Calibri"/>
                <a:cs typeface="Calibri"/>
              </a:rPr>
              <a:t>t </a:t>
            </a:r>
            <a:r>
              <a:rPr sz="2800" spc="-270" dirty="0">
                <a:latin typeface="Calibri"/>
                <a:cs typeface="Calibri"/>
              </a:rPr>
              <a:t> </a:t>
            </a:r>
            <a:r>
              <a:rPr sz="2800" spc="-30" dirty="0">
                <a:latin typeface="Calibri"/>
                <a:cs typeface="Calibri"/>
              </a:rPr>
              <a:t>t</a:t>
            </a:r>
            <a:r>
              <a:rPr sz="2800" spc="5" dirty="0">
                <a:latin typeface="Calibri"/>
                <a:cs typeface="Calibri"/>
              </a:rPr>
              <a:t>o</a:t>
            </a:r>
            <a:r>
              <a:rPr sz="2800" dirty="0">
                <a:latin typeface="Calibri"/>
                <a:cs typeface="Calibri"/>
              </a:rPr>
              <a:t>	t</a:t>
            </a:r>
            <a:r>
              <a:rPr sz="2800" spc="-10" dirty="0">
                <a:latin typeface="Calibri"/>
                <a:cs typeface="Calibri"/>
              </a:rPr>
              <a:t>h</a:t>
            </a:r>
            <a:r>
              <a:rPr sz="2800" spc="5" dirty="0">
                <a:latin typeface="Calibri"/>
                <a:cs typeface="Calibri"/>
              </a:rPr>
              <a:t>e</a:t>
            </a:r>
            <a:r>
              <a:rPr sz="2800" dirty="0">
                <a:latin typeface="Calibri"/>
                <a:cs typeface="Calibri"/>
              </a:rPr>
              <a:t>	</a:t>
            </a:r>
            <a:r>
              <a:rPr sz="2800" spc="-25" dirty="0">
                <a:latin typeface="Calibri"/>
                <a:cs typeface="Calibri"/>
              </a:rPr>
              <a:t>l</a:t>
            </a:r>
            <a:r>
              <a:rPr sz="2800" spc="5" dirty="0">
                <a:latin typeface="Calibri"/>
                <a:cs typeface="Calibri"/>
              </a:rPr>
              <a:t>a</a:t>
            </a:r>
            <a:r>
              <a:rPr sz="2800" spc="-45" dirty="0">
                <a:latin typeface="Calibri"/>
                <a:cs typeface="Calibri"/>
              </a:rPr>
              <a:t>s</a:t>
            </a:r>
            <a:r>
              <a:rPr sz="2800" dirty="0">
                <a:latin typeface="Calibri"/>
                <a:cs typeface="Calibri"/>
              </a:rPr>
              <a:t>t  </a:t>
            </a:r>
            <a:r>
              <a:rPr sz="2800" spc="-10" dirty="0">
                <a:latin typeface="Calibri"/>
                <a:cs typeface="Calibri"/>
              </a:rPr>
              <a:t>element.</a:t>
            </a:r>
            <a:endParaRPr sz="2800">
              <a:latin typeface="Calibri"/>
              <a:cs typeface="Calibri"/>
            </a:endParaRPr>
          </a:p>
        </p:txBody>
      </p:sp>
      <p:sp>
        <p:nvSpPr>
          <p:cNvPr id="5" name="object 5"/>
          <p:cNvSpPr txBox="1"/>
          <p:nvPr/>
        </p:nvSpPr>
        <p:spPr>
          <a:xfrm>
            <a:off x="3585464" y="6191199"/>
            <a:ext cx="2052955" cy="329565"/>
          </a:xfrm>
          <a:prstGeom prst="rect">
            <a:avLst/>
          </a:prstGeom>
        </p:spPr>
        <p:txBody>
          <a:bodyPr vert="horz" wrap="square" lIns="0" tIns="11430" rIns="0" bIns="0" rtlCol="0">
            <a:spAutoFit/>
          </a:bodyPr>
          <a:lstStyle/>
          <a:p>
            <a:pPr marL="12700">
              <a:lnSpc>
                <a:spcPct val="100000"/>
              </a:lnSpc>
              <a:spcBef>
                <a:spcPts val="90"/>
              </a:spcBef>
            </a:pPr>
            <a:r>
              <a:rPr sz="2000" spc="-15" dirty="0">
                <a:latin typeface="Times New Roman"/>
                <a:cs typeface="Times New Roman"/>
              </a:rPr>
              <a:t>Arrays</a:t>
            </a:r>
            <a:r>
              <a:rPr sz="2000" spc="-25" dirty="0">
                <a:latin typeface="Times New Roman"/>
                <a:cs typeface="Times New Roman"/>
              </a:rPr>
              <a:t> </a:t>
            </a:r>
            <a:r>
              <a:rPr sz="2000" spc="-15" dirty="0">
                <a:latin typeface="Times New Roman"/>
                <a:cs typeface="Times New Roman"/>
              </a:rPr>
              <a:t>with </a:t>
            </a:r>
            <a:r>
              <a:rPr sz="2000" spc="-10" dirty="0">
                <a:latin typeface="Times New Roman"/>
                <a:cs typeface="Times New Roman"/>
              </a:rPr>
              <a:t>indexes</a:t>
            </a:r>
            <a:endParaRPr sz="2000">
              <a:latin typeface="Times New Roman"/>
              <a:cs typeface="Times New Roman"/>
            </a:endParaRPr>
          </a:p>
        </p:txBody>
      </p:sp>
      <p:pic>
        <p:nvPicPr>
          <p:cNvPr id="6" name="object 6"/>
          <p:cNvPicPr/>
          <p:nvPr/>
        </p:nvPicPr>
        <p:blipFill>
          <a:blip r:embed="rId3" cstate="print"/>
          <a:stretch>
            <a:fillRect/>
          </a:stretch>
        </p:blipFill>
        <p:spPr>
          <a:xfrm>
            <a:off x="1676400" y="3886200"/>
            <a:ext cx="4672584" cy="2173224"/>
          </a:xfrm>
          <a:prstGeom prst="rect">
            <a:avLst/>
          </a:prstGeom>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75692" y="764542"/>
            <a:ext cx="8774430" cy="2735580"/>
          </a:xfrm>
          <a:prstGeom prst="rect">
            <a:avLst/>
          </a:prstGeom>
        </p:spPr>
        <p:txBody>
          <a:bodyPr vert="horz" wrap="square" lIns="0" tIns="58419" rIns="0" bIns="0" rtlCol="0">
            <a:spAutoFit/>
          </a:bodyPr>
          <a:lstStyle/>
          <a:p>
            <a:pPr marR="349250" algn="ctr">
              <a:lnSpc>
                <a:spcPct val="100000"/>
              </a:lnSpc>
              <a:spcBef>
                <a:spcPts val="459"/>
              </a:spcBef>
            </a:pPr>
            <a:r>
              <a:rPr sz="3200" b="1" spc="-10" dirty="0">
                <a:solidFill>
                  <a:srgbClr val="000000"/>
                </a:solidFill>
                <a:latin typeface="Times New Roman"/>
                <a:cs typeface="Times New Roman"/>
              </a:rPr>
              <a:t>Multi-dimensional</a:t>
            </a:r>
            <a:r>
              <a:rPr sz="3200" b="1" spc="10" dirty="0">
                <a:solidFill>
                  <a:srgbClr val="000000"/>
                </a:solidFill>
                <a:latin typeface="Times New Roman"/>
                <a:cs typeface="Times New Roman"/>
              </a:rPr>
              <a:t> </a:t>
            </a:r>
            <a:r>
              <a:rPr sz="3200" b="1" spc="-5" dirty="0">
                <a:solidFill>
                  <a:srgbClr val="000000"/>
                </a:solidFill>
                <a:latin typeface="Times New Roman"/>
                <a:cs typeface="Times New Roman"/>
              </a:rPr>
              <a:t>arrays</a:t>
            </a:r>
            <a:endParaRPr sz="3200">
              <a:latin typeface="Times New Roman"/>
              <a:cs typeface="Times New Roman"/>
            </a:endParaRPr>
          </a:p>
          <a:p>
            <a:pPr marL="12700" marR="5080" algn="just">
              <a:lnSpc>
                <a:spcPct val="100000"/>
              </a:lnSpc>
              <a:spcBef>
                <a:spcPts val="330"/>
              </a:spcBef>
            </a:pPr>
            <a:r>
              <a:rPr sz="2800" spc="-5" dirty="0">
                <a:solidFill>
                  <a:srgbClr val="000000"/>
                </a:solidFill>
              </a:rPr>
              <a:t>The </a:t>
            </a:r>
            <a:r>
              <a:rPr sz="2800" spc="-25" dirty="0">
                <a:solidFill>
                  <a:srgbClr val="000000"/>
                </a:solidFill>
              </a:rPr>
              <a:t>arrays </a:t>
            </a:r>
            <a:r>
              <a:rPr sz="2800" spc="-5" dirty="0">
                <a:solidFill>
                  <a:srgbClr val="000000"/>
                </a:solidFill>
              </a:rPr>
              <a:t>discussed </a:t>
            </a:r>
            <a:r>
              <a:rPr sz="2800" spc="5" dirty="0">
                <a:solidFill>
                  <a:srgbClr val="000000"/>
                </a:solidFill>
              </a:rPr>
              <a:t>so </a:t>
            </a:r>
            <a:r>
              <a:rPr sz="2800" spc="-25" dirty="0">
                <a:solidFill>
                  <a:srgbClr val="000000"/>
                </a:solidFill>
              </a:rPr>
              <a:t>far are </a:t>
            </a:r>
            <a:r>
              <a:rPr sz="2800" spc="-5" dirty="0">
                <a:solidFill>
                  <a:srgbClr val="000000"/>
                </a:solidFill>
              </a:rPr>
              <a:t>known </a:t>
            </a:r>
            <a:r>
              <a:rPr sz="2800" spc="-10" dirty="0">
                <a:solidFill>
                  <a:srgbClr val="000000"/>
                </a:solidFill>
              </a:rPr>
              <a:t>as one-dimensional </a:t>
            </a:r>
            <a:r>
              <a:rPr sz="2800" spc="-5" dirty="0">
                <a:solidFill>
                  <a:srgbClr val="000000"/>
                </a:solidFill>
              </a:rPr>
              <a:t> </a:t>
            </a:r>
            <a:r>
              <a:rPr sz="2800" spc="-30" dirty="0">
                <a:solidFill>
                  <a:srgbClr val="000000"/>
                </a:solidFill>
              </a:rPr>
              <a:t>arrays</a:t>
            </a:r>
            <a:r>
              <a:rPr sz="2800" spc="-25" dirty="0">
                <a:solidFill>
                  <a:srgbClr val="000000"/>
                </a:solidFill>
              </a:rPr>
              <a:t> </a:t>
            </a:r>
            <a:r>
              <a:rPr sz="2800" spc="-10" dirty="0">
                <a:solidFill>
                  <a:srgbClr val="000000"/>
                </a:solidFill>
              </a:rPr>
              <a:t>because</a:t>
            </a:r>
            <a:r>
              <a:rPr sz="2800" spc="-5" dirty="0">
                <a:solidFill>
                  <a:srgbClr val="000000"/>
                </a:solidFill>
              </a:rPr>
              <a:t> the</a:t>
            </a:r>
            <a:r>
              <a:rPr sz="2800" dirty="0">
                <a:solidFill>
                  <a:srgbClr val="000000"/>
                </a:solidFill>
              </a:rPr>
              <a:t> </a:t>
            </a:r>
            <a:r>
              <a:rPr sz="2800" spc="-15" dirty="0">
                <a:solidFill>
                  <a:srgbClr val="000000"/>
                </a:solidFill>
              </a:rPr>
              <a:t>data</a:t>
            </a:r>
            <a:r>
              <a:rPr sz="2800" spc="-10" dirty="0">
                <a:solidFill>
                  <a:srgbClr val="000000"/>
                </a:solidFill>
              </a:rPr>
              <a:t> is</a:t>
            </a:r>
            <a:r>
              <a:rPr sz="2800" spc="-5" dirty="0">
                <a:solidFill>
                  <a:srgbClr val="000000"/>
                </a:solidFill>
              </a:rPr>
              <a:t> </a:t>
            </a:r>
            <a:r>
              <a:rPr sz="2800" spc="-25" dirty="0">
                <a:solidFill>
                  <a:srgbClr val="000000"/>
                </a:solidFill>
              </a:rPr>
              <a:t>organized</a:t>
            </a:r>
            <a:r>
              <a:rPr sz="2800" spc="-20" dirty="0">
                <a:solidFill>
                  <a:srgbClr val="000000"/>
                </a:solidFill>
              </a:rPr>
              <a:t> </a:t>
            </a:r>
            <a:r>
              <a:rPr sz="2800" spc="-10" dirty="0">
                <a:solidFill>
                  <a:srgbClr val="000000"/>
                </a:solidFill>
              </a:rPr>
              <a:t>linearly</a:t>
            </a:r>
            <a:r>
              <a:rPr sz="2800" spc="-5" dirty="0">
                <a:solidFill>
                  <a:srgbClr val="000000"/>
                </a:solidFill>
              </a:rPr>
              <a:t> </a:t>
            </a:r>
            <a:r>
              <a:rPr sz="2800" dirty="0">
                <a:solidFill>
                  <a:srgbClr val="000000"/>
                </a:solidFill>
              </a:rPr>
              <a:t>in</a:t>
            </a:r>
            <a:r>
              <a:rPr sz="2800" spc="5" dirty="0">
                <a:solidFill>
                  <a:srgbClr val="000000"/>
                </a:solidFill>
              </a:rPr>
              <a:t> </a:t>
            </a:r>
            <a:r>
              <a:rPr sz="2800" spc="-20" dirty="0">
                <a:solidFill>
                  <a:srgbClr val="000000"/>
                </a:solidFill>
              </a:rPr>
              <a:t>only</a:t>
            </a:r>
            <a:r>
              <a:rPr sz="2800" spc="-15" dirty="0">
                <a:solidFill>
                  <a:srgbClr val="000000"/>
                </a:solidFill>
              </a:rPr>
              <a:t> one </a:t>
            </a:r>
            <a:r>
              <a:rPr sz="2800" spc="-620" dirty="0">
                <a:solidFill>
                  <a:srgbClr val="000000"/>
                </a:solidFill>
              </a:rPr>
              <a:t> </a:t>
            </a:r>
            <a:r>
              <a:rPr sz="2800" spc="-10" dirty="0">
                <a:solidFill>
                  <a:srgbClr val="000000"/>
                </a:solidFill>
              </a:rPr>
              <a:t>direction. </a:t>
            </a:r>
            <a:r>
              <a:rPr sz="2800" spc="-20" dirty="0">
                <a:solidFill>
                  <a:srgbClr val="000000"/>
                </a:solidFill>
              </a:rPr>
              <a:t>Many </a:t>
            </a:r>
            <a:r>
              <a:rPr sz="2800" spc="-15" dirty="0">
                <a:solidFill>
                  <a:srgbClr val="000000"/>
                </a:solidFill>
              </a:rPr>
              <a:t>applications require that data </a:t>
            </a:r>
            <a:r>
              <a:rPr sz="2800" spc="-5" dirty="0">
                <a:solidFill>
                  <a:srgbClr val="000000"/>
                </a:solidFill>
              </a:rPr>
              <a:t>be </a:t>
            </a:r>
            <a:r>
              <a:rPr sz="2800" spc="-20" dirty="0">
                <a:solidFill>
                  <a:srgbClr val="000000"/>
                </a:solidFill>
              </a:rPr>
              <a:t>stored </a:t>
            </a:r>
            <a:r>
              <a:rPr sz="2800" dirty="0">
                <a:solidFill>
                  <a:srgbClr val="000000"/>
                </a:solidFill>
              </a:rPr>
              <a:t>in </a:t>
            </a:r>
            <a:r>
              <a:rPr sz="2800" spc="5" dirty="0">
                <a:solidFill>
                  <a:srgbClr val="000000"/>
                </a:solidFill>
              </a:rPr>
              <a:t> </a:t>
            </a:r>
            <a:r>
              <a:rPr sz="2800" spc="-15" dirty="0">
                <a:solidFill>
                  <a:srgbClr val="000000"/>
                </a:solidFill>
              </a:rPr>
              <a:t>more </a:t>
            </a:r>
            <a:r>
              <a:rPr sz="2800" dirty="0">
                <a:solidFill>
                  <a:srgbClr val="000000"/>
                </a:solidFill>
              </a:rPr>
              <a:t>than one dimension. </a:t>
            </a:r>
            <a:r>
              <a:rPr sz="2800" spc="-10" dirty="0">
                <a:solidFill>
                  <a:srgbClr val="000000"/>
                </a:solidFill>
              </a:rPr>
              <a:t>Figure shows </a:t>
            </a:r>
            <a:r>
              <a:rPr sz="2800" dirty="0">
                <a:solidFill>
                  <a:srgbClr val="000000"/>
                </a:solidFill>
              </a:rPr>
              <a:t>a </a:t>
            </a:r>
            <a:r>
              <a:rPr sz="2800" spc="-5" dirty="0">
                <a:solidFill>
                  <a:srgbClr val="000000"/>
                </a:solidFill>
              </a:rPr>
              <a:t>table, </a:t>
            </a:r>
            <a:r>
              <a:rPr sz="2800" dirty="0">
                <a:solidFill>
                  <a:srgbClr val="000000"/>
                </a:solidFill>
              </a:rPr>
              <a:t>which is </a:t>
            </a:r>
            <a:r>
              <a:rPr sz="2800" spc="5" dirty="0">
                <a:solidFill>
                  <a:srgbClr val="000000"/>
                </a:solidFill>
              </a:rPr>
              <a:t> </a:t>
            </a:r>
            <a:r>
              <a:rPr sz="2800" spc="-10" dirty="0">
                <a:solidFill>
                  <a:srgbClr val="000000"/>
                </a:solidFill>
              </a:rPr>
              <a:t>commonly</a:t>
            </a:r>
            <a:r>
              <a:rPr sz="2800" spc="-5" dirty="0">
                <a:solidFill>
                  <a:srgbClr val="000000"/>
                </a:solidFill>
              </a:rPr>
              <a:t> </a:t>
            </a:r>
            <a:r>
              <a:rPr sz="2800" spc="-10" dirty="0">
                <a:solidFill>
                  <a:srgbClr val="000000"/>
                </a:solidFill>
              </a:rPr>
              <a:t>called</a:t>
            </a:r>
            <a:r>
              <a:rPr sz="2800" spc="-75" dirty="0">
                <a:solidFill>
                  <a:srgbClr val="000000"/>
                </a:solidFill>
              </a:rPr>
              <a:t> </a:t>
            </a:r>
            <a:r>
              <a:rPr sz="2800" spc="5" dirty="0">
                <a:solidFill>
                  <a:srgbClr val="000000"/>
                </a:solidFill>
              </a:rPr>
              <a:t>a</a:t>
            </a:r>
            <a:r>
              <a:rPr sz="2800" spc="-40" dirty="0">
                <a:solidFill>
                  <a:srgbClr val="000000"/>
                </a:solidFill>
              </a:rPr>
              <a:t> </a:t>
            </a:r>
            <a:r>
              <a:rPr sz="2800" spc="-5" dirty="0">
                <a:solidFill>
                  <a:srgbClr val="000000"/>
                </a:solidFill>
              </a:rPr>
              <a:t>two-dimensional</a:t>
            </a:r>
            <a:r>
              <a:rPr sz="2800" spc="-105" dirty="0">
                <a:solidFill>
                  <a:srgbClr val="000000"/>
                </a:solidFill>
              </a:rPr>
              <a:t> </a:t>
            </a:r>
            <a:r>
              <a:rPr sz="2800" spc="-70" dirty="0">
                <a:solidFill>
                  <a:srgbClr val="000000"/>
                </a:solidFill>
              </a:rPr>
              <a:t>array.</a:t>
            </a:r>
            <a:endParaRPr sz="2800"/>
          </a:p>
        </p:txBody>
      </p:sp>
      <p:sp>
        <p:nvSpPr>
          <p:cNvPr id="3" name="object 3"/>
          <p:cNvSpPr txBox="1"/>
          <p:nvPr/>
        </p:nvSpPr>
        <p:spPr>
          <a:xfrm>
            <a:off x="2975229" y="6191199"/>
            <a:ext cx="2527935" cy="329565"/>
          </a:xfrm>
          <a:prstGeom prst="rect">
            <a:avLst/>
          </a:prstGeom>
        </p:spPr>
        <p:txBody>
          <a:bodyPr vert="horz" wrap="square" lIns="0" tIns="11430" rIns="0" bIns="0" rtlCol="0">
            <a:spAutoFit/>
          </a:bodyPr>
          <a:lstStyle/>
          <a:p>
            <a:pPr marL="12700">
              <a:lnSpc>
                <a:spcPct val="100000"/>
              </a:lnSpc>
              <a:spcBef>
                <a:spcPts val="90"/>
              </a:spcBef>
            </a:pPr>
            <a:r>
              <a:rPr sz="2000" spc="-10" dirty="0">
                <a:latin typeface="Times New Roman"/>
                <a:cs typeface="Times New Roman"/>
              </a:rPr>
              <a:t>A</a:t>
            </a:r>
            <a:r>
              <a:rPr sz="2000" spc="-215" dirty="0">
                <a:latin typeface="Times New Roman"/>
                <a:cs typeface="Times New Roman"/>
              </a:rPr>
              <a:t> </a:t>
            </a:r>
            <a:r>
              <a:rPr sz="2000" spc="-10" dirty="0">
                <a:latin typeface="Times New Roman"/>
                <a:cs typeface="Times New Roman"/>
              </a:rPr>
              <a:t>t</a:t>
            </a:r>
            <a:r>
              <a:rPr sz="2000" spc="-60" dirty="0">
                <a:latin typeface="Times New Roman"/>
                <a:cs typeface="Times New Roman"/>
              </a:rPr>
              <a:t>w</a:t>
            </a:r>
            <a:r>
              <a:rPr sz="2000" spc="5" dirty="0">
                <a:latin typeface="Times New Roman"/>
                <a:cs typeface="Times New Roman"/>
              </a:rPr>
              <a:t>o</a:t>
            </a:r>
            <a:r>
              <a:rPr sz="2000" spc="-25" dirty="0">
                <a:latin typeface="Times New Roman"/>
                <a:cs typeface="Times New Roman"/>
              </a:rPr>
              <a:t>-</a:t>
            </a:r>
            <a:r>
              <a:rPr sz="2000" spc="5" dirty="0">
                <a:latin typeface="Times New Roman"/>
                <a:cs typeface="Times New Roman"/>
              </a:rPr>
              <a:t>d</a:t>
            </a:r>
            <a:r>
              <a:rPr sz="2000" spc="-5" dirty="0">
                <a:latin typeface="Times New Roman"/>
                <a:cs typeface="Times New Roman"/>
              </a:rPr>
              <a:t>i</a:t>
            </a:r>
            <a:r>
              <a:rPr sz="2000" spc="-75" dirty="0">
                <a:latin typeface="Times New Roman"/>
                <a:cs typeface="Times New Roman"/>
              </a:rPr>
              <a:t>m</a:t>
            </a:r>
            <a:r>
              <a:rPr sz="2000" spc="-5" dirty="0">
                <a:latin typeface="Times New Roman"/>
                <a:cs typeface="Times New Roman"/>
              </a:rPr>
              <a:t>e</a:t>
            </a:r>
            <a:r>
              <a:rPr sz="2000" spc="-15" dirty="0">
                <a:latin typeface="Times New Roman"/>
                <a:cs typeface="Times New Roman"/>
              </a:rPr>
              <a:t>ns</a:t>
            </a:r>
            <a:r>
              <a:rPr sz="2000" spc="-5" dirty="0">
                <a:latin typeface="Times New Roman"/>
                <a:cs typeface="Times New Roman"/>
              </a:rPr>
              <a:t>i</a:t>
            </a:r>
            <a:r>
              <a:rPr sz="2000" dirty="0">
                <a:latin typeface="Times New Roman"/>
                <a:cs typeface="Times New Roman"/>
              </a:rPr>
              <a:t>o</a:t>
            </a:r>
            <a:r>
              <a:rPr sz="2000" spc="-20" dirty="0">
                <a:latin typeface="Times New Roman"/>
                <a:cs typeface="Times New Roman"/>
              </a:rPr>
              <a:t>n</a:t>
            </a:r>
            <a:r>
              <a:rPr sz="2000" spc="-5" dirty="0">
                <a:latin typeface="Times New Roman"/>
                <a:cs typeface="Times New Roman"/>
              </a:rPr>
              <a:t>al</a:t>
            </a:r>
            <a:r>
              <a:rPr sz="2000" spc="80" dirty="0">
                <a:latin typeface="Times New Roman"/>
                <a:cs typeface="Times New Roman"/>
              </a:rPr>
              <a:t> </a:t>
            </a:r>
            <a:r>
              <a:rPr sz="2000" spc="-5" dirty="0">
                <a:latin typeface="Times New Roman"/>
                <a:cs typeface="Times New Roman"/>
              </a:rPr>
              <a:t>a</a:t>
            </a:r>
            <a:r>
              <a:rPr sz="2000" dirty="0">
                <a:latin typeface="Times New Roman"/>
                <a:cs typeface="Times New Roman"/>
              </a:rPr>
              <a:t>rr</a:t>
            </a:r>
            <a:r>
              <a:rPr sz="2000" spc="-5" dirty="0">
                <a:latin typeface="Times New Roman"/>
                <a:cs typeface="Times New Roman"/>
              </a:rPr>
              <a:t>ay</a:t>
            </a:r>
            <a:endParaRPr sz="2000">
              <a:latin typeface="Times New Roman"/>
              <a:cs typeface="Times New Roman"/>
            </a:endParaRPr>
          </a:p>
        </p:txBody>
      </p:sp>
      <p:pic>
        <p:nvPicPr>
          <p:cNvPr id="4" name="object 4"/>
          <p:cNvPicPr/>
          <p:nvPr/>
        </p:nvPicPr>
        <p:blipFill>
          <a:blip r:embed="rId2" cstate="print"/>
          <a:stretch>
            <a:fillRect/>
          </a:stretch>
        </p:blipFill>
        <p:spPr>
          <a:xfrm>
            <a:off x="2209800" y="3733800"/>
            <a:ext cx="5504688" cy="2404872"/>
          </a:xfrm>
          <a:prstGeom prst="rect">
            <a:avLst/>
          </a:prstGeom>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37871" y="952576"/>
            <a:ext cx="8773795" cy="2161540"/>
          </a:xfrm>
          <a:prstGeom prst="rect">
            <a:avLst/>
          </a:prstGeom>
        </p:spPr>
        <p:txBody>
          <a:bodyPr vert="horz" wrap="square" lIns="0" tIns="13970" rIns="0" bIns="0" rtlCol="0">
            <a:spAutoFit/>
          </a:bodyPr>
          <a:lstStyle/>
          <a:p>
            <a:pPr marL="12700" marR="5080" algn="just">
              <a:lnSpc>
                <a:spcPct val="100000"/>
              </a:lnSpc>
              <a:spcBef>
                <a:spcPts val="110"/>
              </a:spcBef>
            </a:pPr>
            <a:r>
              <a:rPr sz="2800" dirty="0">
                <a:solidFill>
                  <a:srgbClr val="000000"/>
                </a:solidFill>
                <a:latin typeface="Times New Roman"/>
                <a:cs typeface="Times New Roman"/>
              </a:rPr>
              <a:t>The </a:t>
            </a:r>
            <a:r>
              <a:rPr sz="2800" spc="-10" dirty="0">
                <a:solidFill>
                  <a:srgbClr val="000000"/>
                </a:solidFill>
                <a:latin typeface="Times New Roman"/>
                <a:cs typeface="Times New Roman"/>
              </a:rPr>
              <a:t>indexes </a:t>
            </a:r>
            <a:r>
              <a:rPr sz="2800" spc="-5" dirty="0">
                <a:solidFill>
                  <a:srgbClr val="000000"/>
                </a:solidFill>
                <a:latin typeface="Times New Roman"/>
                <a:cs typeface="Times New Roman"/>
              </a:rPr>
              <a:t>in </a:t>
            </a:r>
            <a:r>
              <a:rPr sz="2800" dirty="0">
                <a:solidFill>
                  <a:srgbClr val="000000"/>
                </a:solidFill>
                <a:latin typeface="Times New Roman"/>
                <a:cs typeface="Times New Roman"/>
              </a:rPr>
              <a:t>a </a:t>
            </a:r>
            <a:r>
              <a:rPr sz="2800" spc="-10" dirty="0">
                <a:solidFill>
                  <a:srgbClr val="000000"/>
                </a:solidFill>
                <a:latin typeface="Times New Roman"/>
                <a:cs typeface="Times New Roman"/>
              </a:rPr>
              <a:t>one-dimensional </a:t>
            </a:r>
            <a:r>
              <a:rPr sz="2800" spc="-5" dirty="0">
                <a:solidFill>
                  <a:srgbClr val="000000"/>
                </a:solidFill>
                <a:latin typeface="Times New Roman"/>
                <a:cs typeface="Times New Roman"/>
              </a:rPr>
              <a:t>array directly define </a:t>
            </a:r>
            <a:r>
              <a:rPr sz="2800" dirty="0">
                <a:solidFill>
                  <a:srgbClr val="000000"/>
                </a:solidFill>
                <a:latin typeface="Times New Roman"/>
                <a:cs typeface="Times New Roman"/>
              </a:rPr>
              <a:t>the </a:t>
            </a:r>
            <a:r>
              <a:rPr sz="2800" spc="5" dirty="0">
                <a:solidFill>
                  <a:srgbClr val="000000"/>
                </a:solidFill>
                <a:latin typeface="Times New Roman"/>
                <a:cs typeface="Times New Roman"/>
              </a:rPr>
              <a:t> </a:t>
            </a:r>
            <a:r>
              <a:rPr sz="2800" spc="-10" dirty="0">
                <a:solidFill>
                  <a:srgbClr val="000000"/>
                </a:solidFill>
                <a:latin typeface="Times New Roman"/>
                <a:cs typeface="Times New Roman"/>
              </a:rPr>
              <a:t>relative positions </a:t>
            </a:r>
            <a:r>
              <a:rPr sz="2800" spc="5" dirty="0">
                <a:solidFill>
                  <a:srgbClr val="000000"/>
                </a:solidFill>
                <a:latin typeface="Times New Roman"/>
                <a:cs typeface="Times New Roman"/>
              </a:rPr>
              <a:t>of </a:t>
            </a:r>
            <a:r>
              <a:rPr sz="2800" spc="-5" dirty="0">
                <a:solidFill>
                  <a:srgbClr val="000000"/>
                </a:solidFill>
                <a:latin typeface="Times New Roman"/>
                <a:cs typeface="Times New Roman"/>
              </a:rPr>
              <a:t>the </a:t>
            </a:r>
            <a:r>
              <a:rPr sz="2800" spc="-15" dirty="0">
                <a:solidFill>
                  <a:srgbClr val="000000"/>
                </a:solidFill>
                <a:latin typeface="Times New Roman"/>
                <a:cs typeface="Times New Roman"/>
              </a:rPr>
              <a:t>element </a:t>
            </a:r>
            <a:r>
              <a:rPr sz="2800" spc="-5" dirty="0">
                <a:solidFill>
                  <a:srgbClr val="000000"/>
                </a:solidFill>
                <a:latin typeface="Times New Roman"/>
                <a:cs typeface="Times New Roman"/>
              </a:rPr>
              <a:t>in </a:t>
            </a:r>
            <a:r>
              <a:rPr sz="2800" spc="-15" dirty="0">
                <a:solidFill>
                  <a:srgbClr val="000000"/>
                </a:solidFill>
                <a:latin typeface="Times New Roman"/>
                <a:cs typeface="Times New Roman"/>
              </a:rPr>
              <a:t>actual </a:t>
            </a:r>
            <a:r>
              <a:rPr sz="2800" spc="-65" dirty="0">
                <a:solidFill>
                  <a:srgbClr val="000000"/>
                </a:solidFill>
                <a:latin typeface="Times New Roman"/>
                <a:cs typeface="Times New Roman"/>
              </a:rPr>
              <a:t>memory.</a:t>
            </a:r>
            <a:r>
              <a:rPr sz="2800" spc="-60" dirty="0">
                <a:solidFill>
                  <a:srgbClr val="000000"/>
                </a:solidFill>
                <a:latin typeface="Times New Roman"/>
                <a:cs typeface="Times New Roman"/>
              </a:rPr>
              <a:t> </a:t>
            </a:r>
            <a:r>
              <a:rPr sz="2800" dirty="0">
                <a:solidFill>
                  <a:srgbClr val="000000"/>
                </a:solidFill>
                <a:latin typeface="Times New Roman"/>
                <a:cs typeface="Times New Roman"/>
              </a:rPr>
              <a:t>Figure </a:t>
            </a:r>
            <a:r>
              <a:rPr sz="2800" spc="5" dirty="0">
                <a:solidFill>
                  <a:srgbClr val="000000"/>
                </a:solidFill>
                <a:latin typeface="Times New Roman"/>
                <a:cs typeface="Times New Roman"/>
              </a:rPr>
              <a:t> </a:t>
            </a:r>
            <a:r>
              <a:rPr sz="2800" spc="-5" dirty="0">
                <a:solidFill>
                  <a:srgbClr val="000000"/>
                </a:solidFill>
                <a:latin typeface="Times New Roman"/>
                <a:cs typeface="Times New Roman"/>
              </a:rPr>
              <a:t>shows</a:t>
            </a:r>
            <a:r>
              <a:rPr sz="2800" dirty="0">
                <a:solidFill>
                  <a:srgbClr val="000000"/>
                </a:solidFill>
                <a:latin typeface="Times New Roman"/>
                <a:cs typeface="Times New Roman"/>
              </a:rPr>
              <a:t> a</a:t>
            </a:r>
            <a:r>
              <a:rPr sz="2800" spc="5" dirty="0">
                <a:solidFill>
                  <a:srgbClr val="000000"/>
                </a:solidFill>
                <a:latin typeface="Times New Roman"/>
                <a:cs typeface="Times New Roman"/>
              </a:rPr>
              <a:t> </a:t>
            </a:r>
            <a:r>
              <a:rPr sz="2800" spc="-5" dirty="0">
                <a:solidFill>
                  <a:srgbClr val="000000"/>
                </a:solidFill>
                <a:latin typeface="Times New Roman"/>
                <a:cs typeface="Times New Roman"/>
              </a:rPr>
              <a:t>two-dimensional</a:t>
            </a:r>
            <a:r>
              <a:rPr sz="2800" dirty="0">
                <a:solidFill>
                  <a:srgbClr val="000000"/>
                </a:solidFill>
                <a:latin typeface="Times New Roman"/>
                <a:cs typeface="Times New Roman"/>
              </a:rPr>
              <a:t> </a:t>
            </a:r>
            <a:r>
              <a:rPr sz="2800" spc="-5" dirty="0">
                <a:solidFill>
                  <a:srgbClr val="000000"/>
                </a:solidFill>
                <a:latin typeface="Times New Roman"/>
                <a:cs typeface="Times New Roman"/>
              </a:rPr>
              <a:t>array</a:t>
            </a:r>
            <a:r>
              <a:rPr sz="2800" dirty="0">
                <a:solidFill>
                  <a:srgbClr val="000000"/>
                </a:solidFill>
                <a:latin typeface="Times New Roman"/>
                <a:cs typeface="Times New Roman"/>
              </a:rPr>
              <a:t> </a:t>
            </a:r>
            <a:r>
              <a:rPr sz="2800" spc="-5" dirty="0">
                <a:solidFill>
                  <a:srgbClr val="000000"/>
                </a:solidFill>
                <a:latin typeface="Times New Roman"/>
                <a:cs typeface="Times New Roman"/>
              </a:rPr>
              <a:t>and</a:t>
            </a:r>
            <a:r>
              <a:rPr sz="2800" dirty="0">
                <a:solidFill>
                  <a:srgbClr val="000000"/>
                </a:solidFill>
                <a:latin typeface="Times New Roman"/>
                <a:cs typeface="Times New Roman"/>
              </a:rPr>
              <a:t> </a:t>
            </a:r>
            <a:r>
              <a:rPr sz="2800" spc="-10" dirty="0">
                <a:solidFill>
                  <a:srgbClr val="000000"/>
                </a:solidFill>
                <a:latin typeface="Times New Roman"/>
                <a:cs typeface="Times New Roman"/>
              </a:rPr>
              <a:t>how</a:t>
            </a:r>
            <a:r>
              <a:rPr sz="2800" spc="-5" dirty="0">
                <a:solidFill>
                  <a:srgbClr val="000000"/>
                </a:solidFill>
                <a:latin typeface="Times New Roman"/>
                <a:cs typeface="Times New Roman"/>
              </a:rPr>
              <a:t> </a:t>
            </a:r>
            <a:r>
              <a:rPr sz="2800" spc="5" dirty="0">
                <a:solidFill>
                  <a:srgbClr val="000000"/>
                </a:solidFill>
                <a:latin typeface="Times New Roman"/>
                <a:cs typeface="Times New Roman"/>
              </a:rPr>
              <a:t>it</a:t>
            </a:r>
            <a:r>
              <a:rPr sz="2800" spc="10" dirty="0">
                <a:solidFill>
                  <a:srgbClr val="000000"/>
                </a:solidFill>
                <a:latin typeface="Times New Roman"/>
                <a:cs typeface="Times New Roman"/>
              </a:rPr>
              <a:t> </a:t>
            </a:r>
            <a:r>
              <a:rPr sz="2800" spc="-10" dirty="0">
                <a:solidFill>
                  <a:srgbClr val="000000"/>
                </a:solidFill>
                <a:latin typeface="Times New Roman"/>
                <a:cs typeface="Times New Roman"/>
              </a:rPr>
              <a:t>is</a:t>
            </a:r>
            <a:r>
              <a:rPr sz="2800" spc="-5" dirty="0">
                <a:solidFill>
                  <a:srgbClr val="000000"/>
                </a:solidFill>
                <a:latin typeface="Times New Roman"/>
                <a:cs typeface="Times New Roman"/>
              </a:rPr>
              <a:t> stored</a:t>
            </a:r>
            <a:r>
              <a:rPr sz="2800" dirty="0">
                <a:solidFill>
                  <a:srgbClr val="000000"/>
                </a:solidFill>
                <a:latin typeface="Times New Roman"/>
                <a:cs typeface="Times New Roman"/>
              </a:rPr>
              <a:t> </a:t>
            </a:r>
            <a:r>
              <a:rPr sz="2800" spc="-15" dirty="0">
                <a:solidFill>
                  <a:srgbClr val="000000"/>
                </a:solidFill>
                <a:latin typeface="Times New Roman"/>
                <a:cs typeface="Times New Roman"/>
              </a:rPr>
              <a:t>in </a:t>
            </a:r>
            <a:r>
              <a:rPr sz="2800" spc="-10" dirty="0">
                <a:solidFill>
                  <a:srgbClr val="000000"/>
                </a:solidFill>
                <a:latin typeface="Times New Roman"/>
                <a:cs typeface="Times New Roman"/>
              </a:rPr>
              <a:t> memory</a:t>
            </a:r>
            <a:r>
              <a:rPr sz="2800" spc="-5" dirty="0">
                <a:solidFill>
                  <a:srgbClr val="000000"/>
                </a:solidFill>
                <a:latin typeface="Times New Roman"/>
                <a:cs typeface="Times New Roman"/>
              </a:rPr>
              <a:t> </a:t>
            </a:r>
            <a:r>
              <a:rPr sz="2800" dirty="0">
                <a:solidFill>
                  <a:srgbClr val="000000"/>
                </a:solidFill>
                <a:latin typeface="Times New Roman"/>
                <a:cs typeface="Times New Roman"/>
              </a:rPr>
              <a:t>using</a:t>
            </a:r>
            <a:r>
              <a:rPr sz="2800" spc="5" dirty="0">
                <a:solidFill>
                  <a:srgbClr val="000000"/>
                </a:solidFill>
                <a:latin typeface="Times New Roman"/>
                <a:cs typeface="Times New Roman"/>
              </a:rPr>
              <a:t> </a:t>
            </a:r>
            <a:r>
              <a:rPr sz="2800" spc="-10" dirty="0">
                <a:solidFill>
                  <a:srgbClr val="000000"/>
                </a:solidFill>
                <a:latin typeface="Times New Roman"/>
                <a:cs typeface="Times New Roman"/>
              </a:rPr>
              <a:t>row-major</a:t>
            </a:r>
            <a:r>
              <a:rPr sz="2800" spc="-5" dirty="0">
                <a:solidFill>
                  <a:srgbClr val="000000"/>
                </a:solidFill>
                <a:latin typeface="Times New Roman"/>
                <a:cs typeface="Times New Roman"/>
              </a:rPr>
              <a:t> </a:t>
            </a:r>
            <a:r>
              <a:rPr sz="2800" spc="5" dirty="0">
                <a:solidFill>
                  <a:srgbClr val="000000"/>
                </a:solidFill>
                <a:latin typeface="Times New Roman"/>
                <a:cs typeface="Times New Roman"/>
              </a:rPr>
              <a:t>or</a:t>
            </a:r>
            <a:r>
              <a:rPr sz="2800" spc="10" dirty="0">
                <a:solidFill>
                  <a:srgbClr val="000000"/>
                </a:solidFill>
                <a:latin typeface="Times New Roman"/>
                <a:cs typeface="Times New Roman"/>
              </a:rPr>
              <a:t> </a:t>
            </a:r>
            <a:r>
              <a:rPr sz="2800" spc="-10" dirty="0">
                <a:solidFill>
                  <a:srgbClr val="000000"/>
                </a:solidFill>
                <a:latin typeface="Times New Roman"/>
                <a:cs typeface="Times New Roman"/>
              </a:rPr>
              <a:t>column-major</a:t>
            </a:r>
            <a:r>
              <a:rPr sz="2800" spc="-5" dirty="0">
                <a:solidFill>
                  <a:srgbClr val="000000"/>
                </a:solidFill>
                <a:latin typeface="Times New Roman"/>
                <a:cs typeface="Times New Roman"/>
              </a:rPr>
              <a:t> storage.</a:t>
            </a:r>
            <a:r>
              <a:rPr sz="2800" dirty="0">
                <a:solidFill>
                  <a:srgbClr val="000000"/>
                </a:solidFill>
                <a:latin typeface="Times New Roman"/>
                <a:cs typeface="Times New Roman"/>
              </a:rPr>
              <a:t> </a:t>
            </a:r>
            <a:r>
              <a:rPr sz="2800" spc="-5" dirty="0">
                <a:solidFill>
                  <a:srgbClr val="000000"/>
                </a:solidFill>
                <a:latin typeface="Times New Roman"/>
                <a:cs typeface="Times New Roman"/>
              </a:rPr>
              <a:t>Row- </a:t>
            </a:r>
            <a:r>
              <a:rPr sz="2800" spc="-685" dirty="0">
                <a:solidFill>
                  <a:srgbClr val="000000"/>
                </a:solidFill>
                <a:latin typeface="Times New Roman"/>
                <a:cs typeface="Times New Roman"/>
              </a:rPr>
              <a:t> </a:t>
            </a:r>
            <a:r>
              <a:rPr sz="2800" spc="-10" dirty="0">
                <a:solidFill>
                  <a:srgbClr val="000000"/>
                </a:solidFill>
                <a:latin typeface="Times New Roman"/>
                <a:cs typeface="Times New Roman"/>
              </a:rPr>
              <a:t>major</a:t>
            </a:r>
            <a:r>
              <a:rPr sz="2800" spc="-5" dirty="0">
                <a:solidFill>
                  <a:srgbClr val="000000"/>
                </a:solidFill>
                <a:latin typeface="Times New Roman"/>
                <a:cs typeface="Times New Roman"/>
              </a:rPr>
              <a:t> </a:t>
            </a:r>
            <a:r>
              <a:rPr sz="2800" dirty="0">
                <a:solidFill>
                  <a:srgbClr val="000000"/>
                </a:solidFill>
                <a:latin typeface="Times New Roman"/>
                <a:cs typeface="Times New Roman"/>
              </a:rPr>
              <a:t>storage</a:t>
            </a:r>
            <a:r>
              <a:rPr sz="2800" spc="-40" dirty="0">
                <a:solidFill>
                  <a:srgbClr val="000000"/>
                </a:solidFill>
                <a:latin typeface="Times New Roman"/>
                <a:cs typeface="Times New Roman"/>
              </a:rPr>
              <a:t> </a:t>
            </a:r>
            <a:r>
              <a:rPr sz="2800" spc="5" dirty="0">
                <a:solidFill>
                  <a:srgbClr val="000000"/>
                </a:solidFill>
                <a:latin typeface="Times New Roman"/>
                <a:cs typeface="Times New Roman"/>
              </a:rPr>
              <a:t>is</a:t>
            </a:r>
            <a:r>
              <a:rPr sz="2800" spc="-90" dirty="0">
                <a:solidFill>
                  <a:srgbClr val="000000"/>
                </a:solidFill>
                <a:latin typeface="Times New Roman"/>
                <a:cs typeface="Times New Roman"/>
              </a:rPr>
              <a:t> </a:t>
            </a:r>
            <a:r>
              <a:rPr sz="2800" spc="-10" dirty="0">
                <a:solidFill>
                  <a:srgbClr val="000000"/>
                </a:solidFill>
                <a:latin typeface="Times New Roman"/>
                <a:cs typeface="Times New Roman"/>
              </a:rPr>
              <a:t>more</a:t>
            </a:r>
            <a:r>
              <a:rPr sz="2800" dirty="0">
                <a:solidFill>
                  <a:srgbClr val="000000"/>
                </a:solidFill>
                <a:latin typeface="Times New Roman"/>
                <a:cs typeface="Times New Roman"/>
              </a:rPr>
              <a:t> </a:t>
            </a:r>
            <a:r>
              <a:rPr sz="2800" spc="-10" dirty="0">
                <a:solidFill>
                  <a:srgbClr val="000000"/>
                </a:solidFill>
                <a:latin typeface="Times New Roman"/>
                <a:cs typeface="Times New Roman"/>
              </a:rPr>
              <a:t>common.</a:t>
            </a:r>
            <a:endParaRPr sz="2800">
              <a:latin typeface="Times New Roman"/>
              <a:cs typeface="Times New Roman"/>
            </a:endParaRPr>
          </a:p>
        </p:txBody>
      </p:sp>
      <p:sp>
        <p:nvSpPr>
          <p:cNvPr id="3" name="object 3"/>
          <p:cNvSpPr txBox="1"/>
          <p:nvPr/>
        </p:nvSpPr>
        <p:spPr>
          <a:xfrm>
            <a:off x="3280409" y="6239967"/>
            <a:ext cx="2531745" cy="329565"/>
          </a:xfrm>
          <a:prstGeom prst="rect">
            <a:avLst/>
          </a:prstGeom>
        </p:spPr>
        <p:txBody>
          <a:bodyPr vert="horz" wrap="square" lIns="0" tIns="11430" rIns="0" bIns="0" rtlCol="0">
            <a:spAutoFit/>
          </a:bodyPr>
          <a:lstStyle/>
          <a:p>
            <a:pPr marL="12700">
              <a:lnSpc>
                <a:spcPct val="100000"/>
              </a:lnSpc>
              <a:spcBef>
                <a:spcPts val="90"/>
              </a:spcBef>
            </a:pPr>
            <a:r>
              <a:rPr sz="2000" spc="-10" dirty="0">
                <a:latin typeface="Times New Roman"/>
                <a:cs typeface="Times New Roman"/>
              </a:rPr>
              <a:t>Memory</a:t>
            </a:r>
            <a:r>
              <a:rPr sz="2000" spc="-45" dirty="0">
                <a:latin typeface="Times New Roman"/>
                <a:cs typeface="Times New Roman"/>
              </a:rPr>
              <a:t> </a:t>
            </a:r>
            <a:r>
              <a:rPr sz="2000" spc="-10" dirty="0">
                <a:latin typeface="Times New Roman"/>
                <a:cs typeface="Times New Roman"/>
              </a:rPr>
              <a:t>layout</a:t>
            </a:r>
            <a:r>
              <a:rPr sz="2000" spc="-20" dirty="0">
                <a:latin typeface="Times New Roman"/>
                <a:cs typeface="Times New Roman"/>
              </a:rPr>
              <a:t> </a:t>
            </a:r>
            <a:r>
              <a:rPr sz="2000" dirty="0">
                <a:latin typeface="Times New Roman"/>
                <a:cs typeface="Times New Roman"/>
              </a:rPr>
              <a:t>of</a:t>
            </a:r>
            <a:r>
              <a:rPr sz="2000" spc="-75" dirty="0">
                <a:latin typeface="Times New Roman"/>
                <a:cs typeface="Times New Roman"/>
              </a:rPr>
              <a:t> </a:t>
            </a:r>
            <a:r>
              <a:rPr sz="2000" spc="-10" dirty="0">
                <a:latin typeface="Times New Roman"/>
                <a:cs typeface="Times New Roman"/>
              </a:rPr>
              <a:t>arrays</a:t>
            </a:r>
            <a:endParaRPr sz="2000">
              <a:latin typeface="Times New Roman"/>
              <a:cs typeface="Times New Roman"/>
            </a:endParaRPr>
          </a:p>
        </p:txBody>
      </p:sp>
      <p:pic>
        <p:nvPicPr>
          <p:cNvPr id="4" name="object 4"/>
          <p:cNvPicPr/>
          <p:nvPr/>
        </p:nvPicPr>
        <p:blipFill>
          <a:blip r:embed="rId2" cstate="print"/>
          <a:stretch>
            <a:fillRect/>
          </a:stretch>
        </p:blipFill>
        <p:spPr>
          <a:xfrm>
            <a:off x="1420367" y="3267455"/>
            <a:ext cx="6193535" cy="2980944"/>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127630" y="837438"/>
            <a:ext cx="5257800" cy="482600"/>
          </a:xfrm>
          <a:prstGeom prst="rect">
            <a:avLst/>
          </a:prstGeom>
        </p:spPr>
        <p:txBody>
          <a:bodyPr vert="horz" wrap="square" lIns="0" tIns="12700" rIns="0" bIns="0" rtlCol="0">
            <a:spAutoFit/>
          </a:bodyPr>
          <a:lstStyle/>
          <a:p>
            <a:pPr marL="12700">
              <a:lnSpc>
                <a:spcPct val="100000"/>
              </a:lnSpc>
              <a:spcBef>
                <a:spcPts val="100"/>
              </a:spcBef>
              <a:tabLst>
                <a:tab pos="2817495" algn="l"/>
              </a:tabLst>
            </a:pPr>
            <a:r>
              <a:rPr sz="3000" b="1" spc="-5" dirty="0">
                <a:solidFill>
                  <a:srgbClr val="000000"/>
                </a:solidFill>
                <a:latin typeface="Times New Roman"/>
                <a:cs typeface="Times New Roman"/>
              </a:rPr>
              <a:t>Classification</a:t>
            </a:r>
            <a:r>
              <a:rPr sz="3000" b="1" spc="35" dirty="0">
                <a:solidFill>
                  <a:srgbClr val="000000"/>
                </a:solidFill>
                <a:latin typeface="Times New Roman"/>
                <a:cs typeface="Times New Roman"/>
              </a:rPr>
              <a:t> </a:t>
            </a:r>
            <a:r>
              <a:rPr sz="3000" b="1" spc="5" dirty="0">
                <a:solidFill>
                  <a:srgbClr val="000000"/>
                </a:solidFill>
                <a:latin typeface="Times New Roman"/>
                <a:cs typeface="Times New Roman"/>
              </a:rPr>
              <a:t>of	</a:t>
            </a:r>
            <a:r>
              <a:rPr sz="3000" b="1" dirty="0">
                <a:solidFill>
                  <a:srgbClr val="000000"/>
                </a:solidFill>
                <a:latin typeface="Times New Roman"/>
                <a:cs typeface="Times New Roman"/>
              </a:rPr>
              <a:t>Data</a:t>
            </a:r>
            <a:r>
              <a:rPr sz="3000" b="1" spc="-110" dirty="0">
                <a:solidFill>
                  <a:srgbClr val="000000"/>
                </a:solidFill>
                <a:latin typeface="Times New Roman"/>
                <a:cs typeface="Times New Roman"/>
              </a:rPr>
              <a:t> </a:t>
            </a:r>
            <a:r>
              <a:rPr sz="3000" b="1" spc="-15" dirty="0">
                <a:solidFill>
                  <a:srgbClr val="000000"/>
                </a:solidFill>
                <a:latin typeface="Times New Roman"/>
                <a:cs typeface="Times New Roman"/>
              </a:rPr>
              <a:t>Structure</a:t>
            </a:r>
            <a:endParaRPr sz="3000">
              <a:latin typeface="Times New Roman"/>
              <a:cs typeface="Times New Roman"/>
            </a:endParaRPr>
          </a:p>
        </p:txBody>
      </p:sp>
      <p:sp>
        <p:nvSpPr>
          <p:cNvPr id="3" name="object 3"/>
          <p:cNvSpPr txBox="1"/>
          <p:nvPr/>
        </p:nvSpPr>
        <p:spPr>
          <a:xfrm>
            <a:off x="890727" y="1814271"/>
            <a:ext cx="7367905" cy="2970530"/>
          </a:xfrm>
          <a:prstGeom prst="rect">
            <a:avLst/>
          </a:prstGeom>
        </p:spPr>
        <p:txBody>
          <a:bodyPr vert="horz" wrap="square" lIns="0" tIns="12065" rIns="0" bIns="0" rtlCol="0">
            <a:spAutoFit/>
          </a:bodyPr>
          <a:lstStyle/>
          <a:p>
            <a:pPr marL="12700">
              <a:lnSpc>
                <a:spcPct val="100000"/>
              </a:lnSpc>
              <a:spcBef>
                <a:spcPts val="95"/>
              </a:spcBef>
            </a:pPr>
            <a:r>
              <a:rPr sz="2600" spc="-5" dirty="0">
                <a:latin typeface="Times New Roman"/>
                <a:cs typeface="Times New Roman"/>
              </a:rPr>
              <a:t>There</a:t>
            </a:r>
            <a:r>
              <a:rPr sz="2600" spc="-10" dirty="0">
                <a:latin typeface="Times New Roman"/>
                <a:cs typeface="Times New Roman"/>
              </a:rPr>
              <a:t> </a:t>
            </a:r>
            <a:r>
              <a:rPr sz="2600" spc="-5" dirty="0">
                <a:latin typeface="Times New Roman"/>
                <a:cs typeface="Times New Roman"/>
              </a:rPr>
              <a:t>are</a:t>
            </a:r>
            <a:r>
              <a:rPr sz="2600" spc="-25" dirty="0">
                <a:latin typeface="Times New Roman"/>
                <a:cs typeface="Times New Roman"/>
              </a:rPr>
              <a:t> </a:t>
            </a:r>
            <a:r>
              <a:rPr sz="2600" spc="-5" dirty="0">
                <a:latin typeface="Times New Roman"/>
                <a:cs typeface="Times New Roman"/>
              </a:rPr>
              <a:t>various</a:t>
            </a:r>
            <a:r>
              <a:rPr sz="2600" spc="15" dirty="0">
                <a:latin typeface="Times New Roman"/>
                <a:cs typeface="Times New Roman"/>
              </a:rPr>
              <a:t> </a:t>
            </a:r>
            <a:r>
              <a:rPr sz="2600" spc="-25" dirty="0">
                <a:latin typeface="Times New Roman"/>
                <a:cs typeface="Times New Roman"/>
              </a:rPr>
              <a:t>ways</a:t>
            </a:r>
            <a:r>
              <a:rPr sz="2600" spc="40" dirty="0">
                <a:latin typeface="Times New Roman"/>
                <a:cs typeface="Times New Roman"/>
              </a:rPr>
              <a:t> </a:t>
            </a:r>
            <a:r>
              <a:rPr sz="2600" spc="-5" dirty="0">
                <a:latin typeface="Times New Roman"/>
                <a:cs typeface="Times New Roman"/>
              </a:rPr>
              <a:t>to</a:t>
            </a:r>
            <a:r>
              <a:rPr sz="2600" spc="20" dirty="0">
                <a:latin typeface="Times New Roman"/>
                <a:cs typeface="Times New Roman"/>
              </a:rPr>
              <a:t> </a:t>
            </a:r>
            <a:r>
              <a:rPr sz="2600" dirty="0">
                <a:latin typeface="Times New Roman"/>
                <a:cs typeface="Times New Roman"/>
              </a:rPr>
              <a:t>classify</a:t>
            </a:r>
            <a:r>
              <a:rPr sz="2600" spc="-5" dirty="0">
                <a:latin typeface="Times New Roman"/>
                <a:cs typeface="Times New Roman"/>
              </a:rPr>
              <a:t> data</a:t>
            </a:r>
            <a:r>
              <a:rPr sz="2600" spc="-30" dirty="0">
                <a:latin typeface="Times New Roman"/>
                <a:cs typeface="Times New Roman"/>
              </a:rPr>
              <a:t> </a:t>
            </a:r>
            <a:r>
              <a:rPr sz="2600" spc="-5" dirty="0">
                <a:latin typeface="Times New Roman"/>
                <a:cs typeface="Times New Roman"/>
              </a:rPr>
              <a:t>structure :</a:t>
            </a:r>
            <a:endParaRPr sz="2600">
              <a:latin typeface="Times New Roman"/>
              <a:cs typeface="Times New Roman"/>
            </a:endParaRPr>
          </a:p>
          <a:p>
            <a:pPr marL="390525" indent="-378460">
              <a:lnSpc>
                <a:spcPct val="100000"/>
              </a:lnSpc>
              <a:spcBef>
                <a:spcPts val="1895"/>
              </a:spcBef>
              <a:buClr>
                <a:srgbClr val="9F4DA1"/>
              </a:buClr>
              <a:buFont typeface="Georgia"/>
              <a:buChar char="•"/>
              <a:tabLst>
                <a:tab pos="390525" algn="l"/>
                <a:tab pos="391160" algn="l"/>
              </a:tabLst>
            </a:pPr>
            <a:r>
              <a:rPr sz="2600" spc="-10" dirty="0">
                <a:latin typeface="Times New Roman"/>
                <a:cs typeface="Times New Roman"/>
              </a:rPr>
              <a:t>Primitive</a:t>
            </a:r>
            <a:r>
              <a:rPr sz="2600" spc="25" dirty="0">
                <a:latin typeface="Times New Roman"/>
                <a:cs typeface="Times New Roman"/>
              </a:rPr>
              <a:t> </a:t>
            </a:r>
            <a:r>
              <a:rPr sz="2600" spc="-5" dirty="0">
                <a:latin typeface="Times New Roman"/>
                <a:cs typeface="Times New Roman"/>
              </a:rPr>
              <a:t>and</a:t>
            </a:r>
            <a:r>
              <a:rPr sz="2600" dirty="0">
                <a:latin typeface="Times New Roman"/>
                <a:cs typeface="Times New Roman"/>
              </a:rPr>
              <a:t> </a:t>
            </a:r>
            <a:r>
              <a:rPr sz="2600" spc="-10" dirty="0">
                <a:latin typeface="Times New Roman"/>
                <a:cs typeface="Times New Roman"/>
              </a:rPr>
              <a:t>Non-Primitive</a:t>
            </a:r>
            <a:r>
              <a:rPr sz="2600" spc="50" dirty="0">
                <a:latin typeface="Times New Roman"/>
                <a:cs typeface="Times New Roman"/>
              </a:rPr>
              <a:t> </a:t>
            </a:r>
            <a:r>
              <a:rPr sz="2600" spc="-5" dirty="0">
                <a:latin typeface="Times New Roman"/>
                <a:cs typeface="Times New Roman"/>
              </a:rPr>
              <a:t>Data</a:t>
            </a:r>
            <a:r>
              <a:rPr sz="2600" spc="-15" dirty="0">
                <a:latin typeface="Times New Roman"/>
                <a:cs typeface="Times New Roman"/>
              </a:rPr>
              <a:t> </a:t>
            </a:r>
            <a:r>
              <a:rPr sz="2600" spc="-5" dirty="0">
                <a:latin typeface="Times New Roman"/>
                <a:cs typeface="Times New Roman"/>
              </a:rPr>
              <a:t>Structure</a:t>
            </a:r>
            <a:endParaRPr sz="2600">
              <a:latin typeface="Times New Roman"/>
              <a:cs typeface="Times New Roman"/>
            </a:endParaRPr>
          </a:p>
          <a:p>
            <a:pPr marL="390525" indent="-378460">
              <a:lnSpc>
                <a:spcPct val="100000"/>
              </a:lnSpc>
              <a:spcBef>
                <a:spcPts val="1900"/>
              </a:spcBef>
              <a:buClr>
                <a:srgbClr val="9F4DA1"/>
              </a:buClr>
              <a:buFont typeface="Georgia"/>
              <a:buChar char="•"/>
              <a:tabLst>
                <a:tab pos="390525" algn="l"/>
                <a:tab pos="391160" algn="l"/>
              </a:tabLst>
            </a:pPr>
            <a:r>
              <a:rPr sz="2600" spc="-5" dirty="0">
                <a:latin typeface="Times New Roman"/>
                <a:cs typeface="Times New Roman"/>
              </a:rPr>
              <a:t>Linear</a:t>
            </a:r>
            <a:r>
              <a:rPr sz="2600" spc="-40" dirty="0">
                <a:latin typeface="Times New Roman"/>
                <a:cs typeface="Times New Roman"/>
              </a:rPr>
              <a:t> </a:t>
            </a:r>
            <a:r>
              <a:rPr sz="2600" spc="-5" dirty="0">
                <a:latin typeface="Times New Roman"/>
                <a:cs typeface="Times New Roman"/>
              </a:rPr>
              <a:t>and</a:t>
            </a:r>
            <a:r>
              <a:rPr sz="2600" spc="-35" dirty="0">
                <a:latin typeface="Times New Roman"/>
                <a:cs typeface="Times New Roman"/>
              </a:rPr>
              <a:t> </a:t>
            </a:r>
            <a:r>
              <a:rPr sz="2600" spc="-5" dirty="0">
                <a:latin typeface="Times New Roman"/>
                <a:cs typeface="Times New Roman"/>
              </a:rPr>
              <a:t>Non-Linear</a:t>
            </a:r>
            <a:r>
              <a:rPr sz="2600" spc="-40" dirty="0">
                <a:latin typeface="Times New Roman"/>
                <a:cs typeface="Times New Roman"/>
              </a:rPr>
              <a:t> </a:t>
            </a:r>
            <a:r>
              <a:rPr sz="2600" spc="-5" dirty="0">
                <a:latin typeface="Times New Roman"/>
                <a:cs typeface="Times New Roman"/>
              </a:rPr>
              <a:t>Data</a:t>
            </a:r>
            <a:r>
              <a:rPr sz="2600" spc="-30" dirty="0">
                <a:latin typeface="Times New Roman"/>
                <a:cs typeface="Times New Roman"/>
              </a:rPr>
              <a:t> </a:t>
            </a:r>
            <a:r>
              <a:rPr sz="2600" spc="-5" dirty="0">
                <a:latin typeface="Times New Roman"/>
                <a:cs typeface="Times New Roman"/>
              </a:rPr>
              <a:t>Structure</a:t>
            </a:r>
            <a:endParaRPr sz="2600">
              <a:latin typeface="Times New Roman"/>
              <a:cs typeface="Times New Roman"/>
            </a:endParaRPr>
          </a:p>
          <a:p>
            <a:pPr marL="390525" indent="-378460">
              <a:lnSpc>
                <a:spcPct val="100000"/>
              </a:lnSpc>
              <a:spcBef>
                <a:spcPts val="1900"/>
              </a:spcBef>
              <a:buClr>
                <a:srgbClr val="9F4DA1"/>
              </a:buClr>
              <a:buFont typeface="Georgia"/>
              <a:buChar char="•"/>
              <a:tabLst>
                <a:tab pos="390525" algn="l"/>
                <a:tab pos="391160" algn="l"/>
              </a:tabLst>
            </a:pPr>
            <a:r>
              <a:rPr sz="2600" spc="-10" dirty="0">
                <a:latin typeface="Times New Roman"/>
                <a:cs typeface="Times New Roman"/>
              </a:rPr>
              <a:t>Homogenous</a:t>
            </a:r>
            <a:r>
              <a:rPr sz="2600" spc="30" dirty="0">
                <a:latin typeface="Times New Roman"/>
                <a:cs typeface="Times New Roman"/>
              </a:rPr>
              <a:t> </a:t>
            </a:r>
            <a:r>
              <a:rPr sz="2600" spc="-5" dirty="0">
                <a:latin typeface="Times New Roman"/>
                <a:cs typeface="Times New Roman"/>
              </a:rPr>
              <a:t>and</a:t>
            </a:r>
            <a:r>
              <a:rPr sz="2600" spc="-20" dirty="0">
                <a:latin typeface="Times New Roman"/>
                <a:cs typeface="Times New Roman"/>
              </a:rPr>
              <a:t> </a:t>
            </a:r>
            <a:r>
              <a:rPr sz="2600" spc="-10" dirty="0">
                <a:latin typeface="Times New Roman"/>
                <a:cs typeface="Times New Roman"/>
              </a:rPr>
              <a:t>Non-Homogeneous</a:t>
            </a:r>
            <a:r>
              <a:rPr sz="2600" spc="25" dirty="0">
                <a:latin typeface="Times New Roman"/>
                <a:cs typeface="Times New Roman"/>
              </a:rPr>
              <a:t> </a:t>
            </a:r>
            <a:r>
              <a:rPr sz="2600" spc="-5" dirty="0">
                <a:latin typeface="Times New Roman"/>
                <a:cs typeface="Times New Roman"/>
              </a:rPr>
              <a:t>Data</a:t>
            </a:r>
            <a:r>
              <a:rPr sz="2600" spc="-20" dirty="0">
                <a:latin typeface="Times New Roman"/>
                <a:cs typeface="Times New Roman"/>
              </a:rPr>
              <a:t> </a:t>
            </a:r>
            <a:r>
              <a:rPr sz="2600" spc="-5" dirty="0">
                <a:latin typeface="Times New Roman"/>
                <a:cs typeface="Times New Roman"/>
              </a:rPr>
              <a:t>Structure</a:t>
            </a:r>
            <a:endParaRPr sz="2600">
              <a:latin typeface="Times New Roman"/>
              <a:cs typeface="Times New Roman"/>
            </a:endParaRPr>
          </a:p>
          <a:p>
            <a:pPr marL="390525" indent="-378460">
              <a:lnSpc>
                <a:spcPct val="100000"/>
              </a:lnSpc>
              <a:spcBef>
                <a:spcPts val="1895"/>
              </a:spcBef>
              <a:buClr>
                <a:srgbClr val="9F4DA1"/>
              </a:buClr>
              <a:buFont typeface="Georgia"/>
              <a:buChar char="•"/>
              <a:tabLst>
                <a:tab pos="390525" algn="l"/>
                <a:tab pos="391160" algn="l"/>
              </a:tabLst>
            </a:pPr>
            <a:r>
              <a:rPr sz="2600" spc="-5" dirty="0">
                <a:latin typeface="Times New Roman"/>
                <a:cs typeface="Times New Roman"/>
              </a:rPr>
              <a:t>Static</a:t>
            </a:r>
            <a:r>
              <a:rPr sz="2600" spc="-35" dirty="0">
                <a:latin typeface="Times New Roman"/>
                <a:cs typeface="Times New Roman"/>
              </a:rPr>
              <a:t> </a:t>
            </a:r>
            <a:r>
              <a:rPr sz="2600" spc="-5" dirty="0">
                <a:latin typeface="Times New Roman"/>
                <a:cs typeface="Times New Roman"/>
              </a:rPr>
              <a:t>and</a:t>
            </a:r>
            <a:r>
              <a:rPr sz="2600" spc="-10" dirty="0">
                <a:latin typeface="Times New Roman"/>
                <a:cs typeface="Times New Roman"/>
              </a:rPr>
              <a:t> </a:t>
            </a:r>
            <a:r>
              <a:rPr sz="2600" spc="-20" dirty="0">
                <a:latin typeface="Times New Roman"/>
                <a:cs typeface="Times New Roman"/>
              </a:rPr>
              <a:t>Dynamic</a:t>
            </a:r>
            <a:r>
              <a:rPr sz="2600" spc="55" dirty="0">
                <a:latin typeface="Times New Roman"/>
                <a:cs typeface="Times New Roman"/>
              </a:rPr>
              <a:t> </a:t>
            </a:r>
            <a:r>
              <a:rPr sz="2600" spc="-5" dirty="0">
                <a:latin typeface="Times New Roman"/>
                <a:cs typeface="Times New Roman"/>
              </a:rPr>
              <a:t>Data</a:t>
            </a:r>
            <a:r>
              <a:rPr sz="2600" dirty="0">
                <a:latin typeface="Times New Roman"/>
                <a:cs typeface="Times New Roman"/>
              </a:rPr>
              <a:t> </a:t>
            </a:r>
            <a:r>
              <a:rPr sz="2600" spc="-5" dirty="0">
                <a:latin typeface="Times New Roman"/>
                <a:cs typeface="Times New Roman"/>
              </a:rPr>
              <a:t>Structure</a:t>
            </a:r>
            <a:endParaRPr sz="2600">
              <a:latin typeface="Times New Roman"/>
              <a:cs typeface="Times New Roman"/>
            </a:endParaRPr>
          </a:p>
        </p:txBody>
      </p:sp>
      <p:sp>
        <p:nvSpPr>
          <p:cNvPr id="4" name="object 4"/>
          <p:cNvSpPr txBox="1"/>
          <p:nvPr/>
        </p:nvSpPr>
        <p:spPr>
          <a:xfrm>
            <a:off x="8708897" y="22936"/>
            <a:ext cx="153035" cy="300355"/>
          </a:xfrm>
          <a:prstGeom prst="rect">
            <a:avLst/>
          </a:prstGeom>
        </p:spPr>
        <p:txBody>
          <a:bodyPr vert="horz" wrap="square" lIns="0" tIns="12700" rIns="0" bIns="0" rtlCol="0">
            <a:spAutoFit/>
          </a:bodyPr>
          <a:lstStyle/>
          <a:p>
            <a:pPr marL="12700">
              <a:lnSpc>
                <a:spcPct val="100000"/>
              </a:lnSpc>
              <a:spcBef>
                <a:spcPts val="100"/>
              </a:spcBef>
            </a:pPr>
            <a:r>
              <a:rPr sz="1800" dirty="0">
                <a:latin typeface="Arial MT"/>
                <a:cs typeface="Arial MT"/>
              </a:rPr>
              <a:t>4</a:t>
            </a:r>
            <a:endParaRPr sz="1800">
              <a:latin typeface="Arial MT"/>
              <a:cs typeface="Arial MT"/>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609600" y="838200"/>
            <a:ext cx="4185717" cy="689291"/>
          </a:xfrm>
          <a:prstGeom prst="rect">
            <a:avLst/>
          </a:prstGeom>
        </p:spPr>
        <p:txBody>
          <a:bodyPr vert="horz" wrap="square" lIns="0" tIns="12065" rIns="0" bIns="0" rtlCol="0">
            <a:spAutoFit/>
          </a:bodyPr>
          <a:lstStyle/>
          <a:p>
            <a:pPr marL="759460" marR="5080" indent="-747395">
              <a:lnSpc>
                <a:spcPct val="100000"/>
              </a:lnSpc>
              <a:spcBef>
                <a:spcPts val="95"/>
              </a:spcBef>
            </a:pPr>
            <a:r>
              <a:rPr spc="-5" dirty="0" smtClean="0">
                <a:solidFill>
                  <a:srgbClr val="424454"/>
                </a:solidFill>
                <a:latin typeface="Trebuchet MS"/>
                <a:cs typeface="Trebuchet MS"/>
              </a:rPr>
              <a:t>Over</a:t>
            </a:r>
            <a:r>
              <a:rPr dirty="0" smtClean="0">
                <a:solidFill>
                  <a:srgbClr val="424454"/>
                </a:solidFill>
                <a:latin typeface="Trebuchet MS"/>
                <a:cs typeface="Trebuchet MS"/>
              </a:rPr>
              <a:t>v</a:t>
            </a:r>
            <a:r>
              <a:rPr spc="-15" dirty="0" smtClean="0">
                <a:solidFill>
                  <a:srgbClr val="424454"/>
                </a:solidFill>
                <a:latin typeface="Trebuchet MS"/>
                <a:cs typeface="Trebuchet MS"/>
              </a:rPr>
              <a:t>i</a:t>
            </a:r>
            <a:r>
              <a:rPr spc="-5" dirty="0" smtClean="0">
                <a:solidFill>
                  <a:srgbClr val="424454"/>
                </a:solidFill>
                <a:latin typeface="Trebuchet MS"/>
                <a:cs typeface="Trebuchet MS"/>
              </a:rPr>
              <a:t>ew</a:t>
            </a:r>
            <a:endParaRPr spc="-5" dirty="0">
              <a:solidFill>
                <a:srgbClr val="424454"/>
              </a:solidFill>
              <a:latin typeface="Trebuchet MS"/>
              <a:cs typeface="Trebuchet MS"/>
            </a:endParaRPr>
          </a:p>
        </p:txBody>
      </p:sp>
      <p:sp>
        <p:nvSpPr>
          <p:cNvPr id="3" name="object 3"/>
          <p:cNvSpPr txBox="1"/>
          <p:nvPr/>
        </p:nvSpPr>
        <p:spPr>
          <a:xfrm>
            <a:off x="721563" y="1468028"/>
            <a:ext cx="7547609" cy="4284980"/>
          </a:xfrm>
          <a:prstGeom prst="rect">
            <a:avLst/>
          </a:prstGeom>
        </p:spPr>
        <p:txBody>
          <a:bodyPr vert="horz" wrap="square" lIns="0" tIns="138430" rIns="0" bIns="0" rtlCol="0">
            <a:spAutoFit/>
          </a:bodyPr>
          <a:lstStyle/>
          <a:p>
            <a:pPr marL="268605" indent="-256540">
              <a:lnSpc>
                <a:spcPct val="100000"/>
              </a:lnSpc>
              <a:spcBef>
                <a:spcPts val="1090"/>
              </a:spcBef>
              <a:buClr>
                <a:srgbClr val="9F4DA1"/>
              </a:buClr>
              <a:buChar char="•"/>
              <a:tabLst>
                <a:tab pos="268605" algn="l"/>
                <a:tab pos="269240" algn="l"/>
              </a:tabLst>
            </a:pPr>
            <a:r>
              <a:rPr sz="2000" spc="-5" dirty="0">
                <a:latin typeface="Georgia"/>
                <a:cs typeface="Georgia"/>
              </a:rPr>
              <a:t>An</a:t>
            </a:r>
            <a:r>
              <a:rPr sz="2000" spc="-65" dirty="0">
                <a:latin typeface="Georgia"/>
                <a:cs typeface="Georgia"/>
              </a:rPr>
              <a:t> </a:t>
            </a:r>
            <a:r>
              <a:rPr sz="2000" spc="-5" dirty="0">
                <a:latin typeface="Georgia"/>
                <a:cs typeface="Georgia"/>
              </a:rPr>
              <a:t>array</a:t>
            </a:r>
            <a:endParaRPr sz="2000" dirty="0">
              <a:latin typeface="Georgia"/>
              <a:cs typeface="Georgia"/>
            </a:endParaRPr>
          </a:p>
          <a:p>
            <a:pPr marL="314325">
              <a:lnSpc>
                <a:spcPct val="100000"/>
              </a:lnSpc>
              <a:spcBef>
                <a:spcPts val="985"/>
              </a:spcBef>
              <a:tabLst>
                <a:tab pos="561340" algn="l"/>
              </a:tabLst>
            </a:pPr>
            <a:r>
              <a:rPr sz="2000" spc="-5" dirty="0">
                <a:solidFill>
                  <a:srgbClr val="438085"/>
                </a:solidFill>
                <a:latin typeface="Georgia"/>
                <a:cs typeface="Georgia"/>
              </a:rPr>
              <a:t>▫	</a:t>
            </a:r>
            <a:r>
              <a:rPr sz="2000" spc="-5" dirty="0">
                <a:latin typeface="Georgia"/>
                <a:cs typeface="Georgia"/>
              </a:rPr>
              <a:t>a</a:t>
            </a:r>
            <a:r>
              <a:rPr sz="2000" spc="20" dirty="0">
                <a:latin typeface="Georgia"/>
                <a:cs typeface="Georgia"/>
              </a:rPr>
              <a:t> </a:t>
            </a:r>
            <a:r>
              <a:rPr sz="2000" spc="-10" dirty="0">
                <a:latin typeface="Georgia"/>
                <a:cs typeface="Georgia"/>
              </a:rPr>
              <a:t>single</a:t>
            </a:r>
            <a:r>
              <a:rPr sz="2000" dirty="0">
                <a:latin typeface="Georgia"/>
                <a:cs typeface="Georgia"/>
              </a:rPr>
              <a:t> </a:t>
            </a:r>
            <a:r>
              <a:rPr sz="2000" spc="-5" dirty="0">
                <a:latin typeface="Georgia"/>
                <a:cs typeface="Georgia"/>
              </a:rPr>
              <a:t>name</a:t>
            </a:r>
            <a:r>
              <a:rPr sz="2000" spc="20" dirty="0">
                <a:latin typeface="Georgia"/>
                <a:cs typeface="Georgia"/>
              </a:rPr>
              <a:t> </a:t>
            </a:r>
            <a:r>
              <a:rPr sz="2000" spc="-10" dirty="0">
                <a:latin typeface="Georgia"/>
                <a:cs typeface="Georgia"/>
              </a:rPr>
              <a:t>for</a:t>
            </a:r>
            <a:r>
              <a:rPr sz="2000" spc="-5" dirty="0">
                <a:latin typeface="Georgia"/>
                <a:cs typeface="Georgia"/>
              </a:rPr>
              <a:t> a</a:t>
            </a:r>
            <a:r>
              <a:rPr sz="2000" spc="25" dirty="0">
                <a:latin typeface="Georgia"/>
                <a:cs typeface="Georgia"/>
              </a:rPr>
              <a:t> </a:t>
            </a:r>
            <a:r>
              <a:rPr sz="2000" spc="-5" dirty="0">
                <a:latin typeface="Georgia"/>
                <a:cs typeface="Georgia"/>
              </a:rPr>
              <a:t>collection</a:t>
            </a:r>
            <a:r>
              <a:rPr sz="2000" spc="-35" dirty="0">
                <a:latin typeface="Georgia"/>
                <a:cs typeface="Georgia"/>
              </a:rPr>
              <a:t> </a:t>
            </a:r>
            <a:r>
              <a:rPr sz="2000" spc="-5" dirty="0">
                <a:latin typeface="Georgia"/>
                <a:cs typeface="Georgia"/>
              </a:rPr>
              <a:t>of</a:t>
            </a:r>
            <a:r>
              <a:rPr sz="2000" spc="-30" dirty="0">
                <a:latin typeface="Georgia"/>
                <a:cs typeface="Georgia"/>
              </a:rPr>
              <a:t> </a:t>
            </a:r>
            <a:r>
              <a:rPr sz="2000" spc="-5" dirty="0">
                <a:latin typeface="Georgia"/>
                <a:cs typeface="Georgia"/>
              </a:rPr>
              <a:t>data</a:t>
            </a:r>
            <a:r>
              <a:rPr sz="2000" spc="15" dirty="0">
                <a:latin typeface="Georgia"/>
                <a:cs typeface="Georgia"/>
              </a:rPr>
              <a:t> </a:t>
            </a:r>
            <a:r>
              <a:rPr sz="2000" spc="-10" dirty="0">
                <a:latin typeface="Georgia"/>
                <a:cs typeface="Georgia"/>
              </a:rPr>
              <a:t>values</a:t>
            </a:r>
            <a:endParaRPr sz="2000" dirty="0">
              <a:latin typeface="Georgia"/>
              <a:cs typeface="Georgia"/>
            </a:endParaRPr>
          </a:p>
          <a:p>
            <a:pPr marL="314325">
              <a:lnSpc>
                <a:spcPct val="100000"/>
              </a:lnSpc>
              <a:spcBef>
                <a:spcPts val="1010"/>
              </a:spcBef>
              <a:tabLst>
                <a:tab pos="561340" algn="l"/>
              </a:tabLst>
            </a:pPr>
            <a:r>
              <a:rPr sz="2000" spc="-5" dirty="0">
                <a:solidFill>
                  <a:srgbClr val="438085"/>
                </a:solidFill>
                <a:latin typeface="Georgia"/>
                <a:cs typeface="Georgia"/>
              </a:rPr>
              <a:t>▫	</a:t>
            </a:r>
            <a:r>
              <a:rPr sz="2000" spc="-5" dirty="0">
                <a:latin typeface="Georgia"/>
                <a:cs typeface="Georgia"/>
              </a:rPr>
              <a:t>all</a:t>
            </a:r>
            <a:r>
              <a:rPr sz="2000" dirty="0">
                <a:latin typeface="Georgia"/>
                <a:cs typeface="Georgia"/>
              </a:rPr>
              <a:t> </a:t>
            </a:r>
            <a:r>
              <a:rPr sz="2000" spc="-5" dirty="0">
                <a:latin typeface="Georgia"/>
                <a:cs typeface="Georgia"/>
              </a:rPr>
              <a:t>of</a:t>
            </a:r>
            <a:r>
              <a:rPr sz="2000" spc="-10" dirty="0">
                <a:latin typeface="Georgia"/>
                <a:cs typeface="Georgia"/>
              </a:rPr>
              <a:t> the</a:t>
            </a:r>
            <a:r>
              <a:rPr sz="2000" spc="-35" dirty="0">
                <a:latin typeface="Georgia"/>
                <a:cs typeface="Georgia"/>
              </a:rPr>
              <a:t> </a:t>
            </a:r>
            <a:r>
              <a:rPr sz="2000" spc="-5" dirty="0">
                <a:latin typeface="Georgia"/>
                <a:cs typeface="Georgia"/>
              </a:rPr>
              <a:t>same</a:t>
            </a:r>
            <a:r>
              <a:rPr sz="2000" spc="-10" dirty="0">
                <a:latin typeface="Georgia"/>
                <a:cs typeface="Georgia"/>
              </a:rPr>
              <a:t> </a:t>
            </a:r>
            <a:r>
              <a:rPr sz="2000" spc="-5" dirty="0">
                <a:latin typeface="Georgia"/>
                <a:cs typeface="Georgia"/>
              </a:rPr>
              <a:t>data</a:t>
            </a:r>
            <a:r>
              <a:rPr sz="2000" spc="-25" dirty="0">
                <a:latin typeface="Georgia"/>
                <a:cs typeface="Georgia"/>
              </a:rPr>
              <a:t> </a:t>
            </a:r>
            <a:r>
              <a:rPr sz="2000" spc="-10" dirty="0">
                <a:latin typeface="Georgia"/>
                <a:cs typeface="Georgia"/>
              </a:rPr>
              <a:t>type</a:t>
            </a:r>
            <a:endParaRPr sz="2000" dirty="0">
              <a:latin typeface="Georgia"/>
              <a:cs typeface="Georgia"/>
            </a:endParaRPr>
          </a:p>
          <a:p>
            <a:pPr marL="314325">
              <a:lnSpc>
                <a:spcPct val="100000"/>
              </a:lnSpc>
              <a:spcBef>
                <a:spcPts val="1010"/>
              </a:spcBef>
              <a:tabLst>
                <a:tab pos="561340" algn="l"/>
              </a:tabLst>
            </a:pPr>
            <a:r>
              <a:rPr sz="2000" spc="-5" dirty="0">
                <a:solidFill>
                  <a:srgbClr val="438085"/>
                </a:solidFill>
                <a:latin typeface="Georgia"/>
                <a:cs typeface="Georgia"/>
              </a:rPr>
              <a:t>▫	</a:t>
            </a:r>
            <a:r>
              <a:rPr sz="2000" spc="-10" dirty="0">
                <a:latin typeface="Georgia"/>
                <a:cs typeface="Georgia"/>
              </a:rPr>
              <a:t>subscript</a:t>
            </a:r>
            <a:r>
              <a:rPr sz="2000" spc="5" dirty="0">
                <a:latin typeface="Georgia"/>
                <a:cs typeface="Georgia"/>
              </a:rPr>
              <a:t> </a:t>
            </a:r>
            <a:r>
              <a:rPr sz="2000" spc="-5" dirty="0">
                <a:latin typeface="Georgia"/>
                <a:cs typeface="Georgia"/>
              </a:rPr>
              <a:t>notation</a:t>
            </a:r>
            <a:r>
              <a:rPr sz="2000" spc="5" dirty="0">
                <a:latin typeface="Georgia"/>
                <a:cs typeface="Georgia"/>
              </a:rPr>
              <a:t> </a:t>
            </a:r>
            <a:r>
              <a:rPr sz="2000" dirty="0">
                <a:latin typeface="Georgia"/>
                <a:cs typeface="Georgia"/>
              </a:rPr>
              <a:t>to</a:t>
            </a:r>
            <a:r>
              <a:rPr sz="2000" spc="-20" dirty="0">
                <a:latin typeface="Georgia"/>
                <a:cs typeface="Georgia"/>
              </a:rPr>
              <a:t> </a:t>
            </a:r>
            <a:r>
              <a:rPr sz="2000" spc="-10" dirty="0">
                <a:latin typeface="Georgia"/>
                <a:cs typeface="Georgia"/>
              </a:rPr>
              <a:t>identify</a:t>
            </a:r>
            <a:r>
              <a:rPr sz="2000" spc="30" dirty="0">
                <a:latin typeface="Georgia"/>
                <a:cs typeface="Georgia"/>
              </a:rPr>
              <a:t> </a:t>
            </a:r>
            <a:r>
              <a:rPr sz="2000" spc="-10" dirty="0">
                <a:latin typeface="Georgia"/>
                <a:cs typeface="Georgia"/>
              </a:rPr>
              <a:t>one</a:t>
            </a:r>
            <a:r>
              <a:rPr sz="2000" dirty="0">
                <a:latin typeface="Georgia"/>
                <a:cs typeface="Georgia"/>
              </a:rPr>
              <a:t> </a:t>
            </a:r>
            <a:r>
              <a:rPr sz="2000" spc="-5" dirty="0">
                <a:latin typeface="Georgia"/>
                <a:cs typeface="Georgia"/>
              </a:rPr>
              <a:t>of the</a:t>
            </a:r>
            <a:r>
              <a:rPr sz="2000" spc="-30" dirty="0">
                <a:latin typeface="Georgia"/>
                <a:cs typeface="Georgia"/>
              </a:rPr>
              <a:t> </a:t>
            </a:r>
            <a:r>
              <a:rPr sz="2000" spc="-10" dirty="0">
                <a:latin typeface="Georgia"/>
                <a:cs typeface="Georgia"/>
              </a:rPr>
              <a:t>values</a:t>
            </a:r>
            <a:endParaRPr sz="2000" dirty="0">
              <a:latin typeface="Georgia"/>
              <a:cs typeface="Georgia"/>
            </a:endParaRPr>
          </a:p>
          <a:p>
            <a:pPr marL="268605" indent="-256540">
              <a:lnSpc>
                <a:spcPct val="100000"/>
              </a:lnSpc>
              <a:spcBef>
                <a:spcPts val="985"/>
              </a:spcBef>
              <a:buClr>
                <a:srgbClr val="9F4DA1"/>
              </a:buClr>
              <a:buChar char="•"/>
              <a:tabLst>
                <a:tab pos="268605" algn="l"/>
                <a:tab pos="269240" algn="l"/>
              </a:tabLst>
            </a:pPr>
            <a:r>
              <a:rPr sz="2000" spc="-10" dirty="0">
                <a:latin typeface="Georgia"/>
                <a:cs typeface="Georgia"/>
              </a:rPr>
              <a:t>A</a:t>
            </a:r>
            <a:r>
              <a:rPr sz="2000" spc="5" dirty="0">
                <a:latin typeface="Georgia"/>
                <a:cs typeface="Georgia"/>
              </a:rPr>
              <a:t> </a:t>
            </a:r>
            <a:r>
              <a:rPr sz="2000" spc="-5" dirty="0">
                <a:latin typeface="Georgia"/>
                <a:cs typeface="Georgia"/>
              </a:rPr>
              <a:t>carryover</a:t>
            </a:r>
            <a:r>
              <a:rPr sz="2000" spc="5" dirty="0">
                <a:latin typeface="Georgia"/>
                <a:cs typeface="Georgia"/>
              </a:rPr>
              <a:t> </a:t>
            </a:r>
            <a:r>
              <a:rPr sz="2000" spc="-10" dirty="0">
                <a:latin typeface="Georgia"/>
                <a:cs typeface="Georgia"/>
              </a:rPr>
              <a:t>from</a:t>
            </a:r>
            <a:r>
              <a:rPr sz="2000" spc="25" dirty="0">
                <a:latin typeface="Georgia"/>
                <a:cs typeface="Georgia"/>
              </a:rPr>
              <a:t> </a:t>
            </a:r>
            <a:r>
              <a:rPr sz="2000" spc="-10" dirty="0">
                <a:latin typeface="Georgia"/>
                <a:cs typeface="Georgia"/>
              </a:rPr>
              <a:t>earlier</a:t>
            </a:r>
            <a:r>
              <a:rPr sz="2000" spc="5" dirty="0">
                <a:latin typeface="Georgia"/>
                <a:cs typeface="Georgia"/>
              </a:rPr>
              <a:t> </a:t>
            </a:r>
            <a:r>
              <a:rPr sz="2000" spc="-10" dirty="0">
                <a:latin typeface="Georgia"/>
                <a:cs typeface="Georgia"/>
              </a:rPr>
              <a:t>programming</a:t>
            </a:r>
            <a:r>
              <a:rPr sz="2000" spc="35" dirty="0">
                <a:latin typeface="Georgia"/>
                <a:cs typeface="Georgia"/>
              </a:rPr>
              <a:t> </a:t>
            </a:r>
            <a:r>
              <a:rPr sz="2000" spc="-10" dirty="0">
                <a:latin typeface="Georgia"/>
                <a:cs typeface="Georgia"/>
              </a:rPr>
              <a:t>languages</a:t>
            </a:r>
            <a:endParaRPr sz="2000" dirty="0">
              <a:latin typeface="Georgia"/>
              <a:cs typeface="Georgia"/>
            </a:endParaRPr>
          </a:p>
          <a:p>
            <a:pPr marL="268605" indent="-256540">
              <a:lnSpc>
                <a:spcPct val="100000"/>
              </a:lnSpc>
              <a:spcBef>
                <a:spcPts val="1010"/>
              </a:spcBef>
              <a:buClr>
                <a:srgbClr val="9F4DA1"/>
              </a:buClr>
              <a:buChar char="•"/>
              <a:tabLst>
                <a:tab pos="268605" algn="l"/>
                <a:tab pos="269240" algn="l"/>
              </a:tabLst>
            </a:pPr>
            <a:r>
              <a:rPr sz="2000" spc="-5" dirty="0">
                <a:latin typeface="Georgia"/>
                <a:cs typeface="Georgia"/>
              </a:rPr>
              <a:t>More</a:t>
            </a:r>
            <a:r>
              <a:rPr sz="2000" spc="-30" dirty="0">
                <a:latin typeface="Georgia"/>
                <a:cs typeface="Georgia"/>
              </a:rPr>
              <a:t> </a:t>
            </a:r>
            <a:r>
              <a:rPr sz="2000" spc="-10" dirty="0">
                <a:latin typeface="Georgia"/>
                <a:cs typeface="Georgia"/>
              </a:rPr>
              <a:t>than</a:t>
            </a:r>
            <a:r>
              <a:rPr sz="2000" spc="5" dirty="0">
                <a:latin typeface="Georgia"/>
                <a:cs typeface="Georgia"/>
              </a:rPr>
              <a:t> </a:t>
            </a:r>
            <a:r>
              <a:rPr sz="2000" spc="-5" dirty="0">
                <a:latin typeface="Georgia"/>
                <a:cs typeface="Georgia"/>
              </a:rPr>
              <a:t>a</a:t>
            </a:r>
            <a:r>
              <a:rPr sz="2000" spc="25" dirty="0">
                <a:latin typeface="Georgia"/>
                <a:cs typeface="Georgia"/>
              </a:rPr>
              <a:t> </a:t>
            </a:r>
            <a:r>
              <a:rPr sz="2000" spc="-10" dirty="0">
                <a:latin typeface="Georgia"/>
                <a:cs typeface="Georgia"/>
              </a:rPr>
              <a:t>primitive</a:t>
            </a:r>
            <a:r>
              <a:rPr sz="2000" spc="20" dirty="0">
                <a:latin typeface="Georgia"/>
                <a:cs typeface="Georgia"/>
              </a:rPr>
              <a:t> </a:t>
            </a:r>
            <a:r>
              <a:rPr sz="2000" spc="-10" dirty="0">
                <a:latin typeface="Georgia"/>
                <a:cs typeface="Georgia"/>
              </a:rPr>
              <a:t>type,</a:t>
            </a:r>
            <a:r>
              <a:rPr sz="2000" spc="-40" dirty="0">
                <a:latin typeface="Georgia"/>
                <a:cs typeface="Georgia"/>
              </a:rPr>
              <a:t> </a:t>
            </a:r>
            <a:r>
              <a:rPr sz="2000" spc="-10" dirty="0">
                <a:latin typeface="Georgia"/>
                <a:cs typeface="Georgia"/>
              </a:rPr>
              <a:t>less</a:t>
            </a:r>
            <a:r>
              <a:rPr sz="2000" spc="-20" dirty="0">
                <a:latin typeface="Georgia"/>
                <a:cs typeface="Georgia"/>
              </a:rPr>
              <a:t> </a:t>
            </a:r>
            <a:r>
              <a:rPr sz="2000" spc="-10" dirty="0">
                <a:latin typeface="Georgia"/>
                <a:cs typeface="Georgia"/>
              </a:rPr>
              <a:t>than</a:t>
            </a:r>
            <a:r>
              <a:rPr sz="2000" dirty="0">
                <a:latin typeface="Georgia"/>
                <a:cs typeface="Georgia"/>
              </a:rPr>
              <a:t> </a:t>
            </a:r>
            <a:r>
              <a:rPr sz="2000" spc="-5" dirty="0">
                <a:latin typeface="Georgia"/>
                <a:cs typeface="Georgia"/>
              </a:rPr>
              <a:t>an</a:t>
            </a:r>
            <a:r>
              <a:rPr sz="2000" spc="50" dirty="0">
                <a:latin typeface="Georgia"/>
                <a:cs typeface="Georgia"/>
              </a:rPr>
              <a:t> </a:t>
            </a:r>
            <a:r>
              <a:rPr sz="2000" spc="-10" dirty="0">
                <a:latin typeface="Georgia"/>
                <a:cs typeface="Georgia"/>
              </a:rPr>
              <a:t>object</a:t>
            </a:r>
            <a:endParaRPr sz="2000" dirty="0">
              <a:latin typeface="Georgia"/>
              <a:cs typeface="Georgia"/>
            </a:endParaRPr>
          </a:p>
          <a:p>
            <a:pPr marL="314325">
              <a:lnSpc>
                <a:spcPct val="100000"/>
              </a:lnSpc>
              <a:spcBef>
                <a:spcPts val="1010"/>
              </a:spcBef>
              <a:tabLst>
                <a:tab pos="561340" algn="l"/>
              </a:tabLst>
            </a:pPr>
            <a:r>
              <a:rPr sz="2000" spc="-5" dirty="0">
                <a:solidFill>
                  <a:srgbClr val="438085"/>
                </a:solidFill>
                <a:latin typeface="Georgia"/>
                <a:cs typeface="Georgia"/>
              </a:rPr>
              <a:t>▫	</a:t>
            </a:r>
            <a:r>
              <a:rPr sz="2000" spc="-10" dirty="0">
                <a:latin typeface="Georgia"/>
                <a:cs typeface="Georgia"/>
              </a:rPr>
              <a:t>like</a:t>
            </a:r>
            <a:r>
              <a:rPr sz="2000" spc="15" dirty="0">
                <a:latin typeface="Georgia"/>
                <a:cs typeface="Georgia"/>
              </a:rPr>
              <a:t> </a:t>
            </a:r>
            <a:r>
              <a:rPr sz="2000" spc="-10" dirty="0">
                <a:latin typeface="Georgia"/>
                <a:cs typeface="Georgia"/>
              </a:rPr>
              <a:t>objects</a:t>
            </a:r>
            <a:r>
              <a:rPr sz="2000" spc="-25" dirty="0">
                <a:latin typeface="Georgia"/>
                <a:cs typeface="Georgia"/>
              </a:rPr>
              <a:t> </a:t>
            </a:r>
            <a:r>
              <a:rPr sz="2000" spc="-10" dirty="0">
                <a:latin typeface="Georgia"/>
                <a:cs typeface="Georgia"/>
              </a:rPr>
              <a:t>when</a:t>
            </a:r>
            <a:r>
              <a:rPr sz="2000" spc="10" dirty="0">
                <a:latin typeface="Georgia"/>
                <a:cs typeface="Georgia"/>
              </a:rPr>
              <a:t> </a:t>
            </a:r>
            <a:r>
              <a:rPr sz="2000" spc="-5" dirty="0">
                <a:latin typeface="Georgia"/>
                <a:cs typeface="Georgia"/>
              </a:rPr>
              <a:t>used</a:t>
            </a:r>
            <a:r>
              <a:rPr sz="2000" spc="-15" dirty="0">
                <a:latin typeface="Georgia"/>
                <a:cs typeface="Georgia"/>
              </a:rPr>
              <a:t> </a:t>
            </a:r>
            <a:r>
              <a:rPr sz="2000" spc="-5" dirty="0">
                <a:latin typeface="Georgia"/>
                <a:cs typeface="Georgia"/>
              </a:rPr>
              <a:t>as</a:t>
            </a:r>
            <a:r>
              <a:rPr sz="2000" spc="20" dirty="0">
                <a:latin typeface="Georgia"/>
                <a:cs typeface="Georgia"/>
              </a:rPr>
              <a:t> </a:t>
            </a:r>
            <a:r>
              <a:rPr sz="2000" spc="-10" dirty="0">
                <a:latin typeface="Georgia"/>
                <a:cs typeface="Georgia"/>
              </a:rPr>
              <a:t>method</a:t>
            </a:r>
            <a:r>
              <a:rPr sz="2000" spc="-15" dirty="0">
                <a:latin typeface="Georgia"/>
                <a:cs typeface="Georgia"/>
              </a:rPr>
              <a:t> </a:t>
            </a:r>
            <a:r>
              <a:rPr sz="2000" spc="-5" dirty="0">
                <a:latin typeface="Georgia"/>
                <a:cs typeface="Georgia"/>
              </a:rPr>
              <a:t>parameters and</a:t>
            </a:r>
            <a:r>
              <a:rPr sz="2000" spc="50" dirty="0">
                <a:latin typeface="Georgia"/>
                <a:cs typeface="Georgia"/>
              </a:rPr>
              <a:t> </a:t>
            </a:r>
            <a:r>
              <a:rPr sz="2000" spc="-5" dirty="0">
                <a:latin typeface="Georgia"/>
                <a:cs typeface="Georgia"/>
              </a:rPr>
              <a:t>return</a:t>
            </a:r>
            <a:r>
              <a:rPr sz="2000" spc="15" dirty="0">
                <a:latin typeface="Georgia"/>
                <a:cs typeface="Georgia"/>
              </a:rPr>
              <a:t> </a:t>
            </a:r>
            <a:r>
              <a:rPr sz="2000" spc="-10" dirty="0">
                <a:latin typeface="Georgia"/>
                <a:cs typeface="Georgia"/>
              </a:rPr>
              <a:t>types</a:t>
            </a:r>
            <a:endParaRPr sz="2000" dirty="0">
              <a:latin typeface="Georgia"/>
              <a:cs typeface="Georgia"/>
            </a:endParaRPr>
          </a:p>
          <a:p>
            <a:pPr marL="314325">
              <a:lnSpc>
                <a:spcPct val="100000"/>
              </a:lnSpc>
              <a:spcBef>
                <a:spcPts val="985"/>
              </a:spcBef>
              <a:tabLst>
                <a:tab pos="561340" algn="l"/>
              </a:tabLst>
            </a:pPr>
            <a:r>
              <a:rPr sz="2000" spc="-5" dirty="0">
                <a:solidFill>
                  <a:srgbClr val="438085"/>
                </a:solidFill>
                <a:latin typeface="Georgia"/>
                <a:cs typeface="Georgia"/>
              </a:rPr>
              <a:t>▫	</a:t>
            </a:r>
            <a:r>
              <a:rPr sz="2000" spc="-5" dirty="0">
                <a:latin typeface="Georgia"/>
                <a:cs typeface="Georgia"/>
              </a:rPr>
              <a:t>do</a:t>
            </a:r>
            <a:r>
              <a:rPr sz="2000" spc="-30" dirty="0">
                <a:latin typeface="Georgia"/>
                <a:cs typeface="Georgia"/>
              </a:rPr>
              <a:t> </a:t>
            </a:r>
            <a:r>
              <a:rPr sz="2000" spc="-5" dirty="0">
                <a:latin typeface="Georgia"/>
                <a:cs typeface="Georgia"/>
              </a:rPr>
              <a:t>not</a:t>
            </a:r>
            <a:r>
              <a:rPr sz="2000" spc="5" dirty="0">
                <a:latin typeface="Georgia"/>
                <a:cs typeface="Georgia"/>
              </a:rPr>
              <a:t> </a:t>
            </a:r>
            <a:r>
              <a:rPr sz="2000" spc="-10" dirty="0">
                <a:latin typeface="Georgia"/>
                <a:cs typeface="Georgia"/>
              </a:rPr>
              <a:t>have or</a:t>
            </a:r>
            <a:r>
              <a:rPr sz="2000" dirty="0">
                <a:latin typeface="Georgia"/>
                <a:cs typeface="Georgia"/>
              </a:rPr>
              <a:t> </a:t>
            </a:r>
            <a:r>
              <a:rPr sz="2000" spc="-10" dirty="0">
                <a:latin typeface="Georgia"/>
                <a:cs typeface="Georgia"/>
              </a:rPr>
              <a:t>use</a:t>
            </a:r>
            <a:r>
              <a:rPr sz="2000" spc="-55" dirty="0">
                <a:latin typeface="Georgia"/>
                <a:cs typeface="Georgia"/>
              </a:rPr>
              <a:t> </a:t>
            </a:r>
            <a:r>
              <a:rPr sz="2000" spc="-10" dirty="0">
                <a:latin typeface="Georgia"/>
                <a:cs typeface="Georgia"/>
              </a:rPr>
              <a:t>inheritance</a:t>
            </a:r>
            <a:endParaRPr sz="2000" dirty="0">
              <a:latin typeface="Georgia"/>
              <a:cs typeface="Georgia"/>
            </a:endParaRPr>
          </a:p>
          <a:p>
            <a:pPr marL="268605" indent="-256540">
              <a:lnSpc>
                <a:spcPct val="100000"/>
              </a:lnSpc>
              <a:spcBef>
                <a:spcPts val="1010"/>
              </a:spcBef>
              <a:buClr>
                <a:srgbClr val="9F4DA1"/>
              </a:buClr>
              <a:buChar char="•"/>
              <a:tabLst>
                <a:tab pos="268605" algn="l"/>
                <a:tab pos="269240" algn="l"/>
              </a:tabLst>
            </a:pPr>
            <a:r>
              <a:rPr sz="2000" spc="-5" dirty="0">
                <a:latin typeface="Georgia"/>
                <a:cs typeface="Georgia"/>
              </a:rPr>
              <a:t>Accessing</a:t>
            </a:r>
            <a:r>
              <a:rPr sz="2000" spc="-20" dirty="0">
                <a:latin typeface="Georgia"/>
                <a:cs typeface="Georgia"/>
              </a:rPr>
              <a:t> </a:t>
            </a:r>
            <a:r>
              <a:rPr sz="2000" spc="-10" dirty="0">
                <a:latin typeface="Georgia"/>
                <a:cs typeface="Georgia"/>
              </a:rPr>
              <a:t>each </a:t>
            </a:r>
            <a:r>
              <a:rPr sz="2000" spc="-5" dirty="0">
                <a:latin typeface="Georgia"/>
                <a:cs typeface="Georgia"/>
              </a:rPr>
              <a:t>of</a:t>
            </a:r>
            <a:r>
              <a:rPr sz="2000" dirty="0">
                <a:latin typeface="Georgia"/>
                <a:cs typeface="Georgia"/>
              </a:rPr>
              <a:t> </a:t>
            </a:r>
            <a:r>
              <a:rPr sz="2000" spc="-10" dirty="0">
                <a:latin typeface="Georgia"/>
                <a:cs typeface="Georgia"/>
              </a:rPr>
              <a:t>the</a:t>
            </a:r>
            <a:r>
              <a:rPr sz="2000" spc="-30" dirty="0">
                <a:latin typeface="Georgia"/>
                <a:cs typeface="Georgia"/>
              </a:rPr>
              <a:t> </a:t>
            </a:r>
            <a:r>
              <a:rPr sz="2000" spc="-10" dirty="0">
                <a:latin typeface="Georgia"/>
                <a:cs typeface="Georgia"/>
              </a:rPr>
              <a:t>values</a:t>
            </a:r>
            <a:r>
              <a:rPr sz="2000" dirty="0">
                <a:latin typeface="Georgia"/>
                <a:cs typeface="Georgia"/>
              </a:rPr>
              <a:t> </a:t>
            </a:r>
            <a:r>
              <a:rPr sz="2000" spc="-10" dirty="0">
                <a:latin typeface="Georgia"/>
                <a:cs typeface="Georgia"/>
              </a:rPr>
              <a:t>in</a:t>
            </a:r>
            <a:r>
              <a:rPr sz="2000" spc="40" dirty="0">
                <a:latin typeface="Georgia"/>
                <a:cs typeface="Georgia"/>
              </a:rPr>
              <a:t> </a:t>
            </a:r>
            <a:r>
              <a:rPr sz="2000" spc="-5" dirty="0">
                <a:latin typeface="Georgia"/>
                <a:cs typeface="Georgia"/>
              </a:rPr>
              <a:t>an</a:t>
            </a:r>
            <a:r>
              <a:rPr sz="2000" spc="20" dirty="0">
                <a:latin typeface="Georgia"/>
                <a:cs typeface="Georgia"/>
              </a:rPr>
              <a:t> </a:t>
            </a:r>
            <a:r>
              <a:rPr sz="2000" spc="-5" dirty="0">
                <a:latin typeface="Georgia"/>
                <a:cs typeface="Georgia"/>
              </a:rPr>
              <a:t>array</a:t>
            </a:r>
            <a:endParaRPr sz="2000" dirty="0">
              <a:latin typeface="Georgia"/>
              <a:cs typeface="Georgia"/>
            </a:endParaRPr>
          </a:p>
          <a:p>
            <a:pPr marL="314325">
              <a:lnSpc>
                <a:spcPct val="100000"/>
              </a:lnSpc>
              <a:spcBef>
                <a:spcPts val="900"/>
              </a:spcBef>
              <a:tabLst>
                <a:tab pos="561340" algn="l"/>
              </a:tabLst>
            </a:pPr>
            <a:r>
              <a:rPr sz="1700" dirty="0">
                <a:solidFill>
                  <a:srgbClr val="438085"/>
                </a:solidFill>
                <a:latin typeface="Georgia"/>
                <a:cs typeface="Georgia"/>
              </a:rPr>
              <a:t>▫	</a:t>
            </a:r>
            <a:r>
              <a:rPr sz="1700" spc="5" dirty="0">
                <a:latin typeface="Georgia"/>
                <a:cs typeface="Georgia"/>
              </a:rPr>
              <a:t>Us</a:t>
            </a:r>
            <a:r>
              <a:rPr sz="1700" dirty="0">
                <a:latin typeface="Georgia"/>
                <a:cs typeface="Georgia"/>
              </a:rPr>
              <a:t>ua</a:t>
            </a:r>
            <a:r>
              <a:rPr sz="1700" spc="-10" dirty="0">
                <a:latin typeface="Georgia"/>
                <a:cs typeface="Georgia"/>
              </a:rPr>
              <a:t>ll</a:t>
            </a:r>
            <a:r>
              <a:rPr sz="1700" dirty="0">
                <a:latin typeface="Georgia"/>
                <a:cs typeface="Georgia"/>
              </a:rPr>
              <a:t>y</a:t>
            </a:r>
            <a:r>
              <a:rPr sz="1700" spc="-50" dirty="0">
                <a:latin typeface="Georgia"/>
                <a:cs typeface="Georgia"/>
              </a:rPr>
              <a:t> </a:t>
            </a:r>
            <a:r>
              <a:rPr sz="1700" dirty="0">
                <a:latin typeface="Georgia"/>
                <a:cs typeface="Georgia"/>
              </a:rPr>
              <a:t>a</a:t>
            </a:r>
            <a:r>
              <a:rPr sz="1700" spc="25" dirty="0">
                <a:latin typeface="Georgia"/>
                <a:cs typeface="Georgia"/>
              </a:rPr>
              <a:t> </a:t>
            </a:r>
            <a:r>
              <a:rPr sz="1700" spc="5" dirty="0">
                <a:latin typeface="Courier New"/>
                <a:cs typeface="Courier New"/>
              </a:rPr>
              <a:t>fo</a:t>
            </a:r>
            <a:r>
              <a:rPr sz="1700" dirty="0">
                <a:latin typeface="Courier New"/>
                <a:cs typeface="Courier New"/>
              </a:rPr>
              <a:t>r</a:t>
            </a:r>
            <a:r>
              <a:rPr sz="1700" spc="-605" dirty="0">
                <a:latin typeface="Courier New"/>
                <a:cs typeface="Courier New"/>
              </a:rPr>
              <a:t> </a:t>
            </a:r>
            <a:r>
              <a:rPr sz="1700" spc="-10" dirty="0">
                <a:latin typeface="Georgia"/>
                <a:cs typeface="Georgia"/>
              </a:rPr>
              <a:t>loo</a:t>
            </a:r>
            <a:r>
              <a:rPr sz="1700" dirty="0">
                <a:latin typeface="Georgia"/>
                <a:cs typeface="Georgia"/>
              </a:rPr>
              <a:t>p</a:t>
            </a:r>
          </a:p>
        </p:txBody>
      </p:sp>
    </p:spTree>
    <p:extLst>
      <p:ext uri="{BB962C8B-B14F-4D97-AF65-F5344CB8AC3E}">
        <p14:creationId xmlns:p14="http://schemas.microsoft.com/office/powerpoint/2010/main" val="1969200574"/>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044955" y="910909"/>
            <a:ext cx="4263213" cy="689291"/>
          </a:xfrm>
          <a:prstGeom prst="rect">
            <a:avLst/>
          </a:prstGeom>
        </p:spPr>
        <p:txBody>
          <a:bodyPr vert="horz" wrap="square" lIns="0" tIns="12065" rIns="0" bIns="0" rtlCol="0">
            <a:spAutoFit/>
          </a:bodyPr>
          <a:lstStyle/>
          <a:p>
            <a:pPr marL="292735" marR="5080" indent="-280670">
              <a:lnSpc>
                <a:spcPct val="100000"/>
              </a:lnSpc>
              <a:spcBef>
                <a:spcPts val="95"/>
              </a:spcBef>
            </a:pPr>
            <a:r>
              <a:rPr spc="-10" dirty="0">
                <a:solidFill>
                  <a:srgbClr val="424454"/>
                </a:solidFill>
                <a:latin typeface="Trebuchet MS"/>
                <a:cs typeface="Trebuchet MS"/>
              </a:rPr>
              <a:t>C</a:t>
            </a:r>
            <a:r>
              <a:rPr spc="-25" dirty="0">
                <a:solidFill>
                  <a:srgbClr val="424454"/>
                </a:solidFill>
                <a:latin typeface="Trebuchet MS"/>
                <a:cs typeface="Trebuchet MS"/>
              </a:rPr>
              <a:t>r</a:t>
            </a:r>
            <a:r>
              <a:rPr spc="-10" dirty="0">
                <a:solidFill>
                  <a:srgbClr val="424454"/>
                </a:solidFill>
                <a:latin typeface="Trebuchet MS"/>
                <a:cs typeface="Trebuchet MS"/>
              </a:rPr>
              <a:t>e</a:t>
            </a:r>
            <a:r>
              <a:rPr spc="-5" dirty="0">
                <a:solidFill>
                  <a:srgbClr val="424454"/>
                </a:solidFill>
                <a:latin typeface="Trebuchet MS"/>
                <a:cs typeface="Trebuchet MS"/>
              </a:rPr>
              <a:t>a</a:t>
            </a:r>
            <a:r>
              <a:rPr dirty="0">
                <a:solidFill>
                  <a:srgbClr val="424454"/>
                </a:solidFill>
                <a:latin typeface="Trebuchet MS"/>
                <a:cs typeface="Trebuchet MS"/>
              </a:rPr>
              <a:t>t</a:t>
            </a:r>
            <a:r>
              <a:rPr spc="-15" dirty="0">
                <a:solidFill>
                  <a:srgbClr val="424454"/>
                </a:solidFill>
                <a:latin typeface="Trebuchet MS"/>
                <a:cs typeface="Trebuchet MS"/>
              </a:rPr>
              <a:t>i</a:t>
            </a:r>
            <a:r>
              <a:rPr spc="-5" dirty="0">
                <a:solidFill>
                  <a:srgbClr val="424454"/>
                </a:solidFill>
                <a:latin typeface="Trebuchet MS"/>
                <a:cs typeface="Trebuchet MS"/>
              </a:rPr>
              <a:t>ng  </a:t>
            </a:r>
            <a:r>
              <a:rPr spc="-10" dirty="0">
                <a:solidFill>
                  <a:srgbClr val="424454"/>
                </a:solidFill>
                <a:latin typeface="Trebuchet MS"/>
                <a:cs typeface="Trebuchet MS"/>
              </a:rPr>
              <a:t>Arrays</a:t>
            </a:r>
          </a:p>
        </p:txBody>
      </p:sp>
      <p:sp>
        <p:nvSpPr>
          <p:cNvPr id="3" name="object 3"/>
          <p:cNvSpPr txBox="1"/>
          <p:nvPr/>
        </p:nvSpPr>
        <p:spPr>
          <a:xfrm>
            <a:off x="797763" y="1893519"/>
            <a:ext cx="4510405" cy="329565"/>
          </a:xfrm>
          <a:prstGeom prst="rect">
            <a:avLst/>
          </a:prstGeom>
        </p:spPr>
        <p:txBody>
          <a:bodyPr vert="horz" wrap="square" lIns="0" tIns="12065" rIns="0" bIns="0" rtlCol="0">
            <a:spAutoFit/>
          </a:bodyPr>
          <a:lstStyle/>
          <a:p>
            <a:pPr marL="268605" indent="-256540">
              <a:lnSpc>
                <a:spcPct val="100000"/>
              </a:lnSpc>
              <a:spcBef>
                <a:spcPts val="95"/>
              </a:spcBef>
              <a:buClr>
                <a:srgbClr val="9F4DA1"/>
              </a:buClr>
              <a:buChar char="•"/>
              <a:tabLst>
                <a:tab pos="268605" algn="l"/>
                <a:tab pos="269240" algn="l"/>
              </a:tabLst>
            </a:pPr>
            <a:r>
              <a:rPr sz="2000" spc="-10" dirty="0">
                <a:latin typeface="Georgia"/>
                <a:cs typeface="Georgia"/>
              </a:rPr>
              <a:t>General </a:t>
            </a:r>
            <a:r>
              <a:rPr sz="2000" spc="-5" dirty="0">
                <a:latin typeface="Georgia"/>
                <a:cs typeface="Georgia"/>
              </a:rPr>
              <a:t>syntax</a:t>
            </a:r>
            <a:r>
              <a:rPr sz="2000" dirty="0">
                <a:latin typeface="Georgia"/>
                <a:cs typeface="Georgia"/>
              </a:rPr>
              <a:t> </a:t>
            </a:r>
            <a:r>
              <a:rPr sz="2000" spc="-10" dirty="0">
                <a:latin typeface="Georgia"/>
                <a:cs typeface="Georgia"/>
              </a:rPr>
              <a:t>for</a:t>
            </a:r>
            <a:r>
              <a:rPr sz="2000" spc="-30" dirty="0">
                <a:latin typeface="Georgia"/>
                <a:cs typeface="Georgia"/>
              </a:rPr>
              <a:t> </a:t>
            </a:r>
            <a:r>
              <a:rPr sz="2000" spc="-5" dirty="0">
                <a:latin typeface="Georgia"/>
                <a:cs typeface="Georgia"/>
              </a:rPr>
              <a:t>declaring</a:t>
            </a:r>
            <a:r>
              <a:rPr sz="2000" spc="25" dirty="0">
                <a:latin typeface="Georgia"/>
                <a:cs typeface="Georgia"/>
              </a:rPr>
              <a:t> </a:t>
            </a:r>
            <a:r>
              <a:rPr sz="2000" spc="-5" dirty="0">
                <a:latin typeface="Georgia"/>
                <a:cs typeface="Georgia"/>
              </a:rPr>
              <a:t>an</a:t>
            </a:r>
            <a:r>
              <a:rPr sz="2000" spc="25" dirty="0">
                <a:latin typeface="Georgia"/>
                <a:cs typeface="Georgia"/>
              </a:rPr>
              <a:t> </a:t>
            </a:r>
            <a:r>
              <a:rPr sz="2000" spc="-5" dirty="0">
                <a:latin typeface="Georgia"/>
                <a:cs typeface="Georgia"/>
              </a:rPr>
              <a:t>array:</a:t>
            </a:r>
            <a:endParaRPr sz="2000">
              <a:latin typeface="Georgia"/>
              <a:cs typeface="Georgia"/>
            </a:endParaRPr>
          </a:p>
        </p:txBody>
      </p:sp>
      <p:sp>
        <p:nvSpPr>
          <p:cNvPr id="4" name="object 4"/>
          <p:cNvSpPr txBox="1"/>
          <p:nvPr/>
        </p:nvSpPr>
        <p:spPr>
          <a:xfrm>
            <a:off x="609600" y="2438400"/>
            <a:ext cx="7467600" cy="366126"/>
          </a:xfrm>
          <a:prstGeom prst="rect">
            <a:avLst/>
          </a:prstGeom>
          <a:ln w="12192">
            <a:solidFill>
              <a:srgbClr val="C2A874"/>
            </a:solidFill>
          </a:ln>
        </p:spPr>
        <p:txBody>
          <a:bodyPr vert="horz" wrap="square" lIns="0" tIns="57785" rIns="0" bIns="0" rtlCol="0">
            <a:spAutoFit/>
          </a:bodyPr>
          <a:lstStyle/>
          <a:p>
            <a:pPr marL="201295">
              <a:lnSpc>
                <a:spcPct val="100000"/>
              </a:lnSpc>
              <a:spcBef>
                <a:spcPts val="455"/>
              </a:spcBef>
            </a:pPr>
            <a:r>
              <a:rPr lang="en-US" sz="2000" i="1" spc="-10" dirty="0" err="1" smtClean="0">
                <a:latin typeface="Courier New"/>
                <a:cs typeface="Courier New"/>
              </a:rPr>
              <a:t>Data</a:t>
            </a:r>
            <a:r>
              <a:rPr sz="2000" i="1" spc="-10" dirty="0" err="1" smtClean="0">
                <a:latin typeface="Courier New"/>
                <a:cs typeface="Courier New"/>
              </a:rPr>
              <a:t>_Type</a:t>
            </a:r>
            <a:r>
              <a:rPr sz="2000" i="1" spc="-35" dirty="0" smtClean="0">
                <a:latin typeface="Courier New"/>
                <a:cs typeface="Courier New"/>
              </a:rPr>
              <a:t> </a:t>
            </a:r>
            <a:r>
              <a:rPr sz="2000" i="1" spc="-10" dirty="0" err="1" smtClean="0">
                <a:latin typeface="Courier New"/>
                <a:cs typeface="Courier New"/>
              </a:rPr>
              <a:t>Array_Name</a:t>
            </a:r>
            <a:r>
              <a:rPr sz="2000" i="1" spc="-10" dirty="0" smtClean="0">
                <a:latin typeface="Courier New"/>
                <a:cs typeface="Courier New"/>
              </a:rPr>
              <a:t>[Length</a:t>
            </a:r>
            <a:r>
              <a:rPr sz="2000" i="1" spc="-10" dirty="0">
                <a:latin typeface="Courier New"/>
                <a:cs typeface="Courier New"/>
              </a:rPr>
              <a:t>];</a:t>
            </a:r>
            <a:endParaRPr sz="2000" dirty="0">
              <a:latin typeface="Courier New"/>
              <a:cs typeface="Courier New"/>
            </a:endParaRPr>
          </a:p>
        </p:txBody>
      </p:sp>
      <p:sp>
        <p:nvSpPr>
          <p:cNvPr id="5" name="object 5"/>
          <p:cNvSpPr txBox="1"/>
          <p:nvPr/>
        </p:nvSpPr>
        <p:spPr>
          <a:xfrm>
            <a:off x="797763" y="3117037"/>
            <a:ext cx="5898515" cy="1399486"/>
          </a:xfrm>
          <a:prstGeom prst="rect">
            <a:avLst/>
          </a:prstGeom>
        </p:spPr>
        <p:txBody>
          <a:bodyPr vert="horz" wrap="square" lIns="0" tIns="12065" rIns="0" bIns="0" rtlCol="0">
            <a:spAutoFit/>
          </a:bodyPr>
          <a:lstStyle/>
          <a:p>
            <a:pPr marL="268605" indent="-256540">
              <a:lnSpc>
                <a:spcPts val="2220"/>
              </a:lnSpc>
              <a:spcBef>
                <a:spcPts val="95"/>
              </a:spcBef>
              <a:buClr>
                <a:srgbClr val="9F4DA1"/>
              </a:buClr>
              <a:buChar char="•"/>
              <a:tabLst>
                <a:tab pos="268605" algn="l"/>
                <a:tab pos="269240" algn="l"/>
              </a:tabLst>
            </a:pPr>
            <a:r>
              <a:rPr sz="2000" spc="-10" dirty="0">
                <a:latin typeface="Georgia"/>
                <a:cs typeface="Georgia"/>
              </a:rPr>
              <a:t>Examples:</a:t>
            </a:r>
            <a:endParaRPr sz="2000" dirty="0">
              <a:latin typeface="Georgia"/>
              <a:cs typeface="Georgia"/>
            </a:endParaRPr>
          </a:p>
          <a:p>
            <a:pPr marL="268605" marR="1221105">
              <a:lnSpc>
                <a:spcPts val="2230"/>
              </a:lnSpc>
              <a:spcBef>
                <a:spcPts val="35"/>
              </a:spcBef>
            </a:pPr>
            <a:r>
              <a:rPr sz="2000" spc="-10" dirty="0">
                <a:latin typeface="Georgia"/>
                <a:cs typeface="Georgia"/>
              </a:rPr>
              <a:t>80-element</a:t>
            </a:r>
            <a:r>
              <a:rPr sz="2000" spc="35" dirty="0">
                <a:latin typeface="Georgia"/>
                <a:cs typeface="Georgia"/>
              </a:rPr>
              <a:t> </a:t>
            </a:r>
            <a:r>
              <a:rPr sz="2000" spc="-5" dirty="0">
                <a:latin typeface="Georgia"/>
                <a:cs typeface="Georgia"/>
              </a:rPr>
              <a:t>array </a:t>
            </a:r>
            <a:r>
              <a:rPr sz="2000" spc="-10" dirty="0">
                <a:latin typeface="Georgia"/>
                <a:cs typeface="Georgia"/>
              </a:rPr>
              <a:t>with</a:t>
            </a:r>
            <a:r>
              <a:rPr sz="2000" spc="-25" dirty="0">
                <a:latin typeface="Georgia"/>
                <a:cs typeface="Georgia"/>
              </a:rPr>
              <a:t> </a:t>
            </a:r>
            <a:r>
              <a:rPr sz="2000" spc="-10" dirty="0">
                <a:latin typeface="Georgia"/>
                <a:cs typeface="Georgia"/>
              </a:rPr>
              <a:t>base</a:t>
            </a:r>
            <a:r>
              <a:rPr sz="2000" spc="10" dirty="0">
                <a:latin typeface="Georgia"/>
                <a:cs typeface="Georgia"/>
              </a:rPr>
              <a:t> </a:t>
            </a:r>
            <a:r>
              <a:rPr sz="2000" spc="-5" dirty="0">
                <a:latin typeface="Georgia"/>
                <a:cs typeface="Georgia"/>
              </a:rPr>
              <a:t>type</a:t>
            </a:r>
            <a:r>
              <a:rPr sz="2000" spc="-40" dirty="0">
                <a:latin typeface="Georgia"/>
                <a:cs typeface="Georgia"/>
              </a:rPr>
              <a:t> </a:t>
            </a:r>
            <a:r>
              <a:rPr sz="2000" spc="-5" dirty="0">
                <a:latin typeface="Courier New"/>
                <a:cs typeface="Courier New"/>
              </a:rPr>
              <a:t>char</a:t>
            </a:r>
            <a:r>
              <a:rPr sz="2000" spc="-5" dirty="0">
                <a:latin typeface="Georgia"/>
                <a:cs typeface="Georgia"/>
              </a:rPr>
              <a:t>: </a:t>
            </a:r>
            <a:r>
              <a:rPr sz="2000" spc="-470" dirty="0">
                <a:latin typeface="Georgia"/>
                <a:cs typeface="Georgia"/>
              </a:rPr>
              <a:t> </a:t>
            </a:r>
            <a:r>
              <a:rPr sz="2000" spc="-5" dirty="0" smtClean="0">
                <a:latin typeface="Courier New"/>
                <a:cs typeface="Courier New"/>
              </a:rPr>
              <a:t>char</a:t>
            </a:r>
            <a:r>
              <a:rPr lang="en-US" sz="2000" spc="-5" dirty="0" smtClean="0">
                <a:latin typeface="Courier New"/>
                <a:cs typeface="Courier New"/>
              </a:rPr>
              <a:t> variable1</a:t>
            </a:r>
            <a:r>
              <a:rPr sz="2000" spc="-10" dirty="0" smtClean="0">
                <a:latin typeface="Courier New"/>
                <a:cs typeface="Courier New"/>
              </a:rPr>
              <a:t>[80</a:t>
            </a:r>
            <a:r>
              <a:rPr sz="2000" spc="-10" dirty="0">
                <a:latin typeface="Courier New"/>
                <a:cs typeface="Courier New"/>
              </a:rPr>
              <a:t>];</a:t>
            </a:r>
            <a:endParaRPr sz="2000" dirty="0">
              <a:latin typeface="Courier New"/>
              <a:cs typeface="Courier New"/>
            </a:endParaRPr>
          </a:p>
          <a:p>
            <a:pPr marL="268605">
              <a:lnSpc>
                <a:spcPts val="2340"/>
              </a:lnSpc>
              <a:spcBef>
                <a:spcPts val="1880"/>
              </a:spcBef>
            </a:pPr>
            <a:r>
              <a:rPr lang="en-US" sz="2000" spc="-10" dirty="0" err="1" smtClean="0">
                <a:latin typeface="Georgia"/>
                <a:cs typeface="Courier New"/>
              </a:rPr>
              <a:t>int</a:t>
            </a:r>
            <a:r>
              <a:rPr lang="en-US" sz="2000" spc="-10" dirty="0" smtClean="0">
                <a:latin typeface="Georgia"/>
                <a:cs typeface="Courier New"/>
              </a:rPr>
              <a:t> a[10];</a:t>
            </a:r>
            <a:endParaRPr sz="2000" dirty="0">
              <a:latin typeface="Courier New"/>
              <a:cs typeface="Courier New"/>
            </a:endParaRPr>
          </a:p>
        </p:txBody>
      </p:sp>
    </p:spTree>
    <p:extLst>
      <p:ext uri="{BB962C8B-B14F-4D97-AF65-F5344CB8AC3E}">
        <p14:creationId xmlns:p14="http://schemas.microsoft.com/office/powerpoint/2010/main" val="246034836"/>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645363" y="838200"/>
            <a:ext cx="2928620" cy="636905"/>
          </a:xfrm>
          <a:prstGeom prst="rect">
            <a:avLst/>
          </a:prstGeom>
        </p:spPr>
        <p:txBody>
          <a:bodyPr vert="horz" wrap="square" lIns="0" tIns="13970" rIns="0" bIns="0" rtlCol="0">
            <a:spAutoFit/>
          </a:bodyPr>
          <a:lstStyle/>
          <a:p>
            <a:pPr marL="12700">
              <a:lnSpc>
                <a:spcPct val="100000"/>
              </a:lnSpc>
              <a:spcBef>
                <a:spcPts val="110"/>
              </a:spcBef>
            </a:pPr>
            <a:r>
              <a:rPr sz="4000" spc="5" dirty="0">
                <a:solidFill>
                  <a:srgbClr val="424454"/>
                </a:solidFill>
                <a:latin typeface="Trebuchet MS"/>
                <a:cs typeface="Trebuchet MS"/>
              </a:rPr>
              <a:t>Array</a:t>
            </a:r>
            <a:r>
              <a:rPr sz="4000" spc="-204" dirty="0">
                <a:solidFill>
                  <a:srgbClr val="424454"/>
                </a:solidFill>
                <a:latin typeface="Trebuchet MS"/>
                <a:cs typeface="Trebuchet MS"/>
              </a:rPr>
              <a:t> </a:t>
            </a:r>
            <a:r>
              <a:rPr sz="4000" dirty="0">
                <a:solidFill>
                  <a:srgbClr val="424454"/>
                </a:solidFill>
                <a:latin typeface="Trebuchet MS"/>
                <a:cs typeface="Trebuchet MS"/>
              </a:rPr>
              <a:t>Length</a:t>
            </a:r>
            <a:endParaRPr sz="4000" dirty="0">
              <a:latin typeface="Trebuchet MS"/>
              <a:cs typeface="Trebuchet MS"/>
            </a:endParaRPr>
          </a:p>
        </p:txBody>
      </p:sp>
      <p:sp>
        <p:nvSpPr>
          <p:cNvPr id="3" name="object 3"/>
          <p:cNvSpPr txBox="1"/>
          <p:nvPr/>
        </p:nvSpPr>
        <p:spPr>
          <a:xfrm>
            <a:off x="645363" y="1631441"/>
            <a:ext cx="7620634" cy="2913618"/>
          </a:xfrm>
          <a:prstGeom prst="rect">
            <a:avLst/>
          </a:prstGeom>
        </p:spPr>
        <p:txBody>
          <a:bodyPr vert="horz" wrap="square" lIns="0" tIns="12700" rIns="0" bIns="0" rtlCol="0">
            <a:spAutoFit/>
          </a:bodyPr>
          <a:lstStyle/>
          <a:p>
            <a:pPr marL="268605" indent="-256540">
              <a:lnSpc>
                <a:spcPts val="2710"/>
              </a:lnSpc>
              <a:spcBef>
                <a:spcPts val="100"/>
              </a:spcBef>
              <a:buClr>
                <a:srgbClr val="9F4DA1"/>
              </a:buClr>
              <a:buChar char="•"/>
              <a:tabLst>
                <a:tab pos="268605" algn="l"/>
                <a:tab pos="269240" algn="l"/>
              </a:tabLst>
            </a:pPr>
            <a:r>
              <a:rPr sz="2400" spc="-5" dirty="0">
                <a:latin typeface="Georgia"/>
                <a:cs typeface="Georgia"/>
              </a:rPr>
              <a:t>Specified</a:t>
            </a:r>
            <a:r>
              <a:rPr sz="2400" spc="-60" dirty="0">
                <a:latin typeface="Georgia"/>
                <a:cs typeface="Georgia"/>
              </a:rPr>
              <a:t> </a:t>
            </a:r>
            <a:r>
              <a:rPr sz="2400" spc="-5" dirty="0">
                <a:latin typeface="Georgia"/>
                <a:cs typeface="Georgia"/>
              </a:rPr>
              <a:t>by</a:t>
            </a:r>
            <a:r>
              <a:rPr sz="2400" spc="10" dirty="0">
                <a:latin typeface="Georgia"/>
                <a:cs typeface="Georgia"/>
              </a:rPr>
              <a:t> </a:t>
            </a:r>
            <a:r>
              <a:rPr sz="2400" dirty="0">
                <a:latin typeface="Georgia"/>
                <a:cs typeface="Georgia"/>
              </a:rPr>
              <a:t>the</a:t>
            </a:r>
            <a:r>
              <a:rPr sz="2400" spc="-20" dirty="0">
                <a:latin typeface="Georgia"/>
                <a:cs typeface="Georgia"/>
              </a:rPr>
              <a:t> </a:t>
            </a:r>
            <a:r>
              <a:rPr sz="2400" spc="-5" dirty="0">
                <a:latin typeface="Georgia"/>
                <a:cs typeface="Georgia"/>
              </a:rPr>
              <a:t>number</a:t>
            </a:r>
            <a:r>
              <a:rPr sz="2400" spc="-10" dirty="0">
                <a:latin typeface="Georgia"/>
                <a:cs typeface="Georgia"/>
              </a:rPr>
              <a:t> </a:t>
            </a:r>
            <a:r>
              <a:rPr sz="2400" spc="-5" dirty="0">
                <a:latin typeface="Georgia"/>
                <a:cs typeface="Georgia"/>
              </a:rPr>
              <a:t>in</a:t>
            </a:r>
            <a:r>
              <a:rPr sz="2400" spc="-35" dirty="0">
                <a:latin typeface="Georgia"/>
                <a:cs typeface="Georgia"/>
              </a:rPr>
              <a:t> </a:t>
            </a:r>
            <a:r>
              <a:rPr sz="2400" spc="-5" dirty="0">
                <a:latin typeface="Georgia"/>
                <a:cs typeface="Georgia"/>
              </a:rPr>
              <a:t>brackets</a:t>
            </a:r>
            <a:r>
              <a:rPr sz="2400" spc="-25" dirty="0">
                <a:latin typeface="Georgia"/>
                <a:cs typeface="Georgia"/>
              </a:rPr>
              <a:t> </a:t>
            </a:r>
            <a:r>
              <a:rPr sz="2400" spc="-5" dirty="0">
                <a:latin typeface="Georgia"/>
                <a:cs typeface="Georgia"/>
              </a:rPr>
              <a:t>when</a:t>
            </a:r>
            <a:r>
              <a:rPr sz="2400" spc="15" dirty="0">
                <a:latin typeface="Georgia"/>
                <a:cs typeface="Georgia"/>
              </a:rPr>
              <a:t> </a:t>
            </a:r>
            <a:r>
              <a:rPr sz="2400" spc="-5" dirty="0">
                <a:latin typeface="Georgia"/>
                <a:cs typeface="Georgia"/>
              </a:rPr>
              <a:t>created</a:t>
            </a:r>
            <a:r>
              <a:rPr sz="2400" spc="-40" dirty="0">
                <a:latin typeface="Georgia"/>
                <a:cs typeface="Georgia"/>
              </a:rPr>
              <a:t> </a:t>
            </a:r>
            <a:r>
              <a:rPr sz="2400" spc="-5" dirty="0">
                <a:latin typeface="Georgia"/>
                <a:cs typeface="Georgia"/>
              </a:rPr>
              <a:t>with</a:t>
            </a:r>
            <a:endParaRPr sz="2400" dirty="0">
              <a:latin typeface="Georgia"/>
              <a:cs typeface="Georgia"/>
            </a:endParaRPr>
          </a:p>
          <a:p>
            <a:pPr marL="268605">
              <a:lnSpc>
                <a:spcPts val="2710"/>
              </a:lnSpc>
            </a:pPr>
            <a:r>
              <a:rPr sz="2400" dirty="0">
                <a:latin typeface="Courier New"/>
                <a:cs typeface="Courier New"/>
              </a:rPr>
              <a:t>new</a:t>
            </a:r>
          </a:p>
          <a:p>
            <a:pPr marL="314325">
              <a:lnSpc>
                <a:spcPct val="100000"/>
              </a:lnSpc>
              <a:spcBef>
                <a:spcPts val="265"/>
              </a:spcBef>
              <a:tabLst>
                <a:tab pos="561340" algn="l"/>
              </a:tabLst>
            </a:pPr>
            <a:r>
              <a:rPr sz="2400" dirty="0">
                <a:solidFill>
                  <a:srgbClr val="438085"/>
                </a:solidFill>
                <a:latin typeface="Georgia"/>
                <a:cs typeface="Georgia"/>
              </a:rPr>
              <a:t>▫	</a:t>
            </a:r>
            <a:r>
              <a:rPr sz="2400" i="1" spc="-5" dirty="0">
                <a:solidFill>
                  <a:srgbClr val="438085"/>
                </a:solidFill>
                <a:latin typeface="Georgia"/>
                <a:cs typeface="Georgia"/>
              </a:rPr>
              <a:t>maximum</a:t>
            </a:r>
            <a:r>
              <a:rPr sz="2400" i="1" spc="-70" dirty="0">
                <a:solidFill>
                  <a:srgbClr val="438085"/>
                </a:solidFill>
                <a:latin typeface="Georgia"/>
                <a:cs typeface="Georgia"/>
              </a:rPr>
              <a:t> </a:t>
            </a:r>
            <a:r>
              <a:rPr sz="2400" dirty="0">
                <a:solidFill>
                  <a:srgbClr val="438085"/>
                </a:solidFill>
                <a:latin typeface="Georgia"/>
                <a:cs typeface="Georgia"/>
              </a:rPr>
              <a:t>number</a:t>
            </a:r>
            <a:r>
              <a:rPr sz="2400" spc="-20" dirty="0">
                <a:solidFill>
                  <a:srgbClr val="438085"/>
                </a:solidFill>
                <a:latin typeface="Georgia"/>
                <a:cs typeface="Georgia"/>
              </a:rPr>
              <a:t> </a:t>
            </a:r>
            <a:r>
              <a:rPr sz="2400" dirty="0">
                <a:solidFill>
                  <a:srgbClr val="438085"/>
                </a:solidFill>
                <a:latin typeface="Georgia"/>
                <a:cs typeface="Georgia"/>
              </a:rPr>
              <a:t>of</a:t>
            </a:r>
            <a:r>
              <a:rPr sz="2400" spc="-45" dirty="0">
                <a:solidFill>
                  <a:srgbClr val="438085"/>
                </a:solidFill>
                <a:latin typeface="Georgia"/>
                <a:cs typeface="Georgia"/>
              </a:rPr>
              <a:t> </a:t>
            </a:r>
            <a:r>
              <a:rPr sz="2400" spc="-5" dirty="0">
                <a:solidFill>
                  <a:srgbClr val="438085"/>
                </a:solidFill>
                <a:latin typeface="Georgia"/>
                <a:cs typeface="Georgia"/>
              </a:rPr>
              <a:t>elements</a:t>
            </a:r>
            <a:r>
              <a:rPr sz="2400" spc="-55" dirty="0">
                <a:solidFill>
                  <a:srgbClr val="438085"/>
                </a:solidFill>
                <a:latin typeface="Georgia"/>
                <a:cs typeface="Georgia"/>
              </a:rPr>
              <a:t> </a:t>
            </a:r>
            <a:r>
              <a:rPr sz="2400" dirty="0">
                <a:solidFill>
                  <a:srgbClr val="438085"/>
                </a:solidFill>
                <a:latin typeface="Georgia"/>
                <a:cs typeface="Georgia"/>
              </a:rPr>
              <a:t>the</a:t>
            </a:r>
            <a:r>
              <a:rPr sz="2400" spc="-45" dirty="0">
                <a:solidFill>
                  <a:srgbClr val="438085"/>
                </a:solidFill>
                <a:latin typeface="Georgia"/>
                <a:cs typeface="Georgia"/>
              </a:rPr>
              <a:t> </a:t>
            </a:r>
            <a:r>
              <a:rPr sz="2400" spc="-5" dirty="0">
                <a:solidFill>
                  <a:srgbClr val="438085"/>
                </a:solidFill>
                <a:latin typeface="Georgia"/>
                <a:cs typeface="Georgia"/>
              </a:rPr>
              <a:t>array</a:t>
            </a:r>
            <a:r>
              <a:rPr sz="2400" spc="40" dirty="0">
                <a:solidFill>
                  <a:srgbClr val="438085"/>
                </a:solidFill>
                <a:latin typeface="Georgia"/>
                <a:cs typeface="Georgia"/>
              </a:rPr>
              <a:t> </a:t>
            </a:r>
            <a:r>
              <a:rPr sz="2400" spc="-10" dirty="0">
                <a:solidFill>
                  <a:srgbClr val="438085"/>
                </a:solidFill>
                <a:latin typeface="Georgia"/>
                <a:cs typeface="Georgia"/>
              </a:rPr>
              <a:t>can</a:t>
            </a:r>
            <a:r>
              <a:rPr sz="2400" spc="-35" dirty="0">
                <a:solidFill>
                  <a:srgbClr val="438085"/>
                </a:solidFill>
                <a:latin typeface="Georgia"/>
                <a:cs typeface="Georgia"/>
              </a:rPr>
              <a:t> </a:t>
            </a:r>
            <a:r>
              <a:rPr sz="2400" spc="-5" dirty="0">
                <a:solidFill>
                  <a:srgbClr val="438085"/>
                </a:solidFill>
                <a:latin typeface="Georgia"/>
                <a:cs typeface="Georgia"/>
              </a:rPr>
              <a:t>hold</a:t>
            </a:r>
            <a:endParaRPr sz="2400" dirty="0">
              <a:latin typeface="Georgia"/>
              <a:cs typeface="Georgia"/>
            </a:endParaRPr>
          </a:p>
          <a:p>
            <a:pPr marL="314325">
              <a:lnSpc>
                <a:spcPts val="2735"/>
              </a:lnSpc>
              <a:spcBef>
                <a:spcPts val="25"/>
              </a:spcBef>
              <a:tabLst>
                <a:tab pos="561340" algn="l"/>
              </a:tabLst>
            </a:pPr>
            <a:r>
              <a:rPr sz="2400" dirty="0">
                <a:solidFill>
                  <a:srgbClr val="438085"/>
                </a:solidFill>
                <a:latin typeface="Georgia"/>
                <a:cs typeface="Georgia"/>
              </a:rPr>
              <a:t>▫	</a:t>
            </a:r>
            <a:r>
              <a:rPr sz="2400" spc="-5" dirty="0">
                <a:solidFill>
                  <a:srgbClr val="438085"/>
                </a:solidFill>
                <a:latin typeface="Georgia"/>
                <a:cs typeface="Georgia"/>
              </a:rPr>
              <a:t>storage</a:t>
            </a:r>
            <a:r>
              <a:rPr sz="2400" spc="-45" dirty="0">
                <a:solidFill>
                  <a:srgbClr val="438085"/>
                </a:solidFill>
                <a:latin typeface="Georgia"/>
                <a:cs typeface="Georgia"/>
              </a:rPr>
              <a:t> </a:t>
            </a:r>
            <a:r>
              <a:rPr sz="2400" spc="-5" dirty="0">
                <a:solidFill>
                  <a:srgbClr val="438085"/>
                </a:solidFill>
                <a:latin typeface="Georgia"/>
                <a:cs typeface="Georgia"/>
              </a:rPr>
              <a:t>is</a:t>
            </a:r>
            <a:r>
              <a:rPr sz="2400" spc="10" dirty="0">
                <a:solidFill>
                  <a:srgbClr val="438085"/>
                </a:solidFill>
                <a:latin typeface="Georgia"/>
                <a:cs typeface="Georgia"/>
              </a:rPr>
              <a:t> </a:t>
            </a:r>
            <a:r>
              <a:rPr sz="2400" spc="-5" dirty="0">
                <a:solidFill>
                  <a:srgbClr val="438085"/>
                </a:solidFill>
                <a:latin typeface="Georgia"/>
                <a:cs typeface="Georgia"/>
              </a:rPr>
              <a:t>allocated</a:t>
            </a:r>
            <a:r>
              <a:rPr sz="2400" spc="-10" dirty="0">
                <a:solidFill>
                  <a:srgbClr val="438085"/>
                </a:solidFill>
                <a:latin typeface="Georgia"/>
                <a:cs typeface="Georgia"/>
              </a:rPr>
              <a:t> </a:t>
            </a:r>
            <a:r>
              <a:rPr sz="2400" spc="-5" dirty="0">
                <a:solidFill>
                  <a:srgbClr val="438085"/>
                </a:solidFill>
                <a:latin typeface="Georgia"/>
                <a:cs typeface="Georgia"/>
              </a:rPr>
              <a:t>whether</a:t>
            </a:r>
            <a:r>
              <a:rPr sz="2400" spc="-50" dirty="0">
                <a:solidFill>
                  <a:srgbClr val="438085"/>
                </a:solidFill>
                <a:latin typeface="Georgia"/>
                <a:cs typeface="Georgia"/>
              </a:rPr>
              <a:t> </a:t>
            </a:r>
            <a:r>
              <a:rPr sz="2400" spc="-5" dirty="0">
                <a:solidFill>
                  <a:srgbClr val="438085"/>
                </a:solidFill>
                <a:latin typeface="Georgia"/>
                <a:cs typeface="Georgia"/>
              </a:rPr>
              <a:t>or</a:t>
            </a:r>
            <a:r>
              <a:rPr sz="2400" spc="-10" dirty="0">
                <a:solidFill>
                  <a:srgbClr val="438085"/>
                </a:solidFill>
                <a:latin typeface="Georgia"/>
                <a:cs typeface="Georgia"/>
              </a:rPr>
              <a:t> </a:t>
            </a:r>
            <a:r>
              <a:rPr sz="2400" dirty="0">
                <a:solidFill>
                  <a:srgbClr val="438085"/>
                </a:solidFill>
                <a:latin typeface="Georgia"/>
                <a:cs typeface="Georgia"/>
              </a:rPr>
              <a:t>not</a:t>
            </a:r>
            <a:r>
              <a:rPr sz="2400" spc="-20" dirty="0">
                <a:solidFill>
                  <a:srgbClr val="438085"/>
                </a:solidFill>
                <a:latin typeface="Georgia"/>
                <a:cs typeface="Georgia"/>
              </a:rPr>
              <a:t> </a:t>
            </a:r>
            <a:r>
              <a:rPr sz="2400" dirty="0">
                <a:solidFill>
                  <a:srgbClr val="438085"/>
                </a:solidFill>
                <a:latin typeface="Georgia"/>
                <a:cs typeface="Georgia"/>
              </a:rPr>
              <a:t>the</a:t>
            </a:r>
            <a:r>
              <a:rPr sz="2400" spc="-45" dirty="0">
                <a:solidFill>
                  <a:srgbClr val="438085"/>
                </a:solidFill>
                <a:latin typeface="Georgia"/>
                <a:cs typeface="Georgia"/>
              </a:rPr>
              <a:t> </a:t>
            </a:r>
            <a:r>
              <a:rPr sz="2400" spc="-5" dirty="0">
                <a:solidFill>
                  <a:srgbClr val="438085"/>
                </a:solidFill>
                <a:latin typeface="Georgia"/>
                <a:cs typeface="Georgia"/>
              </a:rPr>
              <a:t>elements</a:t>
            </a:r>
            <a:r>
              <a:rPr sz="2400" spc="-30" dirty="0">
                <a:solidFill>
                  <a:srgbClr val="438085"/>
                </a:solidFill>
                <a:latin typeface="Georgia"/>
                <a:cs typeface="Georgia"/>
              </a:rPr>
              <a:t> </a:t>
            </a:r>
            <a:r>
              <a:rPr sz="2400" spc="-5" dirty="0">
                <a:solidFill>
                  <a:srgbClr val="438085"/>
                </a:solidFill>
                <a:latin typeface="Georgia"/>
                <a:cs typeface="Georgia"/>
              </a:rPr>
              <a:t>are</a:t>
            </a:r>
            <a:endParaRPr sz="2400" dirty="0">
              <a:latin typeface="Georgia"/>
              <a:cs typeface="Georgia"/>
            </a:endParaRPr>
          </a:p>
          <a:p>
            <a:pPr marL="561340">
              <a:lnSpc>
                <a:spcPts val="2735"/>
              </a:lnSpc>
            </a:pPr>
            <a:r>
              <a:rPr sz="2400" spc="-10" dirty="0">
                <a:solidFill>
                  <a:srgbClr val="438085"/>
                </a:solidFill>
                <a:latin typeface="Georgia"/>
                <a:cs typeface="Georgia"/>
              </a:rPr>
              <a:t>assigned</a:t>
            </a:r>
            <a:r>
              <a:rPr sz="2400" spc="-65" dirty="0">
                <a:solidFill>
                  <a:srgbClr val="438085"/>
                </a:solidFill>
                <a:latin typeface="Georgia"/>
                <a:cs typeface="Georgia"/>
              </a:rPr>
              <a:t> </a:t>
            </a:r>
            <a:r>
              <a:rPr sz="2400" dirty="0">
                <a:solidFill>
                  <a:srgbClr val="438085"/>
                </a:solidFill>
                <a:latin typeface="Georgia"/>
                <a:cs typeface="Georgia"/>
              </a:rPr>
              <a:t>values</a:t>
            </a:r>
            <a:endParaRPr sz="2400" dirty="0">
              <a:latin typeface="Georgia"/>
              <a:cs typeface="Georgia"/>
            </a:endParaRPr>
          </a:p>
          <a:p>
            <a:pPr>
              <a:lnSpc>
                <a:spcPct val="100000"/>
              </a:lnSpc>
              <a:spcBef>
                <a:spcPts val="50"/>
              </a:spcBef>
            </a:pPr>
            <a:endParaRPr sz="2450" dirty="0">
              <a:latin typeface="Georgia"/>
              <a:cs typeface="Georgia"/>
            </a:endParaRPr>
          </a:p>
          <a:p>
            <a:pPr marL="268605" indent="-256540">
              <a:lnSpc>
                <a:spcPts val="2845"/>
              </a:lnSpc>
              <a:spcBef>
                <a:spcPts val="5"/>
              </a:spcBef>
              <a:buClr>
                <a:srgbClr val="9F4DA1"/>
              </a:buClr>
              <a:buChar char="•"/>
              <a:tabLst>
                <a:tab pos="268605" algn="l"/>
                <a:tab pos="269240" algn="l"/>
              </a:tabLst>
            </a:pPr>
            <a:r>
              <a:rPr sz="2400" dirty="0" smtClean="0">
                <a:latin typeface="Georgia"/>
                <a:cs typeface="Georgia"/>
              </a:rPr>
              <a:t>The</a:t>
            </a:r>
            <a:r>
              <a:rPr sz="2400" spc="10" dirty="0" smtClean="0">
                <a:latin typeface="Georgia"/>
                <a:cs typeface="Georgia"/>
              </a:rPr>
              <a:t> </a:t>
            </a:r>
            <a:r>
              <a:rPr sz="2400" spc="-5" dirty="0">
                <a:latin typeface="Courier New"/>
                <a:cs typeface="Courier New"/>
              </a:rPr>
              <a:t>length</a:t>
            </a:r>
            <a:r>
              <a:rPr sz="2400" spc="-935" dirty="0">
                <a:latin typeface="Courier New"/>
                <a:cs typeface="Courier New"/>
              </a:rPr>
              <a:t> </a:t>
            </a:r>
            <a:r>
              <a:rPr sz="2400" dirty="0">
                <a:latin typeface="Georgia"/>
                <a:cs typeface="Georgia"/>
              </a:rPr>
              <a:t>attribute</a:t>
            </a:r>
            <a:r>
              <a:rPr sz="2400" spc="-60" dirty="0">
                <a:latin typeface="Georgia"/>
                <a:cs typeface="Georgia"/>
              </a:rPr>
              <a:t> </a:t>
            </a:r>
            <a:r>
              <a:rPr sz="2400" spc="-5" dirty="0">
                <a:latin typeface="Georgia"/>
                <a:cs typeface="Georgia"/>
              </a:rPr>
              <a:t>is </a:t>
            </a:r>
            <a:r>
              <a:rPr sz="2400" spc="-10" dirty="0">
                <a:latin typeface="Georgia"/>
                <a:cs typeface="Georgia"/>
              </a:rPr>
              <a:t>established</a:t>
            </a:r>
            <a:r>
              <a:rPr sz="2400" spc="-30" dirty="0">
                <a:latin typeface="Georgia"/>
                <a:cs typeface="Georgia"/>
              </a:rPr>
              <a:t> </a:t>
            </a:r>
            <a:r>
              <a:rPr sz="2400" spc="-5" dirty="0">
                <a:latin typeface="Georgia"/>
                <a:cs typeface="Georgia"/>
              </a:rPr>
              <a:t>in </a:t>
            </a:r>
            <a:r>
              <a:rPr sz="2400" dirty="0">
                <a:latin typeface="Georgia"/>
                <a:cs typeface="Georgia"/>
              </a:rPr>
              <a:t>the</a:t>
            </a:r>
            <a:r>
              <a:rPr sz="2400" spc="-10" dirty="0">
                <a:latin typeface="Georgia"/>
                <a:cs typeface="Georgia"/>
              </a:rPr>
              <a:t> declaration</a:t>
            </a:r>
            <a:endParaRPr sz="2400" dirty="0">
              <a:latin typeface="Georgia"/>
              <a:cs typeface="Georgia"/>
            </a:endParaRPr>
          </a:p>
          <a:p>
            <a:pPr marL="268605">
              <a:lnSpc>
                <a:spcPts val="2845"/>
              </a:lnSpc>
            </a:pPr>
            <a:r>
              <a:rPr sz="2400" spc="-5" dirty="0">
                <a:latin typeface="Georgia"/>
                <a:cs typeface="Georgia"/>
              </a:rPr>
              <a:t>and</a:t>
            </a:r>
            <a:r>
              <a:rPr sz="2400" spc="-20" dirty="0">
                <a:latin typeface="Georgia"/>
                <a:cs typeface="Georgia"/>
              </a:rPr>
              <a:t> </a:t>
            </a:r>
            <a:r>
              <a:rPr sz="2400" spc="-5" dirty="0">
                <a:latin typeface="Georgia"/>
                <a:cs typeface="Georgia"/>
              </a:rPr>
              <a:t>cannot</a:t>
            </a:r>
            <a:r>
              <a:rPr sz="2400" spc="-20" dirty="0">
                <a:latin typeface="Georgia"/>
                <a:cs typeface="Georgia"/>
              </a:rPr>
              <a:t> </a:t>
            </a:r>
            <a:r>
              <a:rPr sz="2400" spc="-5" dirty="0">
                <a:latin typeface="Georgia"/>
                <a:cs typeface="Georgia"/>
              </a:rPr>
              <a:t>be</a:t>
            </a:r>
            <a:r>
              <a:rPr sz="2400" spc="15" dirty="0">
                <a:latin typeface="Georgia"/>
                <a:cs typeface="Georgia"/>
              </a:rPr>
              <a:t> </a:t>
            </a:r>
            <a:r>
              <a:rPr sz="2400" spc="-10" dirty="0">
                <a:latin typeface="Georgia"/>
                <a:cs typeface="Georgia"/>
              </a:rPr>
              <a:t>changed</a:t>
            </a:r>
            <a:r>
              <a:rPr sz="2400" spc="10" dirty="0">
                <a:latin typeface="Georgia"/>
                <a:cs typeface="Georgia"/>
              </a:rPr>
              <a:t> </a:t>
            </a:r>
            <a:r>
              <a:rPr sz="2400" dirty="0">
                <a:latin typeface="Georgia"/>
                <a:cs typeface="Georgia"/>
              </a:rPr>
              <a:t>unless</a:t>
            </a:r>
            <a:r>
              <a:rPr sz="2400" spc="-40" dirty="0">
                <a:latin typeface="Georgia"/>
                <a:cs typeface="Georgia"/>
              </a:rPr>
              <a:t> </a:t>
            </a:r>
            <a:r>
              <a:rPr sz="2400" dirty="0">
                <a:latin typeface="Georgia"/>
                <a:cs typeface="Georgia"/>
              </a:rPr>
              <a:t>the</a:t>
            </a:r>
            <a:r>
              <a:rPr sz="2400" spc="-35" dirty="0">
                <a:latin typeface="Georgia"/>
                <a:cs typeface="Georgia"/>
              </a:rPr>
              <a:t> </a:t>
            </a:r>
            <a:r>
              <a:rPr sz="2400" spc="-5" dirty="0">
                <a:latin typeface="Georgia"/>
                <a:cs typeface="Georgia"/>
              </a:rPr>
              <a:t>array</a:t>
            </a:r>
            <a:r>
              <a:rPr sz="2400" spc="35" dirty="0">
                <a:latin typeface="Georgia"/>
                <a:cs typeface="Georgia"/>
              </a:rPr>
              <a:t> </a:t>
            </a:r>
            <a:r>
              <a:rPr sz="2400" spc="-5" dirty="0">
                <a:latin typeface="Georgia"/>
                <a:cs typeface="Georgia"/>
              </a:rPr>
              <a:t>is</a:t>
            </a:r>
            <a:r>
              <a:rPr sz="2400" spc="-60" dirty="0">
                <a:latin typeface="Georgia"/>
                <a:cs typeface="Georgia"/>
              </a:rPr>
              <a:t> </a:t>
            </a:r>
            <a:r>
              <a:rPr sz="2400" spc="-10" dirty="0">
                <a:latin typeface="Georgia"/>
                <a:cs typeface="Georgia"/>
              </a:rPr>
              <a:t>redeclared</a:t>
            </a:r>
            <a:endParaRPr sz="2400" dirty="0">
              <a:latin typeface="Georgia"/>
              <a:cs typeface="Georgia"/>
            </a:endParaRPr>
          </a:p>
        </p:txBody>
      </p:sp>
    </p:spTree>
    <p:extLst>
      <p:ext uri="{BB962C8B-B14F-4D97-AF65-F5344CB8AC3E}">
        <p14:creationId xmlns:p14="http://schemas.microsoft.com/office/powerpoint/2010/main" val="1157037142"/>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621283" y="727329"/>
            <a:ext cx="3630295" cy="636270"/>
          </a:xfrm>
          <a:prstGeom prst="rect">
            <a:avLst/>
          </a:prstGeom>
        </p:spPr>
        <p:txBody>
          <a:bodyPr vert="horz" wrap="square" lIns="0" tIns="13335" rIns="0" bIns="0" rtlCol="0">
            <a:spAutoFit/>
          </a:bodyPr>
          <a:lstStyle/>
          <a:p>
            <a:pPr marL="12700">
              <a:lnSpc>
                <a:spcPct val="100000"/>
              </a:lnSpc>
              <a:spcBef>
                <a:spcPts val="105"/>
              </a:spcBef>
            </a:pPr>
            <a:r>
              <a:rPr sz="4000" dirty="0">
                <a:solidFill>
                  <a:srgbClr val="424454"/>
                </a:solidFill>
                <a:latin typeface="Trebuchet MS"/>
                <a:cs typeface="Trebuchet MS"/>
              </a:rPr>
              <a:t>Subscript</a:t>
            </a:r>
            <a:r>
              <a:rPr sz="4000" spc="-210" dirty="0">
                <a:solidFill>
                  <a:srgbClr val="424454"/>
                </a:solidFill>
                <a:latin typeface="Trebuchet MS"/>
                <a:cs typeface="Trebuchet MS"/>
              </a:rPr>
              <a:t> </a:t>
            </a:r>
            <a:r>
              <a:rPr sz="4000" dirty="0">
                <a:solidFill>
                  <a:srgbClr val="424454"/>
                </a:solidFill>
                <a:latin typeface="Trebuchet MS"/>
                <a:cs typeface="Trebuchet MS"/>
              </a:rPr>
              <a:t>Range</a:t>
            </a:r>
            <a:endParaRPr sz="4000">
              <a:latin typeface="Trebuchet MS"/>
              <a:cs typeface="Trebuchet MS"/>
            </a:endParaRPr>
          </a:p>
        </p:txBody>
      </p:sp>
      <p:sp>
        <p:nvSpPr>
          <p:cNvPr id="3" name="object 3"/>
          <p:cNvSpPr txBox="1"/>
          <p:nvPr/>
        </p:nvSpPr>
        <p:spPr>
          <a:xfrm>
            <a:off x="708558" y="1720996"/>
            <a:ext cx="6836409" cy="2672715"/>
          </a:xfrm>
          <a:prstGeom prst="rect">
            <a:avLst/>
          </a:prstGeom>
        </p:spPr>
        <p:txBody>
          <a:bodyPr vert="horz" wrap="square" lIns="0" tIns="55244" rIns="0" bIns="0" rtlCol="0">
            <a:spAutoFit/>
          </a:bodyPr>
          <a:lstStyle/>
          <a:p>
            <a:pPr marL="281305" indent="-256540">
              <a:lnSpc>
                <a:spcPct val="100000"/>
              </a:lnSpc>
              <a:spcBef>
                <a:spcPts val="434"/>
              </a:spcBef>
              <a:buClr>
                <a:srgbClr val="9F4DA1"/>
              </a:buClr>
              <a:buChar char="•"/>
              <a:tabLst>
                <a:tab pos="281940" algn="l"/>
              </a:tabLst>
            </a:pPr>
            <a:r>
              <a:rPr sz="2800" dirty="0">
                <a:latin typeface="Georgia"/>
                <a:cs typeface="Georgia"/>
              </a:rPr>
              <a:t>Array</a:t>
            </a:r>
            <a:r>
              <a:rPr sz="2800" spc="-55" dirty="0">
                <a:latin typeface="Georgia"/>
                <a:cs typeface="Georgia"/>
              </a:rPr>
              <a:t> </a:t>
            </a:r>
            <a:r>
              <a:rPr sz="2800" spc="-5" dirty="0">
                <a:latin typeface="Georgia"/>
                <a:cs typeface="Georgia"/>
              </a:rPr>
              <a:t>subscripts</a:t>
            </a:r>
            <a:r>
              <a:rPr sz="2800" spc="-50" dirty="0">
                <a:latin typeface="Georgia"/>
                <a:cs typeface="Georgia"/>
              </a:rPr>
              <a:t> </a:t>
            </a:r>
            <a:r>
              <a:rPr sz="2800" dirty="0">
                <a:latin typeface="Georgia"/>
                <a:cs typeface="Georgia"/>
              </a:rPr>
              <a:t>use</a:t>
            </a:r>
            <a:r>
              <a:rPr sz="2800" spc="-50" dirty="0">
                <a:latin typeface="Georgia"/>
                <a:cs typeface="Georgia"/>
              </a:rPr>
              <a:t> </a:t>
            </a:r>
            <a:r>
              <a:rPr sz="2800" dirty="0">
                <a:latin typeface="Georgia"/>
                <a:cs typeface="Georgia"/>
              </a:rPr>
              <a:t>zero-numbering</a:t>
            </a:r>
            <a:endParaRPr sz="2800">
              <a:latin typeface="Georgia"/>
              <a:cs typeface="Georgia"/>
            </a:endParaRPr>
          </a:p>
          <a:p>
            <a:pPr marL="327025">
              <a:lnSpc>
                <a:spcPct val="100000"/>
              </a:lnSpc>
              <a:spcBef>
                <a:spcPts val="300"/>
              </a:spcBef>
              <a:tabLst>
                <a:tab pos="573405" algn="l"/>
              </a:tabLst>
            </a:pPr>
            <a:r>
              <a:rPr sz="2600" spc="-5" dirty="0">
                <a:solidFill>
                  <a:srgbClr val="438085"/>
                </a:solidFill>
                <a:latin typeface="Georgia"/>
                <a:cs typeface="Georgia"/>
              </a:rPr>
              <a:t>▫	</a:t>
            </a:r>
            <a:r>
              <a:rPr sz="2600" spc="-10" dirty="0">
                <a:solidFill>
                  <a:srgbClr val="438085"/>
                </a:solidFill>
                <a:latin typeface="Georgia"/>
                <a:cs typeface="Georgia"/>
              </a:rPr>
              <a:t>the</a:t>
            </a:r>
            <a:r>
              <a:rPr sz="2600" spc="-20" dirty="0">
                <a:solidFill>
                  <a:srgbClr val="438085"/>
                </a:solidFill>
                <a:latin typeface="Georgia"/>
                <a:cs typeface="Georgia"/>
              </a:rPr>
              <a:t> </a:t>
            </a:r>
            <a:r>
              <a:rPr sz="2600" spc="-10" dirty="0">
                <a:solidFill>
                  <a:srgbClr val="438085"/>
                </a:solidFill>
                <a:latin typeface="Georgia"/>
                <a:cs typeface="Georgia"/>
              </a:rPr>
              <a:t>first</a:t>
            </a:r>
            <a:r>
              <a:rPr sz="2600" spc="-30" dirty="0">
                <a:solidFill>
                  <a:srgbClr val="438085"/>
                </a:solidFill>
                <a:latin typeface="Georgia"/>
                <a:cs typeface="Georgia"/>
              </a:rPr>
              <a:t> </a:t>
            </a:r>
            <a:r>
              <a:rPr sz="2600" spc="-10" dirty="0">
                <a:solidFill>
                  <a:srgbClr val="438085"/>
                </a:solidFill>
                <a:latin typeface="Georgia"/>
                <a:cs typeface="Georgia"/>
              </a:rPr>
              <a:t>element</a:t>
            </a:r>
            <a:r>
              <a:rPr sz="2600" spc="10" dirty="0">
                <a:solidFill>
                  <a:srgbClr val="438085"/>
                </a:solidFill>
                <a:latin typeface="Georgia"/>
                <a:cs typeface="Georgia"/>
              </a:rPr>
              <a:t> </a:t>
            </a:r>
            <a:r>
              <a:rPr sz="2600" spc="-10" dirty="0">
                <a:solidFill>
                  <a:srgbClr val="438085"/>
                </a:solidFill>
                <a:latin typeface="Georgia"/>
                <a:cs typeface="Georgia"/>
              </a:rPr>
              <a:t>has</a:t>
            </a:r>
            <a:r>
              <a:rPr sz="2600" spc="-5" dirty="0">
                <a:solidFill>
                  <a:srgbClr val="438085"/>
                </a:solidFill>
                <a:latin typeface="Georgia"/>
                <a:cs typeface="Georgia"/>
              </a:rPr>
              <a:t> </a:t>
            </a:r>
            <a:r>
              <a:rPr sz="2600" spc="-10" dirty="0">
                <a:solidFill>
                  <a:srgbClr val="438085"/>
                </a:solidFill>
                <a:latin typeface="Georgia"/>
                <a:cs typeface="Georgia"/>
              </a:rPr>
              <a:t>subscript </a:t>
            </a:r>
            <a:r>
              <a:rPr sz="2600" spc="-5" dirty="0">
                <a:solidFill>
                  <a:srgbClr val="438085"/>
                </a:solidFill>
                <a:latin typeface="Georgia"/>
                <a:cs typeface="Georgia"/>
              </a:rPr>
              <a:t>0</a:t>
            </a:r>
            <a:endParaRPr sz="2600">
              <a:latin typeface="Georgia"/>
              <a:cs typeface="Georgia"/>
            </a:endParaRPr>
          </a:p>
          <a:p>
            <a:pPr marL="327025">
              <a:lnSpc>
                <a:spcPct val="100000"/>
              </a:lnSpc>
              <a:spcBef>
                <a:spcPts val="315"/>
              </a:spcBef>
              <a:tabLst>
                <a:tab pos="573405" algn="l"/>
              </a:tabLst>
            </a:pPr>
            <a:r>
              <a:rPr sz="2600" spc="-5" dirty="0">
                <a:solidFill>
                  <a:srgbClr val="438085"/>
                </a:solidFill>
                <a:latin typeface="Georgia"/>
                <a:cs typeface="Georgia"/>
              </a:rPr>
              <a:t>▫	</a:t>
            </a:r>
            <a:r>
              <a:rPr sz="2600" spc="-10" dirty="0">
                <a:solidFill>
                  <a:srgbClr val="438085"/>
                </a:solidFill>
                <a:latin typeface="Georgia"/>
                <a:cs typeface="Georgia"/>
              </a:rPr>
              <a:t>the</a:t>
            </a:r>
            <a:r>
              <a:rPr sz="2600" spc="-20" dirty="0">
                <a:solidFill>
                  <a:srgbClr val="438085"/>
                </a:solidFill>
                <a:latin typeface="Georgia"/>
                <a:cs typeface="Georgia"/>
              </a:rPr>
              <a:t> </a:t>
            </a:r>
            <a:r>
              <a:rPr sz="2600" spc="-10" dirty="0">
                <a:solidFill>
                  <a:srgbClr val="438085"/>
                </a:solidFill>
                <a:latin typeface="Georgia"/>
                <a:cs typeface="Georgia"/>
              </a:rPr>
              <a:t>second</a:t>
            </a:r>
            <a:r>
              <a:rPr sz="2600" spc="-55" dirty="0">
                <a:solidFill>
                  <a:srgbClr val="438085"/>
                </a:solidFill>
                <a:latin typeface="Georgia"/>
                <a:cs typeface="Georgia"/>
              </a:rPr>
              <a:t> </a:t>
            </a:r>
            <a:r>
              <a:rPr sz="2600" spc="-10" dirty="0">
                <a:solidFill>
                  <a:srgbClr val="438085"/>
                </a:solidFill>
                <a:latin typeface="Georgia"/>
                <a:cs typeface="Georgia"/>
              </a:rPr>
              <a:t>element</a:t>
            </a:r>
            <a:r>
              <a:rPr sz="2600" spc="40" dirty="0">
                <a:solidFill>
                  <a:srgbClr val="438085"/>
                </a:solidFill>
                <a:latin typeface="Georgia"/>
                <a:cs typeface="Georgia"/>
              </a:rPr>
              <a:t> </a:t>
            </a:r>
            <a:r>
              <a:rPr sz="2600" spc="-10" dirty="0">
                <a:solidFill>
                  <a:srgbClr val="438085"/>
                </a:solidFill>
                <a:latin typeface="Georgia"/>
                <a:cs typeface="Georgia"/>
              </a:rPr>
              <a:t>has</a:t>
            </a:r>
            <a:r>
              <a:rPr sz="2600" spc="-30" dirty="0">
                <a:solidFill>
                  <a:srgbClr val="438085"/>
                </a:solidFill>
                <a:latin typeface="Georgia"/>
                <a:cs typeface="Georgia"/>
              </a:rPr>
              <a:t> </a:t>
            </a:r>
            <a:r>
              <a:rPr sz="2600" spc="-10" dirty="0">
                <a:solidFill>
                  <a:srgbClr val="438085"/>
                </a:solidFill>
                <a:latin typeface="Georgia"/>
                <a:cs typeface="Georgia"/>
              </a:rPr>
              <a:t>subscript</a:t>
            </a:r>
            <a:r>
              <a:rPr sz="2600" spc="-5" dirty="0">
                <a:solidFill>
                  <a:srgbClr val="438085"/>
                </a:solidFill>
                <a:latin typeface="Georgia"/>
                <a:cs typeface="Georgia"/>
              </a:rPr>
              <a:t> 1</a:t>
            </a:r>
            <a:endParaRPr sz="2600">
              <a:latin typeface="Georgia"/>
              <a:cs typeface="Georgia"/>
            </a:endParaRPr>
          </a:p>
          <a:p>
            <a:pPr marL="327025">
              <a:lnSpc>
                <a:spcPts val="3095"/>
              </a:lnSpc>
              <a:spcBef>
                <a:spcPts val="290"/>
              </a:spcBef>
              <a:tabLst>
                <a:tab pos="573405" algn="l"/>
              </a:tabLst>
            </a:pPr>
            <a:r>
              <a:rPr sz="2600" spc="-5" dirty="0">
                <a:solidFill>
                  <a:srgbClr val="438085"/>
                </a:solidFill>
                <a:latin typeface="Georgia"/>
                <a:cs typeface="Georgia"/>
              </a:rPr>
              <a:t>▫	</a:t>
            </a:r>
            <a:r>
              <a:rPr sz="2600" spc="-10" dirty="0">
                <a:solidFill>
                  <a:srgbClr val="438085"/>
                </a:solidFill>
                <a:latin typeface="Georgia"/>
                <a:cs typeface="Georgia"/>
              </a:rPr>
              <a:t>etc. </a:t>
            </a:r>
            <a:r>
              <a:rPr sz="2600" spc="-5" dirty="0">
                <a:solidFill>
                  <a:srgbClr val="438085"/>
                </a:solidFill>
                <a:latin typeface="Georgia"/>
                <a:cs typeface="Georgia"/>
              </a:rPr>
              <a:t>-</a:t>
            </a:r>
            <a:r>
              <a:rPr sz="2600" spc="-20" dirty="0">
                <a:solidFill>
                  <a:srgbClr val="438085"/>
                </a:solidFill>
                <a:latin typeface="Georgia"/>
                <a:cs typeface="Georgia"/>
              </a:rPr>
              <a:t> </a:t>
            </a:r>
            <a:r>
              <a:rPr sz="2600" spc="-10" dirty="0">
                <a:solidFill>
                  <a:srgbClr val="438085"/>
                </a:solidFill>
                <a:latin typeface="Georgia"/>
                <a:cs typeface="Georgia"/>
              </a:rPr>
              <a:t>the</a:t>
            </a:r>
            <a:r>
              <a:rPr sz="2600" spc="10" dirty="0">
                <a:solidFill>
                  <a:srgbClr val="438085"/>
                </a:solidFill>
                <a:latin typeface="Georgia"/>
                <a:cs typeface="Georgia"/>
              </a:rPr>
              <a:t> </a:t>
            </a:r>
            <a:r>
              <a:rPr sz="2600" dirty="0">
                <a:solidFill>
                  <a:srgbClr val="438085"/>
                </a:solidFill>
                <a:latin typeface="Georgia"/>
                <a:cs typeface="Georgia"/>
              </a:rPr>
              <a:t>n</a:t>
            </a:r>
            <a:r>
              <a:rPr sz="2550" baseline="21241" dirty="0">
                <a:solidFill>
                  <a:srgbClr val="438085"/>
                </a:solidFill>
                <a:latin typeface="Georgia"/>
                <a:cs typeface="Georgia"/>
              </a:rPr>
              <a:t>th</a:t>
            </a:r>
            <a:r>
              <a:rPr sz="2550" spc="300" baseline="21241" dirty="0">
                <a:solidFill>
                  <a:srgbClr val="438085"/>
                </a:solidFill>
                <a:latin typeface="Georgia"/>
                <a:cs typeface="Georgia"/>
              </a:rPr>
              <a:t> </a:t>
            </a:r>
            <a:r>
              <a:rPr sz="2600" spc="-10" dirty="0">
                <a:solidFill>
                  <a:srgbClr val="438085"/>
                </a:solidFill>
                <a:latin typeface="Georgia"/>
                <a:cs typeface="Georgia"/>
              </a:rPr>
              <a:t>element</a:t>
            </a:r>
            <a:r>
              <a:rPr sz="2600" spc="45" dirty="0">
                <a:solidFill>
                  <a:srgbClr val="438085"/>
                </a:solidFill>
                <a:latin typeface="Georgia"/>
                <a:cs typeface="Georgia"/>
              </a:rPr>
              <a:t> </a:t>
            </a:r>
            <a:r>
              <a:rPr sz="2600" spc="-10" dirty="0">
                <a:solidFill>
                  <a:srgbClr val="438085"/>
                </a:solidFill>
                <a:latin typeface="Georgia"/>
                <a:cs typeface="Georgia"/>
              </a:rPr>
              <a:t>has subscript</a:t>
            </a:r>
            <a:r>
              <a:rPr sz="2600" spc="-25" dirty="0">
                <a:solidFill>
                  <a:srgbClr val="438085"/>
                </a:solidFill>
                <a:latin typeface="Georgia"/>
                <a:cs typeface="Georgia"/>
              </a:rPr>
              <a:t> </a:t>
            </a:r>
            <a:r>
              <a:rPr sz="2600" spc="-10" dirty="0">
                <a:solidFill>
                  <a:srgbClr val="438085"/>
                </a:solidFill>
                <a:latin typeface="Georgia"/>
                <a:cs typeface="Georgia"/>
              </a:rPr>
              <a:t>n-1</a:t>
            </a:r>
            <a:endParaRPr sz="2600">
              <a:latin typeface="Georgia"/>
              <a:cs typeface="Georgia"/>
            </a:endParaRPr>
          </a:p>
          <a:p>
            <a:pPr marL="327025">
              <a:lnSpc>
                <a:spcPts val="3095"/>
              </a:lnSpc>
              <a:tabLst>
                <a:tab pos="573405" algn="l"/>
              </a:tabLst>
            </a:pPr>
            <a:r>
              <a:rPr sz="2600" spc="-5" dirty="0">
                <a:solidFill>
                  <a:srgbClr val="438085"/>
                </a:solidFill>
                <a:latin typeface="Georgia"/>
                <a:cs typeface="Georgia"/>
              </a:rPr>
              <a:t>▫	</a:t>
            </a:r>
            <a:r>
              <a:rPr sz="2600" spc="-10" dirty="0">
                <a:solidFill>
                  <a:srgbClr val="438085"/>
                </a:solidFill>
                <a:latin typeface="Georgia"/>
                <a:cs typeface="Georgia"/>
              </a:rPr>
              <a:t>the</a:t>
            </a:r>
            <a:r>
              <a:rPr sz="2600" spc="-20" dirty="0">
                <a:solidFill>
                  <a:srgbClr val="438085"/>
                </a:solidFill>
                <a:latin typeface="Georgia"/>
                <a:cs typeface="Georgia"/>
              </a:rPr>
              <a:t> </a:t>
            </a:r>
            <a:r>
              <a:rPr sz="2600" spc="-10" dirty="0">
                <a:solidFill>
                  <a:srgbClr val="438085"/>
                </a:solidFill>
                <a:latin typeface="Georgia"/>
                <a:cs typeface="Georgia"/>
              </a:rPr>
              <a:t>last</a:t>
            </a:r>
            <a:r>
              <a:rPr sz="2600" spc="20" dirty="0">
                <a:solidFill>
                  <a:srgbClr val="438085"/>
                </a:solidFill>
                <a:latin typeface="Georgia"/>
                <a:cs typeface="Georgia"/>
              </a:rPr>
              <a:t> </a:t>
            </a:r>
            <a:r>
              <a:rPr sz="2600" spc="-10" dirty="0">
                <a:solidFill>
                  <a:srgbClr val="438085"/>
                </a:solidFill>
                <a:latin typeface="Georgia"/>
                <a:cs typeface="Georgia"/>
              </a:rPr>
              <a:t>element</a:t>
            </a:r>
            <a:r>
              <a:rPr sz="2600" dirty="0">
                <a:solidFill>
                  <a:srgbClr val="438085"/>
                </a:solidFill>
                <a:latin typeface="Georgia"/>
                <a:cs typeface="Georgia"/>
              </a:rPr>
              <a:t> </a:t>
            </a:r>
            <a:r>
              <a:rPr sz="2600" spc="-10" dirty="0">
                <a:solidFill>
                  <a:srgbClr val="438085"/>
                </a:solidFill>
                <a:latin typeface="Georgia"/>
                <a:cs typeface="Georgia"/>
              </a:rPr>
              <a:t>has</a:t>
            </a:r>
            <a:r>
              <a:rPr sz="2600" spc="5" dirty="0">
                <a:solidFill>
                  <a:srgbClr val="438085"/>
                </a:solidFill>
                <a:latin typeface="Georgia"/>
                <a:cs typeface="Georgia"/>
              </a:rPr>
              <a:t> </a:t>
            </a:r>
            <a:r>
              <a:rPr sz="2600" spc="-10" dirty="0">
                <a:solidFill>
                  <a:srgbClr val="438085"/>
                </a:solidFill>
                <a:latin typeface="Georgia"/>
                <a:cs typeface="Georgia"/>
              </a:rPr>
              <a:t>subscript</a:t>
            </a:r>
            <a:r>
              <a:rPr sz="2600" spc="15" dirty="0">
                <a:solidFill>
                  <a:srgbClr val="438085"/>
                </a:solidFill>
                <a:latin typeface="Georgia"/>
                <a:cs typeface="Georgia"/>
              </a:rPr>
              <a:t> </a:t>
            </a:r>
            <a:r>
              <a:rPr sz="2600" spc="-5" dirty="0">
                <a:solidFill>
                  <a:srgbClr val="438085"/>
                </a:solidFill>
                <a:latin typeface="Courier New"/>
                <a:cs typeface="Courier New"/>
              </a:rPr>
              <a:t>length-1</a:t>
            </a:r>
            <a:endParaRPr sz="2600">
              <a:latin typeface="Courier New"/>
              <a:cs typeface="Courier New"/>
            </a:endParaRPr>
          </a:p>
          <a:p>
            <a:pPr marL="281305" indent="-256540">
              <a:lnSpc>
                <a:spcPct val="100000"/>
              </a:lnSpc>
              <a:spcBef>
                <a:spcPts val="450"/>
              </a:spcBef>
              <a:buClr>
                <a:srgbClr val="9F4DA1"/>
              </a:buClr>
              <a:buChar char="•"/>
              <a:tabLst>
                <a:tab pos="281940" algn="l"/>
              </a:tabLst>
            </a:pPr>
            <a:r>
              <a:rPr sz="2800" dirty="0">
                <a:latin typeface="Georgia"/>
                <a:cs typeface="Georgia"/>
              </a:rPr>
              <a:t>For</a:t>
            </a:r>
            <a:r>
              <a:rPr sz="2800" spc="-45" dirty="0">
                <a:latin typeface="Georgia"/>
                <a:cs typeface="Georgia"/>
              </a:rPr>
              <a:t> </a:t>
            </a:r>
            <a:r>
              <a:rPr sz="2800" dirty="0">
                <a:latin typeface="Georgia"/>
                <a:cs typeface="Georgia"/>
              </a:rPr>
              <a:t>example:</a:t>
            </a:r>
            <a:r>
              <a:rPr sz="2800" spc="-85" dirty="0">
                <a:latin typeface="Georgia"/>
                <a:cs typeface="Georgia"/>
              </a:rPr>
              <a:t> </a:t>
            </a:r>
            <a:r>
              <a:rPr sz="2800" dirty="0">
                <a:latin typeface="Georgia"/>
                <a:cs typeface="Georgia"/>
              </a:rPr>
              <a:t>an</a:t>
            </a:r>
            <a:r>
              <a:rPr sz="2800" spc="-35" dirty="0">
                <a:latin typeface="Georgia"/>
                <a:cs typeface="Georgia"/>
              </a:rPr>
              <a:t> </a:t>
            </a:r>
            <a:r>
              <a:rPr sz="2800" spc="-5" dirty="0">
                <a:latin typeface="Georgia"/>
                <a:cs typeface="Georgia"/>
              </a:rPr>
              <a:t>int</a:t>
            </a:r>
            <a:r>
              <a:rPr sz="2800" spc="-10" dirty="0">
                <a:latin typeface="Georgia"/>
                <a:cs typeface="Georgia"/>
              </a:rPr>
              <a:t> </a:t>
            </a:r>
            <a:r>
              <a:rPr sz="2800" dirty="0">
                <a:latin typeface="Georgia"/>
                <a:cs typeface="Georgia"/>
              </a:rPr>
              <a:t>array</a:t>
            </a:r>
            <a:r>
              <a:rPr sz="2800" spc="-30" dirty="0">
                <a:latin typeface="Georgia"/>
                <a:cs typeface="Georgia"/>
              </a:rPr>
              <a:t> </a:t>
            </a:r>
            <a:r>
              <a:rPr sz="2800" spc="-5" dirty="0">
                <a:latin typeface="Georgia"/>
                <a:cs typeface="Georgia"/>
              </a:rPr>
              <a:t>with</a:t>
            </a:r>
            <a:r>
              <a:rPr sz="2800" spc="-75" dirty="0">
                <a:latin typeface="Georgia"/>
                <a:cs typeface="Georgia"/>
              </a:rPr>
              <a:t> </a:t>
            </a:r>
            <a:r>
              <a:rPr sz="2800" spc="5" dirty="0">
                <a:latin typeface="Georgia"/>
                <a:cs typeface="Georgia"/>
              </a:rPr>
              <a:t>4</a:t>
            </a:r>
            <a:r>
              <a:rPr sz="2800" spc="-5" dirty="0">
                <a:latin typeface="Georgia"/>
                <a:cs typeface="Georgia"/>
              </a:rPr>
              <a:t> </a:t>
            </a:r>
            <a:r>
              <a:rPr sz="2800" dirty="0">
                <a:latin typeface="Georgia"/>
                <a:cs typeface="Georgia"/>
              </a:rPr>
              <a:t>elements</a:t>
            </a:r>
            <a:endParaRPr sz="2800">
              <a:latin typeface="Georgia"/>
              <a:cs typeface="Georgia"/>
            </a:endParaRPr>
          </a:p>
        </p:txBody>
      </p:sp>
      <p:graphicFrame>
        <p:nvGraphicFramePr>
          <p:cNvPr id="4" name="object 4"/>
          <p:cNvGraphicFramePr>
            <a:graphicFrameLocks noGrp="1"/>
          </p:cNvGraphicFramePr>
          <p:nvPr/>
        </p:nvGraphicFramePr>
        <p:xfrm>
          <a:off x="1947036" y="5099050"/>
          <a:ext cx="4840604" cy="718400"/>
        </p:xfrm>
        <a:graphic>
          <a:graphicData uri="http://schemas.openxmlformats.org/drawingml/2006/table">
            <a:tbl>
              <a:tblPr firstRow="1" bandRow="1">
                <a:tableStyleId>{2D5ABB26-0587-4C30-8999-92F81FD0307C}</a:tableStyleId>
              </a:tblPr>
              <a:tblGrid>
                <a:gridCol w="1864995">
                  <a:extLst>
                    <a:ext uri="{9D8B030D-6E8A-4147-A177-3AD203B41FA5}">
                      <a16:colId xmlns:a16="http://schemas.microsoft.com/office/drawing/2014/main" val="20000"/>
                    </a:ext>
                  </a:extLst>
                </a:gridCol>
                <a:gridCol w="744855">
                  <a:extLst>
                    <a:ext uri="{9D8B030D-6E8A-4147-A177-3AD203B41FA5}">
                      <a16:colId xmlns:a16="http://schemas.microsoft.com/office/drawing/2014/main" val="20001"/>
                    </a:ext>
                  </a:extLst>
                </a:gridCol>
                <a:gridCol w="742950">
                  <a:extLst>
                    <a:ext uri="{9D8B030D-6E8A-4147-A177-3AD203B41FA5}">
                      <a16:colId xmlns:a16="http://schemas.microsoft.com/office/drawing/2014/main" val="20002"/>
                    </a:ext>
                  </a:extLst>
                </a:gridCol>
                <a:gridCol w="742950">
                  <a:extLst>
                    <a:ext uri="{9D8B030D-6E8A-4147-A177-3AD203B41FA5}">
                      <a16:colId xmlns:a16="http://schemas.microsoft.com/office/drawing/2014/main" val="20003"/>
                    </a:ext>
                  </a:extLst>
                </a:gridCol>
                <a:gridCol w="744854">
                  <a:extLst>
                    <a:ext uri="{9D8B030D-6E8A-4147-A177-3AD203B41FA5}">
                      <a16:colId xmlns:a16="http://schemas.microsoft.com/office/drawing/2014/main" val="20004"/>
                    </a:ext>
                  </a:extLst>
                </a:gridCol>
              </a:tblGrid>
              <a:tr h="359156">
                <a:tc>
                  <a:txBody>
                    <a:bodyPr/>
                    <a:lstStyle/>
                    <a:p>
                      <a:pPr marR="70485" algn="r">
                        <a:lnSpc>
                          <a:spcPts val="2650"/>
                        </a:lnSpc>
                      </a:pPr>
                      <a:r>
                        <a:rPr sz="2350" dirty="0">
                          <a:latin typeface="Arial MT"/>
                          <a:cs typeface="Arial MT"/>
                        </a:rPr>
                        <a:t>Subscript:</a:t>
                      </a:r>
                      <a:endParaRPr sz="2350">
                        <a:latin typeface="Arial MT"/>
                        <a:cs typeface="Arial MT"/>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gn="ctr">
                        <a:lnSpc>
                          <a:spcPts val="2650"/>
                        </a:lnSpc>
                      </a:pPr>
                      <a:r>
                        <a:rPr sz="2350" dirty="0">
                          <a:latin typeface="Arial MT"/>
                          <a:cs typeface="Arial MT"/>
                        </a:rPr>
                        <a:t>0</a:t>
                      </a:r>
                      <a:endParaRPr sz="2350">
                        <a:latin typeface="Arial MT"/>
                        <a:cs typeface="Arial MT"/>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gn="ctr">
                        <a:lnSpc>
                          <a:spcPts val="2650"/>
                        </a:lnSpc>
                      </a:pPr>
                      <a:r>
                        <a:rPr sz="2350" dirty="0">
                          <a:latin typeface="Arial MT"/>
                          <a:cs typeface="Arial MT"/>
                        </a:rPr>
                        <a:t>1</a:t>
                      </a:r>
                      <a:endParaRPr sz="2350">
                        <a:latin typeface="Arial MT"/>
                        <a:cs typeface="Arial MT"/>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gn="ctr">
                        <a:lnSpc>
                          <a:spcPts val="2650"/>
                        </a:lnSpc>
                      </a:pPr>
                      <a:r>
                        <a:rPr sz="2350" dirty="0">
                          <a:latin typeface="Arial MT"/>
                          <a:cs typeface="Arial MT"/>
                        </a:rPr>
                        <a:t>2</a:t>
                      </a:r>
                      <a:endParaRPr sz="2350">
                        <a:latin typeface="Arial MT"/>
                        <a:cs typeface="Arial MT"/>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gn="ctr">
                        <a:lnSpc>
                          <a:spcPts val="2650"/>
                        </a:lnSpc>
                      </a:pPr>
                      <a:r>
                        <a:rPr sz="2350" dirty="0">
                          <a:latin typeface="Arial MT"/>
                          <a:cs typeface="Arial MT"/>
                        </a:rPr>
                        <a:t>3</a:t>
                      </a:r>
                      <a:endParaRPr sz="2350">
                        <a:latin typeface="Arial MT"/>
                        <a:cs typeface="Arial MT"/>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00"/>
                  </a:ext>
                </a:extLst>
              </a:tr>
              <a:tr h="359244">
                <a:tc>
                  <a:txBody>
                    <a:bodyPr/>
                    <a:lstStyle/>
                    <a:p>
                      <a:pPr marR="76200" algn="r">
                        <a:lnSpc>
                          <a:spcPts val="2650"/>
                        </a:lnSpc>
                      </a:pPr>
                      <a:r>
                        <a:rPr sz="2350" spc="-25" dirty="0">
                          <a:latin typeface="Arial MT"/>
                          <a:cs typeface="Arial MT"/>
                        </a:rPr>
                        <a:t>Value:</a:t>
                      </a:r>
                      <a:endParaRPr sz="2350">
                        <a:latin typeface="Arial MT"/>
                        <a:cs typeface="Arial MT"/>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1905" algn="ctr">
                        <a:lnSpc>
                          <a:spcPts val="2650"/>
                        </a:lnSpc>
                      </a:pPr>
                      <a:r>
                        <a:rPr sz="2350" spc="10" dirty="0">
                          <a:latin typeface="Arial MT"/>
                          <a:cs typeface="Arial MT"/>
                        </a:rPr>
                        <a:t>97</a:t>
                      </a:r>
                      <a:endParaRPr sz="2350">
                        <a:latin typeface="Arial MT"/>
                        <a:cs typeface="Arial MT"/>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3810" algn="ctr">
                        <a:lnSpc>
                          <a:spcPts val="2650"/>
                        </a:lnSpc>
                      </a:pPr>
                      <a:r>
                        <a:rPr sz="2350" spc="10" dirty="0">
                          <a:latin typeface="Arial MT"/>
                          <a:cs typeface="Arial MT"/>
                        </a:rPr>
                        <a:t>86</a:t>
                      </a:r>
                      <a:endParaRPr sz="2350">
                        <a:latin typeface="Arial MT"/>
                        <a:cs typeface="Arial MT"/>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4445" algn="ctr">
                        <a:lnSpc>
                          <a:spcPts val="2650"/>
                        </a:lnSpc>
                      </a:pPr>
                      <a:r>
                        <a:rPr sz="2350" spc="10" dirty="0">
                          <a:latin typeface="Arial MT"/>
                          <a:cs typeface="Arial MT"/>
                        </a:rPr>
                        <a:t>92</a:t>
                      </a:r>
                      <a:endParaRPr sz="2350">
                        <a:latin typeface="Arial MT"/>
                        <a:cs typeface="Arial MT"/>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3175" algn="ctr">
                        <a:lnSpc>
                          <a:spcPts val="2650"/>
                        </a:lnSpc>
                      </a:pPr>
                      <a:r>
                        <a:rPr sz="2350" spc="10" dirty="0">
                          <a:latin typeface="Arial MT"/>
                          <a:cs typeface="Arial MT"/>
                        </a:rPr>
                        <a:t>71</a:t>
                      </a:r>
                      <a:endParaRPr sz="2350">
                        <a:latin typeface="Arial MT"/>
                        <a:cs typeface="Arial MT"/>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224248646"/>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838200" y="1199959"/>
            <a:ext cx="7467600" cy="688650"/>
          </a:xfrm>
          <a:prstGeom prst="rect">
            <a:avLst/>
          </a:prstGeom>
        </p:spPr>
        <p:txBody>
          <a:bodyPr vert="horz" wrap="square" lIns="0" tIns="11430" rIns="0" bIns="0" rtlCol="0">
            <a:spAutoFit/>
          </a:bodyPr>
          <a:lstStyle/>
          <a:p>
            <a:pPr marL="12700">
              <a:lnSpc>
                <a:spcPct val="100000"/>
              </a:lnSpc>
              <a:spcBef>
                <a:spcPts val="90"/>
              </a:spcBef>
            </a:pPr>
            <a:r>
              <a:rPr spc="-10" dirty="0">
                <a:solidFill>
                  <a:srgbClr val="424454"/>
                </a:solidFill>
                <a:latin typeface="Trebuchet MS"/>
                <a:cs typeface="Trebuchet MS"/>
              </a:rPr>
              <a:t>Ini</a:t>
            </a:r>
            <a:r>
              <a:rPr spc="10" dirty="0">
                <a:solidFill>
                  <a:srgbClr val="424454"/>
                </a:solidFill>
                <a:latin typeface="Trebuchet MS"/>
                <a:cs typeface="Trebuchet MS"/>
              </a:rPr>
              <a:t>t</a:t>
            </a:r>
            <a:r>
              <a:rPr spc="-10" dirty="0">
                <a:solidFill>
                  <a:srgbClr val="424454"/>
                </a:solidFill>
                <a:latin typeface="Trebuchet MS"/>
                <a:cs typeface="Trebuchet MS"/>
              </a:rPr>
              <a:t>ializin</a:t>
            </a:r>
            <a:r>
              <a:rPr spc="-5" dirty="0">
                <a:solidFill>
                  <a:srgbClr val="424454"/>
                </a:solidFill>
                <a:latin typeface="Trebuchet MS"/>
                <a:cs typeface="Trebuchet MS"/>
              </a:rPr>
              <a:t>g</a:t>
            </a:r>
            <a:r>
              <a:rPr spc="-100" dirty="0">
                <a:solidFill>
                  <a:srgbClr val="424454"/>
                </a:solidFill>
                <a:latin typeface="Trebuchet MS"/>
                <a:cs typeface="Trebuchet MS"/>
              </a:rPr>
              <a:t> </a:t>
            </a:r>
            <a:r>
              <a:rPr spc="-10" dirty="0">
                <a:solidFill>
                  <a:srgbClr val="424454"/>
                </a:solidFill>
                <a:latin typeface="Trebuchet MS"/>
                <a:cs typeface="Trebuchet MS"/>
              </a:rPr>
              <a:t>a</a:t>
            </a:r>
            <a:r>
              <a:rPr spc="-5" dirty="0">
                <a:solidFill>
                  <a:srgbClr val="424454"/>
                </a:solidFill>
                <a:latin typeface="Trebuchet MS"/>
                <a:cs typeface="Trebuchet MS"/>
              </a:rPr>
              <a:t>n</a:t>
            </a:r>
            <a:r>
              <a:rPr spc="-465" dirty="0">
                <a:solidFill>
                  <a:srgbClr val="424454"/>
                </a:solidFill>
                <a:latin typeface="Trebuchet MS"/>
                <a:cs typeface="Trebuchet MS"/>
              </a:rPr>
              <a:t> </a:t>
            </a:r>
            <a:r>
              <a:rPr spc="-5" dirty="0" smtClean="0">
                <a:solidFill>
                  <a:srgbClr val="424454"/>
                </a:solidFill>
                <a:latin typeface="Trebuchet MS"/>
                <a:cs typeface="Trebuchet MS"/>
              </a:rPr>
              <a:t>Array's</a:t>
            </a:r>
            <a:r>
              <a:rPr lang="en-US" spc="-5" dirty="0" smtClean="0">
                <a:solidFill>
                  <a:srgbClr val="424454"/>
                </a:solidFill>
                <a:latin typeface="Trebuchet MS"/>
                <a:cs typeface="Trebuchet MS"/>
              </a:rPr>
              <a:t> element</a:t>
            </a:r>
            <a:endParaRPr spc="-5" dirty="0">
              <a:solidFill>
                <a:srgbClr val="424454"/>
              </a:solidFill>
              <a:latin typeface="Trebuchet MS"/>
              <a:cs typeface="Trebuchet MS"/>
            </a:endParaRPr>
          </a:p>
        </p:txBody>
      </p:sp>
      <p:sp>
        <p:nvSpPr>
          <p:cNvPr id="4" name="object 4"/>
          <p:cNvSpPr txBox="1"/>
          <p:nvPr/>
        </p:nvSpPr>
        <p:spPr>
          <a:xfrm>
            <a:off x="645363" y="2244349"/>
            <a:ext cx="7912734" cy="3394519"/>
          </a:xfrm>
          <a:prstGeom prst="rect">
            <a:avLst/>
          </a:prstGeom>
        </p:spPr>
        <p:txBody>
          <a:bodyPr vert="horz" wrap="square" lIns="0" tIns="36830" rIns="0" bIns="0" rtlCol="0">
            <a:spAutoFit/>
          </a:bodyPr>
          <a:lstStyle/>
          <a:p>
            <a:pPr marL="268605" indent="-256540">
              <a:lnSpc>
                <a:spcPct val="100000"/>
              </a:lnSpc>
              <a:spcBef>
                <a:spcPts val="290"/>
              </a:spcBef>
              <a:buClr>
                <a:srgbClr val="9F4DA1"/>
              </a:buClr>
              <a:buChar char="•"/>
              <a:tabLst>
                <a:tab pos="268605" algn="l"/>
                <a:tab pos="269240" algn="l"/>
              </a:tabLst>
            </a:pPr>
            <a:r>
              <a:rPr sz="2000" spc="-5" dirty="0">
                <a:latin typeface="Georgia"/>
                <a:cs typeface="Georgia"/>
              </a:rPr>
              <a:t>can</a:t>
            </a:r>
            <a:r>
              <a:rPr sz="2000" spc="20" dirty="0">
                <a:latin typeface="Georgia"/>
                <a:cs typeface="Georgia"/>
              </a:rPr>
              <a:t> </a:t>
            </a:r>
            <a:r>
              <a:rPr sz="2000" spc="-15" dirty="0">
                <a:latin typeface="Georgia"/>
                <a:cs typeface="Georgia"/>
              </a:rPr>
              <a:t>be</a:t>
            </a:r>
            <a:r>
              <a:rPr sz="2000" spc="20" dirty="0">
                <a:latin typeface="Georgia"/>
                <a:cs typeface="Georgia"/>
              </a:rPr>
              <a:t> </a:t>
            </a:r>
            <a:r>
              <a:rPr sz="2000" spc="-10" dirty="0">
                <a:latin typeface="Georgia"/>
                <a:cs typeface="Georgia"/>
              </a:rPr>
              <a:t>initialized</a:t>
            </a:r>
            <a:r>
              <a:rPr sz="2000" spc="65" dirty="0">
                <a:latin typeface="Georgia"/>
                <a:cs typeface="Georgia"/>
              </a:rPr>
              <a:t> </a:t>
            </a:r>
            <a:r>
              <a:rPr sz="2000" spc="-15" dirty="0">
                <a:latin typeface="Georgia"/>
                <a:cs typeface="Georgia"/>
              </a:rPr>
              <a:t>by</a:t>
            </a:r>
            <a:r>
              <a:rPr sz="2000" spc="50" dirty="0">
                <a:latin typeface="Georgia"/>
                <a:cs typeface="Georgia"/>
              </a:rPr>
              <a:t> </a:t>
            </a:r>
            <a:r>
              <a:rPr sz="2000" spc="-10" dirty="0">
                <a:latin typeface="Georgia"/>
                <a:cs typeface="Georgia"/>
              </a:rPr>
              <a:t>putting</a:t>
            </a:r>
            <a:r>
              <a:rPr sz="2000" spc="5" dirty="0">
                <a:latin typeface="Georgia"/>
                <a:cs typeface="Georgia"/>
              </a:rPr>
              <a:t> </a:t>
            </a:r>
            <a:r>
              <a:rPr sz="2000" spc="-5" dirty="0">
                <a:latin typeface="Georgia"/>
                <a:cs typeface="Georgia"/>
              </a:rPr>
              <a:t>a</a:t>
            </a:r>
            <a:r>
              <a:rPr sz="2000" dirty="0">
                <a:latin typeface="Georgia"/>
                <a:cs typeface="Georgia"/>
              </a:rPr>
              <a:t> </a:t>
            </a:r>
            <a:r>
              <a:rPr sz="2000" spc="-5" dirty="0">
                <a:latin typeface="Georgia"/>
                <a:cs typeface="Georgia"/>
              </a:rPr>
              <a:t>comma-separated</a:t>
            </a:r>
            <a:r>
              <a:rPr sz="2000" spc="-20" dirty="0">
                <a:latin typeface="Georgia"/>
                <a:cs typeface="Georgia"/>
              </a:rPr>
              <a:t> </a:t>
            </a:r>
            <a:r>
              <a:rPr sz="2000" spc="-10" dirty="0">
                <a:latin typeface="Georgia"/>
                <a:cs typeface="Georgia"/>
              </a:rPr>
              <a:t>list</a:t>
            </a:r>
            <a:r>
              <a:rPr sz="2000" spc="20" dirty="0">
                <a:latin typeface="Georgia"/>
                <a:cs typeface="Georgia"/>
              </a:rPr>
              <a:t> </a:t>
            </a:r>
            <a:r>
              <a:rPr sz="2000" spc="-10" dirty="0">
                <a:latin typeface="Georgia"/>
                <a:cs typeface="Georgia"/>
              </a:rPr>
              <a:t>in</a:t>
            </a:r>
            <a:r>
              <a:rPr sz="2000" spc="25" dirty="0">
                <a:latin typeface="Georgia"/>
                <a:cs typeface="Georgia"/>
              </a:rPr>
              <a:t> </a:t>
            </a:r>
            <a:r>
              <a:rPr sz="2000" spc="-10" dirty="0">
                <a:latin typeface="Georgia"/>
                <a:cs typeface="Georgia"/>
              </a:rPr>
              <a:t>braces</a:t>
            </a:r>
            <a:endParaRPr sz="2000" dirty="0">
              <a:latin typeface="Georgia"/>
              <a:cs typeface="Georgia"/>
            </a:endParaRPr>
          </a:p>
          <a:p>
            <a:pPr marL="268605" indent="-256540">
              <a:lnSpc>
                <a:spcPts val="2295"/>
              </a:lnSpc>
              <a:spcBef>
                <a:spcPts val="190"/>
              </a:spcBef>
              <a:buClr>
                <a:srgbClr val="9F4DA1"/>
              </a:buClr>
              <a:buChar char="•"/>
              <a:tabLst>
                <a:tab pos="268605" algn="l"/>
                <a:tab pos="269240" algn="l"/>
              </a:tabLst>
            </a:pPr>
            <a:r>
              <a:rPr sz="2000" spc="-5" dirty="0">
                <a:latin typeface="Georgia"/>
                <a:cs typeface="Georgia"/>
              </a:rPr>
              <a:t>Uninitialized</a:t>
            </a:r>
            <a:r>
              <a:rPr sz="2000" spc="70" dirty="0">
                <a:latin typeface="Georgia"/>
                <a:cs typeface="Georgia"/>
              </a:rPr>
              <a:t> </a:t>
            </a:r>
            <a:r>
              <a:rPr sz="2000" spc="-10" dirty="0">
                <a:latin typeface="Georgia"/>
                <a:cs typeface="Georgia"/>
              </a:rPr>
              <a:t>elements</a:t>
            </a:r>
            <a:r>
              <a:rPr sz="2000" spc="-20" dirty="0">
                <a:latin typeface="Georgia"/>
                <a:cs typeface="Georgia"/>
              </a:rPr>
              <a:t> </a:t>
            </a:r>
            <a:r>
              <a:rPr sz="2000" spc="-10" dirty="0">
                <a:latin typeface="Georgia"/>
                <a:cs typeface="Georgia"/>
              </a:rPr>
              <a:t>will</a:t>
            </a:r>
            <a:r>
              <a:rPr sz="2000" spc="55" dirty="0">
                <a:latin typeface="Georgia"/>
                <a:cs typeface="Georgia"/>
              </a:rPr>
              <a:t> </a:t>
            </a:r>
            <a:r>
              <a:rPr sz="2000" spc="-15" dirty="0">
                <a:latin typeface="Georgia"/>
                <a:cs typeface="Georgia"/>
              </a:rPr>
              <a:t>be</a:t>
            </a:r>
            <a:r>
              <a:rPr sz="2000" spc="15" dirty="0">
                <a:latin typeface="Georgia"/>
                <a:cs typeface="Georgia"/>
              </a:rPr>
              <a:t> </a:t>
            </a:r>
            <a:r>
              <a:rPr sz="2000" spc="-10" dirty="0">
                <a:latin typeface="Georgia"/>
                <a:cs typeface="Georgia"/>
              </a:rPr>
              <a:t>assigned</a:t>
            </a:r>
            <a:r>
              <a:rPr sz="2000" spc="30" dirty="0">
                <a:latin typeface="Georgia"/>
                <a:cs typeface="Georgia"/>
              </a:rPr>
              <a:t> </a:t>
            </a:r>
            <a:r>
              <a:rPr sz="2000" spc="-5" dirty="0">
                <a:latin typeface="Georgia"/>
                <a:cs typeface="Georgia"/>
              </a:rPr>
              <a:t>some default</a:t>
            </a:r>
            <a:r>
              <a:rPr sz="2000" spc="-25" dirty="0">
                <a:latin typeface="Georgia"/>
                <a:cs typeface="Georgia"/>
              </a:rPr>
              <a:t> </a:t>
            </a:r>
            <a:r>
              <a:rPr sz="2000" spc="-5" dirty="0">
                <a:latin typeface="Georgia"/>
                <a:cs typeface="Georgia"/>
              </a:rPr>
              <a:t>value, </a:t>
            </a:r>
            <a:r>
              <a:rPr sz="2000" spc="-10" dirty="0">
                <a:latin typeface="Georgia"/>
                <a:cs typeface="Georgia"/>
              </a:rPr>
              <a:t>e.g.</a:t>
            </a:r>
            <a:r>
              <a:rPr sz="2000" spc="10" dirty="0">
                <a:latin typeface="Georgia"/>
                <a:cs typeface="Georgia"/>
              </a:rPr>
              <a:t> </a:t>
            </a:r>
            <a:r>
              <a:rPr sz="2000" spc="-5" dirty="0">
                <a:latin typeface="Georgia"/>
                <a:cs typeface="Georgia"/>
              </a:rPr>
              <a:t>0</a:t>
            </a:r>
            <a:r>
              <a:rPr sz="2000" spc="20" dirty="0">
                <a:latin typeface="Georgia"/>
                <a:cs typeface="Georgia"/>
              </a:rPr>
              <a:t> </a:t>
            </a:r>
            <a:r>
              <a:rPr sz="2000" spc="-10" dirty="0">
                <a:latin typeface="Georgia"/>
                <a:cs typeface="Georgia"/>
              </a:rPr>
              <a:t>for</a:t>
            </a:r>
            <a:endParaRPr sz="2000" dirty="0">
              <a:latin typeface="Georgia"/>
              <a:cs typeface="Georgia"/>
            </a:endParaRPr>
          </a:p>
          <a:p>
            <a:pPr marL="268605">
              <a:lnSpc>
                <a:spcPts val="2295"/>
              </a:lnSpc>
            </a:pPr>
            <a:r>
              <a:rPr sz="2000" dirty="0">
                <a:latin typeface="Courier New"/>
                <a:cs typeface="Courier New"/>
              </a:rPr>
              <a:t>i</a:t>
            </a:r>
            <a:r>
              <a:rPr sz="2000" spc="-5" dirty="0">
                <a:latin typeface="Courier New"/>
                <a:cs typeface="Courier New"/>
              </a:rPr>
              <a:t>nt</a:t>
            </a:r>
            <a:r>
              <a:rPr sz="2000" spc="-720" dirty="0">
                <a:latin typeface="Courier New"/>
                <a:cs typeface="Courier New"/>
              </a:rPr>
              <a:t> </a:t>
            </a:r>
            <a:r>
              <a:rPr sz="2000" spc="-5" dirty="0">
                <a:latin typeface="Georgia"/>
                <a:cs typeface="Georgia"/>
              </a:rPr>
              <a:t>a</a:t>
            </a:r>
            <a:r>
              <a:rPr sz="2000" spc="-10" dirty="0">
                <a:latin typeface="Georgia"/>
                <a:cs typeface="Georgia"/>
              </a:rPr>
              <a:t>rr</a:t>
            </a:r>
            <a:r>
              <a:rPr sz="2000" dirty="0">
                <a:latin typeface="Georgia"/>
                <a:cs typeface="Georgia"/>
              </a:rPr>
              <a:t>a</a:t>
            </a:r>
            <a:r>
              <a:rPr sz="2000" spc="-5" dirty="0">
                <a:latin typeface="Georgia"/>
                <a:cs typeface="Georgia"/>
              </a:rPr>
              <a:t>ys</a:t>
            </a:r>
            <a:r>
              <a:rPr sz="2000" spc="20" dirty="0">
                <a:latin typeface="Georgia"/>
                <a:cs typeface="Georgia"/>
              </a:rPr>
              <a:t> </a:t>
            </a:r>
            <a:r>
              <a:rPr sz="2000" spc="-10" dirty="0">
                <a:latin typeface="Georgia"/>
                <a:cs typeface="Georgia"/>
              </a:rPr>
              <a:t>(</a:t>
            </a:r>
            <a:r>
              <a:rPr sz="2000" b="1" spc="-20" dirty="0">
                <a:latin typeface="Georgia"/>
                <a:cs typeface="Georgia"/>
              </a:rPr>
              <a:t>e</a:t>
            </a:r>
            <a:r>
              <a:rPr sz="2000" b="1" spc="-5" dirty="0">
                <a:latin typeface="Georgia"/>
                <a:cs typeface="Georgia"/>
              </a:rPr>
              <a:t>xp</a:t>
            </a:r>
            <a:r>
              <a:rPr sz="2000" b="1" spc="5" dirty="0">
                <a:latin typeface="Georgia"/>
                <a:cs typeface="Georgia"/>
              </a:rPr>
              <a:t>l</a:t>
            </a:r>
            <a:r>
              <a:rPr sz="2000" b="1" spc="-15" dirty="0">
                <a:latin typeface="Georgia"/>
                <a:cs typeface="Georgia"/>
              </a:rPr>
              <a:t>i</a:t>
            </a:r>
            <a:r>
              <a:rPr sz="2000" b="1" spc="-10" dirty="0">
                <a:latin typeface="Georgia"/>
                <a:cs typeface="Georgia"/>
              </a:rPr>
              <a:t>c</a:t>
            </a:r>
            <a:r>
              <a:rPr sz="2000" b="1" spc="-20" dirty="0">
                <a:latin typeface="Georgia"/>
                <a:cs typeface="Georgia"/>
              </a:rPr>
              <a:t>i</a:t>
            </a:r>
            <a:r>
              <a:rPr sz="2000" b="1" spc="-5" dirty="0">
                <a:latin typeface="Georgia"/>
                <a:cs typeface="Georgia"/>
              </a:rPr>
              <a:t>t</a:t>
            </a:r>
            <a:r>
              <a:rPr sz="2000" b="1" spc="45" dirty="0">
                <a:latin typeface="Georgia"/>
                <a:cs typeface="Georgia"/>
              </a:rPr>
              <a:t> </a:t>
            </a:r>
            <a:r>
              <a:rPr sz="2000" b="1" spc="-15" dirty="0">
                <a:latin typeface="Georgia"/>
                <a:cs typeface="Georgia"/>
              </a:rPr>
              <a:t>ini</a:t>
            </a:r>
            <a:r>
              <a:rPr sz="2000" b="1" spc="-5" dirty="0">
                <a:latin typeface="Georgia"/>
                <a:cs typeface="Georgia"/>
              </a:rPr>
              <a:t>t</a:t>
            </a:r>
            <a:r>
              <a:rPr sz="2000" b="1" spc="-15" dirty="0">
                <a:latin typeface="Georgia"/>
                <a:cs typeface="Georgia"/>
              </a:rPr>
              <a:t>i</a:t>
            </a:r>
            <a:r>
              <a:rPr sz="2000" b="1" spc="-20" dirty="0">
                <a:latin typeface="Georgia"/>
                <a:cs typeface="Georgia"/>
              </a:rPr>
              <a:t>a</a:t>
            </a:r>
            <a:r>
              <a:rPr sz="2000" b="1" spc="5" dirty="0">
                <a:latin typeface="Georgia"/>
                <a:cs typeface="Georgia"/>
              </a:rPr>
              <a:t>l</a:t>
            </a:r>
            <a:r>
              <a:rPr sz="2000" b="1" spc="-15" dirty="0">
                <a:latin typeface="Georgia"/>
                <a:cs typeface="Georgia"/>
              </a:rPr>
              <a:t>i</a:t>
            </a:r>
            <a:r>
              <a:rPr sz="2000" b="1" dirty="0">
                <a:latin typeface="Georgia"/>
                <a:cs typeface="Georgia"/>
              </a:rPr>
              <a:t>z</a:t>
            </a:r>
            <a:r>
              <a:rPr sz="2000" b="1" spc="-20" dirty="0">
                <a:latin typeface="Georgia"/>
                <a:cs typeface="Georgia"/>
              </a:rPr>
              <a:t>a</a:t>
            </a:r>
            <a:r>
              <a:rPr sz="2000" b="1" spc="-5" dirty="0">
                <a:latin typeface="Georgia"/>
                <a:cs typeface="Georgia"/>
              </a:rPr>
              <a:t>t</a:t>
            </a:r>
            <a:r>
              <a:rPr sz="2000" b="1" spc="-15" dirty="0">
                <a:latin typeface="Georgia"/>
                <a:cs typeface="Georgia"/>
              </a:rPr>
              <a:t>i</a:t>
            </a:r>
            <a:r>
              <a:rPr sz="2000" b="1" spc="-10" dirty="0">
                <a:latin typeface="Georgia"/>
                <a:cs typeface="Georgia"/>
              </a:rPr>
              <a:t>on</a:t>
            </a:r>
            <a:r>
              <a:rPr sz="2000" b="1" spc="65" dirty="0">
                <a:latin typeface="Georgia"/>
                <a:cs typeface="Georgia"/>
              </a:rPr>
              <a:t> </a:t>
            </a:r>
            <a:r>
              <a:rPr sz="2000" spc="-15" dirty="0">
                <a:latin typeface="Georgia"/>
                <a:cs typeface="Georgia"/>
              </a:rPr>
              <a:t>i</a:t>
            </a:r>
            <a:r>
              <a:rPr sz="2000" spc="-5" dirty="0">
                <a:latin typeface="Georgia"/>
                <a:cs typeface="Georgia"/>
              </a:rPr>
              <a:t>s</a:t>
            </a:r>
            <a:r>
              <a:rPr sz="2000" spc="20" dirty="0">
                <a:latin typeface="Georgia"/>
                <a:cs typeface="Georgia"/>
              </a:rPr>
              <a:t> </a:t>
            </a:r>
            <a:r>
              <a:rPr sz="2000" spc="-5" dirty="0">
                <a:latin typeface="Georgia"/>
                <a:cs typeface="Georgia"/>
              </a:rPr>
              <a:t>r</a:t>
            </a:r>
            <a:r>
              <a:rPr sz="2000" spc="-10" dirty="0">
                <a:latin typeface="Georgia"/>
                <a:cs typeface="Georgia"/>
              </a:rPr>
              <a:t>e</a:t>
            </a:r>
            <a:r>
              <a:rPr sz="2000" dirty="0">
                <a:latin typeface="Georgia"/>
                <a:cs typeface="Georgia"/>
              </a:rPr>
              <a:t>c</a:t>
            </a:r>
            <a:r>
              <a:rPr sz="2000" spc="-10" dirty="0">
                <a:latin typeface="Georgia"/>
                <a:cs typeface="Georgia"/>
              </a:rPr>
              <a:t>om</a:t>
            </a:r>
            <a:r>
              <a:rPr sz="2000" spc="-15" dirty="0">
                <a:latin typeface="Georgia"/>
                <a:cs typeface="Georgia"/>
              </a:rPr>
              <a:t>men</a:t>
            </a:r>
            <a:r>
              <a:rPr sz="2000" dirty="0">
                <a:latin typeface="Georgia"/>
                <a:cs typeface="Georgia"/>
              </a:rPr>
              <a:t>d</a:t>
            </a:r>
            <a:r>
              <a:rPr sz="2000" spc="-10" dirty="0">
                <a:latin typeface="Georgia"/>
                <a:cs typeface="Georgia"/>
              </a:rPr>
              <a:t>e</a:t>
            </a:r>
            <a:r>
              <a:rPr sz="2000" dirty="0">
                <a:latin typeface="Georgia"/>
                <a:cs typeface="Georgia"/>
              </a:rPr>
              <a:t>d)</a:t>
            </a:r>
          </a:p>
          <a:p>
            <a:pPr marL="268605" indent="-256540">
              <a:lnSpc>
                <a:spcPct val="100000"/>
              </a:lnSpc>
              <a:spcBef>
                <a:spcPts val="530"/>
              </a:spcBef>
              <a:buClr>
                <a:srgbClr val="9F4DA1"/>
              </a:buClr>
              <a:buChar char="•"/>
              <a:tabLst>
                <a:tab pos="268605" algn="l"/>
                <a:tab pos="269240" algn="l"/>
              </a:tabLst>
            </a:pPr>
            <a:r>
              <a:rPr sz="2000" spc="-10" dirty="0">
                <a:latin typeface="Georgia"/>
                <a:cs typeface="Georgia"/>
              </a:rPr>
              <a:t>The</a:t>
            </a:r>
            <a:r>
              <a:rPr sz="2000" spc="15" dirty="0">
                <a:latin typeface="Georgia"/>
                <a:cs typeface="Georgia"/>
              </a:rPr>
              <a:t> </a:t>
            </a:r>
            <a:r>
              <a:rPr sz="2000" spc="-10" dirty="0">
                <a:latin typeface="Georgia"/>
                <a:cs typeface="Georgia"/>
              </a:rPr>
              <a:t>length</a:t>
            </a:r>
            <a:r>
              <a:rPr sz="2000" spc="5" dirty="0">
                <a:latin typeface="Georgia"/>
                <a:cs typeface="Georgia"/>
              </a:rPr>
              <a:t> </a:t>
            </a:r>
            <a:r>
              <a:rPr sz="2000" spc="-5" dirty="0">
                <a:latin typeface="Georgia"/>
                <a:cs typeface="Georgia"/>
              </a:rPr>
              <a:t>of</a:t>
            </a:r>
            <a:r>
              <a:rPr sz="2000" spc="-25" dirty="0">
                <a:latin typeface="Georgia"/>
                <a:cs typeface="Georgia"/>
              </a:rPr>
              <a:t> </a:t>
            </a:r>
            <a:r>
              <a:rPr sz="2000" spc="-5" dirty="0">
                <a:latin typeface="Georgia"/>
                <a:cs typeface="Georgia"/>
              </a:rPr>
              <a:t>an</a:t>
            </a:r>
            <a:r>
              <a:rPr sz="2000" spc="45" dirty="0">
                <a:latin typeface="Georgia"/>
                <a:cs typeface="Georgia"/>
              </a:rPr>
              <a:t> </a:t>
            </a:r>
            <a:r>
              <a:rPr sz="2000" spc="-5" dirty="0">
                <a:latin typeface="Georgia"/>
                <a:cs typeface="Georgia"/>
              </a:rPr>
              <a:t>array</a:t>
            </a:r>
            <a:r>
              <a:rPr sz="2000" spc="80" dirty="0">
                <a:latin typeface="Georgia"/>
                <a:cs typeface="Georgia"/>
              </a:rPr>
              <a:t> </a:t>
            </a:r>
            <a:r>
              <a:rPr sz="2000" spc="-10" dirty="0">
                <a:latin typeface="Georgia"/>
                <a:cs typeface="Georgia"/>
              </a:rPr>
              <a:t>is</a:t>
            </a:r>
            <a:r>
              <a:rPr sz="2000" spc="5" dirty="0">
                <a:latin typeface="Georgia"/>
                <a:cs typeface="Georgia"/>
              </a:rPr>
              <a:t> </a:t>
            </a:r>
            <a:r>
              <a:rPr sz="2000" spc="-5" dirty="0">
                <a:latin typeface="Georgia"/>
                <a:cs typeface="Georgia"/>
              </a:rPr>
              <a:t>automatically</a:t>
            </a:r>
            <a:r>
              <a:rPr sz="2000" spc="45" dirty="0">
                <a:latin typeface="Georgia"/>
                <a:cs typeface="Georgia"/>
              </a:rPr>
              <a:t> </a:t>
            </a:r>
            <a:r>
              <a:rPr sz="2000" spc="-10" dirty="0">
                <a:latin typeface="Georgia"/>
                <a:cs typeface="Georgia"/>
              </a:rPr>
              <a:t>determined</a:t>
            </a:r>
            <a:r>
              <a:rPr sz="2000" spc="30" dirty="0">
                <a:latin typeface="Georgia"/>
                <a:cs typeface="Georgia"/>
              </a:rPr>
              <a:t> </a:t>
            </a:r>
            <a:r>
              <a:rPr sz="2000" spc="-10" dirty="0">
                <a:latin typeface="Georgia"/>
                <a:cs typeface="Georgia"/>
              </a:rPr>
              <a:t>when</a:t>
            </a:r>
            <a:r>
              <a:rPr sz="2000" spc="40" dirty="0">
                <a:latin typeface="Georgia"/>
                <a:cs typeface="Georgia"/>
              </a:rPr>
              <a:t> </a:t>
            </a:r>
            <a:r>
              <a:rPr sz="2000" spc="-5" dirty="0">
                <a:latin typeface="Georgia"/>
                <a:cs typeface="Georgia"/>
              </a:rPr>
              <a:t>the </a:t>
            </a:r>
            <a:r>
              <a:rPr sz="2000" spc="-10" dirty="0">
                <a:latin typeface="Georgia"/>
                <a:cs typeface="Georgia"/>
              </a:rPr>
              <a:t>values</a:t>
            </a:r>
            <a:endParaRPr sz="2000" dirty="0">
              <a:latin typeface="Georgia"/>
              <a:cs typeface="Georgia"/>
            </a:endParaRPr>
          </a:p>
          <a:p>
            <a:pPr marL="268605">
              <a:lnSpc>
                <a:spcPct val="100000"/>
              </a:lnSpc>
            </a:pPr>
            <a:r>
              <a:rPr sz="2000" spc="-5" dirty="0">
                <a:latin typeface="Georgia"/>
                <a:cs typeface="Georgia"/>
              </a:rPr>
              <a:t>are</a:t>
            </a:r>
            <a:r>
              <a:rPr sz="2000" spc="20" dirty="0">
                <a:latin typeface="Georgia"/>
                <a:cs typeface="Georgia"/>
              </a:rPr>
              <a:t> </a:t>
            </a:r>
            <a:r>
              <a:rPr sz="2000" spc="-10" dirty="0">
                <a:latin typeface="Georgia"/>
                <a:cs typeface="Georgia"/>
              </a:rPr>
              <a:t>explicitly</a:t>
            </a:r>
            <a:r>
              <a:rPr sz="2000" spc="10" dirty="0">
                <a:latin typeface="Georgia"/>
                <a:cs typeface="Georgia"/>
              </a:rPr>
              <a:t> </a:t>
            </a:r>
            <a:r>
              <a:rPr sz="2000" spc="-10" dirty="0">
                <a:latin typeface="Georgia"/>
                <a:cs typeface="Georgia"/>
              </a:rPr>
              <a:t>initialized</a:t>
            </a:r>
            <a:r>
              <a:rPr sz="2000" spc="65" dirty="0">
                <a:latin typeface="Georgia"/>
                <a:cs typeface="Georgia"/>
              </a:rPr>
              <a:t> </a:t>
            </a:r>
            <a:r>
              <a:rPr sz="2000" spc="-10" dirty="0">
                <a:latin typeface="Georgia"/>
                <a:cs typeface="Georgia"/>
              </a:rPr>
              <a:t>in</a:t>
            </a:r>
            <a:r>
              <a:rPr sz="2000" spc="45" dirty="0">
                <a:latin typeface="Georgia"/>
                <a:cs typeface="Georgia"/>
              </a:rPr>
              <a:t> </a:t>
            </a:r>
            <a:r>
              <a:rPr sz="2000" spc="-10" dirty="0">
                <a:latin typeface="Georgia"/>
                <a:cs typeface="Georgia"/>
              </a:rPr>
              <a:t>the</a:t>
            </a:r>
            <a:r>
              <a:rPr sz="2000" dirty="0">
                <a:latin typeface="Georgia"/>
                <a:cs typeface="Georgia"/>
              </a:rPr>
              <a:t> </a:t>
            </a:r>
            <a:r>
              <a:rPr sz="2000" spc="-5" dirty="0">
                <a:latin typeface="Georgia"/>
                <a:cs typeface="Georgia"/>
              </a:rPr>
              <a:t>declaration</a:t>
            </a:r>
            <a:endParaRPr sz="2000" dirty="0">
              <a:latin typeface="Georgia"/>
              <a:cs typeface="Georgia"/>
            </a:endParaRPr>
          </a:p>
          <a:p>
            <a:pPr marL="268605" indent="-256540">
              <a:lnSpc>
                <a:spcPts val="2365"/>
              </a:lnSpc>
              <a:spcBef>
                <a:spcPts val="290"/>
              </a:spcBef>
              <a:buClr>
                <a:srgbClr val="9F4DA1"/>
              </a:buClr>
              <a:buChar char="•"/>
              <a:tabLst>
                <a:tab pos="268605" algn="l"/>
                <a:tab pos="269240" algn="l"/>
              </a:tabLst>
            </a:pPr>
            <a:r>
              <a:rPr sz="2000" dirty="0">
                <a:latin typeface="Georgia"/>
                <a:cs typeface="Georgia"/>
              </a:rPr>
              <a:t>For</a:t>
            </a:r>
            <a:r>
              <a:rPr sz="2000" spc="-75" dirty="0">
                <a:latin typeface="Georgia"/>
                <a:cs typeface="Georgia"/>
              </a:rPr>
              <a:t> </a:t>
            </a:r>
            <a:r>
              <a:rPr sz="2000" spc="-10" dirty="0">
                <a:latin typeface="Georgia"/>
                <a:cs typeface="Georgia"/>
              </a:rPr>
              <a:t>example:</a:t>
            </a:r>
            <a:endParaRPr sz="2000" dirty="0">
              <a:latin typeface="Georgia"/>
              <a:cs typeface="Georgia"/>
            </a:endParaRPr>
          </a:p>
          <a:p>
            <a:pPr marL="314325">
              <a:lnSpc>
                <a:spcPts val="2365"/>
              </a:lnSpc>
            </a:pPr>
            <a:r>
              <a:rPr lang="en-US" sz="2000" spc="-5" dirty="0" smtClean="0">
                <a:latin typeface="Courier New"/>
                <a:cs typeface="Courier New"/>
              </a:rPr>
              <a:t>float</a:t>
            </a:r>
            <a:r>
              <a:rPr sz="2000" spc="-5" dirty="0" smtClean="0">
                <a:latin typeface="Courier New"/>
                <a:cs typeface="Courier New"/>
              </a:rPr>
              <a:t> reading</a:t>
            </a:r>
            <a:r>
              <a:rPr lang="en-US" sz="2000" spc="-5" dirty="0" smtClean="0">
                <a:latin typeface="Courier New"/>
                <a:cs typeface="Courier New"/>
              </a:rPr>
              <a:t>[]</a:t>
            </a:r>
            <a:r>
              <a:rPr sz="2000" spc="-15" dirty="0" smtClean="0">
                <a:latin typeface="Courier New"/>
                <a:cs typeface="Courier New"/>
              </a:rPr>
              <a:t> </a:t>
            </a:r>
            <a:r>
              <a:rPr sz="2000" spc="-5" dirty="0">
                <a:latin typeface="Courier New"/>
                <a:cs typeface="Courier New"/>
              </a:rPr>
              <a:t>=</a:t>
            </a:r>
            <a:r>
              <a:rPr sz="2000" spc="-25" dirty="0">
                <a:latin typeface="Courier New"/>
                <a:cs typeface="Courier New"/>
              </a:rPr>
              <a:t> </a:t>
            </a:r>
            <a:r>
              <a:rPr sz="2000" spc="-15" dirty="0">
                <a:latin typeface="Courier New"/>
                <a:cs typeface="Courier New"/>
              </a:rPr>
              <a:t>{5.1,</a:t>
            </a:r>
            <a:r>
              <a:rPr sz="2000" spc="5" dirty="0">
                <a:latin typeface="Courier New"/>
                <a:cs typeface="Courier New"/>
              </a:rPr>
              <a:t> </a:t>
            </a:r>
            <a:r>
              <a:rPr sz="2000" spc="-15" dirty="0">
                <a:latin typeface="Courier New"/>
                <a:cs typeface="Courier New"/>
              </a:rPr>
              <a:t>3.02,</a:t>
            </a:r>
            <a:r>
              <a:rPr sz="2000" dirty="0">
                <a:latin typeface="Courier New"/>
                <a:cs typeface="Courier New"/>
              </a:rPr>
              <a:t> </a:t>
            </a:r>
            <a:r>
              <a:rPr sz="2000" spc="-10" dirty="0">
                <a:latin typeface="Courier New"/>
                <a:cs typeface="Courier New"/>
              </a:rPr>
              <a:t>9.65};</a:t>
            </a:r>
            <a:endParaRPr sz="2000" dirty="0">
              <a:latin typeface="Courier New"/>
              <a:cs typeface="Courier New"/>
            </a:endParaRPr>
          </a:p>
          <a:p>
            <a:pPr marL="314325">
              <a:lnSpc>
                <a:spcPct val="100000"/>
              </a:lnSpc>
              <a:spcBef>
                <a:spcPts val="310"/>
              </a:spcBef>
            </a:pPr>
            <a:endParaRPr sz="2000" dirty="0">
              <a:latin typeface="Courier New"/>
              <a:cs typeface="Courier New"/>
            </a:endParaRPr>
          </a:p>
          <a:p>
            <a:pPr>
              <a:lnSpc>
                <a:spcPct val="100000"/>
              </a:lnSpc>
              <a:spcBef>
                <a:spcPts val="30"/>
              </a:spcBef>
            </a:pPr>
            <a:endParaRPr sz="2900" dirty="0">
              <a:latin typeface="Courier New"/>
              <a:cs typeface="Courier New"/>
            </a:endParaRPr>
          </a:p>
          <a:p>
            <a:pPr marL="314325">
              <a:lnSpc>
                <a:spcPct val="100000"/>
              </a:lnSpc>
            </a:pPr>
            <a:r>
              <a:rPr sz="2000" spc="-5" dirty="0">
                <a:latin typeface="Georgia"/>
                <a:cs typeface="Georgia"/>
              </a:rPr>
              <a:t>-</a:t>
            </a:r>
            <a:r>
              <a:rPr sz="2000" spc="15" dirty="0">
                <a:latin typeface="Georgia"/>
                <a:cs typeface="Georgia"/>
              </a:rPr>
              <a:t> </a:t>
            </a:r>
            <a:r>
              <a:rPr sz="2000" spc="-10" dirty="0">
                <a:latin typeface="Georgia"/>
                <a:cs typeface="Georgia"/>
              </a:rPr>
              <a:t>displays</a:t>
            </a:r>
            <a:r>
              <a:rPr sz="2000" spc="-20" dirty="0">
                <a:latin typeface="Georgia"/>
                <a:cs typeface="Georgia"/>
              </a:rPr>
              <a:t> </a:t>
            </a:r>
            <a:r>
              <a:rPr sz="2000" spc="-5" dirty="0">
                <a:latin typeface="Courier New"/>
                <a:cs typeface="Courier New"/>
              </a:rPr>
              <a:t>3</a:t>
            </a:r>
            <a:r>
              <a:rPr sz="2000" spc="-5" dirty="0">
                <a:latin typeface="Georgia"/>
                <a:cs typeface="Georgia"/>
              </a:rPr>
              <a:t>,</a:t>
            </a:r>
            <a:r>
              <a:rPr sz="2000" spc="-15" dirty="0">
                <a:latin typeface="Georgia"/>
                <a:cs typeface="Georgia"/>
              </a:rPr>
              <a:t> </a:t>
            </a:r>
            <a:r>
              <a:rPr sz="2000" spc="-5" dirty="0">
                <a:latin typeface="Georgia"/>
                <a:cs typeface="Georgia"/>
              </a:rPr>
              <a:t>the </a:t>
            </a:r>
            <a:r>
              <a:rPr sz="2000" spc="-10" dirty="0">
                <a:latin typeface="Georgia"/>
                <a:cs typeface="Georgia"/>
              </a:rPr>
              <a:t>length </a:t>
            </a:r>
            <a:r>
              <a:rPr sz="2000" dirty="0">
                <a:latin typeface="Georgia"/>
                <a:cs typeface="Georgia"/>
              </a:rPr>
              <a:t>of</a:t>
            </a:r>
            <a:r>
              <a:rPr sz="2000" spc="-30" dirty="0">
                <a:latin typeface="Georgia"/>
                <a:cs typeface="Georgia"/>
              </a:rPr>
              <a:t> </a:t>
            </a:r>
            <a:r>
              <a:rPr sz="2000" spc="-5" dirty="0">
                <a:latin typeface="Georgia"/>
                <a:cs typeface="Georgia"/>
              </a:rPr>
              <a:t>the</a:t>
            </a:r>
            <a:r>
              <a:rPr sz="2000" spc="-10" dirty="0">
                <a:latin typeface="Georgia"/>
                <a:cs typeface="Georgia"/>
              </a:rPr>
              <a:t> </a:t>
            </a:r>
            <a:r>
              <a:rPr sz="2000" spc="-5" dirty="0">
                <a:latin typeface="Georgia"/>
                <a:cs typeface="Georgia"/>
              </a:rPr>
              <a:t>array</a:t>
            </a:r>
            <a:r>
              <a:rPr sz="2000" spc="50" dirty="0">
                <a:latin typeface="Georgia"/>
                <a:cs typeface="Georgia"/>
              </a:rPr>
              <a:t> </a:t>
            </a:r>
            <a:r>
              <a:rPr sz="2000" spc="-5" dirty="0">
                <a:latin typeface="Courier New"/>
                <a:cs typeface="Courier New"/>
              </a:rPr>
              <a:t>reading</a:t>
            </a:r>
            <a:endParaRPr sz="2000" dirty="0">
              <a:latin typeface="Courier New"/>
              <a:cs typeface="Courier New"/>
            </a:endParaRPr>
          </a:p>
        </p:txBody>
      </p:sp>
    </p:spTree>
    <p:extLst>
      <p:ext uri="{BB962C8B-B14F-4D97-AF65-F5344CB8AC3E}">
        <p14:creationId xmlns:p14="http://schemas.microsoft.com/office/powerpoint/2010/main" val="565875429"/>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762000" y="762000"/>
            <a:ext cx="7172325" cy="1366520"/>
          </a:xfrm>
          <a:prstGeom prst="rect">
            <a:avLst/>
          </a:prstGeom>
        </p:spPr>
        <p:txBody>
          <a:bodyPr vert="horz" wrap="square" lIns="0" tIns="12065" rIns="0" bIns="0" rtlCol="0">
            <a:spAutoFit/>
          </a:bodyPr>
          <a:lstStyle/>
          <a:p>
            <a:pPr marL="2759710" marR="5080" indent="-2747645">
              <a:lnSpc>
                <a:spcPct val="100000"/>
              </a:lnSpc>
              <a:spcBef>
                <a:spcPts val="95"/>
              </a:spcBef>
            </a:pPr>
            <a:r>
              <a:rPr spc="-10" dirty="0">
                <a:solidFill>
                  <a:srgbClr val="424454"/>
                </a:solidFill>
                <a:latin typeface="Trebuchet MS"/>
                <a:cs typeface="Trebuchet MS"/>
              </a:rPr>
              <a:t>Initializin</a:t>
            </a:r>
            <a:r>
              <a:rPr spc="-5" dirty="0">
                <a:solidFill>
                  <a:srgbClr val="424454"/>
                </a:solidFill>
                <a:latin typeface="Trebuchet MS"/>
                <a:cs typeface="Trebuchet MS"/>
              </a:rPr>
              <a:t>g</a:t>
            </a:r>
            <a:r>
              <a:rPr spc="-500" dirty="0">
                <a:solidFill>
                  <a:srgbClr val="424454"/>
                </a:solidFill>
                <a:latin typeface="Trebuchet MS"/>
                <a:cs typeface="Trebuchet MS"/>
              </a:rPr>
              <a:t> </a:t>
            </a:r>
            <a:r>
              <a:rPr spc="-5" dirty="0">
                <a:solidFill>
                  <a:srgbClr val="424454"/>
                </a:solidFill>
                <a:latin typeface="Trebuchet MS"/>
                <a:cs typeface="Trebuchet MS"/>
              </a:rPr>
              <a:t>Arr</a:t>
            </a:r>
            <a:r>
              <a:rPr spc="-20" dirty="0">
                <a:solidFill>
                  <a:srgbClr val="424454"/>
                </a:solidFill>
                <a:latin typeface="Trebuchet MS"/>
                <a:cs typeface="Trebuchet MS"/>
              </a:rPr>
              <a:t>a</a:t>
            </a:r>
            <a:r>
              <a:rPr spc="-5" dirty="0">
                <a:solidFill>
                  <a:srgbClr val="424454"/>
                </a:solidFill>
                <a:latin typeface="Trebuchet MS"/>
                <a:cs typeface="Trebuchet MS"/>
              </a:rPr>
              <a:t>y</a:t>
            </a:r>
            <a:r>
              <a:rPr spc="10" dirty="0">
                <a:solidFill>
                  <a:srgbClr val="424454"/>
                </a:solidFill>
                <a:latin typeface="Trebuchet MS"/>
                <a:cs typeface="Trebuchet MS"/>
              </a:rPr>
              <a:t> </a:t>
            </a:r>
            <a:r>
              <a:rPr spc="-5" dirty="0">
                <a:solidFill>
                  <a:srgbClr val="424454"/>
                </a:solidFill>
                <a:latin typeface="Trebuchet MS"/>
                <a:cs typeface="Trebuchet MS"/>
              </a:rPr>
              <a:t>Elemen</a:t>
            </a:r>
            <a:r>
              <a:rPr spc="5" dirty="0">
                <a:solidFill>
                  <a:srgbClr val="424454"/>
                </a:solidFill>
                <a:latin typeface="Trebuchet MS"/>
                <a:cs typeface="Trebuchet MS"/>
              </a:rPr>
              <a:t>t</a:t>
            </a:r>
            <a:r>
              <a:rPr spc="-5" dirty="0">
                <a:solidFill>
                  <a:srgbClr val="424454"/>
                </a:solidFill>
                <a:latin typeface="Trebuchet MS"/>
                <a:cs typeface="Trebuchet MS"/>
              </a:rPr>
              <a:t>s</a:t>
            </a:r>
            <a:r>
              <a:rPr spc="-40" dirty="0">
                <a:solidFill>
                  <a:srgbClr val="424454"/>
                </a:solidFill>
                <a:latin typeface="Trebuchet MS"/>
                <a:cs typeface="Trebuchet MS"/>
              </a:rPr>
              <a:t> </a:t>
            </a:r>
            <a:r>
              <a:rPr spc="-10" dirty="0">
                <a:solidFill>
                  <a:srgbClr val="424454"/>
                </a:solidFill>
                <a:latin typeface="Trebuchet MS"/>
                <a:cs typeface="Trebuchet MS"/>
              </a:rPr>
              <a:t>in  </a:t>
            </a:r>
            <a:r>
              <a:rPr spc="-5" dirty="0">
                <a:solidFill>
                  <a:srgbClr val="424454"/>
                </a:solidFill>
                <a:latin typeface="Trebuchet MS"/>
                <a:cs typeface="Trebuchet MS"/>
              </a:rPr>
              <a:t>a</a:t>
            </a:r>
            <a:r>
              <a:rPr spc="-25" dirty="0">
                <a:solidFill>
                  <a:srgbClr val="424454"/>
                </a:solidFill>
                <a:latin typeface="Trebuchet MS"/>
                <a:cs typeface="Trebuchet MS"/>
              </a:rPr>
              <a:t> </a:t>
            </a:r>
            <a:r>
              <a:rPr spc="-10" dirty="0">
                <a:solidFill>
                  <a:srgbClr val="424454"/>
                </a:solidFill>
                <a:latin typeface="Trebuchet MS"/>
                <a:cs typeface="Trebuchet MS"/>
              </a:rPr>
              <a:t>Loop</a:t>
            </a:r>
          </a:p>
        </p:txBody>
      </p:sp>
      <p:sp>
        <p:nvSpPr>
          <p:cNvPr id="3" name="object 3"/>
          <p:cNvSpPr txBox="1"/>
          <p:nvPr/>
        </p:nvSpPr>
        <p:spPr>
          <a:xfrm>
            <a:off x="540588" y="2209800"/>
            <a:ext cx="8105140" cy="4130040"/>
          </a:xfrm>
          <a:prstGeom prst="rect">
            <a:avLst/>
          </a:prstGeom>
        </p:spPr>
        <p:txBody>
          <a:bodyPr vert="horz" wrap="square" lIns="0" tIns="42545" rIns="0" bIns="0" rtlCol="0">
            <a:spAutoFit/>
          </a:bodyPr>
          <a:lstStyle/>
          <a:p>
            <a:pPr marL="268605" indent="-256540">
              <a:lnSpc>
                <a:spcPct val="100000"/>
              </a:lnSpc>
              <a:spcBef>
                <a:spcPts val="335"/>
              </a:spcBef>
              <a:buClr>
                <a:srgbClr val="9F4DA1"/>
              </a:buClr>
              <a:buChar char="•"/>
              <a:tabLst>
                <a:tab pos="268605" algn="l"/>
                <a:tab pos="269240" algn="l"/>
              </a:tabLst>
            </a:pPr>
            <a:r>
              <a:rPr sz="2000" spc="-10" dirty="0">
                <a:latin typeface="Georgia"/>
                <a:cs typeface="Georgia"/>
              </a:rPr>
              <a:t>A</a:t>
            </a:r>
            <a:r>
              <a:rPr sz="2000" spc="5" dirty="0">
                <a:latin typeface="Georgia"/>
                <a:cs typeface="Georgia"/>
              </a:rPr>
              <a:t> </a:t>
            </a:r>
            <a:r>
              <a:rPr sz="2000" spc="-5" dirty="0">
                <a:latin typeface="Courier New"/>
                <a:cs typeface="Courier New"/>
              </a:rPr>
              <a:t>for</a:t>
            </a:r>
            <a:r>
              <a:rPr sz="2000" spc="-720" dirty="0">
                <a:latin typeface="Courier New"/>
                <a:cs typeface="Courier New"/>
              </a:rPr>
              <a:t> </a:t>
            </a:r>
            <a:r>
              <a:rPr sz="2000" dirty="0">
                <a:latin typeface="Georgia"/>
                <a:cs typeface="Georgia"/>
              </a:rPr>
              <a:t>loo</a:t>
            </a:r>
            <a:r>
              <a:rPr sz="2000" spc="-5" dirty="0">
                <a:latin typeface="Georgia"/>
                <a:cs typeface="Georgia"/>
              </a:rPr>
              <a:t>p</a:t>
            </a:r>
            <a:r>
              <a:rPr sz="2000" spc="-35" dirty="0">
                <a:latin typeface="Georgia"/>
                <a:cs typeface="Georgia"/>
              </a:rPr>
              <a:t> </a:t>
            </a:r>
            <a:r>
              <a:rPr sz="2000" spc="-15" dirty="0">
                <a:latin typeface="Georgia"/>
                <a:cs typeface="Georgia"/>
              </a:rPr>
              <a:t>i</a:t>
            </a:r>
            <a:r>
              <a:rPr sz="2000" spc="-5" dirty="0">
                <a:latin typeface="Georgia"/>
                <a:cs typeface="Georgia"/>
              </a:rPr>
              <a:t>s</a:t>
            </a:r>
            <a:r>
              <a:rPr sz="2000" spc="25" dirty="0">
                <a:latin typeface="Georgia"/>
                <a:cs typeface="Georgia"/>
              </a:rPr>
              <a:t> </a:t>
            </a:r>
            <a:r>
              <a:rPr sz="2000" dirty="0">
                <a:latin typeface="Georgia"/>
                <a:cs typeface="Georgia"/>
              </a:rPr>
              <a:t>c</a:t>
            </a:r>
            <a:r>
              <a:rPr sz="2000" spc="-5" dirty="0">
                <a:latin typeface="Georgia"/>
                <a:cs typeface="Georgia"/>
              </a:rPr>
              <a:t>ommonly</a:t>
            </a:r>
            <a:r>
              <a:rPr sz="2000" spc="-15" dirty="0">
                <a:latin typeface="Georgia"/>
                <a:cs typeface="Georgia"/>
              </a:rPr>
              <a:t> </a:t>
            </a:r>
            <a:r>
              <a:rPr sz="2000" dirty="0">
                <a:latin typeface="Georgia"/>
                <a:cs typeface="Georgia"/>
              </a:rPr>
              <a:t>u</a:t>
            </a:r>
            <a:r>
              <a:rPr sz="2000" spc="-10" dirty="0">
                <a:latin typeface="Georgia"/>
                <a:cs typeface="Georgia"/>
              </a:rPr>
              <a:t>s</a:t>
            </a:r>
            <a:r>
              <a:rPr sz="2000" spc="-5" dirty="0">
                <a:latin typeface="Georgia"/>
                <a:cs typeface="Georgia"/>
              </a:rPr>
              <a:t>ed</a:t>
            </a:r>
            <a:r>
              <a:rPr sz="2000" spc="-25" dirty="0">
                <a:latin typeface="Georgia"/>
                <a:cs typeface="Georgia"/>
              </a:rPr>
              <a:t> </a:t>
            </a:r>
            <a:r>
              <a:rPr sz="2000" dirty="0">
                <a:latin typeface="Georgia"/>
                <a:cs typeface="Georgia"/>
              </a:rPr>
              <a:t>t</a:t>
            </a:r>
            <a:r>
              <a:rPr sz="2000" spc="-5" dirty="0">
                <a:latin typeface="Georgia"/>
                <a:cs typeface="Georgia"/>
              </a:rPr>
              <a:t>o</a:t>
            </a:r>
            <a:r>
              <a:rPr sz="2000" spc="-25" dirty="0">
                <a:latin typeface="Georgia"/>
                <a:cs typeface="Georgia"/>
              </a:rPr>
              <a:t> </a:t>
            </a:r>
            <a:r>
              <a:rPr sz="2000" spc="-5" dirty="0">
                <a:latin typeface="Georgia"/>
                <a:cs typeface="Georgia"/>
              </a:rPr>
              <a:t>in</a:t>
            </a:r>
            <a:r>
              <a:rPr sz="2000" spc="-15" dirty="0">
                <a:latin typeface="Georgia"/>
                <a:cs typeface="Georgia"/>
              </a:rPr>
              <a:t>i</a:t>
            </a:r>
            <a:r>
              <a:rPr sz="2000" dirty="0">
                <a:latin typeface="Georgia"/>
                <a:cs typeface="Georgia"/>
              </a:rPr>
              <a:t>t</a:t>
            </a:r>
            <a:r>
              <a:rPr sz="2000" spc="-5" dirty="0">
                <a:latin typeface="Georgia"/>
                <a:cs typeface="Georgia"/>
              </a:rPr>
              <a:t>ia</a:t>
            </a:r>
            <a:r>
              <a:rPr sz="2000" dirty="0">
                <a:latin typeface="Georgia"/>
                <a:cs typeface="Georgia"/>
              </a:rPr>
              <a:t>l</a:t>
            </a:r>
            <a:r>
              <a:rPr sz="2000" spc="-5" dirty="0">
                <a:latin typeface="Georgia"/>
                <a:cs typeface="Georgia"/>
              </a:rPr>
              <a:t>ize</a:t>
            </a:r>
            <a:r>
              <a:rPr sz="2000" spc="30" dirty="0">
                <a:latin typeface="Georgia"/>
                <a:cs typeface="Georgia"/>
              </a:rPr>
              <a:t> </a:t>
            </a:r>
            <a:r>
              <a:rPr sz="2000" spc="-5" dirty="0">
                <a:latin typeface="Georgia"/>
                <a:cs typeface="Georgia"/>
              </a:rPr>
              <a:t>array</a:t>
            </a:r>
            <a:r>
              <a:rPr sz="2000" spc="75" dirty="0">
                <a:latin typeface="Georgia"/>
                <a:cs typeface="Georgia"/>
              </a:rPr>
              <a:t> </a:t>
            </a:r>
            <a:r>
              <a:rPr sz="2000" spc="-10" dirty="0">
                <a:latin typeface="Georgia"/>
                <a:cs typeface="Georgia"/>
              </a:rPr>
              <a:t>elemen</a:t>
            </a:r>
            <a:r>
              <a:rPr sz="2000" dirty="0">
                <a:latin typeface="Georgia"/>
                <a:cs typeface="Georgia"/>
              </a:rPr>
              <a:t>t</a:t>
            </a:r>
            <a:r>
              <a:rPr sz="2000" spc="-5" dirty="0">
                <a:latin typeface="Georgia"/>
                <a:cs typeface="Georgia"/>
              </a:rPr>
              <a:t>s</a:t>
            </a:r>
            <a:endParaRPr sz="2000" dirty="0">
              <a:latin typeface="Georgia"/>
              <a:cs typeface="Georgia"/>
            </a:endParaRPr>
          </a:p>
          <a:p>
            <a:pPr marL="268605" indent="-256540">
              <a:lnSpc>
                <a:spcPts val="2365"/>
              </a:lnSpc>
              <a:spcBef>
                <a:spcPts val="240"/>
              </a:spcBef>
              <a:buClr>
                <a:srgbClr val="9F4DA1"/>
              </a:buClr>
              <a:buChar char="•"/>
              <a:tabLst>
                <a:tab pos="268605" algn="l"/>
                <a:tab pos="269240" algn="l"/>
              </a:tabLst>
            </a:pPr>
            <a:r>
              <a:rPr sz="2000" spc="-5" dirty="0">
                <a:latin typeface="Georgia"/>
                <a:cs typeface="Georgia"/>
              </a:rPr>
              <a:t>For</a:t>
            </a:r>
            <a:r>
              <a:rPr sz="2000" spc="-65" dirty="0">
                <a:latin typeface="Georgia"/>
                <a:cs typeface="Georgia"/>
              </a:rPr>
              <a:t> </a:t>
            </a:r>
            <a:r>
              <a:rPr sz="2000" spc="-10" dirty="0">
                <a:latin typeface="Georgia"/>
                <a:cs typeface="Georgia"/>
              </a:rPr>
              <a:t>example:</a:t>
            </a:r>
            <a:endParaRPr sz="2000" dirty="0">
              <a:latin typeface="Georgia"/>
              <a:cs typeface="Georgia"/>
            </a:endParaRPr>
          </a:p>
          <a:p>
            <a:pPr marL="314325">
              <a:lnSpc>
                <a:spcPts val="2365"/>
              </a:lnSpc>
            </a:pPr>
            <a:r>
              <a:rPr sz="2000" spc="-5" dirty="0">
                <a:solidFill>
                  <a:srgbClr val="438085"/>
                </a:solidFill>
                <a:latin typeface="Courier New"/>
                <a:cs typeface="Courier New"/>
              </a:rPr>
              <a:t>int</a:t>
            </a:r>
            <a:r>
              <a:rPr sz="2000" spc="-10" dirty="0">
                <a:solidFill>
                  <a:srgbClr val="438085"/>
                </a:solidFill>
                <a:latin typeface="Courier New"/>
                <a:cs typeface="Courier New"/>
              </a:rPr>
              <a:t> </a:t>
            </a:r>
            <a:r>
              <a:rPr sz="2000" spc="-5" dirty="0">
                <a:solidFill>
                  <a:srgbClr val="438085"/>
                </a:solidFill>
                <a:latin typeface="Courier New"/>
                <a:cs typeface="Courier New"/>
              </a:rPr>
              <a:t>i;//loop</a:t>
            </a:r>
            <a:r>
              <a:rPr sz="2000" spc="-30" dirty="0">
                <a:solidFill>
                  <a:srgbClr val="438085"/>
                </a:solidFill>
                <a:latin typeface="Courier New"/>
                <a:cs typeface="Courier New"/>
              </a:rPr>
              <a:t> </a:t>
            </a:r>
            <a:r>
              <a:rPr sz="2000" spc="-5" dirty="0">
                <a:solidFill>
                  <a:srgbClr val="438085"/>
                </a:solidFill>
                <a:latin typeface="Courier New"/>
                <a:cs typeface="Courier New"/>
              </a:rPr>
              <a:t>counter/array</a:t>
            </a:r>
            <a:r>
              <a:rPr sz="2000" spc="-35" dirty="0">
                <a:solidFill>
                  <a:srgbClr val="438085"/>
                </a:solidFill>
                <a:latin typeface="Courier New"/>
                <a:cs typeface="Courier New"/>
              </a:rPr>
              <a:t> </a:t>
            </a:r>
            <a:r>
              <a:rPr sz="2000" spc="-5" dirty="0">
                <a:solidFill>
                  <a:srgbClr val="438085"/>
                </a:solidFill>
                <a:latin typeface="Courier New"/>
                <a:cs typeface="Courier New"/>
              </a:rPr>
              <a:t>index</a:t>
            </a:r>
            <a:endParaRPr sz="2000" dirty="0">
              <a:latin typeface="Courier New"/>
              <a:cs typeface="Courier New"/>
            </a:endParaRPr>
          </a:p>
          <a:p>
            <a:pPr marL="314325">
              <a:lnSpc>
                <a:spcPct val="100000"/>
              </a:lnSpc>
              <a:spcBef>
                <a:spcPts val="100"/>
              </a:spcBef>
            </a:pPr>
            <a:r>
              <a:rPr sz="2000" dirty="0" err="1" smtClean="0">
                <a:solidFill>
                  <a:srgbClr val="438085"/>
                </a:solidFill>
                <a:latin typeface="Courier New"/>
                <a:cs typeface="Courier New"/>
              </a:rPr>
              <a:t>int</a:t>
            </a:r>
            <a:r>
              <a:rPr lang="en-US" sz="2000" dirty="0" smtClean="0">
                <a:solidFill>
                  <a:srgbClr val="438085"/>
                </a:solidFill>
                <a:latin typeface="Courier New"/>
                <a:cs typeface="Courier New"/>
              </a:rPr>
              <a:t>  </a:t>
            </a:r>
            <a:r>
              <a:rPr sz="2000" spc="-5" dirty="0" smtClean="0">
                <a:solidFill>
                  <a:srgbClr val="438085"/>
                </a:solidFill>
                <a:latin typeface="Courier New"/>
                <a:cs typeface="Courier New"/>
              </a:rPr>
              <a:t>a</a:t>
            </a:r>
            <a:r>
              <a:rPr lang="en-US" sz="2000" spc="-5" dirty="0" smtClean="0">
                <a:solidFill>
                  <a:srgbClr val="438085"/>
                </a:solidFill>
                <a:latin typeface="Courier New"/>
                <a:cs typeface="Courier New"/>
              </a:rPr>
              <a:t>[10];</a:t>
            </a:r>
            <a:endParaRPr sz="2000" dirty="0">
              <a:latin typeface="Courier New"/>
              <a:cs typeface="Courier New"/>
            </a:endParaRPr>
          </a:p>
          <a:p>
            <a:pPr marL="314325">
              <a:lnSpc>
                <a:spcPct val="100000"/>
              </a:lnSpc>
            </a:pPr>
            <a:r>
              <a:rPr sz="2000" spc="-5" dirty="0">
                <a:solidFill>
                  <a:srgbClr val="438085"/>
                </a:solidFill>
                <a:latin typeface="Courier New"/>
                <a:cs typeface="Courier New"/>
              </a:rPr>
              <a:t>for(i</a:t>
            </a:r>
            <a:r>
              <a:rPr sz="2000" spc="-35" dirty="0">
                <a:solidFill>
                  <a:srgbClr val="438085"/>
                </a:solidFill>
                <a:latin typeface="Courier New"/>
                <a:cs typeface="Courier New"/>
              </a:rPr>
              <a:t> </a:t>
            </a:r>
            <a:r>
              <a:rPr sz="2000" spc="-5" dirty="0">
                <a:solidFill>
                  <a:srgbClr val="438085"/>
                </a:solidFill>
                <a:latin typeface="Courier New"/>
                <a:cs typeface="Courier New"/>
              </a:rPr>
              <a:t>=</a:t>
            </a:r>
            <a:r>
              <a:rPr sz="2000" dirty="0">
                <a:solidFill>
                  <a:srgbClr val="438085"/>
                </a:solidFill>
                <a:latin typeface="Courier New"/>
                <a:cs typeface="Courier New"/>
              </a:rPr>
              <a:t> </a:t>
            </a:r>
            <a:r>
              <a:rPr sz="2000" spc="-5" dirty="0">
                <a:solidFill>
                  <a:srgbClr val="438085"/>
                </a:solidFill>
                <a:latin typeface="Courier New"/>
                <a:cs typeface="Courier New"/>
              </a:rPr>
              <a:t>0;</a:t>
            </a:r>
            <a:r>
              <a:rPr sz="2000" spc="-20" dirty="0">
                <a:solidFill>
                  <a:srgbClr val="438085"/>
                </a:solidFill>
                <a:latin typeface="Courier New"/>
                <a:cs typeface="Courier New"/>
              </a:rPr>
              <a:t> </a:t>
            </a:r>
            <a:r>
              <a:rPr sz="2000" spc="-5" dirty="0">
                <a:solidFill>
                  <a:srgbClr val="438085"/>
                </a:solidFill>
                <a:latin typeface="Courier New"/>
                <a:cs typeface="Courier New"/>
              </a:rPr>
              <a:t>i</a:t>
            </a:r>
            <a:r>
              <a:rPr sz="2000" dirty="0">
                <a:solidFill>
                  <a:srgbClr val="438085"/>
                </a:solidFill>
                <a:latin typeface="Courier New"/>
                <a:cs typeface="Courier New"/>
              </a:rPr>
              <a:t> </a:t>
            </a:r>
            <a:r>
              <a:rPr sz="2000" spc="-5" dirty="0">
                <a:solidFill>
                  <a:srgbClr val="438085"/>
                </a:solidFill>
                <a:latin typeface="Courier New"/>
                <a:cs typeface="Courier New"/>
              </a:rPr>
              <a:t>&lt;</a:t>
            </a:r>
            <a:r>
              <a:rPr sz="2000" spc="-25" dirty="0">
                <a:solidFill>
                  <a:srgbClr val="438085"/>
                </a:solidFill>
                <a:latin typeface="Courier New"/>
                <a:cs typeface="Courier New"/>
              </a:rPr>
              <a:t> </a:t>
            </a:r>
            <a:r>
              <a:rPr lang="en-US" sz="2000" spc="-25" dirty="0" smtClean="0">
                <a:solidFill>
                  <a:srgbClr val="438085"/>
                </a:solidFill>
                <a:latin typeface="Courier New"/>
                <a:cs typeface="Courier New"/>
              </a:rPr>
              <a:t>10</a:t>
            </a:r>
            <a:r>
              <a:rPr sz="2000" spc="-15" dirty="0" smtClean="0">
                <a:solidFill>
                  <a:srgbClr val="438085"/>
                </a:solidFill>
                <a:latin typeface="Courier New"/>
                <a:cs typeface="Courier New"/>
              </a:rPr>
              <a:t>;</a:t>
            </a:r>
            <a:r>
              <a:rPr sz="2000" spc="15" dirty="0" smtClean="0">
                <a:solidFill>
                  <a:srgbClr val="438085"/>
                </a:solidFill>
                <a:latin typeface="Courier New"/>
                <a:cs typeface="Courier New"/>
              </a:rPr>
              <a:t> </a:t>
            </a:r>
            <a:r>
              <a:rPr sz="2000" spc="-15" dirty="0">
                <a:solidFill>
                  <a:srgbClr val="438085"/>
                </a:solidFill>
                <a:latin typeface="Courier New"/>
                <a:cs typeface="Courier New"/>
              </a:rPr>
              <a:t>i++)</a:t>
            </a:r>
            <a:endParaRPr sz="2000" dirty="0">
              <a:latin typeface="Courier New"/>
              <a:cs typeface="Courier New"/>
            </a:endParaRPr>
          </a:p>
          <a:p>
            <a:pPr marL="771525">
              <a:lnSpc>
                <a:spcPct val="100000"/>
              </a:lnSpc>
              <a:spcBef>
                <a:spcPts val="95"/>
              </a:spcBef>
            </a:pPr>
            <a:r>
              <a:rPr sz="2000" spc="-5" dirty="0">
                <a:solidFill>
                  <a:srgbClr val="438085"/>
                </a:solidFill>
                <a:latin typeface="Courier New"/>
                <a:cs typeface="Courier New"/>
              </a:rPr>
              <a:t>a[i]</a:t>
            </a:r>
            <a:r>
              <a:rPr sz="2000" spc="-80" dirty="0">
                <a:solidFill>
                  <a:srgbClr val="438085"/>
                </a:solidFill>
                <a:latin typeface="Courier New"/>
                <a:cs typeface="Courier New"/>
              </a:rPr>
              <a:t> </a:t>
            </a:r>
            <a:r>
              <a:rPr sz="2000" spc="-5" dirty="0">
                <a:solidFill>
                  <a:srgbClr val="438085"/>
                </a:solidFill>
                <a:latin typeface="Courier New"/>
                <a:cs typeface="Courier New"/>
              </a:rPr>
              <a:t>=</a:t>
            </a:r>
            <a:r>
              <a:rPr sz="2000" spc="-80" dirty="0">
                <a:solidFill>
                  <a:srgbClr val="438085"/>
                </a:solidFill>
                <a:latin typeface="Courier New"/>
                <a:cs typeface="Courier New"/>
              </a:rPr>
              <a:t> </a:t>
            </a:r>
            <a:r>
              <a:rPr sz="2000" spc="-5" dirty="0">
                <a:solidFill>
                  <a:srgbClr val="438085"/>
                </a:solidFill>
                <a:latin typeface="Courier New"/>
                <a:cs typeface="Courier New"/>
              </a:rPr>
              <a:t>0;</a:t>
            </a:r>
            <a:endParaRPr sz="2000" dirty="0">
              <a:latin typeface="Courier New"/>
              <a:cs typeface="Courier New"/>
            </a:endParaRPr>
          </a:p>
          <a:p>
            <a:pPr marL="314325">
              <a:lnSpc>
                <a:spcPct val="100000"/>
              </a:lnSpc>
              <a:spcBef>
                <a:spcPts val="150"/>
              </a:spcBef>
              <a:tabLst>
                <a:tab pos="561340" algn="l"/>
              </a:tabLst>
            </a:pPr>
            <a:r>
              <a:rPr sz="2000" spc="-5" dirty="0">
                <a:solidFill>
                  <a:srgbClr val="438085"/>
                </a:solidFill>
                <a:latin typeface="Georgia"/>
                <a:cs typeface="Georgia"/>
              </a:rPr>
              <a:t>▫	note</a:t>
            </a:r>
            <a:r>
              <a:rPr sz="2000" dirty="0">
                <a:solidFill>
                  <a:srgbClr val="438085"/>
                </a:solidFill>
                <a:latin typeface="Georgia"/>
                <a:cs typeface="Georgia"/>
              </a:rPr>
              <a:t> </a:t>
            </a:r>
            <a:r>
              <a:rPr sz="2000" spc="-5" dirty="0">
                <a:solidFill>
                  <a:srgbClr val="438085"/>
                </a:solidFill>
                <a:latin typeface="Georgia"/>
                <a:cs typeface="Georgia"/>
              </a:rPr>
              <a:t>that </a:t>
            </a:r>
            <a:r>
              <a:rPr sz="2000" spc="-10" dirty="0">
                <a:solidFill>
                  <a:srgbClr val="438085"/>
                </a:solidFill>
                <a:latin typeface="Georgia"/>
                <a:cs typeface="Georgia"/>
              </a:rPr>
              <a:t>the</a:t>
            </a:r>
            <a:r>
              <a:rPr sz="2000" spc="-25" dirty="0">
                <a:solidFill>
                  <a:srgbClr val="438085"/>
                </a:solidFill>
                <a:latin typeface="Georgia"/>
                <a:cs typeface="Georgia"/>
              </a:rPr>
              <a:t> </a:t>
            </a:r>
            <a:r>
              <a:rPr sz="2000" spc="-5" dirty="0">
                <a:solidFill>
                  <a:srgbClr val="438085"/>
                </a:solidFill>
                <a:latin typeface="Georgia"/>
                <a:cs typeface="Georgia"/>
              </a:rPr>
              <a:t>loop </a:t>
            </a:r>
            <a:r>
              <a:rPr sz="2000" spc="-10" dirty="0">
                <a:solidFill>
                  <a:srgbClr val="438085"/>
                </a:solidFill>
                <a:latin typeface="Georgia"/>
                <a:cs typeface="Georgia"/>
              </a:rPr>
              <a:t>counter/array</a:t>
            </a:r>
            <a:r>
              <a:rPr sz="2000" spc="30" dirty="0">
                <a:solidFill>
                  <a:srgbClr val="438085"/>
                </a:solidFill>
                <a:latin typeface="Georgia"/>
                <a:cs typeface="Georgia"/>
              </a:rPr>
              <a:t> </a:t>
            </a:r>
            <a:r>
              <a:rPr sz="2000" spc="-10" dirty="0">
                <a:solidFill>
                  <a:srgbClr val="438085"/>
                </a:solidFill>
                <a:latin typeface="Georgia"/>
                <a:cs typeface="Georgia"/>
              </a:rPr>
              <a:t>index</a:t>
            </a:r>
            <a:r>
              <a:rPr sz="2000" spc="25" dirty="0">
                <a:solidFill>
                  <a:srgbClr val="438085"/>
                </a:solidFill>
                <a:latin typeface="Georgia"/>
                <a:cs typeface="Georgia"/>
              </a:rPr>
              <a:t> </a:t>
            </a:r>
            <a:r>
              <a:rPr sz="2000" spc="-10" dirty="0">
                <a:solidFill>
                  <a:srgbClr val="438085"/>
                </a:solidFill>
                <a:latin typeface="Georgia"/>
                <a:cs typeface="Georgia"/>
              </a:rPr>
              <a:t>goes</a:t>
            </a:r>
            <a:r>
              <a:rPr sz="2000" spc="-20" dirty="0">
                <a:solidFill>
                  <a:srgbClr val="438085"/>
                </a:solidFill>
                <a:latin typeface="Georgia"/>
                <a:cs typeface="Georgia"/>
              </a:rPr>
              <a:t> </a:t>
            </a:r>
            <a:r>
              <a:rPr sz="2000" spc="-10" dirty="0">
                <a:solidFill>
                  <a:srgbClr val="438085"/>
                </a:solidFill>
                <a:latin typeface="Georgia"/>
                <a:cs typeface="Georgia"/>
              </a:rPr>
              <a:t>from</a:t>
            </a:r>
            <a:r>
              <a:rPr sz="2000" spc="25" dirty="0">
                <a:solidFill>
                  <a:srgbClr val="438085"/>
                </a:solidFill>
                <a:latin typeface="Georgia"/>
                <a:cs typeface="Georgia"/>
              </a:rPr>
              <a:t> </a:t>
            </a:r>
            <a:r>
              <a:rPr sz="2000" spc="-5" dirty="0">
                <a:solidFill>
                  <a:srgbClr val="438085"/>
                </a:solidFill>
                <a:latin typeface="Courier New"/>
                <a:cs typeface="Courier New"/>
              </a:rPr>
              <a:t>0</a:t>
            </a:r>
            <a:r>
              <a:rPr sz="2000" spc="-715" dirty="0">
                <a:solidFill>
                  <a:srgbClr val="438085"/>
                </a:solidFill>
                <a:latin typeface="Courier New"/>
                <a:cs typeface="Courier New"/>
              </a:rPr>
              <a:t> </a:t>
            </a:r>
            <a:r>
              <a:rPr sz="2000" spc="-5" dirty="0">
                <a:solidFill>
                  <a:srgbClr val="438085"/>
                </a:solidFill>
                <a:latin typeface="Georgia"/>
                <a:cs typeface="Georgia"/>
              </a:rPr>
              <a:t>to</a:t>
            </a:r>
            <a:r>
              <a:rPr sz="2000" spc="-15" dirty="0">
                <a:solidFill>
                  <a:srgbClr val="438085"/>
                </a:solidFill>
                <a:latin typeface="Georgia"/>
                <a:cs typeface="Georgia"/>
              </a:rPr>
              <a:t> </a:t>
            </a:r>
            <a:r>
              <a:rPr sz="2000" spc="-5" dirty="0">
                <a:solidFill>
                  <a:srgbClr val="438085"/>
                </a:solidFill>
                <a:latin typeface="Courier New"/>
                <a:cs typeface="Courier New"/>
              </a:rPr>
              <a:t>length</a:t>
            </a:r>
            <a:r>
              <a:rPr sz="2000" spc="-15" dirty="0">
                <a:solidFill>
                  <a:srgbClr val="438085"/>
                </a:solidFill>
                <a:latin typeface="Courier New"/>
                <a:cs typeface="Courier New"/>
              </a:rPr>
              <a:t> </a:t>
            </a:r>
            <a:r>
              <a:rPr sz="2000" spc="-5" dirty="0">
                <a:solidFill>
                  <a:srgbClr val="438085"/>
                </a:solidFill>
                <a:latin typeface="Courier New"/>
                <a:cs typeface="Courier New"/>
              </a:rPr>
              <a:t>-</a:t>
            </a:r>
            <a:r>
              <a:rPr sz="2000" spc="10" dirty="0">
                <a:solidFill>
                  <a:srgbClr val="438085"/>
                </a:solidFill>
                <a:latin typeface="Courier New"/>
                <a:cs typeface="Courier New"/>
              </a:rPr>
              <a:t> </a:t>
            </a:r>
            <a:r>
              <a:rPr sz="2000" spc="-5" dirty="0">
                <a:solidFill>
                  <a:srgbClr val="438085"/>
                </a:solidFill>
                <a:latin typeface="Courier New"/>
                <a:cs typeface="Courier New"/>
              </a:rPr>
              <a:t>1</a:t>
            </a:r>
            <a:endParaRPr sz="2000" dirty="0">
              <a:latin typeface="Courier New"/>
              <a:cs typeface="Courier New"/>
            </a:endParaRPr>
          </a:p>
          <a:p>
            <a:pPr marL="314325">
              <a:lnSpc>
                <a:spcPts val="2340"/>
              </a:lnSpc>
              <a:spcBef>
                <a:spcPts val="140"/>
              </a:spcBef>
              <a:tabLst>
                <a:tab pos="561340" algn="l"/>
              </a:tabLst>
            </a:pPr>
            <a:r>
              <a:rPr sz="2000" spc="-5" dirty="0">
                <a:solidFill>
                  <a:srgbClr val="438085"/>
                </a:solidFill>
                <a:latin typeface="Georgia"/>
                <a:cs typeface="Georgia"/>
              </a:rPr>
              <a:t>▫	</a:t>
            </a:r>
            <a:r>
              <a:rPr sz="2000" spc="-10" dirty="0">
                <a:solidFill>
                  <a:srgbClr val="438085"/>
                </a:solidFill>
                <a:latin typeface="Georgia"/>
                <a:cs typeface="Georgia"/>
              </a:rPr>
              <a:t>it</a:t>
            </a:r>
            <a:r>
              <a:rPr sz="2000" dirty="0">
                <a:solidFill>
                  <a:srgbClr val="438085"/>
                </a:solidFill>
                <a:latin typeface="Georgia"/>
                <a:cs typeface="Georgia"/>
              </a:rPr>
              <a:t> </a:t>
            </a:r>
            <a:r>
              <a:rPr sz="2000" spc="-5" dirty="0">
                <a:solidFill>
                  <a:srgbClr val="438085"/>
                </a:solidFill>
                <a:latin typeface="Georgia"/>
                <a:cs typeface="Georgia"/>
              </a:rPr>
              <a:t>counts</a:t>
            </a:r>
            <a:r>
              <a:rPr sz="2000" spc="-20" dirty="0">
                <a:solidFill>
                  <a:srgbClr val="438085"/>
                </a:solidFill>
                <a:latin typeface="Georgia"/>
                <a:cs typeface="Georgia"/>
              </a:rPr>
              <a:t> </a:t>
            </a:r>
            <a:r>
              <a:rPr sz="2000" spc="-5" dirty="0">
                <a:solidFill>
                  <a:srgbClr val="438085"/>
                </a:solidFill>
                <a:latin typeface="Georgia"/>
                <a:cs typeface="Georgia"/>
              </a:rPr>
              <a:t>through</a:t>
            </a:r>
            <a:r>
              <a:rPr sz="2000" dirty="0">
                <a:solidFill>
                  <a:srgbClr val="438085"/>
                </a:solidFill>
                <a:latin typeface="Georgia"/>
                <a:cs typeface="Georgia"/>
              </a:rPr>
              <a:t> </a:t>
            </a:r>
            <a:r>
              <a:rPr sz="2000" spc="-5" dirty="0">
                <a:solidFill>
                  <a:srgbClr val="438085"/>
                </a:solidFill>
                <a:latin typeface="Courier New"/>
                <a:cs typeface="Courier New"/>
              </a:rPr>
              <a:t>length</a:t>
            </a:r>
            <a:r>
              <a:rPr sz="2000" spc="-45" dirty="0">
                <a:solidFill>
                  <a:srgbClr val="438085"/>
                </a:solidFill>
                <a:latin typeface="Courier New"/>
                <a:cs typeface="Courier New"/>
              </a:rPr>
              <a:t> </a:t>
            </a:r>
            <a:r>
              <a:rPr sz="2000" spc="-5" dirty="0">
                <a:solidFill>
                  <a:srgbClr val="438085"/>
                </a:solidFill>
                <a:latin typeface="Courier New"/>
                <a:cs typeface="Courier New"/>
              </a:rPr>
              <a:t>=</a:t>
            </a:r>
            <a:r>
              <a:rPr sz="2000" spc="5" dirty="0">
                <a:solidFill>
                  <a:srgbClr val="438085"/>
                </a:solidFill>
                <a:latin typeface="Courier New"/>
                <a:cs typeface="Courier New"/>
              </a:rPr>
              <a:t> </a:t>
            </a:r>
            <a:r>
              <a:rPr sz="2000" spc="-5" dirty="0">
                <a:solidFill>
                  <a:srgbClr val="438085"/>
                </a:solidFill>
                <a:latin typeface="Courier New"/>
                <a:cs typeface="Courier New"/>
              </a:rPr>
              <a:t>10</a:t>
            </a:r>
            <a:r>
              <a:rPr sz="2000" spc="-25" dirty="0">
                <a:solidFill>
                  <a:srgbClr val="438085"/>
                </a:solidFill>
                <a:latin typeface="Courier New"/>
                <a:cs typeface="Courier New"/>
              </a:rPr>
              <a:t> </a:t>
            </a:r>
            <a:r>
              <a:rPr sz="2000" spc="-10" dirty="0">
                <a:solidFill>
                  <a:srgbClr val="438085"/>
                </a:solidFill>
                <a:latin typeface="Georgia"/>
                <a:cs typeface="Georgia"/>
              </a:rPr>
              <a:t>iterations/elements</a:t>
            </a:r>
            <a:r>
              <a:rPr sz="2000" spc="90" dirty="0">
                <a:solidFill>
                  <a:srgbClr val="438085"/>
                </a:solidFill>
                <a:latin typeface="Georgia"/>
                <a:cs typeface="Georgia"/>
              </a:rPr>
              <a:t> </a:t>
            </a:r>
            <a:r>
              <a:rPr sz="2000" spc="-5" dirty="0">
                <a:solidFill>
                  <a:srgbClr val="438085"/>
                </a:solidFill>
                <a:latin typeface="Georgia"/>
                <a:cs typeface="Georgia"/>
              </a:rPr>
              <a:t>using</a:t>
            </a:r>
            <a:r>
              <a:rPr sz="2000" spc="-15" dirty="0">
                <a:solidFill>
                  <a:srgbClr val="438085"/>
                </a:solidFill>
                <a:latin typeface="Georgia"/>
                <a:cs typeface="Georgia"/>
              </a:rPr>
              <a:t> </a:t>
            </a:r>
            <a:r>
              <a:rPr sz="2000" spc="-5" dirty="0">
                <a:solidFill>
                  <a:srgbClr val="438085"/>
                </a:solidFill>
                <a:latin typeface="Georgia"/>
                <a:cs typeface="Georgia"/>
              </a:rPr>
              <a:t>the</a:t>
            </a:r>
            <a:endParaRPr sz="2000" dirty="0">
              <a:latin typeface="Georgia"/>
              <a:cs typeface="Georgia"/>
            </a:endParaRPr>
          </a:p>
          <a:p>
            <a:pPr marL="561340">
              <a:lnSpc>
                <a:spcPts val="2340"/>
              </a:lnSpc>
            </a:pPr>
            <a:r>
              <a:rPr sz="2000" spc="-10" dirty="0">
                <a:solidFill>
                  <a:srgbClr val="438085"/>
                </a:solidFill>
                <a:latin typeface="Georgia"/>
                <a:cs typeface="Georgia"/>
              </a:rPr>
              <a:t>zero-numbering</a:t>
            </a:r>
            <a:r>
              <a:rPr sz="2000" spc="-15" dirty="0">
                <a:solidFill>
                  <a:srgbClr val="438085"/>
                </a:solidFill>
                <a:latin typeface="Georgia"/>
                <a:cs typeface="Georgia"/>
              </a:rPr>
              <a:t> </a:t>
            </a:r>
            <a:r>
              <a:rPr sz="2000" spc="-5" dirty="0">
                <a:solidFill>
                  <a:srgbClr val="438085"/>
                </a:solidFill>
                <a:latin typeface="Georgia"/>
                <a:cs typeface="Georgia"/>
              </a:rPr>
              <a:t>of </a:t>
            </a:r>
            <a:r>
              <a:rPr sz="2000" spc="-10" dirty="0">
                <a:solidFill>
                  <a:srgbClr val="438085"/>
                </a:solidFill>
                <a:latin typeface="Georgia"/>
                <a:cs typeface="Georgia"/>
              </a:rPr>
              <a:t>the</a:t>
            </a:r>
            <a:r>
              <a:rPr sz="2000" dirty="0">
                <a:solidFill>
                  <a:srgbClr val="438085"/>
                </a:solidFill>
                <a:latin typeface="Georgia"/>
                <a:cs typeface="Georgia"/>
              </a:rPr>
              <a:t> </a:t>
            </a:r>
            <a:r>
              <a:rPr sz="2000" spc="-5" dirty="0">
                <a:solidFill>
                  <a:srgbClr val="438085"/>
                </a:solidFill>
                <a:latin typeface="Georgia"/>
                <a:cs typeface="Georgia"/>
              </a:rPr>
              <a:t>array</a:t>
            </a:r>
            <a:r>
              <a:rPr sz="2000" spc="45" dirty="0">
                <a:solidFill>
                  <a:srgbClr val="438085"/>
                </a:solidFill>
                <a:latin typeface="Georgia"/>
                <a:cs typeface="Georgia"/>
              </a:rPr>
              <a:t> </a:t>
            </a:r>
            <a:r>
              <a:rPr sz="2000" spc="-10" dirty="0">
                <a:solidFill>
                  <a:srgbClr val="438085"/>
                </a:solidFill>
                <a:latin typeface="Georgia"/>
                <a:cs typeface="Georgia"/>
              </a:rPr>
              <a:t>index</a:t>
            </a:r>
            <a:endParaRPr sz="2000" dirty="0">
              <a:latin typeface="Georgia"/>
              <a:cs typeface="Georgia"/>
            </a:endParaRPr>
          </a:p>
          <a:p>
            <a:pPr>
              <a:lnSpc>
                <a:spcPct val="100000"/>
              </a:lnSpc>
              <a:spcBef>
                <a:spcPts val="10"/>
              </a:spcBef>
            </a:pPr>
            <a:endParaRPr sz="2150" dirty="0">
              <a:latin typeface="Georgia"/>
              <a:cs typeface="Georgia"/>
            </a:endParaRPr>
          </a:p>
          <a:p>
            <a:pPr marL="12700">
              <a:lnSpc>
                <a:spcPct val="100000"/>
              </a:lnSpc>
            </a:pPr>
            <a:r>
              <a:rPr sz="2000" i="1" spc="-10" dirty="0">
                <a:latin typeface="Palatino Linotype"/>
                <a:cs typeface="Palatino Linotype"/>
              </a:rPr>
              <a:t>Programming</a:t>
            </a:r>
            <a:r>
              <a:rPr sz="2000" i="1" spc="-80" dirty="0">
                <a:latin typeface="Palatino Linotype"/>
                <a:cs typeface="Palatino Linotype"/>
              </a:rPr>
              <a:t> </a:t>
            </a:r>
            <a:r>
              <a:rPr sz="2000" i="1" spc="-35" dirty="0">
                <a:latin typeface="Palatino Linotype"/>
                <a:cs typeface="Palatino Linotype"/>
              </a:rPr>
              <a:t>Tip:</a:t>
            </a:r>
            <a:endParaRPr sz="2000" dirty="0">
              <a:latin typeface="Palatino Linotype"/>
              <a:cs typeface="Palatino Linotype"/>
            </a:endParaRPr>
          </a:p>
          <a:p>
            <a:pPr marL="12700">
              <a:lnSpc>
                <a:spcPct val="100000"/>
              </a:lnSpc>
              <a:spcBef>
                <a:spcPts val="190"/>
              </a:spcBef>
            </a:pPr>
            <a:r>
              <a:rPr sz="2000" spc="-10" dirty="0">
                <a:latin typeface="Georgia"/>
                <a:cs typeface="Georgia"/>
              </a:rPr>
              <a:t>Do</a:t>
            </a:r>
            <a:r>
              <a:rPr sz="2000" spc="15" dirty="0">
                <a:latin typeface="Georgia"/>
                <a:cs typeface="Georgia"/>
              </a:rPr>
              <a:t> </a:t>
            </a:r>
            <a:r>
              <a:rPr sz="2000" spc="-5" dirty="0">
                <a:latin typeface="Georgia"/>
                <a:cs typeface="Georgia"/>
              </a:rPr>
              <a:t>not</a:t>
            </a:r>
            <a:r>
              <a:rPr sz="2000" spc="15" dirty="0">
                <a:latin typeface="Georgia"/>
                <a:cs typeface="Georgia"/>
              </a:rPr>
              <a:t> </a:t>
            </a:r>
            <a:r>
              <a:rPr sz="2000" spc="-5" dirty="0">
                <a:latin typeface="Georgia"/>
                <a:cs typeface="Georgia"/>
              </a:rPr>
              <a:t>count</a:t>
            </a:r>
            <a:r>
              <a:rPr sz="2000" spc="-35" dirty="0">
                <a:latin typeface="Georgia"/>
                <a:cs typeface="Georgia"/>
              </a:rPr>
              <a:t> </a:t>
            </a:r>
            <a:r>
              <a:rPr sz="2000" spc="-5" dirty="0">
                <a:latin typeface="Georgia"/>
                <a:cs typeface="Georgia"/>
              </a:rPr>
              <a:t>on</a:t>
            </a:r>
            <a:r>
              <a:rPr sz="2000" spc="15" dirty="0">
                <a:latin typeface="Georgia"/>
                <a:cs typeface="Georgia"/>
              </a:rPr>
              <a:t> </a:t>
            </a:r>
            <a:r>
              <a:rPr sz="2000" spc="-5" dirty="0">
                <a:latin typeface="Georgia"/>
                <a:cs typeface="Georgia"/>
              </a:rPr>
              <a:t>default</a:t>
            </a:r>
            <a:r>
              <a:rPr sz="2000" spc="-30" dirty="0">
                <a:latin typeface="Georgia"/>
                <a:cs typeface="Georgia"/>
              </a:rPr>
              <a:t> </a:t>
            </a:r>
            <a:r>
              <a:rPr sz="2000" spc="-10" dirty="0">
                <a:latin typeface="Georgia"/>
                <a:cs typeface="Georgia"/>
              </a:rPr>
              <a:t>initial</a:t>
            </a:r>
            <a:r>
              <a:rPr sz="2000" spc="55" dirty="0">
                <a:latin typeface="Georgia"/>
                <a:cs typeface="Georgia"/>
              </a:rPr>
              <a:t> </a:t>
            </a:r>
            <a:r>
              <a:rPr sz="2000" spc="-10" dirty="0">
                <a:latin typeface="Georgia"/>
                <a:cs typeface="Georgia"/>
              </a:rPr>
              <a:t>values</a:t>
            </a:r>
            <a:r>
              <a:rPr sz="2000" spc="20" dirty="0">
                <a:latin typeface="Georgia"/>
                <a:cs typeface="Georgia"/>
              </a:rPr>
              <a:t> </a:t>
            </a:r>
            <a:r>
              <a:rPr sz="2000" spc="-10" dirty="0">
                <a:latin typeface="Georgia"/>
                <a:cs typeface="Georgia"/>
              </a:rPr>
              <a:t>for</a:t>
            </a:r>
            <a:r>
              <a:rPr sz="2000" spc="5" dirty="0">
                <a:latin typeface="Georgia"/>
                <a:cs typeface="Georgia"/>
              </a:rPr>
              <a:t> </a:t>
            </a:r>
            <a:r>
              <a:rPr sz="2000" spc="-5" dirty="0">
                <a:latin typeface="Georgia"/>
                <a:cs typeface="Georgia"/>
              </a:rPr>
              <a:t>array</a:t>
            </a:r>
            <a:r>
              <a:rPr sz="2000" spc="50" dirty="0">
                <a:latin typeface="Georgia"/>
                <a:cs typeface="Georgia"/>
              </a:rPr>
              <a:t> </a:t>
            </a:r>
            <a:r>
              <a:rPr sz="2000" spc="-10" dirty="0">
                <a:latin typeface="Georgia"/>
                <a:cs typeface="Georgia"/>
              </a:rPr>
              <a:t>elements</a:t>
            </a:r>
            <a:endParaRPr sz="2000" dirty="0">
              <a:latin typeface="Georgia"/>
              <a:cs typeface="Georgia"/>
            </a:endParaRPr>
          </a:p>
          <a:p>
            <a:pPr marL="314325">
              <a:lnSpc>
                <a:spcPct val="100000"/>
              </a:lnSpc>
              <a:spcBef>
                <a:spcPts val="100"/>
              </a:spcBef>
              <a:tabLst>
                <a:tab pos="561340" algn="l"/>
              </a:tabLst>
            </a:pPr>
            <a:r>
              <a:rPr sz="2000" spc="-5" dirty="0">
                <a:solidFill>
                  <a:srgbClr val="438085"/>
                </a:solidFill>
                <a:latin typeface="Georgia"/>
                <a:cs typeface="Georgia"/>
              </a:rPr>
              <a:t>▫	</a:t>
            </a:r>
            <a:r>
              <a:rPr sz="2000" spc="-10" dirty="0">
                <a:solidFill>
                  <a:srgbClr val="FF0000"/>
                </a:solidFill>
                <a:latin typeface="Georgia"/>
                <a:cs typeface="Georgia"/>
              </a:rPr>
              <a:t>explicitly initialize</a:t>
            </a:r>
            <a:r>
              <a:rPr sz="2000" spc="75" dirty="0">
                <a:solidFill>
                  <a:srgbClr val="FF0000"/>
                </a:solidFill>
                <a:latin typeface="Georgia"/>
                <a:cs typeface="Georgia"/>
              </a:rPr>
              <a:t> </a:t>
            </a:r>
            <a:r>
              <a:rPr sz="2000" spc="-10" dirty="0">
                <a:solidFill>
                  <a:srgbClr val="FF0000"/>
                </a:solidFill>
                <a:latin typeface="Georgia"/>
                <a:cs typeface="Georgia"/>
              </a:rPr>
              <a:t>elements</a:t>
            </a:r>
            <a:r>
              <a:rPr sz="2000" spc="20" dirty="0">
                <a:solidFill>
                  <a:srgbClr val="FF0000"/>
                </a:solidFill>
                <a:latin typeface="Georgia"/>
                <a:cs typeface="Georgia"/>
              </a:rPr>
              <a:t> </a:t>
            </a:r>
            <a:r>
              <a:rPr sz="2000" spc="-10" dirty="0">
                <a:solidFill>
                  <a:srgbClr val="438085"/>
                </a:solidFill>
                <a:latin typeface="Georgia"/>
                <a:cs typeface="Georgia"/>
              </a:rPr>
              <a:t>in</a:t>
            </a:r>
            <a:r>
              <a:rPr sz="2000" spc="25" dirty="0">
                <a:solidFill>
                  <a:srgbClr val="438085"/>
                </a:solidFill>
                <a:latin typeface="Georgia"/>
                <a:cs typeface="Georgia"/>
              </a:rPr>
              <a:t> </a:t>
            </a:r>
            <a:r>
              <a:rPr sz="2000" spc="-10" dirty="0">
                <a:solidFill>
                  <a:srgbClr val="438085"/>
                </a:solidFill>
                <a:latin typeface="Georgia"/>
                <a:cs typeface="Georgia"/>
              </a:rPr>
              <a:t>the</a:t>
            </a:r>
            <a:r>
              <a:rPr sz="2000" dirty="0">
                <a:solidFill>
                  <a:srgbClr val="438085"/>
                </a:solidFill>
                <a:latin typeface="Georgia"/>
                <a:cs typeface="Georgia"/>
              </a:rPr>
              <a:t> </a:t>
            </a:r>
            <a:r>
              <a:rPr sz="2000" spc="-5" dirty="0">
                <a:solidFill>
                  <a:srgbClr val="438085"/>
                </a:solidFill>
                <a:latin typeface="Georgia"/>
                <a:cs typeface="Georgia"/>
              </a:rPr>
              <a:t>declaration</a:t>
            </a:r>
            <a:r>
              <a:rPr sz="2000" spc="15" dirty="0">
                <a:solidFill>
                  <a:srgbClr val="438085"/>
                </a:solidFill>
                <a:latin typeface="Georgia"/>
                <a:cs typeface="Georgia"/>
              </a:rPr>
              <a:t> </a:t>
            </a:r>
            <a:r>
              <a:rPr sz="2000" spc="-5" dirty="0">
                <a:solidFill>
                  <a:srgbClr val="438085"/>
                </a:solidFill>
                <a:latin typeface="Georgia"/>
                <a:cs typeface="Georgia"/>
              </a:rPr>
              <a:t>or </a:t>
            </a:r>
            <a:r>
              <a:rPr sz="2000" spc="-10" dirty="0">
                <a:solidFill>
                  <a:srgbClr val="438085"/>
                </a:solidFill>
                <a:latin typeface="Georgia"/>
                <a:cs typeface="Georgia"/>
              </a:rPr>
              <a:t>in</a:t>
            </a:r>
            <a:r>
              <a:rPr sz="2000" spc="45" dirty="0">
                <a:solidFill>
                  <a:srgbClr val="438085"/>
                </a:solidFill>
                <a:latin typeface="Georgia"/>
                <a:cs typeface="Georgia"/>
              </a:rPr>
              <a:t> </a:t>
            </a:r>
            <a:r>
              <a:rPr sz="2000" spc="-5" dirty="0">
                <a:solidFill>
                  <a:srgbClr val="438085"/>
                </a:solidFill>
                <a:latin typeface="Georgia"/>
                <a:cs typeface="Georgia"/>
              </a:rPr>
              <a:t>a</a:t>
            </a:r>
            <a:r>
              <a:rPr sz="2000" spc="5" dirty="0">
                <a:solidFill>
                  <a:srgbClr val="438085"/>
                </a:solidFill>
                <a:latin typeface="Georgia"/>
                <a:cs typeface="Georgia"/>
              </a:rPr>
              <a:t> </a:t>
            </a:r>
            <a:r>
              <a:rPr sz="2000" spc="-5" dirty="0">
                <a:solidFill>
                  <a:srgbClr val="438085"/>
                </a:solidFill>
                <a:latin typeface="Georgia"/>
                <a:cs typeface="Georgia"/>
              </a:rPr>
              <a:t>loop</a:t>
            </a:r>
            <a:endParaRPr sz="2000" dirty="0">
              <a:latin typeface="Georgia"/>
              <a:cs typeface="Georgia"/>
            </a:endParaRPr>
          </a:p>
        </p:txBody>
      </p:sp>
    </p:spTree>
    <p:extLst>
      <p:ext uri="{BB962C8B-B14F-4D97-AF65-F5344CB8AC3E}">
        <p14:creationId xmlns:p14="http://schemas.microsoft.com/office/powerpoint/2010/main" val="1858780862"/>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838200"/>
            <a:ext cx="7107123" cy="677108"/>
          </a:xfrm>
        </p:spPr>
        <p:txBody>
          <a:bodyPr/>
          <a:lstStyle/>
          <a:p>
            <a:pPr algn="ctr"/>
            <a:r>
              <a:rPr lang="en-US" b="1" dirty="0" smtClean="0"/>
              <a:t>Dynamically Allocated Arrays </a:t>
            </a:r>
            <a:endParaRPr lang="en-IN" b="1" dirty="0"/>
          </a:p>
        </p:txBody>
      </p:sp>
      <p:sp>
        <p:nvSpPr>
          <p:cNvPr id="3" name="Text Placeholder 2"/>
          <p:cNvSpPr>
            <a:spLocks noGrp="1"/>
          </p:cNvSpPr>
          <p:nvPr>
            <p:ph type="body" idx="1"/>
          </p:nvPr>
        </p:nvSpPr>
        <p:spPr>
          <a:xfrm>
            <a:off x="241808" y="1752600"/>
            <a:ext cx="8340090" cy="4616648"/>
          </a:xfrm>
        </p:spPr>
        <p:txBody>
          <a:bodyPr/>
          <a:lstStyle/>
          <a:p>
            <a:pPr marL="342900" indent="-342900">
              <a:buFont typeface="Arial" pitchFamily="34" charset="0"/>
              <a:buChar char="•"/>
            </a:pPr>
            <a:r>
              <a:rPr lang="en-US" b="1" dirty="0" smtClean="0"/>
              <a:t>One Dimensional Arrays </a:t>
            </a:r>
          </a:p>
          <a:p>
            <a:r>
              <a:rPr lang="en-US" dirty="0"/>
              <a:t> </a:t>
            </a:r>
            <a:r>
              <a:rPr lang="en-US" dirty="0" smtClean="0"/>
              <a:t>	</a:t>
            </a:r>
            <a:r>
              <a:rPr lang="en-US" dirty="0" err="1" smtClean="0"/>
              <a:t>Eg</a:t>
            </a:r>
            <a:r>
              <a:rPr lang="en-US" dirty="0" smtClean="0"/>
              <a:t> : </a:t>
            </a:r>
            <a:r>
              <a:rPr lang="en-US" dirty="0" err="1" smtClean="0"/>
              <a:t>int</a:t>
            </a:r>
            <a:r>
              <a:rPr lang="en-US" dirty="0" smtClean="0"/>
              <a:t> a[10];</a:t>
            </a:r>
          </a:p>
          <a:p>
            <a:endParaRPr lang="en-US" dirty="0"/>
          </a:p>
          <a:p>
            <a:pPr marL="342900" indent="-342900">
              <a:buFont typeface="Arial" pitchFamily="34" charset="0"/>
              <a:buChar char="•"/>
            </a:pPr>
            <a:r>
              <a:rPr lang="en-US" b="1" dirty="0" smtClean="0"/>
              <a:t>Two Dimensional Arrays </a:t>
            </a:r>
          </a:p>
          <a:p>
            <a:endParaRPr lang="en-US" dirty="0"/>
          </a:p>
          <a:p>
            <a:r>
              <a:rPr lang="en-US" dirty="0" smtClean="0"/>
              <a:t>	</a:t>
            </a:r>
            <a:r>
              <a:rPr lang="en-US" dirty="0" err="1" smtClean="0"/>
              <a:t>Eg</a:t>
            </a:r>
            <a:r>
              <a:rPr lang="en-US" dirty="0" smtClean="0"/>
              <a:t> : </a:t>
            </a:r>
            <a:r>
              <a:rPr lang="en-US" dirty="0" err="1" smtClean="0"/>
              <a:t>int</a:t>
            </a:r>
            <a:r>
              <a:rPr lang="en-US" dirty="0" smtClean="0"/>
              <a:t> a[3][3];</a:t>
            </a:r>
          </a:p>
          <a:p>
            <a:endParaRPr lang="en-US" dirty="0"/>
          </a:p>
          <a:p>
            <a:endParaRPr lang="en-US" dirty="0" smtClean="0"/>
          </a:p>
          <a:p>
            <a:pPr marL="342900" indent="-342900">
              <a:buFont typeface="Arial" pitchFamily="34" charset="0"/>
              <a:buChar char="•"/>
            </a:pPr>
            <a:r>
              <a:rPr lang="en-US" dirty="0" smtClean="0"/>
              <a:t>C provides additional memory allocation functions – </a:t>
            </a:r>
            <a:r>
              <a:rPr lang="en-US" dirty="0" err="1" smtClean="0"/>
              <a:t>calloc</a:t>
            </a:r>
            <a:r>
              <a:rPr lang="en-US" dirty="0" smtClean="0"/>
              <a:t> and </a:t>
            </a:r>
            <a:r>
              <a:rPr lang="en-US" dirty="0" err="1" smtClean="0"/>
              <a:t>realloc</a:t>
            </a:r>
            <a:endParaRPr lang="en-US" dirty="0" smtClean="0"/>
          </a:p>
          <a:p>
            <a:pPr marL="342900" indent="-342900">
              <a:buFont typeface="Arial" pitchFamily="34" charset="0"/>
              <a:buChar char="•"/>
            </a:pPr>
            <a:r>
              <a:rPr lang="en-US" dirty="0" smtClean="0"/>
              <a:t>These are useful in the context of dynamically allocated arrays.</a:t>
            </a:r>
          </a:p>
          <a:p>
            <a:pPr marL="342900" indent="-342900">
              <a:buFont typeface="Arial" pitchFamily="34" charset="0"/>
              <a:buChar char="•"/>
            </a:pPr>
            <a:endParaRPr lang="en-US" dirty="0"/>
          </a:p>
          <a:p>
            <a:pPr marL="342900" indent="-342900">
              <a:buFont typeface="Arial" pitchFamily="34" charset="0"/>
              <a:buChar char="•"/>
            </a:pPr>
            <a:endParaRPr lang="en-US" dirty="0" smtClean="0"/>
          </a:p>
          <a:p>
            <a:pPr marL="342900" indent="-342900">
              <a:buFont typeface="Arial" pitchFamily="34" charset="0"/>
              <a:buChar char="•"/>
            </a:pPr>
            <a:r>
              <a:rPr lang="en-US" dirty="0" smtClean="0"/>
              <a:t>The function </a:t>
            </a:r>
            <a:r>
              <a:rPr lang="en-US" dirty="0" err="1" smtClean="0"/>
              <a:t>calloc</a:t>
            </a:r>
            <a:r>
              <a:rPr lang="en-US" dirty="0" smtClean="0"/>
              <a:t> allocates a user specified amount of memory and initializes the allocated memory to 0 </a:t>
            </a:r>
          </a:p>
          <a:p>
            <a:endParaRPr lang="en-IN" dirty="0"/>
          </a:p>
        </p:txBody>
      </p:sp>
    </p:spTree>
    <p:extLst>
      <p:ext uri="{BB962C8B-B14F-4D97-AF65-F5344CB8AC3E}">
        <p14:creationId xmlns:p14="http://schemas.microsoft.com/office/powerpoint/2010/main" val="3259758687"/>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IN"/>
          </a:p>
        </p:txBody>
      </p:sp>
      <p:sp>
        <p:nvSpPr>
          <p:cNvPr id="3" name="Text Placeholder 2"/>
          <p:cNvSpPr>
            <a:spLocks noGrp="1"/>
          </p:cNvSpPr>
          <p:nvPr>
            <p:ph type="body" idx="1"/>
          </p:nvPr>
        </p:nvSpPr>
        <p:spPr>
          <a:xfrm>
            <a:off x="241808" y="1219200"/>
            <a:ext cx="8340090" cy="4308872"/>
          </a:xfrm>
        </p:spPr>
        <p:txBody>
          <a:bodyPr/>
          <a:lstStyle/>
          <a:p>
            <a:r>
              <a:rPr lang="en-US" b="1" dirty="0" smtClean="0"/>
              <a:t>Dynamically create a two dimensional array</a:t>
            </a:r>
          </a:p>
          <a:p>
            <a:endParaRPr lang="en-US" dirty="0"/>
          </a:p>
          <a:p>
            <a:r>
              <a:rPr lang="en-US" dirty="0" err="1" smtClean="0"/>
              <a:t>int</a:t>
            </a:r>
            <a:r>
              <a:rPr lang="en-US" dirty="0" smtClean="0"/>
              <a:t>  ** make2dArray(</a:t>
            </a:r>
            <a:r>
              <a:rPr lang="en-US" dirty="0" err="1" smtClean="0"/>
              <a:t>int</a:t>
            </a:r>
            <a:r>
              <a:rPr lang="en-US" dirty="0" smtClean="0"/>
              <a:t> rows, </a:t>
            </a:r>
            <a:r>
              <a:rPr lang="en-US" dirty="0" err="1" smtClean="0"/>
              <a:t>int</a:t>
            </a:r>
            <a:r>
              <a:rPr lang="en-US" dirty="0" smtClean="0"/>
              <a:t> cols)</a:t>
            </a:r>
          </a:p>
          <a:p>
            <a:r>
              <a:rPr lang="en-US" dirty="0" smtClean="0"/>
              <a:t>{</a:t>
            </a:r>
          </a:p>
          <a:p>
            <a:r>
              <a:rPr lang="en-US" dirty="0"/>
              <a:t>	</a:t>
            </a:r>
            <a:r>
              <a:rPr lang="en-US" dirty="0" err="1" smtClean="0"/>
              <a:t>int</a:t>
            </a:r>
            <a:r>
              <a:rPr lang="en-US" dirty="0" smtClean="0"/>
              <a:t> **x, I;</a:t>
            </a:r>
          </a:p>
          <a:p>
            <a:r>
              <a:rPr lang="en-US" dirty="0"/>
              <a:t>	</a:t>
            </a:r>
            <a:r>
              <a:rPr lang="en-US" dirty="0" smtClean="0"/>
              <a:t>MALLOC(x, rows * </a:t>
            </a:r>
            <a:r>
              <a:rPr lang="en-US" dirty="0" err="1" smtClean="0"/>
              <a:t>sizeof</a:t>
            </a:r>
            <a:r>
              <a:rPr lang="en-US" dirty="0" smtClean="0"/>
              <a:t> (*x));</a:t>
            </a:r>
          </a:p>
          <a:p>
            <a:r>
              <a:rPr lang="en-US" dirty="0"/>
              <a:t>	</a:t>
            </a:r>
            <a:r>
              <a:rPr lang="en-US" dirty="0" smtClean="0"/>
              <a:t>for (i=0; i&lt; rows; i++)</a:t>
            </a:r>
          </a:p>
          <a:p>
            <a:r>
              <a:rPr lang="en-US" dirty="0"/>
              <a:t>	</a:t>
            </a:r>
            <a:r>
              <a:rPr lang="en-US" dirty="0" smtClean="0"/>
              <a:t>	MALLOC(x[i], cols * </a:t>
            </a:r>
            <a:r>
              <a:rPr lang="en-US" dirty="0" err="1" smtClean="0"/>
              <a:t>sizeof</a:t>
            </a:r>
            <a:r>
              <a:rPr lang="en-US" dirty="0" smtClean="0"/>
              <a:t>(**x));</a:t>
            </a:r>
          </a:p>
          <a:p>
            <a:r>
              <a:rPr lang="en-US" dirty="0"/>
              <a:t>	</a:t>
            </a:r>
            <a:r>
              <a:rPr lang="en-US" dirty="0" smtClean="0"/>
              <a:t>return x;</a:t>
            </a:r>
          </a:p>
          <a:p>
            <a:r>
              <a:rPr lang="en-US" dirty="0" smtClean="0"/>
              <a:t>}</a:t>
            </a:r>
          </a:p>
          <a:p>
            <a:endParaRPr lang="en-US" dirty="0" smtClean="0"/>
          </a:p>
          <a:p>
            <a:r>
              <a:rPr lang="en-US" b="1" dirty="0" smtClean="0"/>
              <a:t>To define one dimensional array</a:t>
            </a:r>
            <a:endParaRPr lang="en-US" b="1" dirty="0"/>
          </a:p>
          <a:p>
            <a:r>
              <a:rPr lang="en-US" dirty="0" err="1" smtClean="0"/>
              <a:t>int</a:t>
            </a:r>
            <a:r>
              <a:rPr lang="en-US" dirty="0" smtClean="0"/>
              <a:t> *x;</a:t>
            </a:r>
          </a:p>
          <a:p>
            <a:r>
              <a:rPr lang="en-US" dirty="0"/>
              <a:t>x</a:t>
            </a:r>
            <a:r>
              <a:rPr lang="en-US" dirty="0" smtClean="0"/>
              <a:t>=</a:t>
            </a:r>
            <a:r>
              <a:rPr lang="en-US" dirty="0" err="1" smtClean="0"/>
              <a:t>calloc</a:t>
            </a:r>
            <a:r>
              <a:rPr lang="en-US" dirty="0" smtClean="0"/>
              <a:t>(n, </a:t>
            </a:r>
            <a:r>
              <a:rPr lang="en-US" dirty="0" err="1" smtClean="0"/>
              <a:t>sizeof</a:t>
            </a:r>
            <a:r>
              <a:rPr lang="en-US" dirty="0" smtClean="0"/>
              <a:t>(</a:t>
            </a:r>
            <a:r>
              <a:rPr lang="en-US" dirty="0" err="1" smtClean="0"/>
              <a:t>int</a:t>
            </a:r>
            <a:r>
              <a:rPr lang="en-US" dirty="0" smtClean="0"/>
              <a:t>));</a:t>
            </a:r>
            <a:endParaRPr lang="en-IN" dirty="0"/>
          </a:p>
        </p:txBody>
      </p:sp>
    </p:spTree>
    <p:extLst>
      <p:ext uri="{BB962C8B-B14F-4D97-AF65-F5344CB8AC3E}">
        <p14:creationId xmlns:p14="http://schemas.microsoft.com/office/powerpoint/2010/main" val="1327074713"/>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IN"/>
          </a:p>
        </p:txBody>
      </p:sp>
      <p:sp>
        <p:nvSpPr>
          <p:cNvPr id="3" name="Text Placeholder 2"/>
          <p:cNvSpPr>
            <a:spLocks noGrp="1"/>
          </p:cNvSpPr>
          <p:nvPr>
            <p:ph type="body" idx="1"/>
          </p:nvPr>
        </p:nvSpPr>
        <p:spPr>
          <a:xfrm>
            <a:off x="838200" y="1295400"/>
            <a:ext cx="7743698" cy="1231106"/>
          </a:xfrm>
        </p:spPr>
        <p:txBody>
          <a:bodyPr/>
          <a:lstStyle/>
          <a:p>
            <a:r>
              <a:rPr lang="en-US" b="1" dirty="0" err="1" smtClean="0"/>
              <a:t>realloc</a:t>
            </a:r>
            <a:r>
              <a:rPr lang="en-US" b="1" dirty="0" smtClean="0"/>
              <a:t> (p, s)</a:t>
            </a:r>
          </a:p>
          <a:p>
            <a:endParaRPr lang="en-US" dirty="0" smtClean="0"/>
          </a:p>
          <a:p>
            <a:endParaRPr lang="en-US" dirty="0"/>
          </a:p>
          <a:p>
            <a:r>
              <a:rPr lang="en-US" dirty="0"/>
              <a:t>w</a:t>
            </a:r>
            <a:r>
              <a:rPr lang="en-US" dirty="0" smtClean="0"/>
              <a:t>here </a:t>
            </a:r>
            <a:r>
              <a:rPr lang="en-US" b="1" dirty="0" smtClean="0"/>
              <a:t>p</a:t>
            </a:r>
            <a:r>
              <a:rPr lang="en-US" dirty="0" smtClean="0"/>
              <a:t> is a pointer and </a:t>
            </a:r>
            <a:r>
              <a:rPr lang="en-US" b="1" dirty="0" smtClean="0"/>
              <a:t>s</a:t>
            </a:r>
            <a:r>
              <a:rPr lang="en-US" dirty="0" smtClean="0"/>
              <a:t> is a new size of a memory block</a:t>
            </a:r>
            <a:endParaRPr lang="en-IN" dirty="0"/>
          </a:p>
        </p:txBody>
      </p:sp>
    </p:spTree>
    <p:extLst>
      <p:ext uri="{BB962C8B-B14F-4D97-AF65-F5344CB8AC3E}">
        <p14:creationId xmlns:p14="http://schemas.microsoft.com/office/powerpoint/2010/main" val="2668040634"/>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79831" y="2618232"/>
            <a:ext cx="6431279" cy="4026408"/>
          </a:xfrm>
          <a:prstGeom prst="rect">
            <a:avLst/>
          </a:prstGeom>
        </p:spPr>
      </p:pic>
      <p:sp>
        <p:nvSpPr>
          <p:cNvPr id="4" name="TextBox 3"/>
          <p:cNvSpPr txBox="1"/>
          <p:nvPr/>
        </p:nvSpPr>
        <p:spPr>
          <a:xfrm>
            <a:off x="1143000" y="1219200"/>
            <a:ext cx="6553200" cy="584775"/>
          </a:xfrm>
          <a:prstGeom prst="rect">
            <a:avLst/>
          </a:prstGeom>
          <a:noFill/>
        </p:spPr>
        <p:txBody>
          <a:bodyPr wrap="square" rtlCol="0">
            <a:spAutoFit/>
          </a:bodyPr>
          <a:lstStyle/>
          <a:p>
            <a:pPr algn="ctr"/>
            <a:r>
              <a:rPr lang="en-US" sz="3200" b="1" u="sng" dirty="0" smtClean="0"/>
              <a:t>STRUCTURES AND UNION</a:t>
            </a:r>
            <a:endParaRPr lang="en-IN" sz="3200" b="1" u="sng" dirty="0"/>
          </a:p>
        </p:txBody>
      </p:sp>
      <p:sp>
        <p:nvSpPr>
          <p:cNvPr id="5" name="TextBox 4"/>
          <p:cNvSpPr txBox="1"/>
          <p:nvPr/>
        </p:nvSpPr>
        <p:spPr>
          <a:xfrm>
            <a:off x="8229600" y="6183868"/>
            <a:ext cx="838200" cy="369332"/>
          </a:xfrm>
          <a:prstGeom prst="rect">
            <a:avLst/>
          </a:prstGeom>
          <a:noFill/>
        </p:spPr>
        <p:txBody>
          <a:bodyPr wrap="square" rtlCol="0">
            <a:spAutoFit/>
          </a:bodyPr>
          <a:lstStyle/>
          <a:p>
            <a:r>
              <a:rPr lang="en-US" dirty="0" smtClean="0">
                <a:hlinkClick r:id="rId3" action="ppaction://hlinksldjump"/>
              </a:rPr>
              <a:t>Back</a:t>
            </a:r>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344549" y="1061719"/>
            <a:ext cx="6489700" cy="438784"/>
          </a:xfrm>
          <a:prstGeom prst="rect">
            <a:avLst/>
          </a:prstGeom>
        </p:spPr>
        <p:txBody>
          <a:bodyPr vert="horz" wrap="square" lIns="0" tIns="13970" rIns="0" bIns="0" rtlCol="0">
            <a:spAutoFit/>
          </a:bodyPr>
          <a:lstStyle/>
          <a:p>
            <a:pPr marL="12700">
              <a:lnSpc>
                <a:spcPct val="100000"/>
              </a:lnSpc>
              <a:spcBef>
                <a:spcPts val="110"/>
              </a:spcBef>
            </a:pPr>
            <a:r>
              <a:rPr sz="2700" b="1" dirty="0">
                <a:solidFill>
                  <a:srgbClr val="000000"/>
                </a:solidFill>
                <a:latin typeface="Times New Roman"/>
                <a:cs typeface="Times New Roman"/>
              </a:rPr>
              <a:t>Primitive</a:t>
            </a:r>
            <a:r>
              <a:rPr sz="2700" b="1" spc="-70" dirty="0">
                <a:solidFill>
                  <a:srgbClr val="000000"/>
                </a:solidFill>
                <a:latin typeface="Times New Roman"/>
                <a:cs typeface="Times New Roman"/>
              </a:rPr>
              <a:t> </a:t>
            </a:r>
            <a:r>
              <a:rPr sz="2700" b="1" spc="5" dirty="0">
                <a:solidFill>
                  <a:srgbClr val="000000"/>
                </a:solidFill>
                <a:latin typeface="Times New Roman"/>
                <a:cs typeface="Times New Roman"/>
              </a:rPr>
              <a:t>and</a:t>
            </a:r>
            <a:r>
              <a:rPr sz="2700" b="1" spc="-45" dirty="0">
                <a:solidFill>
                  <a:srgbClr val="000000"/>
                </a:solidFill>
                <a:latin typeface="Times New Roman"/>
                <a:cs typeface="Times New Roman"/>
              </a:rPr>
              <a:t> </a:t>
            </a:r>
            <a:r>
              <a:rPr sz="2700" b="1" spc="5" dirty="0">
                <a:solidFill>
                  <a:srgbClr val="000000"/>
                </a:solidFill>
                <a:latin typeface="Times New Roman"/>
                <a:cs typeface="Times New Roman"/>
              </a:rPr>
              <a:t>Non-Primitive</a:t>
            </a:r>
            <a:r>
              <a:rPr sz="2700" b="1" spc="-100" dirty="0">
                <a:solidFill>
                  <a:srgbClr val="000000"/>
                </a:solidFill>
                <a:latin typeface="Times New Roman"/>
                <a:cs typeface="Times New Roman"/>
              </a:rPr>
              <a:t> </a:t>
            </a:r>
            <a:r>
              <a:rPr sz="2700" b="1" spc="5" dirty="0">
                <a:solidFill>
                  <a:srgbClr val="000000"/>
                </a:solidFill>
                <a:latin typeface="Times New Roman"/>
                <a:cs typeface="Times New Roman"/>
              </a:rPr>
              <a:t>Data</a:t>
            </a:r>
            <a:r>
              <a:rPr sz="2700" b="1" spc="-60" dirty="0">
                <a:solidFill>
                  <a:srgbClr val="000000"/>
                </a:solidFill>
                <a:latin typeface="Times New Roman"/>
                <a:cs typeface="Times New Roman"/>
              </a:rPr>
              <a:t> </a:t>
            </a:r>
            <a:r>
              <a:rPr sz="2700" b="1" spc="-10" dirty="0">
                <a:solidFill>
                  <a:srgbClr val="000000"/>
                </a:solidFill>
                <a:latin typeface="Times New Roman"/>
                <a:cs typeface="Times New Roman"/>
              </a:rPr>
              <a:t>Structure</a:t>
            </a:r>
            <a:endParaRPr sz="2700">
              <a:latin typeface="Times New Roman"/>
              <a:cs typeface="Times New Roman"/>
            </a:endParaRPr>
          </a:p>
        </p:txBody>
      </p:sp>
      <p:sp>
        <p:nvSpPr>
          <p:cNvPr id="3" name="object 3"/>
          <p:cNvSpPr txBox="1"/>
          <p:nvPr/>
        </p:nvSpPr>
        <p:spPr>
          <a:xfrm>
            <a:off x="791667" y="1801367"/>
            <a:ext cx="7557134" cy="2630170"/>
          </a:xfrm>
          <a:prstGeom prst="rect">
            <a:avLst/>
          </a:prstGeom>
        </p:spPr>
        <p:txBody>
          <a:bodyPr vert="horz" wrap="square" lIns="0" tIns="12700" rIns="0" bIns="0" rtlCol="0">
            <a:spAutoFit/>
          </a:bodyPr>
          <a:lstStyle/>
          <a:p>
            <a:pPr marL="12700" marR="201295" indent="8890" algn="just">
              <a:lnSpc>
                <a:spcPct val="141800"/>
              </a:lnSpc>
              <a:spcBef>
                <a:spcPts val="100"/>
              </a:spcBef>
            </a:pPr>
            <a:r>
              <a:rPr sz="2400" dirty="0">
                <a:latin typeface="Times New Roman"/>
                <a:cs typeface="Times New Roman"/>
              </a:rPr>
              <a:t>The </a:t>
            </a:r>
            <a:r>
              <a:rPr sz="2400" spc="-5" dirty="0">
                <a:latin typeface="Times New Roman"/>
                <a:cs typeface="Times New Roman"/>
              </a:rPr>
              <a:t>data structure </a:t>
            </a:r>
            <a:r>
              <a:rPr sz="2400" dirty="0">
                <a:latin typeface="Times New Roman"/>
                <a:cs typeface="Times New Roman"/>
              </a:rPr>
              <a:t>that </a:t>
            </a:r>
            <a:r>
              <a:rPr sz="2400" spc="-5" dirty="0">
                <a:latin typeface="Times New Roman"/>
                <a:cs typeface="Times New Roman"/>
              </a:rPr>
              <a:t>are </a:t>
            </a:r>
            <a:r>
              <a:rPr sz="2400" b="1" spc="-5" dirty="0">
                <a:latin typeface="Times New Roman"/>
                <a:cs typeface="Times New Roman"/>
              </a:rPr>
              <a:t>atomic</a:t>
            </a:r>
            <a:r>
              <a:rPr sz="2400" spc="-5" dirty="0">
                <a:latin typeface="Times New Roman"/>
                <a:cs typeface="Times New Roman"/>
              </a:rPr>
              <a:t> (indivisible) are called </a:t>
            </a:r>
            <a:r>
              <a:rPr sz="2400" dirty="0">
                <a:latin typeface="Times New Roman"/>
                <a:cs typeface="Times New Roman"/>
              </a:rPr>
              <a:t> primitive.</a:t>
            </a:r>
            <a:r>
              <a:rPr sz="2400" spc="-120" dirty="0">
                <a:latin typeface="Times New Roman"/>
                <a:cs typeface="Times New Roman"/>
              </a:rPr>
              <a:t> </a:t>
            </a:r>
            <a:r>
              <a:rPr sz="2400" dirty="0">
                <a:latin typeface="Times New Roman"/>
                <a:cs typeface="Times New Roman"/>
              </a:rPr>
              <a:t>Example</a:t>
            </a:r>
            <a:r>
              <a:rPr sz="2400" spc="-75" dirty="0">
                <a:latin typeface="Times New Roman"/>
                <a:cs typeface="Times New Roman"/>
              </a:rPr>
              <a:t> </a:t>
            </a:r>
            <a:r>
              <a:rPr sz="2400" spc="-5" dirty="0">
                <a:latin typeface="Times New Roman"/>
                <a:cs typeface="Times New Roman"/>
              </a:rPr>
              <a:t>are</a:t>
            </a:r>
            <a:r>
              <a:rPr sz="2400" spc="-15" dirty="0">
                <a:latin typeface="Times New Roman"/>
                <a:cs typeface="Times New Roman"/>
              </a:rPr>
              <a:t> </a:t>
            </a:r>
            <a:r>
              <a:rPr sz="2400" spc="-40" dirty="0">
                <a:latin typeface="Times New Roman"/>
                <a:cs typeface="Times New Roman"/>
              </a:rPr>
              <a:t>integer,</a:t>
            </a:r>
            <a:r>
              <a:rPr sz="2400" spc="50" dirty="0">
                <a:latin typeface="Times New Roman"/>
                <a:cs typeface="Times New Roman"/>
              </a:rPr>
              <a:t> </a:t>
            </a:r>
            <a:r>
              <a:rPr sz="2400" spc="-10" dirty="0">
                <a:latin typeface="Times New Roman"/>
                <a:cs typeface="Times New Roman"/>
              </a:rPr>
              <a:t>real,</a:t>
            </a:r>
            <a:r>
              <a:rPr sz="2400" spc="5" dirty="0">
                <a:latin typeface="Times New Roman"/>
                <a:cs typeface="Times New Roman"/>
              </a:rPr>
              <a:t> </a:t>
            </a:r>
            <a:r>
              <a:rPr sz="2400" spc="-5" dirty="0">
                <a:latin typeface="Times New Roman"/>
                <a:cs typeface="Times New Roman"/>
              </a:rPr>
              <a:t>Boolean</a:t>
            </a:r>
            <a:r>
              <a:rPr sz="2400" dirty="0">
                <a:latin typeface="Times New Roman"/>
                <a:cs typeface="Times New Roman"/>
              </a:rPr>
              <a:t> </a:t>
            </a:r>
            <a:r>
              <a:rPr sz="2400" spc="-5" dirty="0">
                <a:latin typeface="Times New Roman"/>
                <a:cs typeface="Times New Roman"/>
              </a:rPr>
              <a:t>and </a:t>
            </a:r>
            <a:r>
              <a:rPr sz="2400" spc="-10" dirty="0">
                <a:latin typeface="Times New Roman"/>
                <a:cs typeface="Times New Roman"/>
              </a:rPr>
              <a:t>characters.</a:t>
            </a:r>
            <a:endParaRPr sz="2400" dirty="0">
              <a:latin typeface="Times New Roman"/>
              <a:cs typeface="Times New Roman"/>
            </a:endParaRPr>
          </a:p>
          <a:p>
            <a:pPr algn="just">
              <a:lnSpc>
                <a:spcPct val="100000"/>
              </a:lnSpc>
              <a:spcBef>
                <a:spcPts val="15"/>
              </a:spcBef>
            </a:pPr>
            <a:endParaRPr sz="3700" dirty="0">
              <a:latin typeface="Times New Roman"/>
              <a:cs typeface="Times New Roman"/>
            </a:endParaRPr>
          </a:p>
          <a:p>
            <a:pPr marL="12700" marR="5080" indent="8890" algn="just">
              <a:lnSpc>
                <a:spcPct val="140100"/>
              </a:lnSpc>
            </a:pPr>
            <a:r>
              <a:rPr sz="2400" dirty="0">
                <a:latin typeface="Times New Roman"/>
                <a:cs typeface="Times New Roman"/>
              </a:rPr>
              <a:t>The</a:t>
            </a:r>
            <a:r>
              <a:rPr sz="2400" spc="-35" dirty="0">
                <a:latin typeface="Times New Roman"/>
                <a:cs typeface="Times New Roman"/>
              </a:rPr>
              <a:t> </a:t>
            </a:r>
            <a:r>
              <a:rPr sz="2400" spc="-5" dirty="0">
                <a:latin typeface="Times New Roman"/>
                <a:cs typeface="Times New Roman"/>
              </a:rPr>
              <a:t>data</a:t>
            </a:r>
            <a:r>
              <a:rPr sz="2400" dirty="0">
                <a:latin typeface="Times New Roman"/>
                <a:cs typeface="Times New Roman"/>
              </a:rPr>
              <a:t> </a:t>
            </a:r>
            <a:r>
              <a:rPr sz="2400" spc="-5" dirty="0">
                <a:latin typeface="Times New Roman"/>
                <a:cs typeface="Times New Roman"/>
              </a:rPr>
              <a:t>structure</a:t>
            </a:r>
            <a:r>
              <a:rPr sz="2400" spc="-30" dirty="0">
                <a:latin typeface="Times New Roman"/>
                <a:cs typeface="Times New Roman"/>
              </a:rPr>
              <a:t> </a:t>
            </a:r>
            <a:r>
              <a:rPr sz="2400" spc="-5" dirty="0">
                <a:latin typeface="Times New Roman"/>
                <a:cs typeface="Times New Roman"/>
              </a:rPr>
              <a:t>that</a:t>
            </a:r>
            <a:r>
              <a:rPr sz="2400" spc="-40" dirty="0">
                <a:latin typeface="Times New Roman"/>
                <a:cs typeface="Times New Roman"/>
              </a:rPr>
              <a:t> </a:t>
            </a:r>
            <a:r>
              <a:rPr sz="2400" spc="-5" dirty="0">
                <a:latin typeface="Times New Roman"/>
                <a:cs typeface="Times New Roman"/>
              </a:rPr>
              <a:t>are</a:t>
            </a:r>
            <a:r>
              <a:rPr sz="2400" spc="-15" dirty="0">
                <a:latin typeface="Times New Roman"/>
                <a:cs typeface="Times New Roman"/>
              </a:rPr>
              <a:t> </a:t>
            </a:r>
            <a:r>
              <a:rPr sz="2400" b="1" spc="-5" dirty="0">
                <a:latin typeface="Times New Roman"/>
                <a:cs typeface="Times New Roman"/>
              </a:rPr>
              <a:t>not</a:t>
            </a:r>
            <a:r>
              <a:rPr sz="2400" b="1" spc="10" dirty="0">
                <a:latin typeface="Times New Roman"/>
                <a:cs typeface="Times New Roman"/>
              </a:rPr>
              <a:t> </a:t>
            </a:r>
            <a:r>
              <a:rPr sz="2400" b="1" dirty="0">
                <a:latin typeface="Times New Roman"/>
                <a:cs typeface="Times New Roman"/>
              </a:rPr>
              <a:t>atomic</a:t>
            </a:r>
            <a:r>
              <a:rPr sz="2400" b="1" spc="-85" dirty="0">
                <a:latin typeface="Times New Roman"/>
                <a:cs typeface="Times New Roman"/>
              </a:rPr>
              <a:t> </a:t>
            </a:r>
            <a:r>
              <a:rPr sz="2400" spc="-5" dirty="0">
                <a:latin typeface="Times New Roman"/>
                <a:cs typeface="Times New Roman"/>
              </a:rPr>
              <a:t>are</a:t>
            </a:r>
            <a:r>
              <a:rPr sz="2400" spc="-10" dirty="0">
                <a:latin typeface="Times New Roman"/>
                <a:cs typeface="Times New Roman"/>
              </a:rPr>
              <a:t> </a:t>
            </a:r>
            <a:r>
              <a:rPr sz="2400" spc="-5" dirty="0">
                <a:latin typeface="Times New Roman"/>
                <a:cs typeface="Times New Roman"/>
              </a:rPr>
              <a:t>called</a:t>
            </a:r>
            <a:r>
              <a:rPr sz="2400" spc="-20" dirty="0">
                <a:latin typeface="Times New Roman"/>
                <a:cs typeface="Times New Roman"/>
              </a:rPr>
              <a:t> </a:t>
            </a:r>
            <a:r>
              <a:rPr sz="2400" spc="-5" dirty="0">
                <a:latin typeface="Times New Roman"/>
                <a:cs typeface="Times New Roman"/>
              </a:rPr>
              <a:t>non-primitive </a:t>
            </a:r>
            <a:r>
              <a:rPr sz="2400" spc="-585" dirty="0">
                <a:latin typeface="Times New Roman"/>
                <a:cs typeface="Times New Roman"/>
              </a:rPr>
              <a:t> </a:t>
            </a:r>
            <a:r>
              <a:rPr sz="2400" spc="-5" dirty="0">
                <a:latin typeface="Times New Roman"/>
                <a:cs typeface="Times New Roman"/>
              </a:rPr>
              <a:t>or</a:t>
            </a:r>
            <a:r>
              <a:rPr sz="2400" spc="-10" dirty="0">
                <a:latin typeface="Times New Roman"/>
                <a:cs typeface="Times New Roman"/>
              </a:rPr>
              <a:t> </a:t>
            </a:r>
            <a:r>
              <a:rPr sz="2400" spc="-5" dirty="0">
                <a:latin typeface="Times New Roman"/>
                <a:cs typeface="Times New Roman"/>
              </a:rPr>
              <a:t>composite.</a:t>
            </a:r>
            <a:r>
              <a:rPr sz="2400" spc="-70" dirty="0">
                <a:latin typeface="Times New Roman"/>
                <a:cs typeface="Times New Roman"/>
              </a:rPr>
              <a:t> </a:t>
            </a:r>
            <a:r>
              <a:rPr sz="2400" dirty="0">
                <a:latin typeface="Times New Roman"/>
                <a:cs typeface="Times New Roman"/>
              </a:rPr>
              <a:t>Example</a:t>
            </a:r>
            <a:r>
              <a:rPr sz="2400" spc="-75" dirty="0">
                <a:latin typeface="Times New Roman"/>
                <a:cs typeface="Times New Roman"/>
              </a:rPr>
              <a:t> </a:t>
            </a:r>
            <a:r>
              <a:rPr sz="2400" spc="-10" dirty="0">
                <a:latin typeface="Times New Roman"/>
                <a:cs typeface="Times New Roman"/>
              </a:rPr>
              <a:t>are</a:t>
            </a:r>
            <a:r>
              <a:rPr sz="2400" spc="10" dirty="0">
                <a:latin typeface="Times New Roman"/>
                <a:cs typeface="Times New Roman"/>
              </a:rPr>
              <a:t> </a:t>
            </a:r>
            <a:r>
              <a:rPr sz="2400" spc="-5" dirty="0">
                <a:latin typeface="Times New Roman"/>
                <a:cs typeface="Times New Roman"/>
              </a:rPr>
              <a:t>records,</a:t>
            </a:r>
            <a:r>
              <a:rPr sz="2400" spc="5" dirty="0">
                <a:latin typeface="Times New Roman"/>
                <a:cs typeface="Times New Roman"/>
              </a:rPr>
              <a:t> </a:t>
            </a:r>
            <a:r>
              <a:rPr sz="2400" spc="-10" dirty="0">
                <a:latin typeface="Times New Roman"/>
                <a:cs typeface="Times New Roman"/>
              </a:rPr>
              <a:t>array</a:t>
            </a:r>
            <a:r>
              <a:rPr sz="2400" spc="20" dirty="0">
                <a:latin typeface="Times New Roman"/>
                <a:cs typeface="Times New Roman"/>
              </a:rPr>
              <a:t> </a:t>
            </a:r>
            <a:r>
              <a:rPr sz="2400" spc="-5" dirty="0">
                <a:latin typeface="Times New Roman"/>
                <a:cs typeface="Times New Roman"/>
              </a:rPr>
              <a:t>and string.</a:t>
            </a:r>
            <a:endParaRPr sz="2400" dirty="0">
              <a:latin typeface="Times New Roman"/>
              <a:cs typeface="Times New Roman"/>
            </a:endParaRPr>
          </a:p>
        </p:txBody>
      </p:sp>
      <p:sp>
        <p:nvSpPr>
          <p:cNvPr id="4" name="object 4"/>
          <p:cNvSpPr txBox="1"/>
          <p:nvPr/>
        </p:nvSpPr>
        <p:spPr>
          <a:xfrm>
            <a:off x="8708897" y="22936"/>
            <a:ext cx="153035" cy="300355"/>
          </a:xfrm>
          <a:prstGeom prst="rect">
            <a:avLst/>
          </a:prstGeom>
        </p:spPr>
        <p:txBody>
          <a:bodyPr vert="horz" wrap="square" lIns="0" tIns="12700" rIns="0" bIns="0" rtlCol="0">
            <a:spAutoFit/>
          </a:bodyPr>
          <a:lstStyle/>
          <a:p>
            <a:pPr marL="12700">
              <a:lnSpc>
                <a:spcPct val="100000"/>
              </a:lnSpc>
              <a:spcBef>
                <a:spcPts val="100"/>
              </a:spcBef>
            </a:pPr>
            <a:r>
              <a:rPr sz="1800" dirty="0">
                <a:latin typeface="Arial MT"/>
                <a:cs typeface="Arial MT"/>
              </a:rPr>
              <a:t>5</a:t>
            </a:r>
            <a:endParaRPr sz="1800">
              <a:latin typeface="Arial MT"/>
              <a:cs typeface="Arial MT"/>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838606" y="97155"/>
            <a:ext cx="7744561" cy="2036445"/>
          </a:xfrm>
          <a:prstGeom prst="rect">
            <a:avLst/>
          </a:prstGeom>
        </p:spPr>
        <p:txBody>
          <a:bodyPr vert="horz" wrap="square" lIns="0" tIns="768553" rIns="0" bIns="0" rtlCol="0">
            <a:spAutoFit/>
          </a:bodyPr>
          <a:lstStyle/>
          <a:p>
            <a:pPr marL="2118995" marR="5080" indent="-1783714">
              <a:lnSpc>
                <a:spcPct val="100000"/>
              </a:lnSpc>
              <a:spcBef>
                <a:spcPts val="110"/>
              </a:spcBef>
            </a:pPr>
            <a:r>
              <a:rPr sz="4000" dirty="0">
                <a:solidFill>
                  <a:srgbClr val="424454"/>
                </a:solidFill>
                <a:latin typeface="Trebuchet MS"/>
                <a:cs typeface="Trebuchet MS"/>
              </a:rPr>
              <a:t>Structures</a:t>
            </a:r>
            <a:r>
              <a:rPr sz="4000" spc="-110" dirty="0">
                <a:solidFill>
                  <a:srgbClr val="424454"/>
                </a:solidFill>
                <a:latin typeface="Trebuchet MS"/>
                <a:cs typeface="Trebuchet MS"/>
              </a:rPr>
              <a:t> </a:t>
            </a:r>
            <a:r>
              <a:rPr sz="4000" dirty="0">
                <a:solidFill>
                  <a:srgbClr val="424454"/>
                </a:solidFill>
                <a:latin typeface="Trebuchet MS"/>
                <a:cs typeface="Trebuchet MS"/>
              </a:rPr>
              <a:t>and</a:t>
            </a:r>
            <a:r>
              <a:rPr sz="4000" spc="-60" dirty="0">
                <a:solidFill>
                  <a:srgbClr val="424454"/>
                </a:solidFill>
                <a:latin typeface="Trebuchet MS"/>
                <a:cs typeface="Trebuchet MS"/>
              </a:rPr>
              <a:t> </a:t>
            </a:r>
            <a:r>
              <a:rPr sz="4000" dirty="0">
                <a:solidFill>
                  <a:srgbClr val="424454"/>
                </a:solidFill>
                <a:latin typeface="Trebuchet MS"/>
                <a:cs typeface="Trebuchet MS"/>
              </a:rPr>
              <a:t>Unions</a:t>
            </a:r>
            <a:r>
              <a:rPr sz="4000" spc="-80" dirty="0">
                <a:solidFill>
                  <a:srgbClr val="424454"/>
                </a:solidFill>
                <a:latin typeface="Trebuchet MS"/>
                <a:cs typeface="Trebuchet MS"/>
              </a:rPr>
              <a:t> </a:t>
            </a:r>
            <a:r>
              <a:rPr sz="4000" dirty="0">
                <a:solidFill>
                  <a:srgbClr val="424454"/>
                </a:solidFill>
                <a:latin typeface="Trebuchet MS"/>
                <a:cs typeface="Trebuchet MS"/>
              </a:rPr>
              <a:t>in</a:t>
            </a:r>
            <a:r>
              <a:rPr sz="4000" spc="-30" dirty="0">
                <a:solidFill>
                  <a:srgbClr val="424454"/>
                </a:solidFill>
                <a:latin typeface="Trebuchet MS"/>
                <a:cs typeface="Trebuchet MS"/>
              </a:rPr>
              <a:t> </a:t>
            </a:r>
            <a:r>
              <a:rPr sz="4000" spc="5" dirty="0">
                <a:solidFill>
                  <a:srgbClr val="424454"/>
                </a:solidFill>
                <a:latin typeface="Trebuchet MS"/>
                <a:cs typeface="Trebuchet MS"/>
              </a:rPr>
              <a:t>C </a:t>
            </a:r>
            <a:r>
              <a:rPr sz="4000" spc="-1190" dirty="0">
                <a:solidFill>
                  <a:srgbClr val="424454"/>
                </a:solidFill>
                <a:latin typeface="Trebuchet MS"/>
                <a:cs typeface="Trebuchet MS"/>
              </a:rPr>
              <a:t> </a:t>
            </a:r>
            <a:r>
              <a:rPr sz="4000" dirty="0">
                <a:solidFill>
                  <a:srgbClr val="424454"/>
                </a:solidFill>
                <a:latin typeface="Trebuchet MS"/>
                <a:cs typeface="Trebuchet MS"/>
              </a:rPr>
              <a:t>Objectives</a:t>
            </a:r>
            <a:endParaRPr sz="4000" dirty="0">
              <a:latin typeface="Trebuchet MS"/>
              <a:cs typeface="Trebuchet MS"/>
            </a:endParaRPr>
          </a:p>
        </p:txBody>
      </p:sp>
      <p:sp>
        <p:nvSpPr>
          <p:cNvPr id="3" name="object 3"/>
          <p:cNvSpPr txBox="1"/>
          <p:nvPr/>
        </p:nvSpPr>
        <p:spPr>
          <a:xfrm>
            <a:off x="838606" y="1915744"/>
            <a:ext cx="7397750" cy="3640454"/>
          </a:xfrm>
          <a:prstGeom prst="rect">
            <a:avLst/>
          </a:prstGeom>
        </p:spPr>
        <p:txBody>
          <a:bodyPr vert="horz" wrap="square" lIns="0" tIns="13970" rIns="0" bIns="0" rtlCol="0">
            <a:spAutoFit/>
          </a:bodyPr>
          <a:lstStyle/>
          <a:p>
            <a:pPr marL="268605" marR="380365" indent="-256540">
              <a:lnSpc>
                <a:spcPct val="100000"/>
              </a:lnSpc>
              <a:spcBef>
                <a:spcPts val="110"/>
              </a:spcBef>
              <a:buClr>
                <a:srgbClr val="9F4DA1"/>
              </a:buClr>
              <a:buChar char="•"/>
              <a:tabLst>
                <a:tab pos="269240" algn="l"/>
              </a:tabLst>
            </a:pPr>
            <a:r>
              <a:rPr sz="2800" spc="-5" dirty="0">
                <a:latin typeface="Georgia"/>
                <a:cs typeface="Georgia"/>
              </a:rPr>
              <a:t>Be</a:t>
            </a:r>
            <a:r>
              <a:rPr sz="2800" spc="-25" dirty="0">
                <a:latin typeface="Georgia"/>
                <a:cs typeface="Georgia"/>
              </a:rPr>
              <a:t> </a:t>
            </a:r>
            <a:r>
              <a:rPr sz="2800" dirty="0">
                <a:latin typeface="Georgia"/>
                <a:cs typeface="Georgia"/>
              </a:rPr>
              <a:t>able</a:t>
            </a:r>
            <a:r>
              <a:rPr sz="2800" spc="-65" dirty="0">
                <a:latin typeface="Georgia"/>
                <a:cs typeface="Georgia"/>
              </a:rPr>
              <a:t> </a:t>
            </a:r>
            <a:r>
              <a:rPr sz="2800" spc="-5" dirty="0">
                <a:latin typeface="Georgia"/>
                <a:cs typeface="Georgia"/>
              </a:rPr>
              <a:t>to</a:t>
            </a:r>
            <a:r>
              <a:rPr sz="2800" spc="-15" dirty="0">
                <a:latin typeface="Georgia"/>
                <a:cs typeface="Georgia"/>
              </a:rPr>
              <a:t> </a:t>
            </a:r>
            <a:r>
              <a:rPr sz="2800" dirty="0">
                <a:latin typeface="Georgia"/>
                <a:cs typeface="Georgia"/>
              </a:rPr>
              <a:t>use</a:t>
            </a:r>
            <a:r>
              <a:rPr sz="2800" spc="-40" dirty="0">
                <a:latin typeface="Georgia"/>
                <a:cs typeface="Georgia"/>
              </a:rPr>
              <a:t> </a:t>
            </a:r>
            <a:r>
              <a:rPr sz="2800" dirty="0">
                <a:latin typeface="Georgia"/>
                <a:cs typeface="Georgia"/>
              </a:rPr>
              <a:t>compound</a:t>
            </a:r>
            <a:r>
              <a:rPr sz="2800" spc="-90" dirty="0">
                <a:latin typeface="Georgia"/>
                <a:cs typeface="Georgia"/>
              </a:rPr>
              <a:t> </a:t>
            </a:r>
            <a:r>
              <a:rPr sz="2800" spc="-5" dirty="0">
                <a:latin typeface="Georgia"/>
                <a:cs typeface="Georgia"/>
              </a:rPr>
              <a:t>data</a:t>
            </a:r>
            <a:r>
              <a:rPr sz="2800" spc="-25" dirty="0">
                <a:latin typeface="Georgia"/>
                <a:cs typeface="Georgia"/>
              </a:rPr>
              <a:t> </a:t>
            </a:r>
            <a:r>
              <a:rPr sz="2800" spc="-5" dirty="0">
                <a:latin typeface="Georgia"/>
                <a:cs typeface="Georgia"/>
              </a:rPr>
              <a:t>structures</a:t>
            </a:r>
            <a:r>
              <a:rPr sz="2800" spc="-65" dirty="0">
                <a:latin typeface="Georgia"/>
                <a:cs typeface="Georgia"/>
              </a:rPr>
              <a:t> </a:t>
            </a:r>
            <a:r>
              <a:rPr sz="2800" dirty="0">
                <a:latin typeface="Georgia"/>
                <a:cs typeface="Georgia"/>
              </a:rPr>
              <a:t>in </a:t>
            </a:r>
            <a:r>
              <a:rPr sz="2800" spc="-660" dirty="0">
                <a:latin typeface="Georgia"/>
                <a:cs typeface="Georgia"/>
              </a:rPr>
              <a:t> </a:t>
            </a:r>
            <a:r>
              <a:rPr sz="2800" spc="-5" dirty="0">
                <a:latin typeface="Georgia"/>
                <a:cs typeface="Georgia"/>
              </a:rPr>
              <a:t>programs</a:t>
            </a:r>
            <a:endParaRPr sz="2800" dirty="0">
              <a:latin typeface="Georgia"/>
              <a:cs typeface="Georgia"/>
            </a:endParaRPr>
          </a:p>
          <a:p>
            <a:pPr>
              <a:lnSpc>
                <a:spcPct val="100000"/>
              </a:lnSpc>
              <a:spcBef>
                <a:spcPts val="45"/>
              </a:spcBef>
              <a:buClr>
                <a:srgbClr val="9F4DA1"/>
              </a:buClr>
              <a:buFont typeface="Georgia"/>
              <a:buChar char="•"/>
            </a:pPr>
            <a:endParaRPr sz="3600" dirty="0">
              <a:latin typeface="Georgia"/>
              <a:cs typeface="Georgia"/>
            </a:endParaRPr>
          </a:p>
          <a:p>
            <a:pPr marL="268605" marR="200660" indent="-256540">
              <a:lnSpc>
                <a:spcPct val="100000"/>
              </a:lnSpc>
              <a:buClr>
                <a:srgbClr val="9F4DA1"/>
              </a:buClr>
              <a:buChar char="•"/>
              <a:tabLst>
                <a:tab pos="269240" algn="l"/>
              </a:tabLst>
            </a:pPr>
            <a:r>
              <a:rPr sz="2800" spc="-5" dirty="0">
                <a:latin typeface="Georgia"/>
                <a:cs typeface="Georgia"/>
              </a:rPr>
              <a:t>Be</a:t>
            </a:r>
            <a:r>
              <a:rPr sz="2800" spc="-30" dirty="0">
                <a:latin typeface="Georgia"/>
                <a:cs typeface="Georgia"/>
              </a:rPr>
              <a:t> </a:t>
            </a:r>
            <a:r>
              <a:rPr sz="2800" dirty="0">
                <a:latin typeface="Georgia"/>
                <a:cs typeface="Georgia"/>
              </a:rPr>
              <a:t>able</a:t>
            </a:r>
            <a:r>
              <a:rPr sz="2800" spc="-65" dirty="0">
                <a:latin typeface="Georgia"/>
                <a:cs typeface="Georgia"/>
              </a:rPr>
              <a:t> </a:t>
            </a:r>
            <a:r>
              <a:rPr sz="2800" spc="-5" dirty="0">
                <a:latin typeface="Georgia"/>
                <a:cs typeface="Georgia"/>
              </a:rPr>
              <a:t>to</a:t>
            </a:r>
            <a:r>
              <a:rPr sz="2800" spc="-15" dirty="0">
                <a:latin typeface="Georgia"/>
                <a:cs typeface="Georgia"/>
              </a:rPr>
              <a:t> </a:t>
            </a:r>
            <a:r>
              <a:rPr sz="2800" spc="5" dirty="0">
                <a:latin typeface="Georgia"/>
                <a:cs typeface="Georgia"/>
              </a:rPr>
              <a:t>pass</a:t>
            </a:r>
            <a:r>
              <a:rPr sz="2800" spc="-50" dirty="0">
                <a:latin typeface="Georgia"/>
                <a:cs typeface="Georgia"/>
              </a:rPr>
              <a:t> </a:t>
            </a:r>
            <a:r>
              <a:rPr sz="2800" spc="-5" dirty="0">
                <a:latin typeface="Georgia"/>
                <a:cs typeface="Georgia"/>
              </a:rPr>
              <a:t>compound</a:t>
            </a:r>
            <a:r>
              <a:rPr sz="2800" spc="-95" dirty="0">
                <a:latin typeface="Georgia"/>
                <a:cs typeface="Georgia"/>
              </a:rPr>
              <a:t> </a:t>
            </a:r>
            <a:r>
              <a:rPr sz="2800" dirty="0">
                <a:latin typeface="Georgia"/>
                <a:cs typeface="Georgia"/>
              </a:rPr>
              <a:t>data</a:t>
            </a:r>
            <a:r>
              <a:rPr sz="2800" spc="-20" dirty="0">
                <a:latin typeface="Georgia"/>
                <a:cs typeface="Georgia"/>
              </a:rPr>
              <a:t> </a:t>
            </a:r>
            <a:r>
              <a:rPr sz="2800" spc="-5" dirty="0">
                <a:latin typeface="Georgia"/>
                <a:cs typeface="Georgia"/>
              </a:rPr>
              <a:t>structures</a:t>
            </a:r>
            <a:r>
              <a:rPr sz="2800" spc="-45" dirty="0">
                <a:latin typeface="Georgia"/>
                <a:cs typeface="Georgia"/>
              </a:rPr>
              <a:t> </a:t>
            </a:r>
            <a:r>
              <a:rPr sz="2800" dirty="0">
                <a:latin typeface="Georgia"/>
                <a:cs typeface="Georgia"/>
              </a:rPr>
              <a:t>as </a:t>
            </a:r>
            <a:r>
              <a:rPr sz="2800" spc="-660" dirty="0">
                <a:latin typeface="Georgia"/>
                <a:cs typeface="Georgia"/>
              </a:rPr>
              <a:t> </a:t>
            </a:r>
            <a:r>
              <a:rPr sz="2800" spc="-5" dirty="0">
                <a:latin typeface="Georgia"/>
                <a:cs typeface="Georgia"/>
              </a:rPr>
              <a:t>function arguments, </a:t>
            </a:r>
            <a:r>
              <a:rPr sz="2800" spc="-15" dirty="0">
                <a:latin typeface="Georgia"/>
                <a:cs typeface="Georgia"/>
              </a:rPr>
              <a:t>either </a:t>
            </a:r>
            <a:r>
              <a:rPr sz="2800" spc="5" dirty="0">
                <a:latin typeface="Georgia"/>
                <a:cs typeface="Georgia"/>
              </a:rPr>
              <a:t>by </a:t>
            </a:r>
            <a:r>
              <a:rPr sz="2800" dirty="0">
                <a:latin typeface="Georgia"/>
                <a:cs typeface="Georgia"/>
              </a:rPr>
              <a:t>value or </a:t>
            </a:r>
            <a:r>
              <a:rPr sz="2800" spc="15" dirty="0">
                <a:latin typeface="Georgia"/>
                <a:cs typeface="Georgia"/>
              </a:rPr>
              <a:t>by </a:t>
            </a:r>
            <a:r>
              <a:rPr sz="2800" spc="20" dirty="0">
                <a:latin typeface="Georgia"/>
                <a:cs typeface="Georgia"/>
              </a:rPr>
              <a:t> </a:t>
            </a:r>
            <a:r>
              <a:rPr sz="2800" dirty="0">
                <a:latin typeface="Georgia"/>
                <a:cs typeface="Georgia"/>
              </a:rPr>
              <a:t>reference</a:t>
            </a:r>
          </a:p>
          <a:p>
            <a:pPr>
              <a:lnSpc>
                <a:spcPct val="100000"/>
              </a:lnSpc>
              <a:spcBef>
                <a:spcPts val="5"/>
              </a:spcBef>
              <a:buClr>
                <a:srgbClr val="9F4DA1"/>
              </a:buClr>
              <a:buFont typeface="Georgia"/>
              <a:buChar char="•"/>
            </a:pPr>
            <a:endParaRPr sz="3650" dirty="0">
              <a:latin typeface="Georgia"/>
              <a:cs typeface="Georgia"/>
            </a:endParaRPr>
          </a:p>
          <a:p>
            <a:pPr marL="268605" indent="-256540">
              <a:lnSpc>
                <a:spcPct val="100000"/>
              </a:lnSpc>
              <a:spcBef>
                <a:spcPts val="5"/>
              </a:spcBef>
              <a:buClr>
                <a:srgbClr val="9F4DA1"/>
              </a:buClr>
              <a:buChar char="•"/>
              <a:tabLst>
                <a:tab pos="269240" algn="l"/>
              </a:tabLst>
            </a:pPr>
            <a:r>
              <a:rPr sz="2800" spc="-5" dirty="0">
                <a:latin typeface="Georgia"/>
                <a:cs typeface="Georgia"/>
              </a:rPr>
              <a:t>Be</a:t>
            </a:r>
            <a:r>
              <a:rPr sz="2800" spc="-20" dirty="0">
                <a:latin typeface="Georgia"/>
                <a:cs typeface="Georgia"/>
              </a:rPr>
              <a:t> </a:t>
            </a:r>
            <a:r>
              <a:rPr sz="2800" dirty="0">
                <a:latin typeface="Georgia"/>
                <a:cs typeface="Georgia"/>
              </a:rPr>
              <a:t>able</a:t>
            </a:r>
            <a:r>
              <a:rPr sz="2800" spc="-10" dirty="0">
                <a:latin typeface="Georgia"/>
                <a:cs typeface="Georgia"/>
              </a:rPr>
              <a:t> </a:t>
            </a:r>
            <a:r>
              <a:rPr sz="2800" spc="-5" dirty="0">
                <a:latin typeface="Georgia"/>
                <a:cs typeface="Georgia"/>
              </a:rPr>
              <a:t>to</a:t>
            </a:r>
            <a:r>
              <a:rPr sz="2800" spc="-80" dirty="0">
                <a:latin typeface="Georgia"/>
                <a:cs typeface="Georgia"/>
              </a:rPr>
              <a:t> </a:t>
            </a:r>
            <a:r>
              <a:rPr sz="2800" dirty="0">
                <a:latin typeface="Georgia"/>
                <a:cs typeface="Georgia"/>
              </a:rPr>
              <a:t>do</a:t>
            </a:r>
            <a:r>
              <a:rPr sz="2800" spc="-5" dirty="0">
                <a:latin typeface="Georgia"/>
                <a:cs typeface="Georgia"/>
              </a:rPr>
              <a:t> </a:t>
            </a:r>
            <a:r>
              <a:rPr sz="2800" dirty="0">
                <a:latin typeface="Georgia"/>
                <a:cs typeface="Georgia"/>
              </a:rPr>
              <a:t>simple</a:t>
            </a:r>
            <a:r>
              <a:rPr sz="2800" spc="-65" dirty="0">
                <a:latin typeface="Georgia"/>
                <a:cs typeface="Georgia"/>
              </a:rPr>
              <a:t> </a:t>
            </a:r>
            <a:r>
              <a:rPr sz="2800" dirty="0">
                <a:latin typeface="Georgia"/>
                <a:cs typeface="Georgia"/>
              </a:rPr>
              <a:t>bit-vector</a:t>
            </a:r>
            <a:r>
              <a:rPr sz="2800" spc="-75" dirty="0">
                <a:latin typeface="Georgia"/>
                <a:cs typeface="Georgia"/>
              </a:rPr>
              <a:t> </a:t>
            </a:r>
            <a:r>
              <a:rPr sz="2800" spc="-5" dirty="0">
                <a:latin typeface="Georgia"/>
                <a:cs typeface="Georgia"/>
              </a:rPr>
              <a:t>manipulations</a:t>
            </a:r>
            <a:endParaRPr sz="2800" dirty="0">
              <a:latin typeface="Georgia"/>
              <a:cs typeface="Georgia"/>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652373" y="822401"/>
            <a:ext cx="2590165" cy="695325"/>
          </a:xfrm>
          <a:prstGeom prst="rect">
            <a:avLst/>
          </a:prstGeom>
        </p:spPr>
        <p:txBody>
          <a:bodyPr vert="horz" wrap="square" lIns="0" tIns="12065" rIns="0" bIns="0" rtlCol="0">
            <a:spAutoFit/>
          </a:bodyPr>
          <a:lstStyle/>
          <a:p>
            <a:pPr marL="12700">
              <a:lnSpc>
                <a:spcPct val="100000"/>
              </a:lnSpc>
              <a:spcBef>
                <a:spcPts val="95"/>
              </a:spcBef>
            </a:pPr>
            <a:r>
              <a:rPr spc="-5" dirty="0">
                <a:solidFill>
                  <a:srgbClr val="424454"/>
                </a:solidFill>
                <a:latin typeface="Trebuchet MS"/>
                <a:cs typeface="Trebuchet MS"/>
              </a:rPr>
              <a:t>Structures</a:t>
            </a:r>
          </a:p>
        </p:txBody>
      </p:sp>
      <p:sp>
        <p:nvSpPr>
          <p:cNvPr id="3" name="object 3"/>
          <p:cNvSpPr txBox="1"/>
          <p:nvPr/>
        </p:nvSpPr>
        <p:spPr>
          <a:xfrm>
            <a:off x="535635" y="1366631"/>
            <a:ext cx="1991360" cy="963294"/>
          </a:xfrm>
          <a:prstGeom prst="rect">
            <a:avLst/>
          </a:prstGeom>
        </p:spPr>
        <p:txBody>
          <a:bodyPr vert="horz" wrap="square" lIns="0" tIns="176530" rIns="0" bIns="0" rtlCol="0">
            <a:spAutoFit/>
          </a:bodyPr>
          <a:lstStyle/>
          <a:p>
            <a:pPr marL="113030" indent="-100965">
              <a:lnSpc>
                <a:spcPct val="100000"/>
              </a:lnSpc>
              <a:spcBef>
                <a:spcPts val="1390"/>
              </a:spcBef>
              <a:buClr>
                <a:srgbClr val="9F4DA1"/>
              </a:buClr>
              <a:buSzPct val="90000"/>
              <a:buChar char="•"/>
              <a:tabLst>
                <a:tab pos="113664" algn="l"/>
              </a:tabLst>
            </a:pPr>
            <a:r>
              <a:rPr sz="2000" spc="-15" dirty="0">
                <a:latin typeface="Georgia"/>
                <a:cs typeface="Georgia"/>
              </a:rPr>
              <a:t>C</a:t>
            </a:r>
            <a:r>
              <a:rPr sz="2000" spc="-10" dirty="0">
                <a:latin typeface="Georgia"/>
                <a:cs typeface="Georgia"/>
              </a:rPr>
              <a:t>om</a:t>
            </a:r>
            <a:r>
              <a:rPr sz="2000" spc="-20" dirty="0">
                <a:latin typeface="Georgia"/>
                <a:cs typeface="Georgia"/>
              </a:rPr>
              <a:t>p</a:t>
            </a:r>
            <a:r>
              <a:rPr sz="2000" spc="-10" dirty="0">
                <a:latin typeface="Georgia"/>
                <a:cs typeface="Georgia"/>
              </a:rPr>
              <a:t>o</a:t>
            </a:r>
            <a:r>
              <a:rPr sz="2000" dirty="0">
                <a:latin typeface="Georgia"/>
                <a:cs typeface="Georgia"/>
              </a:rPr>
              <a:t>u</a:t>
            </a:r>
            <a:r>
              <a:rPr sz="2000" spc="-5" dirty="0">
                <a:latin typeface="Georgia"/>
                <a:cs typeface="Georgia"/>
              </a:rPr>
              <a:t>nd</a:t>
            </a:r>
            <a:r>
              <a:rPr sz="2000" spc="-70" dirty="0">
                <a:latin typeface="Georgia"/>
                <a:cs typeface="Georgia"/>
              </a:rPr>
              <a:t> </a:t>
            </a:r>
            <a:r>
              <a:rPr sz="2000" dirty="0">
                <a:latin typeface="Georgia"/>
                <a:cs typeface="Georgia"/>
              </a:rPr>
              <a:t>d</a:t>
            </a:r>
            <a:r>
              <a:rPr sz="2000" spc="-5" dirty="0">
                <a:latin typeface="Georgia"/>
                <a:cs typeface="Georgia"/>
              </a:rPr>
              <a:t>a</a:t>
            </a:r>
            <a:r>
              <a:rPr sz="2000" dirty="0">
                <a:latin typeface="Georgia"/>
                <a:cs typeface="Georgia"/>
              </a:rPr>
              <a:t>t</a:t>
            </a:r>
            <a:r>
              <a:rPr sz="2000" spc="-5" dirty="0">
                <a:latin typeface="Georgia"/>
                <a:cs typeface="Georgia"/>
              </a:rPr>
              <a:t>a:</a:t>
            </a:r>
            <a:endParaRPr sz="2000">
              <a:latin typeface="Georgia"/>
              <a:cs typeface="Georgia"/>
            </a:endParaRPr>
          </a:p>
          <a:p>
            <a:pPr marL="113030" indent="-100965">
              <a:lnSpc>
                <a:spcPct val="100000"/>
              </a:lnSpc>
              <a:spcBef>
                <a:spcPts val="1290"/>
              </a:spcBef>
              <a:buClr>
                <a:srgbClr val="9F4DA1"/>
              </a:buClr>
              <a:buSzPct val="90000"/>
              <a:buChar char="•"/>
              <a:tabLst>
                <a:tab pos="113664" algn="l"/>
              </a:tabLst>
            </a:pPr>
            <a:r>
              <a:rPr sz="2000" spc="-5" dirty="0">
                <a:latin typeface="Georgia"/>
                <a:cs typeface="Georgia"/>
              </a:rPr>
              <a:t>A</a:t>
            </a:r>
            <a:r>
              <a:rPr sz="2000" spc="-70" dirty="0">
                <a:latin typeface="Georgia"/>
                <a:cs typeface="Georgia"/>
              </a:rPr>
              <a:t> </a:t>
            </a:r>
            <a:r>
              <a:rPr sz="2000" spc="-5" dirty="0">
                <a:latin typeface="Georgia"/>
                <a:cs typeface="Georgia"/>
              </a:rPr>
              <a:t>date</a:t>
            </a:r>
            <a:r>
              <a:rPr sz="2000" spc="-75" dirty="0">
                <a:latin typeface="Georgia"/>
                <a:cs typeface="Georgia"/>
              </a:rPr>
              <a:t> </a:t>
            </a:r>
            <a:r>
              <a:rPr sz="2000" spc="-15" dirty="0">
                <a:latin typeface="Georgia"/>
                <a:cs typeface="Georgia"/>
              </a:rPr>
              <a:t>is</a:t>
            </a:r>
            <a:endParaRPr sz="2000">
              <a:latin typeface="Georgia"/>
              <a:cs typeface="Georgia"/>
            </a:endParaRPr>
          </a:p>
        </p:txBody>
      </p:sp>
      <p:graphicFrame>
        <p:nvGraphicFramePr>
          <p:cNvPr id="4" name="object 4"/>
          <p:cNvGraphicFramePr>
            <a:graphicFrameLocks noGrp="1"/>
          </p:cNvGraphicFramePr>
          <p:nvPr/>
        </p:nvGraphicFramePr>
        <p:xfrm>
          <a:off x="832205" y="2351305"/>
          <a:ext cx="2465705" cy="968032"/>
        </p:xfrm>
        <a:graphic>
          <a:graphicData uri="http://schemas.openxmlformats.org/drawingml/2006/table">
            <a:tbl>
              <a:tblPr firstRow="1" bandRow="1">
                <a:tableStyleId>{2D5ABB26-0587-4C30-8999-92F81FD0307C}</a:tableStyleId>
              </a:tblPr>
              <a:tblGrid>
                <a:gridCol w="297180">
                  <a:extLst>
                    <a:ext uri="{9D8B030D-6E8A-4147-A177-3AD203B41FA5}">
                      <a16:colId xmlns:a16="http://schemas.microsoft.com/office/drawing/2014/main" val="20000"/>
                    </a:ext>
                  </a:extLst>
                </a:gridCol>
                <a:gridCol w="865505">
                  <a:extLst>
                    <a:ext uri="{9D8B030D-6E8A-4147-A177-3AD203B41FA5}">
                      <a16:colId xmlns:a16="http://schemas.microsoft.com/office/drawing/2014/main" val="20001"/>
                    </a:ext>
                  </a:extLst>
                </a:gridCol>
                <a:gridCol w="1303020">
                  <a:extLst>
                    <a:ext uri="{9D8B030D-6E8A-4147-A177-3AD203B41FA5}">
                      <a16:colId xmlns:a16="http://schemas.microsoft.com/office/drawing/2014/main" val="20002"/>
                    </a:ext>
                  </a:extLst>
                </a:gridCol>
              </a:tblGrid>
              <a:tr h="291860">
                <a:tc>
                  <a:txBody>
                    <a:bodyPr/>
                    <a:lstStyle/>
                    <a:p>
                      <a:pPr marR="81280" algn="r">
                        <a:lnSpc>
                          <a:spcPts val="2085"/>
                        </a:lnSpc>
                      </a:pPr>
                      <a:r>
                        <a:rPr sz="1800" dirty="0">
                          <a:solidFill>
                            <a:srgbClr val="438085"/>
                          </a:solidFill>
                          <a:latin typeface="Georgia"/>
                          <a:cs typeface="Georgia"/>
                        </a:rPr>
                        <a:t>▫</a:t>
                      </a:r>
                      <a:endParaRPr sz="1800">
                        <a:latin typeface="Georgia"/>
                        <a:cs typeface="Georgia"/>
                      </a:endParaRPr>
                    </a:p>
                  </a:txBody>
                  <a:tcPr marL="0" marR="0" marT="0" marB="0"/>
                </a:tc>
                <a:tc>
                  <a:txBody>
                    <a:bodyPr/>
                    <a:lstStyle/>
                    <a:p>
                      <a:pPr marR="56515" algn="r">
                        <a:lnSpc>
                          <a:spcPts val="2014"/>
                        </a:lnSpc>
                      </a:pPr>
                      <a:r>
                        <a:rPr sz="1800" dirty="0">
                          <a:latin typeface="Georgia"/>
                          <a:cs typeface="Georgia"/>
                        </a:rPr>
                        <a:t>an</a:t>
                      </a:r>
                      <a:r>
                        <a:rPr sz="1800" spc="-75" dirty="0">
                          <a:latin typeface="Georgia"/>
                          <a:cs typeface="Georgia"/>
                        </a:rPr>
                        <a:t> </a:t>
                      </a:r>
                      <a:r>
                        <a:rPr sz="1800" spc="-5" dirty="0">
                          <a:latin typeface="Courier New"/>
                          <a:cs typeface="Courier New"/>
                        </a:rPr>
                        <a:t>int</a:t>
                      </a:r>
                      <a:endParaRPr sz="1800">
                        <a:latin typeface="Courier New"/>
                        <a:cs typeface="Courier New"/>
                      </a:endParaRPr>
                    </a:p>
                  </a:txBody>
                  <a:tcPr marL="0" marR="0" marT="0" marB="0"/>
                </a:tc>
                <a:tc>
                  <a:txBody>
                    <a:bodyPr/>
                    <a:lstStyle/>
                    <a:p>
                      <a:pPr marL="62865">
                        <a:lnSpc>
                          <a:spcPts val="2014"/>
                        </a:lnSpc>
                      </a:pPr>
                      <a:r>
                        <a:rPr sz="1800" spc="-5" dirty="0">
                          <a:latin typeface="Courier New"/>
                          <a:cs typeface="Courier New"/>
                        </a:rPr>
                        <a:t>mont</a:t>
                      </a:r>
                      <a:r>
                        <a:rPr sz="1800" dirty="0">
                          <a:latin typeface="Courier New"/>
                          <a:cs typeface="Courier New"/>
                        </a:rPr>
                        <a:t>h</a:t>
                      </a:r>
                      <a:r>
                        <a:rPr sz="1800" spc="-720" dirty="0">
                          <a:latin typeface="Courier New"/>
                          <a:cs typeface="Courier New"/>
                        </a:rPr>
                        <a:t> </a:t>
                      </a:r>
                      <a:r>
                        <a:rPr sz="1800" u="sng" dirty="0">
                          <a:uFill>
                            <a:solidFill>
                              <a:srgbClr val="000000"/>
                            </a:solidFill>
                          </a:uFill>
                          <a:latin typeface="Georgia"/>
                          <a:cs typeface="Georgia"/>
                        </a:rPr>
                        <a:t>a</a:t>
                      </a:r>
                      <a:r>
                        <a:rPr sz="1800" u="sng" spc="-10" dirty="0">
                          <a:uFill>
                            <a:solidFill>
                              <a:srgbClr val="000000"/>
                            </a:solidFill>
                          </a:uFill>
                          <a:latin typeface="Georgia"/>
                          <a:cs typeface="Georgia"/>
                        </a:rPr>
                        <a:t>n</a:t>
                      </a:r>
                      <a:r>
                        <a:rPr sz="1800" u="sng" dirty="0">
                          <a:uFill>
                            <a:solidFill>
                              <a:srgbClr val="000000"/>
                            </a:solidFill>
                          </a:uFill>
                          <a:latin typeface="Georgia"/>
                          <a:cs typeface="Georgia"/>
                        </a:rPr>
                        <a:t>d</a:t>
                      </a:r>
                      <a:endParaRPr sz="1800">
                        <a:latin typeface="Georgia"/>
                        <a:cs typeface="Georgia"/>
                      </a:endParaRPr>
                    </a:p>
                  </a:txBody>
                  <a:tcPr marL="0" marR="0" marT="0" marB="0"/>
                </a:tc>
                <a:extLst>
                  <a:ext uri="{0D108BD9-81ED-4DB2-BD59-A6C34878D82A}">
                    <a16:rowId xmlns:a16="http://schemas.microsoft.com/office/drawing/2014/main" val="10000"/>
                  </a:ext>
                </a:extLst>
              </a:tr>
              <a:tr h="344695">
                <a:tc>
                  <a:txBody>
                    <a:bodyPr/>
                    <a:lstStyle/>
                    <a:p>
                      <a:pPr marR="81280" algn="r">
                        <a:lnSpc>
                          <a:spcPct val="100000"/>
                        </a:lnSpc>
                        <a:spcBef>
                          <a:spcPts val="50"/>
                        </a:spcBef>
                      </a:pPr>
                      <a:r>
                        <a:rPr sz="1800" dirty="0">
                          <a:solidFill>
                            <a:srgbClr val="438085"/>
                          </a:solidFill>
                          <a:latin typeface="Georgia"/>
                          <a:cs typeface="Georgia"/>
                        </a:rPr>
                        <a:t>▫</a:t>
                      </a:r>
                      <a:endParaRPr sz="1800">
                        <a:latin typeface="Georgia"/>
                        <a:cs typeface="Georgia"/>
                      </a:endParaRPr>
                    </a:p>
                  </a:txBody>
                  <a:tcPr marL="0" marR="0" marT="6350" marB="0"/>
                </a:tc>
                <a:tc>
                  <a:txBody>
                    <a:bodyPr/>
                    <a:lstStyle/>
                    <a:p>
                      <a:pPr marR="56515" algn="r">
                        <a:lnSpc>
                          <a:spcPts val="2115"/>
                        </a:lnSpc>
                      </a:pPr>
                      <a:r>
                        <a:rPr sz="1800" dirty="0">
                          <a:latin typeface="Georgia"/>
                          <a:cs typeface="Georgia"/>
                        </a:rPr>
                        <a:t>an</a:t>
                      </a:r>
                      <a:r>
                        <a:rPr sz="1800" spc="-75" dirty="0">
                          <a:latin typeface="Georgia"/>
                          <a:cs typeface="Georgia"/>
                        </a:rPr>
                        <a:t> </a:t>
                      </a:r>
                      <a:r>
                        <a:rPr sz="1800" spc="-5" dirty="0">
                          <a:latin typeface="Courier New"/>
                          <a:cs typeface="Courier New"/>
                        </a:rPr>
                        <a:t>int</a:t>
                      </a:r>
                      <a:endParaRPr sz="1800">
                        <a:latin typeface="Courier New"/>
                        <a:cs typeface="Courier New"/>
                      </a:endParaRPr>
                    </a:p>
                  </a:txBody>
                  <a:tcPr marL="0" marR="0" marT="0" marB="0"/>
                </a:tc>
                <a:tc>
                  <a:txBody>
                    <a:bodyPr/>
                    <a:lstStyle/>
                    <a:p>
                      <a:pPr marL="62865">
                        <a:lnSpc>
                          <a:spcPts val="2115"/>
                        </a:lnSpc>
                      </a:pPr>
                      <a:r>
                        <a:rPr sz="1800" spc="-5" dirty="0">
                          <a:latin typeface="Courier New"/>
                          <a:cs typeface="Courier New"/>
                        </a:rPr>
                        <a:t>da</a:t>
                      </a:r>
                      <a:r>
                        <a:rPr sz="1800" dirty="0">
                          <a:latin typeface="Courier New"/>
                          <a:cs typeface="Courier New"/>
                        </a:rPr>
                        <a:t>y</a:t>
                      </a:r>
                      <a:r>
                        <a:rPr sz="1800" spc="-675" dirty="0">
                          <a:latin typeface="Courier New"/>
                          <a:cs typeface="Courier New"/>
                        </a:rPr>
                        <a:t> </a:t>
                      </a:r>
                      <a:r>
                        <a:rPr sz="1800" u="sng" dirty="0">
                          <a:uFill>
                            <a:solidFill>
                              <a:srgbClr val="000000"/>
                            </a:solidFill>
                          </a:uFill>
                          <a:latin typeface="Georgia"/>
                          <a:cs typeface="Georgia"/>
                        </a:rPr>
                        <a:t>and</a:t>
                      </a:r>
                      <a:endParaRPr sz="1800">
                        <a:latin typeface="Georgia"/>
                        <a:cs typeface="Georgia"/>
                      </a:endParaRPr>
                    </a:p>
                  </a:txBody>
                  <a:tcPr marL="0" marR="0" marT="0" marB="0"/>
                </a:tc>
                <a:extLst>
                  <a:ext uri="{0D108BD9-81ED-4DB2-BD59-A6C34878D82A}">
                    <a16:rowId xmlns:a16="http://schemas.microsoft.com/office/drawing/2014/main" val="10001"/>
                  </a:ext>
                </a:extLst>
              </a:tr>
              <a:tr h="331477">
                <a:tc>
                  <a:txBody>
                    <a:bodyPr/>
                    <a:lstStyle/>
                    <a:p>
                      <a:pPr marR="81280" algn="r">
                        <a:lnSpc>
                          <a:spcPts val="2145"/>
                        </a:lnSpc>
                        <a:spcBef>
                          <a:spcPts val="365"/>
                        </a:spcBef>
                      </a:pPr>
                      <a:r>
                        <a:rPr sz="1800" dirty="0">
                          <a:solidFill>
                            <a:srgbClr val="438085"/>
                          </a:solidFill>
                          <a:latin typeface="Georgia"/>
                          <a:cs typeface="Georgia"/>
                        </a:rPr>
                        <a:t>▫</a:t>
                      </a:r>
                      <a:endParaRPr sz="1800">
                        <a:latin typeface="Georgia"/>
                        <a:cs typeface="Georgia"/>
                      </a:endParaRPr>
                    </a:p>
                  </a:txBody>
                  <a:tcPr marL="0" marR="0" marT="46355" marB="0"/>
                </a:tc>
                <a:tc>
                  <a:txBody>
                    <a:bodyPr/>
                    <a:lstStyle/>
                    <a:p>
                      <a:pPr marR="56515" algn="r">
                        <a:lnSpc>
                          <a:spcPct val="100000"/>
                        </a:lnSpc>
                        <a:spcBef>
                          <a:spcPts val="270"/>
                        </a:spcBef>
                      </a:pPr>
                      <a:r>
                        <a:rPr sz="1800" dirty="0">
                          <a:latin typeface="Georgia"/>
                          <a:cs typeface="Georgia"/>
                        </a:rPr>
                        <a:t>an</a:t>
                      </a:r>
                      <a:r>
                        <a:rPr sz="1800" spc="-75" dirty="0">
                          <a:latin typeface="Georgia"/>
                          <a:cs typeface="Georgia"/>
                        </a:rPr>
                        <a:t> </a:t>
                      </a:r>
                      <a:r>
                        <a:rPr sz="1800" spc="-5" dirty="0">
                          <a:latin typeface="Courier New"/>
                          <a:cs typeface="Courier New"/>
                        </a:rPr>
                        <a:t>int</a:t>
                      </a:r>
                      <a:endParaRPr sz="1800">
                        <a:latin typeface="Courier New"/>
                        <a:cs typeface="Courier New"/>
                      </a:endParaRPr>
                    </a:p>
                  </a:txBody>
                  <a:tcPr marL="0" marR="0" marT="34290" marB="0"/>
                </a:tc>
                <a:tc>
                  <a:txBody>
                    <a:bodyPr/>
                    <a:lstStyle/>
                    <a:p>
                      <a:pPr marL="62865">
                        <a:lnSpc>
                          <a:spcPct val="100000"/>
                        </a:lnSpc>
                        <a:spcBef>
                          <a:spcPts val="220"/>
                        </a:spcBef>
                      </a:pPr>
                      <a:r>
                        <a:rPr sz="1800" spc="-10" dirty="0">
                          <a:latin typeface="Courier New"/>
                          <a:cs typeface="Courier New"/>
                        </a:rPr>
                        <a:t>year</a:t>
                      </a:r>
                      <a:endParaRPr sz="1800">
                        <a:latin typeface="Courier New"/>
                        <a:cs typeface="Courier New"/>
                      </a:endParaRPr>
                    </a:p>
                  </a:txBody>
                  <a:tcPr marL="0" marR="0" marT="27940" marB="0"/>
                </a:tc>
                <a:extLst>
                  <a:ext uri="{0D108BD9-81ED-4DB2-BD59-A6C34878D82A}">
                    <a16:rowId xmlns:a16="http://schemas.microsoft.com/office/drawing/2014/main" val="10002"/>
                  </a:ext>
                </a:extLst>
              </a:tr>
            </a:tbl>
          </a:graphicData>
        </a:graphic>
      </p:graphicFrame>
      <p:sp>
        <p:nvSpPr>
          <p:cNvPr id="6" name="object 6"/>
          <p:cNvSpPr txBox="1"/>
          <p:nvPr/>
        </p:nvSpPr>
        <p:spPr>
          <a:xfrm>
            <a:off x="5335523" y="1373124"/>
            <a:ext cx="2395855" cy="3282950"/>
          </a:xfrm>
          <a:prstGeom prst="rect">
            <a:avLst/>
          </a:prstGeom>
          <a:ln w="9144">
            <a:solidFill>
              <a:srgbClr val="000000"/>
            </a:solidFill>
          </a:ln>
        </p:spPr>
        <p:txBody>
          <a:bodyPr vert="horz" wrap="square" lIns="0" tIns="0" rIns="0" bIns="0" rtlCol="0">
            <a:spAutoFit/>
          </a:bodyPr>
          <a:lstStyle/>
          <a:p>
            <a:pPr marL="112395">
              <a:lnSpc>
                <a:spcPts val="1905"/>
              </a:lnSpc>
            </a:pPr>
            <a:r>
              <a:rPr sz="1600" b="1" spc="-5" dirty="0">
                <a:latin typeface="Courier New"/>
                <a:cs typeface="Courier New"/>
              </a:rPr>
              <a:t>struct</a:t>
            </a:r>
            <a:r>
              <a:rPr sz="1600" b="1" spc="-90" dirty="0">
                <a:latin typeface="Courier New"/>
                <a:cs typeface="Courier New"/>
              </a:rPr>
              <a:t> </a:t>
            </a:r>
            <a:r>
              <a:rPr sz="1600" b="1" spc="-5" dirty="0">
                <a:latin typeface="Courier New"/>
                <a:cs typeface="Courier New"/>
              </a:rPr>
              <a:t>ADate</a:t>
            </a:r>
            <a:r>
              <a:rPr sz="1600" b="1" spc="-65" dirty="0">
                <a:latin typeface="Courier New"/>
                <a:cs typeface="Courier New"/>
              </a:rPr>
              <a:t> </a:t>
            </a:r>
            <a:r>
              <a:rPr sz="1600" b="1" spc="5" dirty="0">
                <a:latin typeface="Courier New"/>
                <a:cs typeface="Courier New"/>
              </a:rPr>
              <a:t>{</a:t>
            </a:r>
            <a:endParaRPr sz="1600">
              <a:latin typeface="Courier New"/>
              <a:cs typeface="Courier New"/>
            </a:endParaRPr>
          </a:p>
          <a:p>
            <a:pPr marL="469900">
              <a:lnSpc>
                <a:spcPct val="100000"/>
              </a:lnSpc>
              <a:spcBef>
                <a:spcPts val="385"/>
              </a:spcBef>
              <a:tabLst>
                <a:tab pos="1079500" algn="l"/>
              </a:tabLst>
            </a:pPr>
            <a:r>
              <a:rPr sz="1600" b="1" dirty="0">
                <a:latin typeface="Courier New"/>
                <a:cs typeface="Courier New"/>
              </a:rPr>
              <a:t>int	</a:t>
            </a:r>
            <a:r>
              <a:rPr sz="1600" b="1" spc="-5" dirty="0">
                <a:latin typeface="Courier New"/>
                <a:cs typeface="Courier New"/>
              </a:rPr>
              <a:t>month;</a:t>
            </a:r>
            <a:endParaRPr sz="1600">
              <a:latin typeface="Courier New"/>
              <a:cs typeface="Courier New"/>
            </a:endParaRPr>
          </a:p>
          <a:p>
            <a:pPr marL="457834">
              <a:lnSpc>
                <a:spcPct val="100000"/>
              </a:lnSpc>
              <a:spcBef>
                <a:spcPts val="405"/>
              </a:spcBef>
              <a:tabLst>
                <a:tab pos="1069975" algn="l"/>
              </a:tabLst>
            </a:pPr>
            <a:r>
              <a:rPr sz="1600" b="1" spc="-5" dirty="0">
                <a:latin typeface="Courier New"/>
                <a:cs typeface="Courier New"/>
              </a:rPr>
              <a:t>int	day;</a:t>
            </a:r>
            <a:endParaRPr sz="1600">
              <a:latin typeface="Courier New"/>
              <a:cs typeface="Courier New"/>
            </a:endParaRPr>
          </a:p>
          <a:p>
            <a:pPr marL="457834">
              <a:lnSpc>
                <a:spcPct val="100000"/>
              </a:lnSpc>
              <a:spcBef>
                <a:spcPts val="414"/>
              </a:spcBef>
              <a:tabLst>
                <a:tab pos="1066800" algn="l"/>
              </a:tabLst>
            </a:pPr>
            <a:r>
              <a:rPr sz="1600" b="1" dirty="0">
                <a:latin typeface="Courier New"/>
                <a:cs typeface="Courier New"/>
              </a:rPr>
              <a:t>int	</a:t>
            </a:r>
            <a:r>
              <a:rPr sz="1600" b="1" spc="-5" dirty="0">
                <a:latin typeface="Courier New"/>
                <a:cs typeface="Courier New"/>
              </a:rPr>
              <a:t>year;</a:t>
            </a:r>
            <a:endParaRPr sz="1600">
              <a:latin typeface="Courier New"/>
              <a:cs typeface="Courier New"/>
            </a:endParaRPr>
          </a:p>
          <a:p>
            <a:pPr marL="91440">
              <a:lnSpc>
                <a:spcPct val="100000"/>
              </a:lnSpc>
              <a:spcBef>
                <a:spcPts val="384"/>
              </a:spcBef>
            </a:pPr>
            <a:r>
              <a:rPr sz="1600" b="1" spc="-5" dirty="0">
                <a:latin typeface="Courier New"/>
                <a:cs typeface="Courier New"/>
              </a:rPr>
              <a:t>};</a:t>
            </a:r>
            <a:endParaRPr sz="1600">
              <a:latin typeface="Courier New"/>
              <a:cs typeface="Courier New"/>
            </a:endParaRPr>
          </a:p>
          <a:p>
            <a:pPr marL="91440" marR="106045">
              <a:lnSpc>
                <a:spcPts val="4610"/>
              </a:lnSpc>
              <a:spcBef>
                <a:spcPts val="530"/>
              </a:spcBef>
            </a:pPr>
            <a:r>
              <a:rPr sz="1600" b="1" spc="-5" dirty="0">
                <a:latin typeface="Courier New"/>
                <a:cs typeface="Courier New"/>
              </a:rPr>
              <a:t>struct</a:t>
            </a:r>
            <a:r>
              <a:rPr sz="1600" b="1" spc="-45" dirty="0">
                <a:latin typeface="Courier New"/>
                <a:cs typeface="Courier New"/>
              </a:rPr>
              <a:t> </a:t>
            </a:r>
            <a:r>
              <a:rPr sz="1600" b="1" spc="-5" dirty="0">
                <a:latin typeface="Courier New"/>
                <a:cs typeface="Courier New"/>
              </a:rPr>
              <a:t>ADate</a:t>
            </a:r>
            <a:r>
              <a:rPr sz="1600" b="1" spc="-55" dirty="0">
                <a:latin typeface="Courier New"/>
                <a:cs typeface="Courier New"/>
              </a:rPr>
              <a:t> </a:t>
            </a:r>
            <a:r>
              <a:rPr sz="1600" b="1" spc="-10" dirty="0">
                <a:latin typeface="Courier New"/>
                <a:cs typeface="Courier New"/>
              </a:rPr>
              <a:t>date; </a:t>
            </a:r>
            <a:r>
              <a:rPr sz="1600" b="1" spc="-944" dirty="0">
                <a:latin typeface="Courier New"/>
                <a:cs typeface="Courier New"/>
              </a:rPr>
              <a:t> </a:t>
            </a:r>
            <a:r>
              <a:rPr sz="1600" b="1" dirty="0">
                <a:latin typeface="Courier New"/>
                <a:cs typeface="Courier New"/>
              </a:rPr>
              <a:t>date.month</a:t>
            </a:r>
            <a:r>
              <a:rPr sz="1600" b="1" spc="-45" dirty="0">
                <a:latin typeface="Courier New"/>
                <a:cs typeface="Courier New"/>
              </a:rPr>
              <a:t> </a:t>
            </a:r>
            <a:r>
              <a:rPr sz="1600" b="1" dirty="0">
                <a:latin typeface="Courier New"/>
                <a:cs typeface="Courier New"/>
              </a:rPr>
              <a:t>=</a:t>
            </a:r>
            <a:r>
              <a:rPr sz="1600" b="1" spc="-25" dirty="0">
                <a:latin typeface="Courier New"/>
                <a:cs typeface="Courier New"/>
              </a:rPr>
              <a:t> </a:t>
            </a:r>
            <a:r>
              <a:rPr sz="1600" b="1" spc="-5" dirty="0">
                <a:latin typeface="Courier New"/>
                <a:cs typeface="Courier New"/>
              </a:rPr>
              <a:t>1;</a:t>
            </a:r>
            <a:endParaRPr sz="1600">
              <a:latin typeface="Courier New"/>
              <a:cs typeface="Courier New"/>
            </a:endParaRPr>
          </a:p>
          <a:p>
            <a:pPr marL="91440">
              <a:lnSpc>
                <a:spcPts val="1825"/>
              </a:lnSpc>
            </a:pPr>
            <a:r>
              <a:rPr sz="1600" b="1" spc="-5" dirty="0">
                <a:latin typeface="Courier New"/>
                <a:cs typeface="Courier New"/>
              </a:rPr>
              <a:t>date.day</a:t>
            </a:r>
            <a:r>
              <a:rPr sz="1600" b="1" spc="-60" dirty="0">
                <a:latin typeface="Courier New"/>
                <a:cs typeface="Courier New"/>
              </a:rPr>
              <a:t> </a:t>
            </a:r>
            <a:r>
              <a:rPr sz="1600" b="1" spc="5" dirty="0">
                <a:latin typeface="Courier New"/>
                <a:cs typeface="Courier New"/>
              </a:rPr>
              <a:t>=</a:t>
            </a:r>
            <a:r>
              <a:rPr sz="1600" b="1" spc="-60" dirty="0">
                <a:latin typeface="Courier New"/>
                <a:cs typeface="Courier New"/>
              </a:rPr>
              <a:t> </a:t>
            </a:r>
            <a:r>
              <a:rPr sz="1600" b="1" spc="-10" dirty="0">
                <a:latin typeface="Courier New"/>
                <a:cs typeface="Courier New"/>
              </a:rPr>
              <a:t>18;</a:t>
            </a:r>
            <a:endParaRPr sz="1600">
              <a:latin typeface="Courier New"/>
              <a:cs typeface="Courier New"/>
            </a:endParaRPr>
          </a:p>
          <a:p>
            <a:pPr marL="91440">
              <a:lnSpc>
                <a:spcPct val="100000"/>
              </a:lnSpc>
              <a:spcBef>
                <a:spcPts val="335"/>
              </a:spcBef>
            </a:pPr>
            <a:r>
              <a:rPr sz="1600" b="1" dirty="0">
                <a:latin typeface="Courier New"/>
                <a:cs typeface="Courier New"/>
              </a:rPr>
              <a:t>date.year</a:t>
            </a:r>
            <a:r>
              <a:rPr sz="1600" b="1" spc="-55" dirty="0">
                <a:latin typeface="Courier New"/>
                <a:cs typeface="Courier New"/>
              </a:rPr>
              <a:t> </a:t>
            </a:r>
            <a:r>
              <a:rPr sz="1600" b="1" dirty="0">
                <a:latin typeface="Courier New"/>
                <a:cs typeface="Courier New"/>
              </a:rPr>
              <a:t>=</a:t>
            </a:r>
            <a:r>
              <a:rPr sz="1600" b="1" spc="-60" dirty="0">
                <a:latin typeface="Courier New"/>
                <a:cs typeface="Courier New"/>
              </a:rPr>
              <a:t> </a:t>
            </a:r>
            <a:r>
              <a:rPr sz="1600" b="1" spc="-10" dirty="0">
                <a:latin typeface="Courier New"/>
                <a:cs typeface="Courier New"/>
              </a:rPr>
              <a:t>2018;</a:t>
            </a:r>
            <a:endParaRPr sz="1600">
              <a:latin typeface="Courier New"/>
              <a:cs typeface="Courier New"/>
            </a:endParaRP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IN"/>
          </a:p>
        </p:txBody>
      </p:sp>
      <p:sp>
        <p:nvSpPr>
          <p:cNvPr id="3" name="Text Placeholder 2"/>
          <p:cNvSpPr>
            <a:spLocks noGrp="1"/>
          </p:cNvSpPr>
          <p:nvPr>
            <p:ph type="body" idx="1"/>
          </p:nvPr>
        </p:nvSpPr>
        <p:spPr>
          <a:xfrm>
            <a:off x="241808" y="1295400"/>
            <a:ext cx="8340090" cy="5355312"/>
          </a:xfrm>
        </p:spPr>
        <p:txBody>
          <a:bodyPr/>
          <a:lstStyle/>
          <a:p>
            <a:r>
              <a:rPr lang="en-US" dirty="0" err="1" smtClean="0"/>
              <a:t>Eg</a:t>
            </a:r>
            <a:r>
              <a:rPr lang="en-US" dirty="0" smtClean="0"/>
              <a:t>: </a:t>
            </a:r>
          </a:p>
          <a:p>
            <a:endParaRPr lang="en-US" dirty="0"/>
          </a:p>
          <a:p>
            <a:r>
              <a:rPr lang="en-US" dirty="0" err="1" smtClean="0"/>
              <a:t>struct</a:t>
            </a:r>
            <a:r>
              <a:rPr lang="en-US" dirty="0" smtClean="0"/>
              <a:t> person {</a:t>
            </a:r>
          </a:p>
          <a:p>
            <a:r>
              <a:rPr lang="en-US" dirty="0" smtClean="0"/>
              <a:t>	char name[10];</a:t>
            </a:r>
          </a:p>
          <a:p>
            <a:r>
              <a:rPr lang="en-US" dirty="0"/>
              <a:t>	</a:t>
            </a:r>
            <a:r>
              <a:rPr lang="en-US" dirty="0" err="1" smtClean="0"/>
              <a:t>int</a:t>
            </a:r>
            <a:r>
              <a:rPr lang="en-US" dirty="0" smtClean="0"/>
              <a:t> age;</a:t>
            </a:r>
          </a:p>
          <a:p>
            <a:r>
              <a:rPr lang="en-US" dirty="0"/>
              <a:t>	</a:t>
            </a:r>
            <a:r>
              <a:rPr lang="en-US" dirty="0" smtClean="0"/>
              <a:t>float salary;</a:t>
            </a:r>
          </a:p>
          <a:p>
            <a:r>
              <a:rPr lang="en-US" dirty="0"/>
              <a:t>	</a:t>
            </a:r>
            <a:r>
              <a:rPr lang="en-US" dirty="0" smtClean="0"/>
              <a:t>};</a:t>
            </a:r>
          </a:p>
          <a:p>
            <a:endParaRPr lang="en-US" dirty="0"/>
          </a:p>
          <a:p>
            <a:r>
              <a:rPr lang="en-US" dirty="0" smtClean="0"/>
              <a:t>We use </a:t>
            </a:r>
            <a:r>
              <a:rPr lang="en-US" sz="2800" b="1" dirty="0" smtClean="0"/>
              <a:t>.</a:t>
            </a:r>
            <a:r>
              <a:rPr lang="en-US" dirty="0" smtClean="0"/>
              <a:t> operator to access  structure members</a:t>
            </a:r>
          </a:p>
          <a:p>
            <a:endParaRPr lang="en-US" dirty="0"/>
          </a:p>
          <a:p>
            <a:r>
              <a:rPr lang="en-US" dirty="0" err="1" smtClean="0"/>
              <a:t>strcpy</a:t>
            </a:r>
            <a:r>
              <a:rPr lang="en-US" dirty="0" smtClean="0"/>
              <a:t>(person.name,”</a:t>
            </a:r>
            <a:r>
              <a:rPr lang="en-US" dirty="0" err="1" smtClean="0"/>
              <a:t>james</a:t>
            </a:r>
            <a:r>
              <a:rPr lang="en-US" dirty="0" smtClean="0"/>
              <a:t>”);</a:t>
            </a:r>
          </a:p>
          <a:p>
            <a:r>
              <a:rPr lang="en-US" dirty="0" err="1"/>
              <a:t>p</a:t>
            </a:r>
            <a:r>
              <a:rPr lang="en-US" dirty="0" err="1" smtClean="0"/>
              <a:t>erson.age</a:t>
            </a:r>
            <a:r>
              <a:rPr lang="en-US" dirty="0" smtClean="0"/>
              <a:t>=10;</a:t>
            </a:r>
          </a:p>
          <a:p>
            <a:r>
              <a:rPr lang="en-US" dirty="0" err="1"/>
              <a:t>p</a:t>
            </a:r>
            <a:r>
              <a:rPr lang="en-US" dirty="0" err="1" smtClean="0"/>
              <a:t>erson.salary</a:t>
            </a:r>
            <a:r>
              <a:rPr lang="en-US" dirty="0" smtClean="0"/>
              <a:t>=45000;</a:t>
            </a:r>
          </a:p>
          <a:p>
            <a:endParaRPr lang="en-US" dirty="0" smtClean="0"/>
          </a:p>
          <a:p>
            <a:endParaRPr lang="en-US" dirty="0"/>
          </a:p>
          <a:p>
            <a:endParaRPr lang="en-US" dirty="0" smtClean="0"/>
          </a:p>
          <a:p>
            <a:endParaRPr lang="en-IN" dirty="0"/>
          </a:p>
        </p:txBody>
      </p:sp>
    </p:spTree>
    <p:extLst>
      <p:ext uri="{BB962C8B-B14F-4D97-AF65-F5344CB8AC3E}">
        <p14:creationId xmlns:p14="http://schemas.microsoft.com/office/powerpoint/2010/main" val="973600533"/>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645363" y="583881"/>
            <a:ext cx="7137400" cy="1892300"/>
          </a:xfrm>
          <a:prstGeom prst="rect">
            <a:avLst/>
          </a:prstGeom>
        </p:spPr>
        <p:txBody>
          <a:bodyPr vert="horz" wrap="square" lIns="0" tIns="106045" rIns="0" bIns="0" rtlCol="0">
            <a:spAutoFit/>
          </a:bodyPr>
          <a:lstStyle/>
          <a:p>
            <a:pPr marR="706755" algn="ctr">
              <a:lnSpc>
                <a:spcPct val="100000"/>
              </a:lnSpc>
              <a:spcBef>
                <a:spcPts val="835"/>
              </a:spcBef>
            </a:pPr>
            <a:r>
              <a:rPr sz="2400" spc="-105" dirty="0">
                <a:solidFill>
                  <a:srgbClr val="424454"/>
                </a:solidFill>
                <a:latin typeface="Trebuchet MS"/>
                <a:cs typeface="Trebuchet MS"/>
              </a:rPr>
              <a:t>Typedef</a:t>
            </a:r>
            <a:endParaRPr sz="2400">
              <a:latin typeface="Trebuchet MS"/>
              <a:cs typeface="Trebuchet MS"/>
            </a:endParaRPr>
          </a:p>
          <a:p>
            <a:pPr marL="268605" indent="-256540">
              <a:lnSpc>
                <a:spcPct val="100000"/>
              </a:lnSpc>
              <a:spcBef>
                <a:spcPts val="875"/>
              </a:spcBef>
              <a:buClr>
                <a:srgbClr val="9F4DA1"/>
              </a:buClr>
              <a:buChar char="•"/>
              <a:tabLst>
                <a:tab pos="269240" algn="l"/>
              </a:tabLst>
            </a:pPr>
            <a:r>
              <a:rPr sz="2800" dirty="0">
                <a:latin typeface="Georgia"/>
                <a:cs typeface="Georgia"/>
              </a:rPr>
              <a:t>Mechanism</a:t>
            </a:r>
            <a:r>
              <a:rPr sz="2800" spc="-90" dirty="0">
                <a:latin typeface="Georgia"/>
                <a:cs typeface="Georgia"/>
              </a:rPr>
              <a:t> </a:t>
            </a:r>
            <a:r>
              <a:rPr sz="2800" dirty="0">
                <a:latin typeface="Georgia"/>
                <a:cs typeface="Georgia"/>
              </a:rPr>
              <a:t>for</a:t>
            </a:r>
            <a:r>
              <a:rPr sz="2800" spc="-15" dirty="0">
                <a:latin typeface="Georgia"/>
                <a:cs typeface="Georgia"/>
              </a:rPr>
              <a:t> </a:t>
            </a:r>
            <a:r>
              <a:rPr sz="2800" spc="-5" dirty="0">
                <a:latin typeface="Georgia"/>
                <a:cs typeface="Georgia"/>
              </a:rPr>
              <a:t>creating</a:t>
            </a:r>
            <a:r>
              <a:rPr sz="2800" spc="-50" dirty="0">
                <a:latin typeface="Georgia"/>
                <a:cs typeface="Georgia"/>
              </a:rPr>
              <a:t> </a:t>
            </a:r>
            <a:r>
              <a:rPr sz="2800" spc="5" dirty="0">
                <a:latin typeface="Georgia"/>
                <a:cs typeface="Georgia"/>
              </a:rPr>
              <a:t>new</a:t>
            </a:r>
            <a:r>
              <a:rPr sz="2800" spc="-30" dirty="0">
                <a:latin typeface="Georgia"/>
                <a:cs typeface="Georgia"/>
              </a:rPr>
              <a:t> </a:t>
            </a:r>
            <a:r>
              <a:rPr sz="2800" dirty="0">
                <a:latin typeface="Georgia"/>
                <a:cs typeface="Georgia"/>
              </a:rPr>
              <a:t>type</a:t>
            </a:r>
            <a:r>
              <a:rPr sz="2800" spc="-70" dirty="0">
                <a:latin typeface="Georgia"/>
                <a:cs typeface="Georgia"/>
              </a:rPr>
              <a:t> </a:t>
            </a:r>
            <a:r>
              <a:rPr sz="2800" spc="5" dirty="0">
                <a:latin typeface="Georgia"/>
                <a:cs typeface="Georgia"/>
              </a:rPr>
              <a:t>names</a:t>
            </a:r>
            <a:endParaRPr sz="2800">
              <a:latin typeface="Georgia"/>
              <a:cs typeface="Georgia"/>
            </a:endParaRPr>
          </a:p>
          <a:p>
            <a:pPr marL="314325">
              <a:lnSpc>
                <a:spcPct val="100000"/>
              </a:lnSpc>
              <a:spcBef>
                <a:spcPts val="295"/>
              </a:spcBef>
              <a:tabLst>
                <a:tab pos="561340" algn="l"/>
              </a:tabLst>
            </a:pPr>
            <a:r>
              <a:rPr sz="2600" spc="-5" dirty="0">
                <a:solidFill>
                  <a:srgbClr val="438085"/>
                </a:solidFill>
                <a:latin typeface="Georgia"/>
                <a:cs typeface="Georgia"/>
              </a:rPr>
              <a:t>▫	</a:t>
            </a:r>
            <a:r>
              <a:rPr sz="2600" spc="-10" dirty="0">
                <a:latin typeface="Georgia"/>
                <a:cs typeface="Georgia"/>
              </a:rPr>
              <a:t>New</a:t>
            </a:r>
            <a:r>
              <a:rPr sz="2600" spc="-5" dirty="0">
                <a:latin typeface="Georgia"/>
                <a:cs typeface="Georgia"/>
              </a:rPr>
              <a:t> </a:t>
            </a:r>
            <a:r>
              <a:rPr sz="2600" spc="-10" dirty="0">
                <a:latin typeface="Georgia"/>
                <a:cs typeface="Georgia"/>
              </a:rPr>
              <a:t>names</a:t>
            </a:r>
            <a:r>
              <a:rPr sz="2600" spc="20" dirty="0">
                <a:latin typeface="Georgia"/>
                <a:cs typeface="Georgia"/>
              </a:rPr>
              <a:t> </a:t>
            </a:r>
            <a:r>
              <a:rPr sz="2600" spc="-10" dirty="0">
                <a:latin typeface="Georgia"/>
                <a:cs typeface="Georgia"/>
              </a:rPr>
              <a:t>are</a:t>
            </a:r>
            <a:r>
              <a:rPr sz="2600" spc="25" dirty="0">
                <a:latin typeface="Georgia"/>
                <a:cs typeface="Georgia"/>
              </a:rPr>
              <a:t> </a:t>
            </a:r>
            <a:r>
              <a:rPr sz="2600" spc="-15" dirty="0">
                <a:latin typeface="Georgia"/>
                <a:cs typeface="Georgia"/>
              </a:rPr>
              <a:t>an</a:t>
            </a:r>
            <a:r>
              <a:rPr sz="2600" spc="-5" dirty="0">
                <a:latin typeface="Georgia"/>
                <a:cs typeface="Georgia"/>
              </a:rPr>
              <a:t> </a:t>
            </a:r>
            <a:r>
              <a:rPr sz="2600" spc="-10" dirty="0">
                <a:latin typeface="Georgia"/>
                <a:cs typeface="Georgia"/>
              </a:rPr>
              <a:t>alias</a:t>
            </a:r>
            <a:r>
              <a:rPr sz="2600" spc="30" dirty="0">
                <a:latin typeface="Georgia"/>
                <a:cs typeface="Georgia"/>
              </a:rPr>
              <a:t> </a:t>
            </a:r>
            <a:r>
              <a:rPr sz="2600" spc="-10" dirty="0">
                <a:latin typeface="Georgia"/>
                <a:cs typeface="Georgia"/>
              </a:rPr>
              <a:t>for</a:t>
            </a:r>
            <a:r>
              <a:rPr sz="2600" spc="-25" dirty="0">
                <a:latin typeface="Georgia"/>
                <a:cs typeface="Georgia"/>
              </a:rPr>
              <a:t> </a:t>
            </a:r>
            <a:r>
              <a:rPr sz="2600" spc="-10" dirty="0">
                <a:latin typeface="Georgia"/>
                <a:cs typeface="Georgia"/>
              </a:rPr>
              <a:t>some</a:t>
            </a:r>
            <a:r>
              <a:rPr sz="2600" spc="-20" dirty="0">
                <a:latin typeface="Georgia"/>
                <a:cs typeface="Georgia"/>
              </a:rPr>
              <a:t> </a:t>
            </a:r>
            <a:r>
              <a:rPr sz="2600" spc="-10" dirty="0">
                <a:latin typeface="Georgia"/>
                <a:cs typeface="Georgia"/>
              </a:rPr>
              <a:t>other</a:t>
            </a:r>
            <a:r>
              <a:rPr sz="2600" spc="-20" dirty="0">
                <a:latin typeface="Georgia"/>
                <a:cs typeface="Georgia"/>
              </a:rPr>
              <a:t> </a:t>
            </a:r>
            <a:r>
              <a:rPr sz="2600" spc="-10" dirty="0">
                <a:latin typeface="Georgia"/>
                <a:cs typeface="Georgia"/>
              </a:rPr>
              <a:t>type</a:t>
            </a:r>
            <a:endParaRPr sz="2600">
              <a:latin typeface="Georgia"/>
              <a:cs typeface="Georgia"/>
            </a:endParaRPr>
          </a:p>
          <a:p>
            <a:pPr marL="314325">
              <a:lnSpc>
                <a:spcPct val="100000"/>
              </a:lnSpc>
              <a:spcBef>
                <a:spcPts val="315"/>
              </a:spcBef>
              <a:tabLst>
                <a:tab pos="561340" algn="l"/>
              </a:tabLst>
            </a:pPr>
            <a:r>
              <a:rPr sz="2600" spc="-5" dirty="0">
                <a:solidFill>
                  <a:srgbClr val="438085"/>
                </a:solidFill>
                <a:latin typeface="Georgia"/>
                <a:cs typeface="Georgia"/>
              </a:rPr>
              <a:t>▫	</a:t>
            </a:r>
            <a:r>
              <a:rPr sz="2600" i="1" spc="-10" dirty="0">
                <a:latin typeface="Georgia"/>
                <a:cs typeface="Georgia"/>
              </a:rPr>
              <a:t>May</a:t>
            </a:r>
            <a:r>
              <a:rPr sz="2600" i="1" spc="-20" dirty="0">
                <a:latin typeface="Georgia"/>
                <a:cs typeface="Georgia"/>
              </a:rPr>
              <a:t> </a:t>
            </a:r>
            <a:r>
              <a:rPr sz="2600" spc="-5" dirty="0">
                <a:latin typeface="Georgia"/>
                <a:cs typeface="Georgia"/>
              </a:rPr>
              <a:t>improve</a:t>
            </a:r>
            <a:r>
              <a:rPr sz="2600" spc="5" dirty="0">
                <a:latin typeface="Georgia"/>
                <a:cs typeface="Georgia"/>
              </a:rPr>
              <a:t> </a:t>
            </a:r>
            <a:r>
              <a:rPr sz="2600" spc="-10" dirty="0">
                <a:latin typeface="Georgia"/>
                <a:cs typeface="Georgia"/>
              </a:rPr>
              <a:t>clarity</a:t>
            </a:r>
            <a:r>
              <a:rPr sz="2600" spc="-40" dirty="0">
                <a:latin typeface="Georgia"/>
                <a:cs typeface="Georgia"/>
              </a:rPr>
              <a:t> </a:t>
            </a:r>
            <a:r>
              <a:rPr sz="2600" spc="-10" dirty="0">
                <a:latin typeface="Georgia"/>
                <a:cs typeface="Georgia"/>
              </a:rPr>
              <a:t>and/or</a:t>
            </a:r>
            <a:r>
              <a:rPr sz="2600" spc="15" dirty="0">
                <a:latin typeface="Georgia"/>
                <a:cs typeface="Georgia"/>
              </a:rPr>
              <a:t> </a:t>
            </a:r>
            <a:r>
              <a:rPr sz="2600" spc="-10" dirty="0">
                <a:latin typeface="Georgia"/>
                <a:cs typeface="Georgia"/>
              </a:rPr>
              <a:t>portability</a:t>
            </a:r>
            <a:r>
              <a:rPr sz="2600" spc="-75" dirty="0">
                <a:latin typeface="Georgia"/>
                <a:cs typeface="Georgia"/>
              </a:rPr>
              <a:t> </a:t>
            </a:r>
            <a:r>
              <a:rPr sz="2600" spc="-10" dirty="0">
                <a:latin typeface="Georgia"/>
                <a:cs typeface="Georgia"/>
              </a:rPr>
              <a:t>of</a:t>
            </a:r>
            <a:r>
              <a:rPr sz="2600" spc="25" dirty="0">
                <a:latin typeface="Georgia"/>
                <a:cs typeface="Georgia"/>
              </a:rPr>
              <a:t> </a:t>
            </a:r>
            <a:r>
              <a:rPr sz="2600" spc="-10" dirty="0">
                <a:latin typeface="Georgia"/>
                <a:cs typeface="Georgia"/>
              </a:rPr>
              <a:t>the</a:t>
            </a:r>
            <a:endParaRPr sz="2600">
              <a:latin typeface="Georgia"/>
              <a:cs typeface="Georgia"/>
            </a:endParaRPr>
          </a:p>
        </p:txBody>
      </p:sp>
      <p:sp>
        <p:nvSpPr>
          <p:cNvPr id="3" name="object 3"/>
          <p:cNvSpPr txBox="1"/>
          <p:nvPr/>
        </p:nvSpPr>
        <p:spPr>
          <a:xfrm>
            <a:off x="1194612" y="2453716"/>
            <a:ext cx="1282065" cy="421005"/>
          </a:xfrm>
          <a:prstGeom prst="rect">
            <a:avLst/>
          </a:prstGeom>
        </p:spPr>
        <p:txBody>
          <a:bodyPr vert="horz" wrap="square" lIns="0" tIns="12065" rIns="0" bIns="0" rtlCol="0">
            <a:spAutoFit/>
          </a:bodyPr>
          <a:lstStyle/>
          <a:p>
            <a:pPr marL="12700">
              <a:lnSpc>
                <a:spcPct val="100000"/>
              </a:lnSpc>
              <a:spcBef>
                <a:spcPts val="95"/>
              </a:spcBef>
            </a:pPr>
            <a:r>
              <a:rPr sz="2600" spc="-15" dirty="0">
                <a:latin typeface="Georgia"/>
                <a:cs typeface="Georgia"/>
              </a:rPr>
              <a:t>program</a:t>
            </a:r>
            <a:endParaRPr sz="2600">
              <a:latin typeface="Georgia"/>
              <a:cs typeface="Georgia"/>
            </a:endParaRPr>
          </a:p>
        </p:txBody>
      </p:sp>
      <p:sp>
        <p:nvSpPr>
          <p:cNvPr id="4" name="object 4"/>
          <p:cNvSpPr/>
          <p:nvPr/>
        </p:nvSpPr>
        <p:spPr>
          <a:xfrm>
            <a:off x="687323" y="2897123"/>
            <a:ext cx="3785870" cy="3029585"/>
          </a:xfrm>
          <a:custGeom>
            <a:avLst/>
            <a:gdLst/>
            <a:ahLst/>
            <a:cxnLst/>
            <a:rect l="l" t="t" r="r" b="b"/>
            <a:pathLst>
              <a:path w="3785870" h="3029585">
                <a:moveTo>
                  <a:pt x="0" y="3029204"/>
                </a:moveTo>
                <a:lnTo>
                  <a:pt x="3785362" y="3029204"/>
                </a:lnTo>
                <a:lnTo>
                  <a:pt x="3785362" y="0"/>
                </a:lnTo>
                <a:lnTo>
                  <a:pt x="0" y="0"/>
                </a:lnTo>
                <a:lnTo>
                  <a:pt x="0" y="3029204"/>
                </a:lnTo>
                <a:close/>
              </a:path>
            </a:pathLst>
          </a:custGeom>
          <a:ln w="9144">
            <a:solidFill>
              <a:srgbClr val="000000"/>
            </a:solidFill>
          </a:ln>
        </p:spPr>
        <p:txBody>
          <a:bodyPr wrap="square" lIns="0" tIns="0" rIns="0" bIns="0" rtlCol="0"/>
          <a:lstStyle/>
          <a:p>
            <a:endParaRPr/>
          </a:p>
        </p:txBody>
      </p:sp>
      <p:sp>
        <p:nvSpPr>
          <p:cNvPr id="5" name="object 5"/>
          <p:cNvSpPr txBox="1"/>
          <p:nvPr/>
        </p:nvSpPr>
        <p:spPr>
          <a:xfrm>
            <a:off x="764235" y="2809236"/>
            <a:ext cx="2998470" cy="2010410"/>
          </a:xfrm>
          <a:prstGeom prst="rect">
            <a:avLst/>
          </a:prstGeom>
        </p:spPr>
        <p:txBody>
          <a:bodyPr vert="horz" wrap="square" lIns="0" tIns="67310" rIns="0" bIns="0" rtlCol="0">
            <a:spAutoFit/>
          </a:bodyPr>
          <a:lstStyle/>
          <a:p>
            <a:pPr marL="12700">
              <a:lnSpc>
                <a:spcPct val="100000"/>
              </a:lnSpc>
              <a:spcBef>
                <a:spcPts val="530"/>
              </a:spcBef>
            </a:pPr>
            <a:r>
              <a:rPr sz="1800" b="1" spc="-15" dirty="0">
                <a:latin typeface="Courier New"/>
                <a:cs typeface="Courier New"/>
              </a:rPr>
              <a:t>typedef</a:t>
            </a:r>
            <a:r>
              <a:rPr sz="1800" b="1" spc="-80" dirty="0">
                <a:latin typeface="Courier New"/>
                <a:cs typeface="Courier New"/>
              </a:rPr>
              <a:t> </a:t>
            </a:r>
            <a:r>
              <a:rPr sz="1800" b="1" spc="-10" dirty="0">
                <a:latin typeface="Courier New"/>
                <a:cs typeface="Courier New"/>
              </a:rPr>
              <a:t>long</a:t>
            </a:r>
            <a:r>
              <a:rPr sz="1800" b="1" spc="-80" dirty="0">
                <a:latin typeface="Courier New"/>
                <a:cs typeface="Courier New"/>
              </a:rPr>
              <a:t> </a:t>
            </a:r>
            <a:r>
              <a:rPr sz="1800" b="1" spc="-15" dirty="0">
                <a:latin typeface="Courier New"/>
                <a:cs typeface="Courier New"/>
              </a:rPr>
              <a:t>int64_t;</a:t>
            </a:r>
            <a:endParaRPr sz="1800">
              <a:latin typeface="Courier New"/>
              <a:cs typeface="Courier New"/>
            </a:endParaRPr>
          </a:p>
          <a:p>
            <a:pPr marL="12700">
              <a:lnSpc>
                <a:spcPct val="100000"/>
              </a:lnSpc>
              <a:spcBef>
                <a:spcPts val="430"/>
              </a:spcBef>
            </a:pPr>
            <a:r>
              <a:rPr sz="1800" b="1" spc="-15" dirty="0">
                <a:latin typeface="Courier New"/>
                <a:cs typeface="Courier New"/>
              </a:rPr>
              <a:t>typedef</a:t>
            </a:r>
            <a:r>
              <a:rPr sz="1800" b="1" spc="-95" dirty="0">
                <a:latin typeface="Courier New"/>
                <a:cs typeface="Courier New"/>
              </a:rPr>
              <a:t> </a:t>
            </a:r>
            <a:r>
              <a:rPr sz="1800" b="1" spc="-15" dirty="0">
                <a:latin typeface="Courier New"/>
                <a:cs typeface="Courier New"/>
              </a:rPr>
              <a:t>struct</a:t>
            </a:r>
            <a:r>
              <a:rPr sz="1800" b="1" spc="-80" dirty="0">
                <a:latin typeface="Courier New"/>
                <a:cs typeface="Courier New"/>
              </a:rPr>
              <a:t> </a:t>
            </a:r>
            <a:r>
              <a:rPr sz="1800" b="1" spc="-20" dirty="0">
                <a:latin typeface="Courier New"/>
                <a:cs typeface="Courier New"/>
              </a:rPr>
              <a:t>ADate</a:t>
            </a:r>
            <a:r>
              <a:rPr sz="1800" b="1" spc="-50" dirty="0">
                <a:latin typeface="Courier New"/>
                <a:cs typeface="Courier New"/>
              </a:rPr>
              <a:t> </a:t>
            </a:r>
            <a:r>
              <a:rPr sz="1800" b="1" dirty="0">
                <a:latin typeface="Courier New"/>
                <a:cs typeface="Courier New"/>
              </a:rPr>
              <a:t>{</a:t>
            </a:r>
            <a:endParaRPr sz="1800">
              <a:latin typeface="Courier New"/>
              <a:cs typeface="Courier New"/>
            </a:endParaRPr>
          </a:p>
          <a:p>
            <a:pPr marL="424180" marR="1218565">
              <a:lnSpc>
                <a:spcPct val="120100"/>
              </a:lnSpc>
            </a:pPr>
            <a:r>
              <a:rPr sz="1800" b="1" spc="-10" dirty="0">
                <a:latin typeface="Courier New"/>
                <a:cs typeface="Courier New"/>
              </a:rPr>
              <a:t>int</a:t>
            </a:r>
            <a:r>
              <a:rPr sz="1800" b="1" spc="-200" dirty="0">
                <a:latin typeface="Courier New"/>
                <a:cs typeface="Courier New"/>
              </a:rPr>
              <a:t> </a:t>
            </a:r>
            <a:r>
              <a:rPr sz="1800" b="1" spc="-15" dirty="0">
                <a:latin typeface="Courier New"/>
                <a:cs typeface="Courier New"/>
              </a:rPr>
              <a:t>month; </a:t>
            </a:r>
            <a:r>
              <a:rPr sz="1800" b="1" spc="-1065" dirty="0">
                <a:latin typeface="Courier New"/>
                <a:cs typeface="Courier New"/>
              </a:rPr>
              <a:t> </a:t>
            </a:r>
            <a:r>
              <a:rPr sz="1800" b="1" spc="-15" dirty="0">
                <a:latin typeface="Courier New"/>
                <a:cs typeface="Courier New"/>
              </a:rPr>
              <a:t>int day; </a:t>
            </a:r>
            <a:r>
              <a:rPr sz="1800" b="1" spc="-10" dirty="0">
                <a:latin typeface="Courier New"/>
                <a:cs typeface="Courier New"/>
              </a:rPr>
              <a:t> int</a:t>
            </a:r>
            <a:r>
              <a:rPr sz="1800" b="1" spc="-120" dirty="0">
                <a:latin typeface="Courier New"/>
                <a:cs typeface="Courier New"/>
              </a:rPr>
              <a:t> </a:t>
            </a:r>
            <a:r>
              <a:rPr sz="1800" b="1" spc="-15" dirty="0">
                <a:latin typeface="Courier New"/>
                <a:cs typeface="Courier New"/>
              </a:rPr>
              <a:t>year;</a:t>
            </a:r>
            <a:endParaRPr sz="1800">
              <a:latin typeface="Courier New"/>
              <a:cs typeface="Courier New"/>
            </a:endParaRPr>
          </a:p>
          <a:p>
            <a:pPr marL="12700">
              <a:lnSpc>
                <a:spcPct val="100000"/>
              </a:lnSpc>
              <a:spcBef>
                <a:spcPts val="505"/>
              </a:spcBef>
            </a:pPr>
            <a:r>
              <a:rPr sz="1800" b="1" dirty="0">
                <a:latin typeface="Courier New"/>
                <a:cs typeface="Courier New"/>
              </a:rPr>
              <a:t>}</a:t>
            </a:r>
            <a:r>
              <a:rPr sz="1800" b="1" spc="-135" dirty="0">
                <a:latin typeface="Courier New"/>
                <a:cs typeface="Courier New"/>
              </a:rPr>
              <a:t> </a:t>
            </a:r>
            <a:r>
              <a:rPr sz="1800" b="1" spc="-15" dirty="0">
                <a:latin typeface="Courier New"/>
                <a:cs typeface="Courier New"/>
              </a:rPr>
              <a:t>Date;</a:t>
            </a:r>
            <a:endParaRPr sz="1800">
              <a:latin typeface="Courier New"/>
              <a:cs typeface="Courier New"/>
            </a:endParaRPr>
          </a:p>
        </p:txBody>
      </p:sp>
      <p:sp>
        <p:nvSpPr>
          <p:cNvPr id="6" name="object 6"/>
          <p:cNvSpPr txBox="1"/>
          <p:nvPr/>
        </p:nvSpPr>
        <p:spPr>
          <a:xfrm>
            <a:off x="764235" y="5114899"/>
            <a:ext cx="3404235" cy="683895"/>
          </a:xfrm>
          <a:prstGeom prst="rect">
            <a:avLst/>
          </a:prstGeom>
        </p:spPr>
        <p:txBody>
          <a:bodyPr vert="horz" wrap="square" lIns="0" tIns="12700" rIns="0" bIns="0" rtlCol="0">
            <a:spAutoFit/>
          </a:bodyPr>
          <a:lstStyle/>
          <a:p>
            <a:pPr marL="12700" marR="5080">
              <a:lnSpc>
                <a:spcPct val="120000"/>
              </a:lnSpc>
              <a:spcBef>
                <a:spcPts val="100"/>
              </a:spcBef>
            </a:pPr>
            <a:r>
              <a:rPr sz="1800" b="1" spc="-15" dirty="0">
                <a:latin typeface="Courier New"/>
                <a:cs typeface="Courier New"/>
              </a:rPr>
              <a:t>int64_t</a:t>
            </a:r>
            <a:r>
              <a:rPr sz="1800" b="1" spc="-60" dirty="0">
                <a:latin typeface="Courier New"/>
                <a:cs typeface="Courier New"/>
              </a:rPr>
              <a:t> </a:t>
            </a:r>
            <a:r>
              <a:rPr sz="1800" b="1" dirty="0">
                <a:latin typeface="Courier New"/>
                <a:cs typeface="Courier New"/>
              </a:rPr>
              <a:t>i</a:t>
            </a:r>
            <a:r>
              <a:rPr sz="1800" b="1" spc="-60" dirty="0">
                <a:latin typeface="Courier New"/>
                <a:cs typeface="Courier New"/>
              </a:rPr>
              <a:t> </a:t>
            </a:r>
            <a:r>
              <a:rPr sz="1800" b="1" dirty="0">
                <a:latin typeface="Courier New"/>
                <a:cs typeface="Courier New"/>
              </a:rPr>
              <a:t>=</a:t>
            </a:r>
            <a:r>
              <a:rPr sz="1800" b="1" spc="-85" dirty="0">
                <a:latin typeface="Courier New"/>
                <a:cs typeface="Courier New"/>
              </a:rPr>
              <a:t> </a:t>
            </a:r>
            <a:r>
              <a:rPr sz="1800" b="1" spc="-20" dirty="0">
                <a:latin typeface="Courier New"/>
                <a:cs typeface="Courier New"/>
              </a:rPr>
              <a:t>100000000000; </a:t>
            </a:r>
            <a:r>
              <a:rPr sz="1800" b="1" spc="-1065" dirty="0">
                <a:latin typeface="Courier New"/>
                <a:cs typeface="Courier New"/>
              </a:rPr>
              <a:t> </a:t>
            </a:r>
            <a:r>
              <a:rPr sz="1800" b="1" spc="-10" dirty="0">
                <a:latin typeface="Courier New"/>
                <a:cs typeface="Courier New"/>
              </a:rPr>
              <a:t>Date</a:t>
            </a:r>
            <a:r>
              <a:rPr sz="1800" b="1" spc="-65" dirty="0">
                <a:latin typeface="Courier New"/>
                <a:cs typeface="Courier New"/>
              </a:rPr>
              <a:t> </a:t>
            </a:r>
            <a:r>
              <a:rPr sz="1800" b="1" dirty="0">
                <a:latin typeface="Courier New"/>
                <a:cs typeface="Courier New"/>
              </a:rPr>
              <a:t>d</a:t>
            </a:r>
            <a:r>
              <a:rPr sz="1800" b="1" spc="-35" dirty="0">
                <a:latin typeface="Courier New"/>
                <a:cs typeface="Courier New"/>
              </a:rPr>
              <a:t> </a:t>
            </a:r>
            <a:r>
              <a:rPr sz="1800" b="1" dirty="0">
                <a:latin typeface="Courier New"/>
                <a:cs typeface="Courier New"/>
              </a:rPr>
              <a:t>=</a:t>
            </a:r>
            <a:r>
              <a:rPr sz="1800" b="1" spc="-40" dirty="0">
                <a:latin typeface="Courier New"/>
                <a:cs typeface="Courier New"/>
              </a:rPr>
              <a:t> </a:t>
            </a:r>
            <a:r>
              <a:rPr sz="1800" b="1" dirty="0">
                <a:latin typeface="Courier New"/>
                <a:cs typeface="Courier New"/>
              </a:rPr>
              <a:t>{</a:t>
            </a:r>
            <a:r>
              <a:rPr sz="1800" b="1" spc="-85" dirty="0">
                <a:latin typeface="Courier New"/>
                <a:cs typeface="Courier New"/>
              </a:rPr>
              <a:t> </a:t>
            </a:r>
            <a:r>
              <a:rPr sz="1800" b="1" spc="-5" dirty="0">
                <a:latin typeface="Courier New"/>
                <a:cs typeface="Courier New"/>
              </a:rPr>
              <a:t>1,</a:t>
            </a:r>
            <a:r>
              <a:rPr sz="1800" b="1" spc="-65" dirty="0">
                <a:latin typeface="Courier New"/>
                <a:cs typeface="Courier New"/>
              </a:rPr>
              <a:t> </a:t>
            </a:r>
            <a:r>
              <a:rPr sz="1800" b="1" spc="-10" dirty="0">
                <a:latin typeface="Courier New"/>
                <a:cs typeface="Courier New"/>
              </a:rPr>
              <a:t>18,</a:t>
            </a:r>
            <a:r>
              <a:rPr sz="1800" b="1" spc="-60" dirty="0">
                <a:latin typeface="Courier New"/>
                <a:cs typeface="Courier New"/>
              </a:rPr>
              <a:t> </a:t>
            </a:r>
            <a:r>
              <a:rPr sz="1800" b="1" spc="-15" dirty="0">
                <a:latin typeface="Courier New"/>
                <a:cs typeface="Courier New"/>
              </a:rPr>
              <a:t>2018</a:t>
            </a:r>
            <a:r>
              <a:rPr sz="1800" b="1" spc="-60" dirty="0">
                <a:latin typeface="Courier New"/>
                <a:cs typeface="Courier New"/>
              </a:rPr>
              <a:t> </a:t>
            </a:r>
            <a:r>
              <a:rPr sz="1800" b="1" spc="-5" dirty="0">
                <a:latin typeface="Courier New"/>
                <a:cs typeface="Courier New"/>
              </a:rPr>
              <a:t>};</a:t>
            </a:r>
            <a:endParaRPr sz="1800">
              <a:latin typeface="Courier New"/>
              <a:cs typeface="Courier New"/>
            </a:endParaRPr>
          </a:p>
        </p:txBody>
      </p:sp>
      <p:sp>
        <p:nvSpPr>
          <p:cNvPr id="7" name="object 7"/>
          <p:cNvSpPr/>
          <p:nvPr/>
        </p:nvSpPr>
        <p:spPr>
          <a:xfrm>
            <a:off x="1981200" y="3011423"/>
            <a:ext cx="3581400" cy="1750060"/>
          </a:xfrm>
          <a:custGeom>
            <a:avLst/>
            <a:gdLst/>
            <a:ahLst/>
            <a:cxnLst/>
            <a:rect l="l" t="t" r="r" b="b"/>
            <a:pathLst>
              <a:path w="3581400" h="1750060">
                <a:moveTo>
                  <a:pt x="3048254" y="1646809"/>
                </a:moveTo>
                <a:lnTo>
                  <a:pt x="3047746" y="1627759"/>
                </a:lnTo>
                <a:lnTo>
                  <a:pt x="75946" y="1702054"/>
                </a:lnTo>
                <a:lnTo>
                  <a:pt x="75184" y="1673352"/>
                </a:lnTo>
                <a:lnTo>
                  <a:pt x="0" y="1713357"/>
                </a:lnTo>
                <a:lnTo>
                  <a:pt x="77089" y="1749552"/>
                </a:lnTo>
                <a:lnTo>
                  <a:pt x="76327" y="1720977"/>
                </a:lnTo>
                <a:lnTo>
                  <a:pt x="3048254" y="1646809"/>
                </a:lnTo>
                <a:close/>
              </a:path>
              <a:path w="3581400" h="1750060">
                <a:moveTo>
                  <a:pt x="3581400" y="28575"/>
                </a:moveTo>
                <a:lnTo>
                  <a:pt x="1981200" y="28575"/>
                </a:lnTo>
                <a:lnTo>
                  <a:pt x="1981200" y="0"/>
                </a:lnTo>
                <a:lnTo>
                  <a:pt x="1905000" y="38100"/>
                </a:lnTo>
                <a:lnTo>
                  <a:pt x="1981200" y="76200"/>
                </a:lnTo>
                <a:lnTo>
                  <a:pt x="1981200" y="47625"/>
                </a:lnTo>
                <a:lnTo>
                  <a:pt x="3581400" y="47625"/>
                </a:lnTo>
                <a:lnTo>
                  <a:pt x="3581400" y="28575"/>
                </a:lnTo>
                <a:close/>
              </a:path>
            </a:pathLst>
          </a:custGeom>
          <a:solidFill>
            <a:srgbClr val="000000"/>
          </a:solidFill>
        </p:spPr>
        <p:txBody>
          <a:bodyPr wrap="square" lIns="0" tIns="0" rIns="0" bIns="0" rtlCol="0"/>
          <a:lstStyle/>
          <a:p>
            <a:endParaRPr/>
          </a:p>
        </p:txBody>
      </p:sp>
      <p:sp>
        <p:nvSpPr>
          <p:cNvPr id="8" name="object 8"/>
          <p:cNvSpPr txBox="1"/>
          <p:nvPr/>
        </p:nvSpPr>
        <p:spPr>
          <a:xfrm>
            <a:off x="5617590" y="2700654"/>
            <a:ext cx="2261870" cy="848994"/>
          </a:xfrm>
          <a:prstGeom prst="rect">
            <a:avLst/>
          </a:prstGeom>
        </p:spPr>
        <p:txBody>
          <a:bodyPr vert="horz" wrap="square" lIns="0" tIns="12700" rIns="0" bIns="0" rtlCol="0">
            <a:spAutoFit/>
          </a:bodyPr>
          <a:lstStyle/>
          <a:p>
            <a:pPr marL="12700" marR="5080" algn="ctr">
              <a:lnSpc>
                <a:spcPct val="100000"/>
              </a:lnSpc>
              <a:spcBef>
                <a:spcPts val="100"/>
              </a:spcBef>
            </a:pPr>
            <a:r>
              <a:rPr sz="1800" spc="-10" dirty="0">
                <a:latin typeface="Tahoma"/>
                <a:cs typeface="Tahoma"/>
              </a:rPr>
              <a:t>Overload existing </a:t>
            </a:r>
            <a:r>
              <a:rPr sz="1800" spc="-15" dirty="0">
                <a:latin typeface="Tahoma"/>
                <a:cs typeface="Tahoma"/>
              </a:rPr>
              <a:t>type </a:t>
            </a:r>
            <a:r>
              <a:rPr sz="1800" spc="-550" dirty="0">
                <a:latin typeface="Tahoma"/>
                <a:cs typeface="Tahoma"/>
              </a:rPr>
              <a:t> </a:t>
            </a:r>
            <a:r>
              <a:rPr sz="1800" spc="-5" dirty="0">
                <a:latin typeface="Tahoma"/>
                <a:cs typeface="Tahoma"/>
              </a:rPr>
              <a:t>names </a:t>
            </a:r>
            <a:r>
              <a:rPr sz="1800" spc="-10" dirty="0">
                <a:latin typeface="Tahoma"/>
                <a:cs typeface="Tahoma"/>
              </a:rPr>
              <a:t>for clarity </a:t>
            </a:r>
            <a:r>
              <a:rPr sz="1800" spc="-5" dirty="0">
                <a:latin typeface="Tahoma"/>
                <a:cs typeface="Tahoma"/>
              </a:rPr>
              <a:t>and </a:t>
            </a:r>
            <a:r>
              <a:rPr sz="1800" dirty="0">
                <a:latin typeface="Tahoma"/>
                <a:cs typeface="Tahoma"/>
              </a:rPr>
              <a:t> </a:t>
            </a:r>
            <a:r>
              <a:rPr sz="1800" spc="-10" dirty="0">
                <a:latin typeface="Tahoma"/>
                <a:cs typeface="Tahoma"/>
              </a:rPr>
              <a:t>portability</a:t>
            </a:r>
            <a:endParaRPr sz="1800">
              <a:latin typeface="Tahoma"/>
              <a:cs typeface="Tahoma"/>
            </a:endParaRPr>
          </a:p>
        </p:txBody>
      </p:sp>
      <p:sp>
        <p:nvSpPr>
          <p:cNvPr id="9" name="object 9"/>
          <p:cNvSpPr txBox="1"/>
          <p:nvPr/>
        </p:nvSpPr>
        <p:spPr>
          <a:xfrm>
            <a:off x="5112258" y="4486732"/>
            <a:ext cx="2936240" cy="300355"/>
          </a:xfrm>
          <a:prstGeom prst="rect">
            <a:avLst/>
          </a:prstGeom>
        </p:spPr>
        <p:txBody>
          <a:bodyPr vert="horz" wrap="square" lIns="0" tIns="12700" rIns="0" bIns="0" rtlCol="0">
            <a:spAutoFit/>
          </a:bodyPr>
          <a:lstStyle/>
          <a:p>
            <a:pPr marL="12700">
              <a:lnSpc>
                <a:spcPct val="100000"/>
              </a:lnSpc>
              <a:spcBef>
                <a:spcPts val="100"/>
              </a:spcBef>
            </a:pPr>
            <a:r>
              <a:rPr sz="1800" spc="-10" dirty="0">
                <a:latin typeface="Tahoma"/>
                <a:cs typeface="Tahoma"/>
              </a:rPr>
              <a:t>Simplify</a:t>
            </a:r>
            <a:r>
              <a:rPr sz="1800" spc="-55" dirty="0">
                <a:latin typeface="Tahoma"/>
                <a:cs typeface="Tahoma"/>
              </a:rPr>
              <a:t> </a:t>
            </a:r>
            <a:r>
              <a:rPr sz="1800" spc="-5" dirty="0">
                <a:latin typeface="Tahoma"/>
                <a:cs typeface="Tahoma"/>
              </a:rPr>
              <a:t>complex</a:t>
            </a:r>
            <a:r>
              <a:rPr sz="1800" spc="-55" dirty="0">
                <a:latin typeface="Tahoma"/>
                <a:cs typeface="Tahoma"/>
              </a:rPr>
              <a:t> </a:t>
            </a:r>
            <a:r>
              <a:rPr sz="1800" spc="-15" dirty="0">
                <a:latin typeface="Tahoma"/>
                <a:cs typeface="Tahoma"/>
              </a:rPr>
              <a:t>type</a:t>
            </a:r>
            <a:r>
              <a:rPr sz="1800" spc="-40" dirty="0">
                <a:latin typeface="Tahoma"/>
                <a:cs typeface="Tahoma"/>
              </a:rPr>
              <a:t> </a:t>
            </a:r>
            <a:r>
              <a:rPr sz="1800" spc="-5" dirty="0">
                <a:latin typeface="Tahoma"/>
                <a:cs typeface="Tahoma"/>
              </a:rPr>
              <a:t>names</a:t>
            </a:r>
            <a:endParaRPr sz="1800">
              <a:latin typeface="Tahoma"/>
              <a:cs typeface="Tahoma"/>
            </a:endParaRP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IN"/>
          </a:p>
        </p:txBody>
      </p:sp>
      <p:sp>
        <p:nvSpPr>
          <p:cNvPr id="3" name="Text Placeholder 2"/>
          <p:cNvSpPr>
            <a:spLocks noGrp="1"/>
          </p:cNvSpPr>
          <p:nvPr>
            <p:ph type="body" idx="1"/>
          </p:nvPr>
        </p:nvSpPr>
        <p:spPr>
          <a:xfrm>
            <a:off x="241808" y="1066800"/>
            <a:ext cx="8340090" cy="5232202"/>
          </a:xfrm>
        </p:spPr>
        <p:txBody>
          <a:bodyPr/>
          <a:lstStyle/>
          <a:p>
            <a:pPr marL="342900" indent="-342900">
              <a:buFont typeface="Arial" pitchFamily="34" charset="0"/>
              <a:buChar char="•"/>
            </a:pPr>
            <a:r>
              <a:rPr lang="en-US" dirty="0" smtClean="0"/>
              <a:t>We can create our own structure data types by using the </a:t>
            </a:r>
            <a:r>
              <a:rPr lang="en-US" b="1" dirty="0" err="1" smtClean="0"/>
              <a:t>typedef</a:t>
            </a:r>
            <a:r>
              <a:rPr lang="en-US" b="1" dirty="0" smtClean="0"/>
              <a:t> </a:t>
            </a:r>
            <a:r>
              <a:rPr lang="en-US" dirty="0" smtClean="0"/>
              <a:t>statement as below :</a:t>
            </a:r>
          </a:p>
          <a:p>
            <a:endParaRPr lang="en-US" dirty="0"/>
          </a:p>
          <a:p>
            <a:endParaRPr lang="en-US" dirty="0" smtClean="0"/>
          </a:p>
          <a:p>
            <a:r>
              <a:rPr lang="en-US" dirty="0" err="1" smtClean="0"/>
              <a:t>typedef</a:t>
            </a:r>
            <a:r>
              <a:rPr lang="en-US" dirty="0" smtClean="0"/>
              <a:t> </a:t>
            </a:r>
            <a:r>
              <a:rPr lang="en-US" dirty="0" err="1" smtClean="0"/>
              <a:t>struct</a:t>
            </a:r>
            <a:r>
              <a:rPr lang="en-US" dirty="0" smtClean="0"/>
              <a:t> {</a:t>
            </a:r>
          </a:p>
          <a:p>
            <a:endParaRPr lang="en-US" dirty="0" smtClean="0"/>
          </a:p>
          <a:p>
            <a:r>
              <a:rPr lang="en-US" dirty="0"/>
              <a:t>	</a:t>
            </a:r>
            <a:r>
              <a:rPr lang="en-US" dirty="0" smtClean="0"/>
              <a:t>	char name[10];</a:t>
            </a:r>
          </a:p>
          <a:p>
            <a:r>
              <a:rPr lang="en-US" dirty="0"/>
              <a:t>	</a:t>
            </a:r>
            <a:r>
              <a:rPr lang="en-US" dirty="0" smtClean="0"/>
              <a:t>	</a:t>
            </a:r>
            <a:r>
              <a:rPr lang="en-US" dirty="0" err="1" smtClean="0"/>
              <a:t>int</a:t>
            </a:r>
            <a:r>
              <a:rPr lang="en-US" dirty="0" smtClean="0"/>
              <a:t> age;</a:t>
            </a:r>
          </a:p>
          <a:p>
            <a:r>
              <a:rPr lang="en-US" dirty="0"/>
              <a:t>	</a:t>
            </a:r>
            <a:r>
              <a:rPr lang="en-US" dirty="0" smtClean="0"/>
              <a:t>	float salary;</a:t>
            </a:r>
          </a:p>
          <a:p>
            <a:r>
              <a:rPr lang="en-US" dirty="0"/>
              <a:t>	 </a:t>
            </a:r>
            <a:r>
              <a:rPr lang="en-US" dirty="0" smtClean="0"/>
              <a:t>          }   </a:t>
            </a:r>
            <a:r>
              <a:rPr lang="en-US" dirty="0" err="1" smtClean="0"/>
              <a:t>humanBeing</a:t>
            </a:r>
            <a:r>
              <a:rPr lang="en-US" dirty="0" smtClean="0"/>
              <a:t>;</a:t>
            </a:r>
          </a:p>
          <a:p>
            <a:r>
              <a:rPr lang="en-US" dirty="0" smtClean="0"/>
              <a:t> </a:t>
            </a:r>
          </a:p>
          <a:p>
            <a:pPr marL="342900" indent="-342900">
              <a:buFont typeface="Arial" pitchFamily="34" charset="0"/>
              <a:buChar char="•"/>
            </a:pPr>
            <a:r>
              <a:rPr lang="en-US" dirty="0" err="1" smtClean="0"/>
              <a:t>humanBeing</a:t>
            </a:r>
            <a:r>
              <a:rPr lang="en-US" dirty="0" smtClean="0"/>
              <a:t> is the name of the type defined by the structure definition </a:t>
            </a:r>
          </a:p>
          <a:p>
            <a:endParaRPr lang="en-US" dirty="0"/>
          </a:p>
          <a:p>
            <a:r>
              <a:rPr lang="en-US" dirty="0" err="1" smtClean="0"/>
              <a:t>humanBeing</a:t>
            </a:r>
            <a:r>
              <a:rPr lang="en-US" dirty="0" smtClean="0"/>
              <a:t> person1, person2;</a:t>
            </a:r>
          </a:p>
          <a:p>
            <a:endParaRPr lang="en-US" dirty="0"/>
          </a:p>
          <a:p>
            <a:endParaRPr lang="en-US" dirty="0" smtClean="0"/>
          </a:p>
          <a:p>
            <a:endParaRPr lang="en-IN" dirty="0"/>
          </a:p>
        </p:txBody>
      </p:sp>
    </p:spTree>
    <p:extLst>
      <p:ext uri="{BB962C8B-B14F-4D97-AF65-F5344CB8AC3E}">
        <p14:creationId xmlns:p14="http://schemas.microsoft.com/office/powerpoint/2010/main" val="2921311055"/>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241808" y="1295400"/>
            <a:ext cx="8340090" cy="2769989"/>
          </a:xfrm>
        </p:spPr>
        <p:txBody>
          <a:bodyPr/>
          <a:lstStyle/>
          <a:p>
            <a:r>
              <a:rPr lang="en-US" dirty="0" smtClean="0"/>
              <a:t>C permits structure assignment </a:t>
            </a:r>
          </a:p>
          <a:p>
            <a:endParaRPr lang="en-US" dirty="0"/>
          </a:p>
          <a:p>
            <a:r>
              <a:rPr lang="en-US" dirty="0" err="1" smtClean="0"/>
              <a:t>Eg</a:t>
            </a:r>
            <a:r>
              <a:rPr lang="en-US" dirty="0" smtClean="0"/>
              <a:t> :   </a:t>
            </a:r>
            <a:r>
              <a:rPr lang="en-US" dirty="0" err="1" smtClean="0"/>
              <a:t>strcpy</a:t>
            </a:r>
            <a:r>
              <a:rPr lang="en-US" dirty="0" smtClean="0"/>
              <a:t>(person1.name,person2.name);</a:t>
            </a:r>
          </a:p>
          <a:p>
            <a:r>
              <a:rPr lang="en-US" dirty="0" smtClean="0"/>
              <a:t>          person1.age=person2.age;</a:t>
            </a:r>
          </a:p>
          <a:p>
            <a:endParaRPr lang="en-US" dirty="0"/>
          </a:p>
          <a:p>
            <a:pPr algn="ctr"/>
            <a:r>
              <a:rPr lang="en-US" dirty="0" smtClean="0"/>
              <a:t>or </a:t>
            </a:r>
          </a:p>
          <a:p>
            <a:pPr algn="ctr"/>
            <a:endParaRPr lang="en-US" dirty="0"/>
          </a:p>
          <a:p>
            <a:pPr algn="just"/>
            <a:r>
              <a:rPr lang="en-US" dirty="0" smtClean="0"/>
              <a:t>	person2 = person1;</a:t>
            </a:r>
          </a:p>
          <a:p>
            <a:pPr algn="just"/>
            <a:endParaRPr lang="en-US" dirty="0"/>
          </a:p>
        </p:txBody>
      </p:sp>
    </p:spTree>
    <p:extLst>
      <p:ext uri="{BB962C8B-B14F-4D97-AF65-F5344CB8AC3E}">
        <p14:creationId xmlns:p14="http://schemas.microsoft.com/office/powerpoint/2010/main" val="2395906972"/>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IN"/>
          </a:p>
        </p:txBody>
      </p:sp>
      <p:sp>
        <p:nvSpPr>
          <p:cNvPr id="3" name="Text Placeholder 2"/>
          <p:cNvSpPr>
            <a:spLocks noGrp="1"/>
          </p:cNvSpPr>
          <p:nvPr>
            <p:ph type="body" idx="1"/>
          </p:nvPr>
        </p:nvSpPr>
        <p:spPr>
          <a:xfrm>
            <a:off x="228600" y="838200"/>
            <a:ext cx="8340090" cy="6536531"/>
          </a:xfrm>
        </p:spPr>
        <p:txBody>
          <a:bodyPr/>
          <a:lstStyle/>
          <a:p>
            <a:pPr algn="just"/>
            <a:r>
              <a:rPr lang="en-US" b="1" u="sng" dirty="0"/>
              <a:t>We can also embed one structure within another.</a:t>
            </a:r>
          </a:p>
          <a:p>
            <a:pPr algn="just"/>
            <a:endParaRPr lang="en-US" dirty="0"/>
          </a:p>
          <a:p>
            <a:pPr algn="just"/>
            <a:r>
              <a:rPr lang="en-US" dirty="0" err="1"/>
              <a:t>typedef</a:t>
            </a:r>
            <a:r>
              <a:rPr lang="en-US" dirty="0"/>
              <a:t>   </a:t>
            </a:r>
            <a:r>
              <a:rPr lang="en-US" dirty="0" err="1"/>
              <a:t>struct</a:t>
            </a:r>
            <a:r>
              <a:rPr lang="en-US" dirty="0"/>
              <a:t> </a:t>
            </a:r>
            <a:r>
              <a:rPr lang="en-US" dirty="0" smtClean="0"/>
              <a:t> date </a:t>
            </a:r>
            <a:r>
              <a:rPr lang="en-US" dirty="0"/>
              <a:t>{</a:t>
            </a:r>
          </a:p>
          <a:p>
            <a:pPr algn="just"/>
            <a:r>
              <a:rPr lang="en-US" dirty="0"/>
              <a:t>	</a:t>
            </a:r>
            <a:r>
              <a:rPr lang="en-US" dirty="0" err="1"/>
              <a:t>int</a:t>
            </a:r>
            <a:r>
              <a:rPr lang="en-US" dirty="0"/>
              <a:t> month;</a:t>
            </a:r>
          </a:p>
          <a:p>
            <a:pPr algn="just"/>
            <a:r>
              <a:rPr lang="en-US" dirty="0"/>
              <a:t>	</a:t>
            </a:r>
            <a:r>
              <a:rPr lang="en-US" dirty="0" err="1"/>
              <a:t>int</a:t>
            </a:r>
            <a:r>
              <a:rPr lang="en-US" dirty="0"/>
              <a:t> day;</a:t>
            </a:r>
          </a:p>
          <a:p>
            <a:pPr algn="just"/>
            <a:r>
              <a:rPr lang="en-US" dirty="0"/>
              <a:t>	</a:t>
            </a:r>
            <a:r>
              <a:rPr lang="en-US" dirty="0" err="1"/>
              <a:t>int</a:t>
            </a:r>
            <a:r>
              <a:rPr lang="en-US" dirty="0"/>
              <a:t> year;</a:t>
            </a:r>
          </a:p>
          <a:p>
            <a:pPr algn="just"/>
            <a:r>
              <a:rPr lang="en-US" dirty="0"/>
              <a:t>	</a:t>
            </a:r>
            <a:r>
              <a:rPr lang="en-US" dirty="0" smtClean="0"/>
              <a:t>};</a:t>
            </a:r>
          </a:p>
          <a:p>
            <a:pPr algn="just"/>
            <a:endParaRPr lang="en-US" sz="1100" dirty="0"/>
          </a:p>
          <a:p>
            <a:pPr algn="just"/>
            <a:r>
              <a:rPr lang="en-US" dirty="0" err="1"/>
              <a:t>typedef</a:t>
            </a:r>
            <a:r>
              <a:rPr lang="en-US" dirty="0"/>
              <a:t> </a:t>
            </a:r>
            <a:r>
              <a:rPr lang="en-US" dirty="0" smtClean="0"/>
              <a:t> </a:t>
            </a:r>
            <a:r>
              <a:rPr lang="en-US" dirty="0" err="1" smtClean="0"/>
              <a:t>struct</a:t>
            </a:r>
            <a:r>
              <a:rPr lang="en-US" dirty="0" smtClean="0"/>
              <a:t> </a:t>
            </a:r>
            <a:r>
              <a:rPr lang="en-US" dirty="0"/>
              <a:t>	</a:t>
            </a:r>
            <a:r>
              <a:rPr lang="en-US" dirty="0" err="1" smtClean="0"/>
              <a:t>humanBeing</a:t>
            </a:r>
            <a:r>
              <a:rPr lang="en-US" dirty="0" smtClean="0"/>
              <a:t> {</a:t>
            </a:r>
          </a:p>
          <a:p>
            <a:pPr algn="just"/>
            <a:r>
              <a:rPr lang="en-US" dirty="0"/>
              <a:t>	</a:t>
            </a:r>
            <a:r>
              <a:rPr lang="en-US" dirty="0" err="1" smtClean="0"/>
              <a:t>chan</a:t>
            </a:r>
            <a:r>
              <a:rPr lang="en-US" dirty="0" smtClean="0"/>
              <a:t> name[10];</a:t>
            </a:r>
          </a:p>
          <a:p>
            <a:pPr algn="just"/>
            <a:r>
              <a:rPr lang="en-US" dirty="0"/>
              <a:t>	</a:t>
            </a:r>
            <a:r>
              <a:rPr lang="en-US" dirty="0" err="1" smtClean="0"/>
              <a:t>int</a:t>
            </a:r>
            <a:r>
              <a:rPr lang="en-US" dirty="0" smtClean="0"/>
              <a:t> age;</a:t>
            </a:r>
          </a:p>
          <a:p>
            <a:pPr algn="just"/>
            <a:r>
              <a:rPr lang="en-US" dirty="0"/>
              <a:t>	</a:t>
            </a:r>
            <a:r>
              <a:rPr lang="en-US" dirty="0" smtClean="0"/>
              <a:t>float salary;</a:t>
            </a:r>
          </a:p>
          <a:p>
            <a:pPr algn="just"/>
            <a:r>
              <a:rPr lang="en-US" dirty="0"/>
              <a:t>	</a:t>
            </a:r>
            <a:r>
              <a:rPr lang="en-US" dirty="0" smtClean="0"/>
              <a:t>date dob;</a:t>
            </a:r>
          </a:p>
          <a:p>
            <a:pPr algn="just"/>
            <a:r>
              <a:rPr lang="en-US" dirty="0" smtClean="0"/>
              <a:t>	};</a:t>
            </a:r>
          </a:p>
          <a:p>
            <a:pPr algn="just"/>
            <a:endParaRPr lang="en-US" dirty="0"/>
          </a:p>
          <a:p>
            <a:pPr algn="just"/>
            <a:r>
              <a:rPr lang="en-US" b="1" u="sng" dirty="0" smtClean="0"/>
              <a:t>Values for the date </a:t>
            </a:r>
            <a:r>
              <a:rPr lang="en-US" b="1" u="sng" dirty="0" err="1" smtClean="0"/>
              <a:t>struct</a:t>
            </a:r>
            <a:r>
              <a:rPr lang="en-US" b="1" u="sng" dirty="0" smtClean="0"/>
              <a:t> can be set as :</a:t>
            </a:r>
          </a:p>
          <a:p>
            <a:pPr algn="just"/>
            <a:r>
              <a:rPr lang="en-US" dirty="0" smtClean="0"/>
              <a:t>person1.dob.month = 2;</a:t>
            </a:r>
          </a:p>
          <a:p>
            <a:pPr algn="just"/>
            <a:r>
              <a:rPr lang="en-US" dirty="0" smtClean="0"/>
              <a:t>person1.dob.day=11;</a:t>
            </a:r>
          </a:p>
          <a:p>
            <a:pPr algn="just"/>
            <a:r>
              <a:rPr lang="en-US" dirty="0" smtClean="0"/>
              <a:t>Person1. </a:t>
            </a:r>
            <a:r>
              <a:rPr lang="en-US" dirty="0" err="1" smtClean="0"/>
              <a:t>dob.year</a:t>
            </a:r>
            <a:r>
              <a:rPr lang="en-US" dirty="0" smtClean="0"/>
              <a:t>=2020</a:t>
            </a:r>
          </a:p>
          <a:p>
            <a:pPr algn="just"/>
            <a:endParaRPr lang="en-US" dirty="0"/>
          </a:p>
          <a:p>
            <a:endParaRPr lang="en-IN" dirty="0"/>
          </a:p>
        </p:txBody>
      </p:sp>
    </p:spTree>
    <p:extLst>
      <p:ext uri="{BB962C8B-B14F-4D97-AF65-F5344CB8AC3E}">
        <p14:creationId xmlns:p14="http://schemas.microsoft.com/office/powerpoint/2010/main" val="2651284073"/>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838200"/>
            <a:ext cx="7107123" cy="677108"/>
          </a:xfrm>
        </p:spPr>
        <p:txBody>
          <a:bodyPr/>
          <a:lstStyle/>
          <a:p>
            <a:pPr algn="ctr"/>
            <a:r>
              <a:rPr lang="en-US" b="1" dirty="0" smtClean="0"/>
              <a:t>UNIONS</a:t>
            </a:r>
            <a:endParaRPr lang="en-IN" b="1" dirty="0"/>
          </a:p>
        </p:txBody>
      </p:sp>
      <p:sp>
        <p:nvSpPr>
          <p:cNvPr id="3" name="Text Placeholder 2"/>
          <p:cNvSpPr>
            <a:spLocks noGrp="1"/>
          </p:cNvSpPr>
          <p:nvPr>
            <p:ph type="body" idx="1"/>
          </p:nvPr>
        </p:nvSpPr>
        <p:spPr>
          <a:xfrm>
            <a:off x="152400" y="1447800"/>
            <a:ext cx="8340090" cy="1846659"/>
          </a:xfrm>
        </p:spPr>
        <p:txBody>
          <a:bodyPr/>
          <a:lstStyle/>
          <a:p>
            <a:pPr marL="342900" indent="-342900">
              <a:buFont typeface="Arial" pitchFamily="34" charset="0"/>
              <a:buChar char="•"/>
            </a:pPr>
            <a:r>
              <a:rPr lang="en-US" dirty="0" smtClean="0"/>
              <a:t>A union declaration is similar to a structure, but the fields of a Union must </a:t>
            </a:r>
            <a:r>
              <a:rPr lang="en-US" b="1" dirty="0" smtClean="0"/>
              <a:t>share their memory space</a:t>
            </a:r>
            <a:r>
              <a:rPr lang="en-US" dirty="0" smtClean="0"/>
              <a:t>. </a:t>
            </a:r>
          </a:p>
          <a:p>
            <a:pPr marL="342900" indent="-342900">
              <a:buFont typeface="Arial" pitchFamily="34" charset="0"/>
              <a:buChar char="•"/>
            </a:pPr>
            <a:endParaRPr lang="en-US" dirty="0"/>
          </a:p>
          <a:p>
            <a:pPr marL="342900" indent="-342900">
              <a:buFont typeface="Arial" pitchFamily="34" charset="0"/>
              <a:buChar char="•"/>
            </a:pPr>
            <a:r>
              <a:rPr lang="en-US" dirty="0" smtClean="0"/>
              <a:t>This means, only </a:t>
            </a:r>
            <a:r>
              <a:rPr lang="en-US" b="1" dirty="0" smtClean="0"/>
              <a:t>one field</a:t>
            </a:r>
            <a:r>
              <a:rPr lang="en-US" dirty="0" smtClean="0"/>
              <a:t> of the union is “</a:t>
            </a:r>
            <a:r>
              <a:rPr lang="en-US" b="1" dirty="0" smtClean="0"/>
              <a:t>active</a:t>
            </a:r>
            <a:r>
              <a:rPr lang="en-US" dirty="0" smtClean="0"/>
              <a:t>” at any given time.</a:t>
            </a:r>
          </a:p>
          <a:p>
            <a:endParaRPr lang="en-US" dirty="0"/>
          </a:p>
          <a:p>
            <a:endParaRPr lang="en-US" dirty="0" smtClean="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38400" y="2743200"/>
            <a:ext cx="4953000" cy="36774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75299616"/>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IN"/>
          </a:p>
        </p:txBody>
      </p:sp>
      <p:sp>
        <p:nvSpPr>
          <p:cNvPr id="3" name="Text Placeholder 2"/>
          <p:cNvSpPr>
            <a:spLocks noGrp="1"/>
          </p:cNvSpPr>
          <p:nvPr>
            <p:ph type="body" idx="1"/>
          </p:nvPr>
        </p:nvSpPr>
        <p:spPr/>
        <p:txBody>
          <a:bodyPr/>
          <a:lstStyle/>
          <a:p>
            <a:endParaRPr lang="en-IN"/>
          </a:p>
        </p:txBody>
      </p:sp>
      <p:sp>
        <p:nvSpPr>
          <p:cNvPr id="4" name="Text Placeholder 2"/>
          <p:cNvSpPr txBox="1">
            <a:spLocks/>
          </p:cNvSpPr>
          <p:nvPr/>
        </p:nvSpPr>
        <p:spPr>
          <a:xfrm>
            <a:off x="274046" y="1295400"/>
            <a:ext cx="8340090" cy="2769989"/>
          </a:xfrm>
          <a:prstGeom prst="rect">
            <a:avLst/>
          </a:prstGeom>
        </p:spPr>
        <p:txBody>
          <a:bodyPr wrap="square" lIns="0" tIns="0" rIns="0" bIns="0">
            <a:spAutoFit/>
          </a:bodyPr>
          <a:lstStyle>
            <a:lvl1pPr marL="0" eaLnBrk="1" hangingPunct="1">
              <a:defRPr sz="2000" b="0" i="0">
                <a:solidFill>
                  <a:schemeClr val="tx1"/>
                </a:solidFill>
                <a:latin typeface="Arial MT"/>
                <a:ea typeface="+mn-ea"/>
                <a:cs typeface="Arial MT"/>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a:lstStyle>
          <a:p>
            <a:r>
              <a:rPr lang="en-US" b="1" u="sng" dirty="0" smtClean="0"/>
              <a:t>Internal Implementation of Structures </a:t>
            </a:r>
          </a:p>
          <a:p>
            <a:endParaRPr lang="en-US" b="1" u="sng" dirty="0" smtClean="0"/>
          </a:p>
          <a:p>
            <a:endParaRPr lang="en-IN" dirty="0" smtClean="0"/>
          </a:p>
          <a:p>
            <a:r>
              <a:rPr lang="en-US" dirty="0" err="1" smtClean="0"/>
              <a:t>struct</a:t>
            </a:r>
            <a:r>
              <a:rPr lang="en-US" dirty="0" smtClean="0"/>
              <a:t> {</a:t>
            </a:r>
            <a:r>
              <a:rPr lang="en-US" dirty="0" err="1" smtClean="0"/>
              <a:t>int</a:t>
            </a:r>
            <a:r>
              <a:rPr lang="en-US" dirty="0" smtClean="0"/>
              <a:t> </a:t>
            </a:r>
            <a:r>
              <a:rPr lang="en-US" dirty="0" err="1" smtClean="0"/>
              <a:t>i,j</a:t>
            </a:r>
            <a:r>
              <a:rPr lang="en-US" dirty="0" smtClean="0"/>
              <a:t>; float a, b;};</a:t>
            </a:r>
          </a:p>
          <a:p>
            <a:r>
              <a:rPr lang="en-IN" dirty="0" smtClean="0"/>
              <a:t>or</a:t>
            </a:r>
          </a:p>
          <a:p>
            <a:r>
              <a:rPr lang="en-US" dirty="0" err="1" smtClean="0"/>
              <a:t>struct</a:t>
            </a:r>
            <a:r>
              <a:rPr lang="en-US" dirty="0" smtClean="0"/>
              <a:t> {</a:t>
            </a:r>
            <a:r>
              <a:rPr lang="en-US" dirty="0" err="1" smtClean="0"/>
              <a:t>int</a:t>
            </a:r>
            <a:r>
              <a:rPr lang="en-US" dirty="0" smtClean="0"/>
              <a:t> i; </a:t>
            </a:r>
            <a:r>
              <a:rPr lang="en-US" dirty="0" err="1" smtClean="0"/>
              <a:t>int</a:t>
            </a:r>
            <a:r>
              <a:rPr lang="en-US" dirty="0" smtClean="0"/>
              <a:t> j; float a; float b; };</a:t>
            </a:r>
          </a:p>
          <a:p>
            <a:endParaRPr lang="en-US" dirty="0" smtClean="0"/>
          </a:p>
          <a:p>
            <a:r>
              <a:rPr lang="en-US" dirty="0" smtClean="0"/>
              <a:t>these values will be stored in the same way using increasing address locations in the order specified in the structure definition. </a:t>
            </a:r>
            <a:endParaRPr lang="en-IN" dirty="0"/>
          </a:p>
        </p:txBody>
      </p:sp>
    </p:spTree>
    <p:extLst>
      <p:ext uri="{BB962C8B-B14F-4D97-AF65-F5344CB8AC3E}">
        <p14:creationId xmlns:p14="http://schemas.microsoft.com/office/powerpoint/2010/main" val="237325220"/>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69783"/>
            <a:ext cx="7744561" cy="1354217"/>
          </a:xfrm>
        </p:spPr>
        <p:txBody>
          <a:bodyPr/>
          <a:lstStyle/>
          <a:p>
            <a:r>
              <a:rPr lang="en-IN" dirty="0"/>
              <a:t/>
            </a:r>
            <a:br>
              <a:rPr lang="en-IN" dirty="0"/>
            </a:br>
            <a:r>
              <a:rPr lang="en-IN" b="1" dirty="0"/>
              <a:t>Self-Referential Structures</a:t>
            </a:r>
            <a:endParaRPr lang="en-IN" dirty="0"/>
          </a:p>
        </p:txBody>
      </p:sp>
      <p:sp>
        <p:nvSpPr>
          <p:cNvPr id="3" name="Text Placeholder 2"/>
          <p:cNvSpPr>
            <a:spLocks noGrp="1"/>
          </p:cNvSpPr>
          <p:nvPr>
            <p:ph type="body" idx="1"/>
          </p:nvPr>
        </p:nvSpPr>
        <p:spPr>
          <a:xfrm>
            <a:off x="241808" y="1600200"/>
            <a:ext cx="8340090" cy="4616648"/>
          </a:xfrm>
        </p:spPr>
        <p:txBody>
          <a:bodyPr/>
          <a:lstStyle/>
          <a:p>
            <a:r>
              <a:rPr lang="en-US" dirty="0" smtClean="0">
                <a:latin typeface="Times New Roman" pitchFamily="18" charset="0"/>
                <a:cs typeface="Times New Roman" pitchFamily="18" charset="0"/>
              </a:rPr>
              <a:t>A </a:t>
            </a:r>
            <a:r>
              <a:rPr lang="en-US" i="1" dirty="0" smtClean="0">
                <a:latin typeface="Times New Roman" pitchFamily="18" charset="0"/>
                <a:cs typeface="Times New Roman" pitchFamily="18" charset="0"/>
              </a:rPr>
              <a:t>self-referential structure </a:t>
            </a:r>
            <a:r>
              <a:rPr lang="en-US" dirty="0" smtClean="0">
                <a:latin typeface="Times New Roman" pitchFamily="18" charset="0"/>
                <a:cs typeface="Times New Roman" pitchFamily="18" charset="0"/>
              </a:rPr>
              <a:t>is one in which one or more of its components is a pointer to itself. </a:t>
            </a:r>
          </a:p>
          <a:p>
            <a:endParaRPr lang="en-US" dirty="0" smtClean="0">
              <a:latin typeface="Times New Roman" pitchFamily="18" charset="0"/>
              <a:cs typeface="Times New Roman" pitchFamily="18" charset="0"/>
            </a:endParaRPr>
          </a:p>
          <a:p>
            <a:r>
              <a:rPr lang="en-US" dirty="0" smtClean="0">
                <a:latin typeface="Times New Roman" pitchFamily="18" charset="0"/>
                <a:cs typeface="Times New Roman" pitchFamily="18" charset="0"/>
              </a:rPr>
              <a:t>Self-referential structures usually require dynamic storage management routines </a:t>
            </a:r>
            <a:r>
              <a:rPr lang="en-US" i="1" dirty="0" smtClean="0">
                <a:latin typeface="Times New Roman" pitchFamily="18" charset="0"/>
                <a:cs typeface="Times New Roman" pitchFamily="18" charset="0"/>
              </a:rPr>
              <a:t>(</a:t>
            </a:r>
            <a:r>
              <a:rPr lang="en-US" i="1" dirty="0" err="1" smtClean="0">
                <a:latin typeface="Times New Roman" pitchFamily="18" charset="0"/>
                <a:cs typeface="Times New Roman" pitchFamily="18" charset="0"/>
              </a:rPr>
              <a:t>malloc</a:t>
            </a:r>
            <a:r>
              <a:rPr lang="en-US" i="1" dirty="0" smtClean="0">
                <a:latin typeface="Times New Roman" pitchFamily="18" charset="0"/>
                <a:cs typeface="Times New Roman" pitchFamily="18" charset="0"/>
              </a:rPr>
              <a:t> and free) </a:t>
            </a:r>
            <a:r>
              <a:rPr lang="en-US" dirty="0" smtClean="0">
                <a:latin typeface="Times New Roman" pitchFamily="18" charset="0"/>
                <a:cs typeface="Times New Roman" pitchFamily="18" charset="0"/>
              </a:rPr>
              <a:t>to explicitly obtain and release memory. </a:t>
            </a:r>
          </a:p>
          <a:p>
            <a:endParaRPr lang="en-US" dirty="0" smtClean="0">
              <a:latin typeface="Times New Roman" pitchFamily="18" charset="0"/>
              <a:cs typeface="Times New Roman" pitchFamily="18" charset="0"/>
            </a:endParaRPr>
          </a:p>
          <a:p>
            <a:endParaRPr lang="en-IN" dirty="0" smtClean="0">
              <a:latin typeface="Times New Roman" pitchFamily="18" charset="0"/>
              <a:cs typeface="Times New Roman" pitchFamily="18" charset="0"/>
            </a:endParaRPr>
          </a:p>
          <a:p>
            <a:r>
              <a:rPr lang="en-US" dirty="0" err="1" smtClean="0">
                <a:latin typeface="Times New Roman" pitchFamily="18" charset="0"/>
                <a:cs typeface="Times New Roman" pitchFamily="18" charset="0"/>
              </a:rPr>
              <a:t>typedef</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struct</a:t>
            </a:r>
            <a:r>
              <a:rPr lang="en-US" dirty="0" smtClean="0">
                <a:latin typeface="Times New Roman" pitchFamily="18" charset="0"/>
                <a:cs typeface="Times New Roman" pitchFamily="18" charset="0"/>
              </a:rPr>
              <a:t> list { </a:t>
            </a:r>
          </a:p>
          <a:p>
            <a:r>
              <a:rPr lang="en-US" dirty="0" smtClean="0">
                <a:latin typeface="Times New Roman" pitchFamily="18" charset="0"/>
                <a:cs typeface="Times New Roman" pitchFamily="18" charset="0"/>
              </a:rPr>
              <a:t>		</a:t>
            </a:r>
          </a:p>
          <a:p>
            <a:r>
              <a:rPr lang="en-US" dirty="0" smtClean="0">
                <a:latin typeface="Times New Roman" pitchFamily="18" charset="0"/>
                <a:cs typeface="Times New Roman" pitchFamily="18" charset="0"/>
              </a:rPr>
              <a:t>		char data; </a:t>
            </a:r>
          </a:p>
          <a:p>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struct</a:t>
            </a:r>
            <a:r>
              <a:rPr lang="en-US" dirty="0" smtClean="0">
                <a:latin typeface="Times New Roman" pitchFamily="18" charset="0"/>
                <a:cs typeface="Times New Roman" pitchFamily="18" charset="0"/>
              </a:rPr>
              <a:t> list *link </a:t>
            </a:r>
          </a:p>
          <a:p>
            <a:r>
              <a:rPr lang="en-US" dirty="0" smtClean="0">
                <a:latin typeface="Times New Roman" pitchFamily="18" charset="0"/>
                <a:cs typeface="Times New Roman" pitchFamily="18" charset="0"/>
              </a:rPr>
              <a:t>		</a:t>
            </a:r>
          </a:p>
          <a:p>
            <a:r>
              <a:rPr lang="en-US" dirty="0" smtClean="0">
                <a:latin typeface="Times New Roman" pitchFamily="18" charset="0"/>
                <a:cs typeface="Times New Roman" pitchFamily="18" charset="0"/>
              </a:rPr>
              <a:t>		 } ;</a:t>
            </a:r>
          </a:p>
          <a:p>
            <a:endParaRPr lang="en-IN" dirty="0" smtClean="0">
              <a:latin typeface="Times New Roman" pitchFamily="18" charset="0"/>
              <a:cs typeface="Times New Roman" pitchFamily="18" charset="0"/>
            </a:endParaRPr>
          </a:p>
          <a:p>
            <a:r>
              <a:rPr lang="en-US" i="1" dirty="0" smtClean="0">
                <a:latin typeface="Times New Roman" pitchFamily="18" charset="0"/>
                <a:cs typeface="Times New Roman" pitchFamily="18" charset="0"/>
              </a:rPr>
              <a:t>data </a:t>
            </a:r>
            <a:r>
              <a:rPr lang="en-US" dirty="0" smtClean="0">
                <a:latin typeface="Times New Roman" pitchFamily="18" charset="0"/>
                <a:cs typeface="Times New Roman" pitchFamily="18" charset="0"/>
              </a:rPr>
              <a:t>is a single character, while </a:t>
            </a:r>
            <a:r>
              <a:rPr lang="en-US" i="1" dirty="0" smtClean="0">
                <a:latin typeface="Times New Roman" pitchFamily="18" charset="0"/>
                <a:cs typeface="Times New Roman" pitchFamily="18" charset="0"/>
              </a:rPr>
              <a:t>link </a:t>
            </a:r>
            <a:r>
              <a:rPr lang="en-US" dirty="0" smtClean="0">
                <a:latin typeface="Times New Roman" pitchFamily="18" charset="0"/>
                <a:cs typeface="Times New Roman" pitchFamily="18" charset="0"/>
              </a:rPr>
              <a:t>is a pointer to a </a:t>
            </a:r>
            <a:r>
              <a:rPr lang="en-US" i="1" dirty="0" smtClean="0">
                <a:latin typeface="Times New Roman" pitchFamily="18" charset="0"/>
                <a:cs typeface="Times New Roman" pitchFamily="18" charset="0"/>
              </a:rPr>
              <a:t>list </a:t>
            </a:r>
            <a:r>
              <a:rPr lang="en-US" dirty="0" smtClean="0">
                <a:latin typeface="Times New Roman" pitchFamily="18" charset="0"/>
                <a:cs typeface="Times New Roman" pitchFamily="18" charset="0"/>
              </a:rPr>
              <a:t>structure </a:t>
            </a:r>
            <a:endParaRPr lang="en-IN" dirty="0">
              <a:latin typeface="Times New Roman" pitchFamily="18" charset="0"/>
              <a:cs typeface="Times New Roman" pitchFamily="18" charset="0"/>
            </a:endParaRPr>
          </a:p>
        </p:txBody>
      </p:sp>
    </p:spTree>
    <p:extLst>
      <p:ext uri="{BB962C8B-B14F-4D97-AF65-F5344CB8AC3E}">
        <p14:creationId xmlns:p14="http://schemas.microsoft.com/office/powerpoint/2010/main" val="291855027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697991" y="1776983"/>
            <a:ext cx="237744" cy="286512"/>
          </a:xfrm>
          <a:prstGeom prst="rect">
            <a:avLst/>
          </a:prstGeom>
        </p:spPr>
      </p:pic>
      <p:sp>
        <p:nvSpPr>
          <p:cNvPr id="3" name="object 3"/>
          <p:cNvSpPr txBox="1">
            <a:spLocks noGrp="1"/>
          </p:cNvSpPr>
          <p:nvPr>
            <p:ph type="title"/>
          </p:nvPr>
        </p:nvSpPr>
        <p:spPr>
          <a:xfrm>
            <a:off x="941019" y="1364346"/>
            <a:ext cx="7288581" cy="2493010"/>
          </a:xfrm>
          <a:prstGeom prst="rect">
            <a:avLst/>
          </a:prstGeom>
        </p:spPr>
        <p:txBody>
          <a:bodyPr vert="horz" wrap="square" lIns="0" tIns="11430" rIns="0" bIns="0" rtlCol="0">
            <a:spAutoFit/>
          </a:bodyPr>
          <a:lstStyle/>
          <a:p>
            <a:pPr marL="12700" marR="5080" indent="-1905" algn="just">
              <a:lnSpc>
                <a:spcPct val="149900"/>
              </a:lnSpc>
              <a:spcBef>
                <a:spcPts val="90"/>
              </a:spcBef>
              <a:tabLst>
                <a:tab pos="1183640" algn="l"/>
                <a:tab pos="1790064" algn="l"/>
              </a:tabLst>
            </a:pPr>
            <a:r>
              <a:rPr sz="2700" spc="-10" dirty="0">
                <a:solidFill>
                  <a:srgbClr val="000000"/>
                </a:solidFill>
              </a:rPr>
              <a:t>That </a:t>
            </a:r>
            <a:r>
              <a:rPr sz="2700" spc="-5" dirty="0">
                <a:solidFill>
                  <a:srgbClr val="000000"/>
                </a:solidFill>
              </a:rPr>
              <a:t>means, </a:t>
            </a:r>
            <a:r>
              <a:rPr sz="2700" dirty="0">
                <a:solidFill>
                  <a:srgbClr val="000000"/>
                </a:solidFill>
              </a:rPr>
              <a:t>algorithm is </a:t>
            </a:r>
            <a:r>
              <a:rPr sz="2700" spc="5" dirty="0">
                <a:solidFill>
                  <a:srgbClr val="000000"/>
                </a:solidFill>
              </a:rPr>
              <a:t>a </a:t>
            </a:r>
            <a:r>
              <a:rPr sz="2700" spc="-10" dirty="0">
                <a:solidFill>
                  <a:srgbClr val="000000"/>
                </a:solidFill>
              </a:rPr>
              <a:t>set </a:t>
            </a:r>
            <a:r>
              <a:rPr sz="2700" spc="5" dirty="0">
                <a:solidFill>
                  <a:srgbClr val="000000"/>
                </a:solidFill>
              </a:rPr>
              <a:t>of </a:t>
            </a:r>
            <a:r>
              <a:rPr sz="2700" dirty="0">
                <a:solidFill>
                  <a:srgbClr val="000000"/>
                </a:solidFill>
              </a:rPr>
              <a:t>instruction </a:t>
            </a:r>
            <a:r>
              <a:rPr sz="2700" spc="5" dirty="0">
                <a:solidFill>
                  <a:srgbClr val="000000"/>
                </a:solidFill>
              </a:rPr>
              <a:t> </a:t>
            </a:r>
            <a:r>
              <a:rPr sz="2700" spc="-10" dirty="0" smtClean="0">
                <a:solidFill>
                  <a:srgbClr val="000000"/>
                </a:solidFill>
              </a:rPr>
              <a:t>written</a:t>
            </a:r>
            <a:r>
              <a:rPr lang="en-US" sz="2700" spc="-10" dirty="0" smtClean="0">
                <a:solidFill>
                  <a:srgbClr val="000000"/>
                </a:solidFill>
              </a:rPr>
              <a:t> </a:t>
            </a:r>
            <a:r>
              <a:rPr sz="2700" spc="-5" dirty="0" smtClean="0">
                <a:solidFill>
                  <a:srgbClr val="000000"/>
                </a:solidFill>
              </a:rPr>
              <a:t>to </a:t>
            </a:r>
            <a:r>
              <a:rPr sz="2700" dirty="0">
                <a:solidFill>
                  <a:srgbClr val="000000"/>
                </a:solidFill>
              </a:rPr>
              <a:t>carry </a:t>
            </a:r>
            <a:r>
              <a:rPr sz="2700" spc="5" dirty="0">
                <a:solidFill>
                  <a:srgbClr val="000000"/>
                </a:solidFill>
              </a:rPr>
              <a:t>out </a:t>
            </a:r>
            <a:r>
              <a:rPr sz="2700" dirty="0">
                <a:solidFill>
                  <a:srgbClr val="000000"/>
                </a:solidFill>
              </a:rPr>
              <a:t>certain </a:t>
            </a:r>
            <a:r>
              <a:rPr sz="2700" spc="-10" dirty="0">
                <a:solidFill>
                  <a:srgbClr val="000000"/>
                </a:solidFill>
              </a:rPr>
              <a:t>tasks </a:t>
            </a:r>
            <a:r>
              <a:rPr sz="2700" spc="5" dirty="0">
                <a:solidFill>
                  <a:srgbClr val="000000"/>
                </a:solidFill>
              </a:rPr>
              <a:t>&amp; the </a:t>
            </a:r>
            <a:r>
              <a:rPr sz="2700" spc="-10" dirty="0">
                <a:solidFill>
                  <a:srgbClr val="000000"/>
                </a:solidFill>
              </a:rPr>
              <a:t>data </a:t>
            </a:r>
            <a:r>
              <a:rPr sz="2700" spc="-5" dirty="0">
                <a:solidFill>
                  <a:srgbClr val="000000"/>
                </a:solidFill>
              </a:rPr>
              <a:t> structure</a:t>
            </a:r>
            <a:r>
              <a:rPr sz="2700" spc="-95" dirty="0">
                <a:solidFill>
                  <a:srgbClr val="000000"/>
                </a:solidFill>
              </a:rPr>
              <a:t> </a:t>
            </a:r>
            <a:r>
              <a:rPr sz="2700" dirty="0">
                <a:solidFill>
                  <a:srgbClr val="000000"/>
                </a:solidFill>
              </a:rPr>
              <a:t>is </a:t>
            </a:r>
            <a:r>
              <a:rPr sz="2700" spc="5" dirty="0">
                <a:solidFill>
                  <a:srgbClr val="000000"/>
                </a:solidFill>
              </a:rPr>
              <a:t>the</a:t>
            </a:r>
            <a:r>
              <a:rPr sz="2700" spc="-50" dirty="0">
                <a:solidFill>
                  <a:srgbClr val="000000"/>
                </a:solidFill>
              </a:rPr>
              <a:t> </a:t>
            </a:r>
            <a:r>
              <a:rPr sz="2700" spc="-20" dirty="0">
                <a:solidFill>
                  <a:srgbClr val="000000"/>
                </a:solidFill>
              </a:rPr>
              <a:t>way</a:t>
            </a:r>
            <a:r>
              <a:rPr sz="2700" spc="-45" dirty="0">
                <a:solidFill>
                  <a:srgbClr val="000000"/>
                </a:solidFill>
              </a:rPr>
              <a:t> </a:t>
            </a:r>
            <a:r>
              <a:rPr sz="2700" spc="5" dirty="0">
                <a:solidFill>
                  <a:srgbClr val="000000"/>
                </a:solidFill>
              </a:rPr>
              <a:t>of</a:t>
            </a:r>
            <a:r>
              <a:rPr sz="2700" spc="-20" dirty="0">
                <a:solidFill>
                  <a:srgbClr val="000000"/>
                </a:solidFill>
              </a:rPr>
              <a:t> </a:t>
            </a:r>
            <a:r>
              <a:rPr sz="2700" spc="-15" dirty="0">
                <a:solidFill>
                  <a:srgbClr val="000000"/>
                </a:solidFill>
              </a:rPr>
              <a:t>organizing</a:t>
            </a:r>
            <a:r>
              <a:rPr sz="2700" spc="-95" dirty="0">
                <a:solidFill>
                  <a:srgbClr val="000000"/>
                </a:solidFill>
              </a:rPr>
              <a:t> </a:t>
            </a:r>
            <a:r>
              <a:rPr sz="2700" spc="5" dirty="0">
                <a:solidFill>
                  <a:srgbClr val="000000"/>
                </a:solidFill>
              </a:rPr>
              <a:t>the</a:t>
            </a:r>
            <a:r>
              <a:rPr sz="2700" spc="-55" dirty="0">
                <a:solidFill>
                  <a:srgbClr val="000000"/>
                </a:solidFill>
              </a:rPr>
              <a:t> </a:t>
            </a:r>
            <a:r>
              <a:rPr sz="2700" spc="-15" dirty="0">
                <a:solidFill>
                  <a:srgbClr val="000000"/>
                </a:solidFill>
              </a:rPr>
              <a:t>data</a:t>
            </a:r>
            <a:r>
              <a:rPr sz="2700" spc="-45" dirty="0">
                <a:solidFill>
                  <a:srgbClr val="000000"/>
                </a:solidFill>
              </a:rPr>
              <a:t> </a:t>
            </a:r>
            <a:r>
              <a:rPr sz="2700" spc="5" dirty="0">
                <a:solidFill>
                  <a:srgbClr val="000000"/>
                </a:solidFill>
              </a:rPr>
              <a:t>with </a:t>
            </a:r>
            <a:r>
              <a:rPr sz="2700" spc="-595" dirty="0">
                <a:solidFill>
                  <a:srgbClr val="000000"/>
                </a:solidFill>
              </a:rPr>
              <a:t> </a:t>
            </a:r>
            <a:r>
              <a:rPr sz="2700" spc="5" dirty="0">
                <a:solidFill>
                  <a:srgbClr val="000000"/>
                </a:solidFill>
              </a:rPr>
              <a:t>th</a:t>
            </a:r>
            <a:r>
              <a:rPr sz="2700" spc="-10" dirty="0">
                <a:solidFill>
                  <a:srgbClr val="000000"/>
                </a:solidFill>
              </a:rPr>
              <a:t>e</a:t>
            </a:r>
            <a:r>
              <a:rPr sz="2700" dirty="0">
                <a:solidFill>
                  <a:srgbClr val="000000"/>
                </a:solidFill>
              </a:rPr>
              <a:t>ir</a:t>
            </a:r>
            <a:r>
              <a:rPr sz="2700" spc="-20" dirty="0">
                <a:solidFill>
                  <a:srgbClr val="000000"/>
                </a:solidFill>
              </a:rPr>
              <a:t> </a:t>
            </a:r>
            <a:r>
              <a:rPr sz="2700" dirty="0" smtClean="0">
                <a:solidFill>
                  <a:srgbClr val="000000"/>
                </a:solidFill>
              </a:rPr>
              <a:t>l</a:t>
            </a:r>
            <a:r>
              <a:rPr sz="2700" spc="10" dirty="0" smtClean="0">
                <a:solidFill>
                  <a:srgbClr val="000000"/>
                </a:solidFill>
              </a:rPr>
              <a:t>o</a:t>
            </a:r>
            <a:r>
              <a:rPr sz="2700" dirty="0" smtClean="0">
                <a:solidFill>
                  <a:srgbClr val="000000"/>
                </a:solidFill>
              </a:rPr>
              <a:t>gi</a:t>
            </a:r>
            <a:r>
              <a:rPr sz="2700" spc="-20" dirty="0" smtClean="0">
                <a:solidFill>
                  <a:srgbClr val="000000"/>
                </a:solidFill>
              </a:rPr>
              <a:t>c</a:t>
            </a:r>
            <a:r>
              <a:rPr sz="2700" dirty="0" smtClean="0">
                <a:solidFill>
                  <a:srgbClr val="000000"/>
                </a:solidFill>
              </a:rPr>
              <a:t>al</a:t>
            </a:r>
            <a:r>
              <a:rPr lang="en-US" sz="2700" dirty="0" smtClean="0">
                <a:solidFill>
                  <a:srgbClr val="000000"/>
                </a:solidFill>
              </a:rPr>
              <a:t> </a:t>
            </a:r>
            <a:r>
              <a:rPr sz="2700" spc="-35" dirty="0" smtClean="0">
                <a:solidFill>
                  <a:srgbClr val="000000"/>
                </a:solidFill>
              </a:rPr>
              <a:t>r</a:t>
            </a:r>
            <a:r>
              <a:rPr sz="2700" dirty="0" smtClean="0">
                <a:solidFill>
                  <a:srgbClr val="000000"/>
                </a:solidFill>
              </a:rPr>
              <a:t>el</a:t>
            </a:r>
            <a:r>
              <a:rPr sz="2700" spc="-30" dirty="0" smtClean="0">
                <a:solidFill>
                  <a:srgbClr val="000000"/>
                </a:solidFill>
              </a:rPr>
              <a:t>a</a:t>
            </a:r>
            <a:r>
              <a:rPr sz="2700" dirty="0" smtClean="0">
                <a:solidFill>
                  <a:srgbClr val="000000"/>
                </a:solidFill>
              </a:rPr>
              <a:t>ti</a:t>
            </a:r>
            <a:r>
              <a:rPr sz="2700" spc="15" dirty="0" smtClean="0">
                <a:solidFill>
                  <a:srgbClr val="000000"/>
                </a:solidFill>
              </a:rPr>
              <a:t>o</a:t>
            </a:r>
            <a:r>
              <a:rPr sz="2700" dirty="0" smtClean="0">
                <a:solidFill>
                  <a:srgbClr val="000000"/>
                </a:solidFill>
              </a:rPr>
              <a:t>n</a:t>
            </a:r>
            <a:r>
              <a:rPr sz="2700" spc="-15" dirty="0" smtClean="0">
                <a:solidFill>
                  <a:srgbClr val="000000"/>
                </a:solidFill>
              </a:rPr>
              <a:t>s</a:t>
            </a:r>
            <a:r>
              <a:rPr sz="2700" spc="-5" dirty="0" smtClean="0">
                <a:solidFill>
                  <a:srgbClr val="000000"/>
                </a:solidFill>
              </a:rPr>
              <a:t>hi</a:t>
            </a:r>
            <a:r>
              <a:rPr sz="2700" spc="5" dirty="0" smtClean="0">
                <a:solidFill>
                  <a:srgbClr val="000000"/>
                </a:solidFill>
              </a:rPr>
              <a:t>p</a:t>
            </a:r>
            <a:r>
              <a:rPr sz="2700" spc="-210" dirty="0" smtClean="0">
                <a:solidFill>
                  <a:srgbClr val="000000"/>
                </a:solidFill>
              </a:rPr>
              <a:t> </a:t>
            </a:r>
            <a:r>
              <a:rPr sz="2700" spc="-35" dirty="0">
                <a:solidFill>
                  <a:srgbClr val="000000"/>
                </a:solidFill>
              </a:rPr>
              <a:t>r</a:t>
            </a:r>
            <a:r>
              <a:rPr sz="2700" spc="-25" dirty="0">
                <a:solidFill>
                  <a:srgbClr val="000000"/>
                </a:solidFill>
              </a:rPr>
              <a:t>et</a:t>
            </a:r>
            <a:r>
              <a:rPr sz="2700" dirty="0">
                <a:solidFill>
                  <a:srgbClr val="000000"/>
                </a:solidFill>
              </a:rPr>
              <a:t>ai</a:t>
            </a:r>
            <a:r>
              <a:rPr sz="2700" spc="-10" dirty="0">
                <a:solidFill>
                  <a:srgbClr val="000000"/>
                </a:solidFill>
              </a:rPr>
              <a:t>n</a:t>
            </a:r>
            <a:r>
              <a:rPr sz="2700" spc="5" dirty="0">
                <a:solidFill>
                  <a:srgbClr val="000000"/>
                </a:solidFill>
              </a:rPr>
              <a:t>e</a:t>
            </a:r>
            <a:r>
              <a:rPr sz="2700" spc="-10" dirty="0">
                <a:solidFill>
                  <a:srgbClr val="000000"/>
                </a:solidFill>
              </a:rPr>
              <a:t>d</a:t>
            </a:r>
            <a:r>
              <a:rPr sz="2700" dirty="0">
                <a:solidFill>
                  <a:srgbClr val="000000"/>
                </a:solidFill>
              </a:rPr>
              <a:t>.</a:t>
            </a:r>
            <a:endParaRPr sz="2700" dirty="0"/>
          </a:p>
        </p:txBody>
      </p:sp>
      <p:pic>
        <p:nvPicPr>
          <p:cNvPr id="4" name="object 4"/>
          <p:cNvPicPr/>
          <p:nvPr/>
        </p:nvPicPr>
        <p:blipFill>
          <a:blip r:embed="rId2" cstate="print"/>
          <a:stretch>
            <a:fillRect/>
          </a:stretch>
        </p:blipFill>
        <p:spPr>
          <a:xfrm>
            <a:off x="697991" y="4297679"/>
            <a:ext cx="237744" cy="286512"/>
          </a:xfrm>
          <a:prstGeom prst="rect">
            <a:avLst/>
          </a:prstGeom>
        </p:spPr>
      </p:pic>
      <p:sp>
        <p:nvSpPr>
          <p:cNvPr id="5" name="object 5"/>
          <p:cNvSpPr txBox="1"/>
          <p:nvPr/>
        </p:nvSpPr>
        <p:spPr>
          <a:xfrm>
            <a:off x="941019" y="3878334"/>
            <a:ext cx="7366000" cy="2545080"/>
          </a:xfrm>
          <a:prstGeom prst="rect">
            <a:avLst/>
          </a:prstGeom>
        </p:spPr>
        <p:txBody>
          <a:bodyPr vert="horz" wrap="square" lIns="0" tIns="12700" rIns="0" bIns="0" rtlCol="0">
            <a:spAutoFit/>
          </a:bodyPr>
          <a:lstStyle/>
          <a:p>
            <a:pPr marL="12700" marR="5080" algn="just">
              <a:lnSpc>
                <a:spcPct val="149700"/>
              </a:lnSpc>
              <a:spcBef>
                <a:spcPts val="100"/>
              </a:spcBef>
            </a:pPr>
            <a:r>
              <a:rPr sz="2700" spc="-475" dirty="0">
                <a:latin typeface="Times New Roman"/>
                <a:cs typeface="Times New Roman"/>
              </a:rPr>
              <a:t>T</a:t>
            </a:r>
            <a:r>
              <a:rPr sz="2700" spc="5" dirty="0">
                <a:latin typeface="Times New Roman"/>
                <a:cs typeface="Times New Roman"/>
              </a:rPr>
              <a:t>o</a:t>
            </a:r>
            <a:r>
              <a:rPr sz="2700" spc="-210" dirty="0">
                <a:latin typeface="Times New Roman"/>
                <a:cs typeface="Times New Roman"/>
              </a:rPr>
              <a:t> </a:t>
            </a:r>
            <a:r>
              <a:rPr sz="2700" spc="15" dirty="0">
                <a:latin typeface="Times New Roman"/>
                <a:cs typeface="Times New Roman"/>
              </a:rPr>
              <a:t>d</a:t>
            </a:r>
            <a:r>
              <a:rPr sz="2700" dirty="0">
                <a:latin typeface="Times New Roman"/>
                <a:cs typeface="Times New Roman"/>
              </a:rPr>
              <a:t>e</a:t>
            </a:r>
            <a:r>
              <a:rPr sz="2700" spc="15" dirty="0">
                <a:latin typeface="Times New Roman"/>
                <a:cs typeface="Times New Roman"/>
              </a:rPr>
              <a:t>v</a:t>
            </a:r>
            <a:r>
              <a:rPr sz="2700" dirty="0">
                <a:latin typeface="Times New Roman"/>
                <a:cs typeface="Times New Roman"/>
              </a:rPr>
              <a:t>e</a:t>
            </a:r>
            <a:r>
              <a:rPr sz="2700" spc="-15" dirty="0">
                <a:latin typeface="Times New Roman"/>
                <a:cs typeface="Times New Roman"/>
              </a:rPr>
              <a:t>l</a:t>
            </a:r>
            <a:r>
              <a:rPr sz="2700" spc="15" dirty="0">
                <a:latin typeface="Times New Roman"/>
                <a:cs typeface="Times New Roman"/>
              </a:rPr>
              <a:t>o</a:t>
            </a:r>
            <a:r>
              <a:rPr sz="2700" spc="5" dirty="0">
                <a:latin typeface="Times New Roman"/>
                <a:cs typeface="Times New Roman"/>
              </a:rPr>
              <a:t>p</a:t>
            </a:r>
            <a:r>
              <a:rPr sz="2700" spc="-20" dirty="0">
                <a:latin typeface="Times New Roman"/>
                <a:cs typeface="Times New Roman"/>
              </a:rPr>
              <a:t> </a:t>
            </a:r>
            <a:r>
              <a:rPr sz="2700" spc="5" dirty="0">
                <a:latin typeface="Times New Roman"/>
                <a:cs typeface="Times New Roman"/>
              </a:rPr>
              <a:t>a</a:t>
            </a:r>
            <a:r>
              <a:rPr sz="2700" spc="-10" dirty="0">
                <a:latin typeface="Times New Roman"/>
                <a:cs typeface="Times New Roman"/>
              </a:rPr>
              <a:t> </a:t>
            </a:r>
            <a:r>
              <a:rPr sz="2700" spc="15" dirty="0">
                <a:latin typeface="Times New Roman"/>
                <a:cs typeface="Times New Roman"/>
              </a:rPr>
              <a:t>p</a:t>
            </a:r>
            <a:r>
              <a:rPr sz="2700" spc="5" dirty="0">
                <a:latin typeface="Times New Roman"/>
                <a:cs typeface="Times New Roman"/>
              </a:rPr>
              <a:t>r</a:t>
            </a:r>
            <a:r>
              <a:rPr sz="2700" spc="15" dirty="0">
                <a:latin typeface="Times New Roman"/>
                <a:cs typeface="Times New Roman"/>
              </a:rPr>
              <a:t>og</a:t>
            </a:r>
            <a:r>
              <a:rPr sz="2700" spc="5" dirty="0">
                <a:latin typeface="Times New Roman"/>
                <a:cs typeface="Times New Roman"/>
              </a:rPr>
              <a:t>r</a:t>
            </a:r>
            <a:r>
              <a:rPr sz="2700" dirty="0">
                <a:latin typeface="Times New Roman"/>
                <a:cs typeface="Times New Roman"/>
              </a:rPr>
              <a:t>a</a:t>
            </a:r>
            <a:r>
              <a:rPr sz="2700" spc="10" dirty="0">
                <a:latin typeface="Times New Roman"/>
                <a:cs typeface="Times New Roman"/>
              </a:rPr>
              <a:t>m</a:t>
            </a:r>
            <a:r>
              <a:rPr sz="2700" spc="-55" dirty="0">
                <a:latin typeface="Times New Roman"/>
                <a:cs typeface="Times New Roman"/>
              </a:rPr>
              <a:t> </a:t>
            </a:r>
            <a:r>
              <a:rPr sz="2700" spc="15" dirty="0">
                <a:latin typeface="Times New Roman"/>
                <a:cs typeface="Times New Roman"/>
              </a:rPr>
              <a:t>o</a:t>
            </a:r>
            <a:r>
              <a:rPr sz="2700" dirty="0">
                <a:latin typeface="Times New Roman"/>
                <a:cs typeface="Times New Roman"/>
              </a:rPr>
              <a:t>f</a:t>
            </a:r>
            <a:r>
              <a:rPr sz="2700" spc="5" dirty="0">
                <a:latin typeface="Times New Roman"/>
                <a:cs typeface="Times New Roman"/>
              </a:rPr>
              <a:t> </a:t>
            </a:r>
            <a:r>
              <a:rPr sz="2700" dirty="0">
                <a:latin typeface="Times New Roman"/>
                <a:cs typeface="Times New Roman"/>
              </a:rPr>
              <a:t>a</a:t>
            </a:r>
            <a:r>
              <a:rPr sz="2700" spc="5" dirty="0">
                <a:latin typeface="Times New Roman"/>
                <a:cs typeface="Times New Roman"/>
              </a:rPr>
              <a:t>n</a:t>
            </a:r>
            <a:r>
              <a:rPr sz="2700" spc="-20" dirty="0">
                <a:latin typeface="Times New Roman"/>
                <a:cs typeface="Times New Roman"/>
              </a:rPr>
              <a:t> </a:t>
            </a:r>
            <a:r>
              <a:rPr sz="2700" dirty="0">
                <a:latin typeface="Times New Roman"/>
                <a:cs typeface="Times New Roman"/>
              </a:rPr>
              <a:t>a</a:t>
            </a:r>
            <a:r>
              <a:rPr sz="2700" spc="-10" dirty="0">
                <a:latin typeface="Times New Roman"/>
                <a:cs typeface="Times New Roman"/>
              </a:rPr>
              <a:t>l</a:t>
            </a:r>
            <a:r>
              <a:rPr sz="2700" spc="15" dirty="0">
                <a:latin typeface="Times New Roman"/>
                <a:cs typeface="Times New Roman"/>
              </a:rPr>
              <a:t>gor</a:t>
            </a:r>
            <a:r>
              <a:rPr sz="2700" spc="-15" dirty="0">
                <a:latin typeface="Times New Roman"/>
                <a:cs typeface="Times New Roman"/>
              </a:rPr>
              <a:t>it</a:t>
            </a:r>
            <a:r>
              <a:rPr sz="2700" spc="15" dirty="0">
                <a:latin typeface="Times New Roman"/>
                <a:cs typeface="Times New Roman"/>
              </a:rPr>
              <a:t>h</a:t>
            </a:r>
            <a:r>
              <a:rPr sz="2700" spc="-40" dirty="0">
                <a:latin typeface="Times New Roman"/>
                <a:cs typeface="Times New Roman"/>
              </a:rPr>
              <a:t>m</a:t>
            </a:r>
            <a:r>
              <a:rPr sz="2700" dirty="0">
                <a:latin typeface="Times New Roman"/>
                <a:cs typeface="Times New Roman"/>
              </a:rPr>
              <a:t>,</a:t>
            </a:r>
            <a:r>
              <a:rPr sz="2700" spc="-10" dirty="0">
                <a:latin typeface="Times New Roman"/>
                <a:cs typeface="Times New Roman"/>
              </a:rPr>
              <a:t> </a:t>
            </a:r>
            <a:r>
              <a:rPr sz="2700" spc="20" dirty="0">
                <a:latin typeface="Times New Roman"/>
                <a:cs typeface="Times New Roman"/>
              </a:rPr>
              <a:t>w</a:t>
            </a:r>
            <a:r>
              <a:rPr sz="2700" spc="5" dirty="0">
                <a:latin typeface="Times New Roman"/>
                <a:cs typeface="Times New Roman"/>
              </a:rPr>
              <a:t>e</a:t>
            </a:r>
            <a:r>
              <a:rPr sz="2700" spc="-35" dirty="0">
                <a:latin typeface="Times New Roman"/>
                <a:cs typeface="Times New Roman"/>
              </a:rPr>
              <a:t> </a:t>
            </a:r>
            <a:r>
              <a:rPr sz="2700" spc="5" dirty="0">
                <a:latin typeface="Times New Roman"/>
                <a:cs typeface="Times New Roman"/>
              </a:rPr>
              <a:t>s</a:t>
            </a:r>
            <a:r>
              <a:rPr sz="2700" spc="15" dirty="0">
                <a:latin typeface="Times New Roman"/>
                <a:cs typeface="Times New Roman"/>
              </a:rPr>
              <a:t>hou</a:t>
            </a:r>
            <a:r>
              <a:rPr sz="2700" spc="-15" dirty="0">
                <a:latin typeface="Times New Roman"/>
                <a:cs typeface="Times New Roman"/>
              </a:rPr>
              <a:t>l</a:t>
            </a:r>
            <a:r>
              <a:rPr sz="2700" dirty="0">
                <a:latin typeface="Times New Roman"/>
                <a:cs typeface="Times New Roman"/>
              </a:rPr>
              <a:t>d  select</a:t>
            </a:r>
            <a:r>
              <a:rPr sz="2700" spc="-50" dirty="0">
                <a:latin typeface="Times New Roman"/>
                <a:cs typeface="Times New Roman"/>
              </a:rPr>
              <a:t> </a:t>
            </a:r>
            <a:r>
              <a:rPr sz="2700" dirty="0">
                <a:latin typeface="Times New Roman"/>
                <a:cs typeface="Times New Roman"/>
              </a:rPr>
              <a:t>an</a:t>
            </a:r>
            <a:r>
              <a:rPr sz="2700" spc="-65" dirty="0">
                <a:latin typeface="Times New Roman"/>
                <a:cs typeface="Times New Roman"/>
              </a:rPr>
              <a:t> </a:t>
            </a:r>
            <a:r>
              <a:rPr sz="2700" dirty="0">
                <a:latin typeface="Times New Roman"/>
                <a:cs typeface="Times New Roman"/>
              </a:rPr>
              <a:t>appropriate</a:t>
            </a:r>
            <a:r>
              <a:rPr sz="2700" spc="-55" dirty="0">
                <a:latin typeface="Times New Roman"/>
                <a:cs typeface="Times New Roman"/>
              </a:rPr>
              <a:t> </a:t>
            </a:r>
            <a:r>
              <a:rPr sz="2700" dirty="0">
                <a:latin typeface="Times New Roman"/>
                <a:cs typeface="Times New Roman"/>
              </a:rPr>
              <a:t>data</a:t>
            </a:r>
            <a:r>
              <a:rPr sz="2700" spc="-30" dirty="0">
                <a:latin typeface="Times New Roman"/>
                <a:cs typeface="Times New Roman"/>
              </a:rPr>
              <a:t> </a:t>
            </a:r>
            <a:r>
              <a:rPr sz="2700" spc="5" dirty="0">
                <a:latin typeface="Times New Roman"/>
                <a:cs typeface="Times New Roman"/>
              </a:rPr>
              <a:t>structure</a:t>
            </a:r>
            <a:r>
              <a:rPr sz="2700" spc="-105" dirty="0">
                <a:latin typeface="Times New Roman"/>
                <a:cs typeface="Times New Roman"/>
              </a:rPr>
              <a:t> </a:t>
            </a:r>
            <a:r>
              <a:rPr sz="2700" spc="-5" dirty="0">
                <a:latin typeface="Times New Roman"/>
                <a:cs typeface="Times New Roman"/>
              </a:rPr>
              <a:t>for</a:t>
            </a:r>
            <a:r>
              <a:rPr sz="2700" spc="-15" dirty="0">
                <a:latin typeface="Times New Roman"/>
                <a:cs typeface="Times New Roman"/>
              </a:rPr>
              <a:t> </a:t>
            </a:r>
            <a:r>
              <a:rPr sz="2700" dirty="0">
                <a:latin typeface="Times New Roman"/>
                <a:cs typeface="Times New Roman"/>
              </a:rPr>
              <a:t>that</a:t>
            </a:r>
            <a:r>
              <a:rPr sz="2700" spc="-130" dirty="0">
                <a:latin typeface="Times New Roman"/>
                <a:cs typeface="Times New Roman"/>
              </a:rPr>
              <a:t> </a:t>
            </a:r>
            <a:r>
              <a:rPr sz="2700" dirty="0">
                <a:latin typeface="Times New Roman"/>
                <a:cs typeface="Times New Roman"/>
              </a:rPr>
              <a:t>algorithm.</a:t>
            </a:r>
          </a:p>
          <a:p>
            <a:pPr marL="12700" marR="32384" algn="just">
              <a:lnSpc>
                <a:spcPct val="149700"/>
              </a:lnSpc>
              <a:spcBef>
                <a:spcPts val="430"/>
              </a:spcBef>
            </a:pPr>
            <a:r>
              <a:rPr sz="2700" spc="5" dirty="0">
                <a:latin typeface="Times New Roman"/>
                <a:cs typeface="Times New Roman"/>
              </a:rPr>
              <a:t>Therefore</a:t>
            </a:r>
            <a:r>
              <a:rPr sz="2700" spc="-15" dirty="0">
                <a:latin typeface="Times New Roman"/>
                <a:cs typeface="Times New Roman"/>
              </a:rPr>
              <a:t> </a:t>
            </a:r>
            <a:r>
              <a:rPr sz="2700" dirty="0">
                <a:latin typeface="Times New Roman"/>
                <a:cs typeface="Times New Roman"/>
              </a:rPr>
              <a:t>algorithm</a:t>
            </a:r>
            <a:r>
              <a:rPr sz="2700" spc="-75" dirty="0">
                <a:latin typeface="Times New Roman"/>
                <a:cs typeface="Times New Roman"/>
              </a:rPr>
              <a:t> </a:t>
            </a:r>
            <a:r>
              <a:rPr sz="2700" spc="5" dirty="0">
                <a:latin typeface="Times New Roman"/>
                <a:cs typeface="Times New Roman"/>
              </a:rPr>
              <a:t>and</a:t>
            </a:r>
            <a:r>
              <a:rPr sz="2700" spc="-5" dirty="0">
                <a:latin typeface="Times New Roman"/>
                <a:cs typeface="Times New Roman"/>
              </a:rPr>
              <a:t> its</a:t>
            </a:r>
            <a:r>
              <a:rPr sz="2700" spc="-50" dirty="0">
                <a:latin typeface="Times New Roman"/>
                <a:cs typeface="Times New Roman"/>
              </a:rPr>
              <a:t> </a:t>
            </a:r>
            <a:r>
              <a:rPr sz="2700" dirty="0">
                <a:latin typeface="Times New Roman"/>
                <a:cs typeface="Times New Roman"/>
              </a:rPr>
              <a:t>associated</a:t>
            </a:r>
            <a:r>
              <a:rPr sz="2700" spc="-65" dirty="0">
                <a:latin typeface="Times New Roman"/>
                <a:cs typeface="Times New Roman"/>
              </a:rPr>
              <a:t> </a:t>
            </a:r>
            <a:r>
              <a:rPr sz="2700" spc="5" dirty="0">
                <a:latin typeface="Times New Roman"/>
                <a:cs typeface="Times New Roman"/>
              </a:rPr>
              <a:t>data</a:t>
            </a:r>
            <a:r>
              <a:rPr sz="2700" spc="-175" dirty="0">
                <a:latin typeface="Times New Roman"/>
                <a:cs typeface="Times New Roman"/>
              </a:rPr>
              <a:t> </a:t>
            </a:r>
            <a:r>
              <a:rPr sz="2700" dirty="0">
                <a:latin typeface="Times New Roman"/>
                <a:cs typeface="Times New Roman"/>
              </a:rPr>
              <a:t>structures </a:t>
            </a:r>
            <a:r>
              <a:rPr sz="2700" spc="-660" dirty="0">
                <a:latin typeface="Times New Roman"/>
                <a:cs typeface="Times New Roman"/>
              </a:rPr>
              <a:t> </a:t>
            </a:r>
            <a:r>
              <a:rPr sz="2700" spc="5" dirty="0" smtClean="0">
                <a:latin typeface="Times New Roman"/>
                <a:cs typeface="Times New Roman"/>
              </a:rPr>
              <a:t>f</a:t>
            </a:r>
            <a:r>
              <a:rPr lang="en-US" sz="2700" spc="5" dirty="0" smtClean="0">
                <a:latin typeface="Times New Roman"/>
                <a:cs typeface="Times New Roman"/>
              </a:rPr>
              <a:t>or</a:t>
            </a:r>
            <a:r>
              <a:rPr sz="2700" spc="5" dirty="0" smtClean="0">
                <a:latin typeface="Times New Roman"/>
                <a:cs typeface="Times New Roman"/>
              </a:rPr>
              <a:t>m</a:t>
            </a:r>
            <a:r>
              <a:rPr sz="2700" spc="-55" dirty="0" smtClean="0">
                <a:latin typeface="Times New Roman"/>
                <a:cs typeface="Times New Roman"/>
              </a:rPr>
              <a:t> </a:t>
            </a:r>
            <a:r>
              <a:rPr sz="2700" spc="5" dirty="0">
                <a:latin typeface="Times New Roman"/>
                <a:cs typeface="Times New Roman"/>
              </a:rPr>
              <a:t>a</a:t>
            </a:r>
            <a:r>
              <a:rPr sz="2700" spc="-30" dirty="0">
                <a:latin typeface="Times New Roman"/>
                <a:cs typeface="Times New Roman"/>
              </a:rPr>
              <a:t> </a:t>
            </a:r>
            <a:r>
              <a:rPr sz="2700" dirty="0">
                <a:latin typeface="Times New Roman"/>
                <a:cs typeface="Times New Roman"/>
              </a:rPr>
              <a:t>program.</a:t>
            </a:r>
          </a:p>
        </p:txBody>
      </p:sp>
      <p:pic>
        <p:nvPicPr>
          <p:cNvPr id="6" name="object 6"/>
          <p:cNvPicPr/>
          <p:nvPr/>
        </p:nvPicPr>
        <p:blipFill>
          <a:blip r:embed="rId2" cstate="print"/>
          <a:stretch>
            <a:fillRect/>
          </a:stretch>
        </p:blipFill>
        <p:spPr>
          <a:xfrm>
            <a:off x="697991" y="5583935"/>
            <a:ext cx="237744" cy="286512"/>
          </a:xfrm>
          <a:prstGeom prst="rect">
            <a:avLst/>
          </a:prstGeom>
        </p:spPr>
      </p:pic>
      <p:pic>
        <p:nvPicPr>
          <p:cNvPr id="7" name="object 7"/>
          <p:cNvPicPr/>
          <p:nvPr/>
        </p:nvPicPr>
        <p:blipFill>
          <a:blip r:embed="rId3" cstate="print"/>
          <a:stretch>
            <a:fillRect/>
          </a:stretch>
        </p:blipFill>
        <p:spPr>
          <a:xfrm>
            <a:off x="533400" y="1063752"/>
            <a:ext cx="2779776" cy="387096"/>
          </a:xfrm>
          <a:prstGeom prst="rect">
            <a:avLst/>
          </a:prstGeom>
        </p:spPr>
      </p:pic>
      <p:sp>
        <p:nvSpPr>
          <p:cNvPr id="8" name="object 8"/>
          <p:cNvSpPr txBox="1"/>
          <p:nvPr/>
        </p:nvSpPr>
        <p:spPr>
          <a:xfrm>
            <a:off x="8708897" y="22936"/>
            <a:ext cx="153035" cy="300355"/>
          </a:xfrm>
          <a:prstGeom prst="rect">
            <a:avLst/>
          </a:prstGeom>
        </p:spPr>
        <p:txBody>
          <a:bodyPr vert="horz" wrap="square" lIns="0" tIns="12700" rIns="0" bIns="0" rtlCol="0">
            <a:spAutoFit/>
          </a:bodyPr>
          <a:lstStyle/>
          <a:p>
            <a:pPr marL="12700">
              <a:lnSpc>
                <a:spcPct val="100000"/>
              </a:lnSpc>
              <a:spcBef>
                <a:spcPts val="100"/>
              </a:spcBef>
            </a:pPr>
            <a:r>
              <a:rPr sz="1800" dirty="0">
                <a:latin typeface="Arial MT"/>
                <a:cs typeface="Arial MT"/>
              </a:rPr>
              <a:t>6</a:t>
            </a:r>
            <a:endParaRPr sz="1800">
              <a:latin typeface="Arial MT"/>
              <a:cs typeface="Arial MT"/>
            </a:endParaRP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IN"/>
          </a:p>
        </p:txBody>
      </p:sp>
      <p:sp>
        <p:nvSpPr>
          <p:cNvPr id="3" name="Text Placeholder 2"/>
          <p:cNvSpPr>
            <a:spLocks noGrp="1"/>
          </p:cNvSpPr>
          <p:nvPr>
            <p:ph type="body" idx="1"/>
          </p:nvPr>
        </p:nvSpPr>
        <p:spPr>
          <a:xfrm>
            <a:off x="304800" y="1219200"/>
            <a:ext cx="8340090" cy="5847755"/>
          </a:xfrm>
        </p:spPr>
        <p:txBody>
          <a:bodyPr/>
          <a:lstStyle/>
          <a:p>
            <a:r>
              <a:rPr lang="en-US" b="1" u="sng" dirty="0" smtClean="0">
                <a:latin typeface="Times New Roman" pitchFamily="18" charset="0"/>
                <a:cs typeface="Times New Roman" pitchFamily="18" charset="0"/>
              </a:rPr>
              <a:t>Assign </a:t>
            </a:r>
            <a:r>
              <a:rPr lang="en-US" b="1" u="sng" dirty="0">
                <a:latin typeface="Times New Roman" pitchFamily="18" charset="0"/>
                <a:cs typeface="Times New Roman" pitchFamily="18" charset="0"/>
              </a:rPr>
              <a:t>values to their respective fields:</a:t>
            </a:r>
            <a:endParaRPr lang="en-IN" b="1" u="sng" dirty="0">
              <a:latin typeface="Times New Roman" pitchFamily="18" charset="0"/>
              <a:cs typeface="Times New Roman" pitchFamily="18" charset="0"/>
            </a:endParaRPr>
          </a:p>
          <a:p>
            <a:endParaRPr lang="pt-BR" dirty="0" smtClean="0">
              <a:latin typeface="Times New Roman" pitchFamily="18" charset="0"/>
              <a:cs typeface="Times New Roman" pitchFamily="18" charset="0"/>
            </a:endParaRPr>
          </a:p>
          <a:p>
            <a:r>
              <a:rPr lang="pt-BR" dirty="0" smtClean="0">
                <a:latin typeface="Times New Roman" pitchFamily="18" charset="0"/>
                <a:cs typeface="Times New Roman" pitchFamily="18" charset="0"/>
              </a:rPr>
              <a:t>list iteml, item2, item3;</a:t>
            </a:r>
          </a:p>
          <a:p>
            <a:r>
              <a:rPr lang="pt-BR" dirty="0" smtClean="0">
                <a:latin typeface="Times New Roman" pitchFamily="18" charset="0"/>
                <a:cs typeface="Times New Roman" pitchFamily="18" charset="0"/>
              </a:rPr>
              <a:t>iteml.data = ‘a’;</a:t>
            </a:r>
          </a:p>
          <a:p>
            <a:r>
              <a:rPr lang="pt-BR" dirty="0" smtClean="0">
                <a:latin typeface="Times New Roman" pitchFamily="18" charset="0"/>
                <a:cs typeface="Times New Roman" pitchFamily="18" charset="0"/>
              </a:rPr>
              <a:t>item2.data = ‘b’;</a:t>
            </a:r>
          </a:p>
          <a:p>
            <a:r>
              <a:rPr lang="pt-BR" dirty="0" smtClean="0">
                <a:latin typeface="Times New Roman" pitchFamily="18" charset="0"/>
                <a:cs typeface="Times New Roman" pitchFamily="18" charset="0"/>
              </a:rPr>
              <a:t>item3.data =‘c’;</a:t>
            </a:r>
          </a:p>
          <a:p>
            <a:r>
              <a:rPr lang="pt-BR" dirty="0" smtClean="0">
                <a:latin typeface="Times New Roman" pitchFamily="18" charset="0"/>
                <a:cs typeface="Times New Roman" pitchFamily="18" charset="0"/>
              </a:rPr>
              <a:t>iteml.link = i</a:t>
            </a:r>
            <a:r>
              <a:rPr lang="en-IN" dirty="0" smtClean="0">
                <a:latin typeface="Times New Roman" pitchFamily="18" charset="0"/>
                <a:cs typeface="Times New Roman" pitchFamily="18" charset="0"/>
              </a:rPr>
              <a:t>tem2.link = item3.link = NULL ;</a:t>
            </a:r>
          </a:p>
          <a:p>
            <a:endParaRPr lang="en-US" dirty="0">
              <a:latin typeface="Times New Roman" pitchFamily="18" charset="0"/>
              <a:cs typeface="Times New Roman" pitchFamily="18" charset="0"/>
            </a:endParaRPr>
          </a:p>
          <a:p>
            <a:endParaRPr lang="en-IN" dirty="0">
              <a:latin typeface="Times New Roman" pitchFamily="18" charset="0"/>
              <a:cs typeface="Times New Roman" pitchFamily="18" charset="0"/>
            </a:endParaRPr>
          </a:p>
          <a:p>
            <a:r>
              <a:rPr lang="en-US" dirty="0">
                <a:latin typeface="Times New Roman" pitchFamily="18" charset="0"/>
                <a:cs typeface="Times New Roman" pitchFamily="18" charset="0"/>
              </a:rPr>
              <a:t>We can attach these structures together by replacing the null </a:t>
            </a:r>
            <a:r>
              <a:rPr lang="en-US" i="1" dirty="0">
                <a:latin typeface="Times New Roman" pitchFamily="18" charset="0"/>
                <a:cs typeface="Times New Roman" pitchFamily="18" charset="0"/>
              </a:rPr>
              <a:t>link </a:t>
            </a:r>
            <a:r>
              <a:rPr lang="en-US" dirty="0">
                <a:latin typeface="Times New Roman" pitchFamily="18" charset="0"/>
                <a:cs typeface="Times New Roman" pitchFamily="18" charset="0"/>
              </a:rPr>
              <a:t>field in </a:t>
            </a:r>
            <a:r>
              <a:rPr lang="en-US" i="1" dirty="0">
                <a:latin typeface="Times New Roman" pitchFamily="18" charset="0"/>
                <a:cs typeface="Times New Roman" pitchFamily="18" charset="0"/>
              </a:rPr>
              <a:t>item 2 </a:t>
            </a:r>
            <a:r>
              <a:rPr lang="en-US" dirty="0">
                <a:latin typeface="Times New Roman" pitchFamily="18" charset="0"/>
                <a:cs typeface="Times New Roman" pitchFamily="18" charset="0"/>
              </a:rPr>
              <a:t>with one that points to </a:t>
            </a:r>
            <a:r>
              <a:rPr lang="en-US" i="1" dirty="0">
                <a:latin typeface="Times New Roman" pitchFamily="18" charset="0"/>
                <a:cs typeface="Times New Roman" pitchFamily="18" charset="0"/>
              </a:rPr>
              <a:t>item </a:t>
            </a:r>
            <a:r>
              <a:rPr lang="en-US" dirty="0">
                <a:latin typeface="Times New Roman" pitchFamily="18" charset="0"/>
                <a:cs typeface="Times New Roman" pitchFamily="18" charset="0"/>
              </a:rPr>
              <a:t>3 and by replacing the null </a:t>
            </a:r>
            <a:r>
              <a:rPr lang="en-US" i="1" dirty="0">
                <a:latin typeface="Times New Roman" pitchFamily="18" charset="0"/>
                <a:cs typeface="Times New Roman" pitchFamily="18" charset="0"/>
              </a:rPr>
              <a:t>link </a:t>
            </a:r>
            <a:r>
              <a:rPr lang="en-US" dirty="0">
                <a:latin typeface="Times New Roman" pitchFamily="18" charset="0"/>
                <a:cs typeface="Times New Roman" pitchFamily="18" charset="0"/>
              </a:rPr>
              <a:t>field in </a:t>
            </a:r>
            <a:r>
              <a:rPr lang="en-US" i="1" dirty="0">
                <a:latin typeface="Times New Roman" pitchFamily="18" charset="0"/>
                <a:cs typeface="Times New Roman" pitchFamily="18" charset="0"/>
              </a:rPr>
              <a:t>item </a:t>
            </a:r>
            <a:r>
              <a:rPr lang="en-US" dirty="0">
                <a:latin typeface="Times New Roman" pitchFamily="18" charset="0"/>
                <a:cs typeface="Times New Roman" pitchFamily="18" charset="0"/>
              </a:rPr>
              <a:t>1 with one that points to </a:t>
            </a:r>
            <a:r>
              <a:rPr lang="en-US" i="1" dirty="0">
                <a:latin typeface="Times New Roman" pitchFamily="18" charset="0"/>
                <a:cs typeface="Times New Roman" pitchFamily="18" charset="0"/>
              </a:rPr>
              <a:t>item 2</a:t>
            </a:r>
            <a:r>
              <a:rPr lang="en-US" i="1" dirty="0" smtClean="0">
                <a:latin typeface="Times New Roman" pitchFamily="18" charset="0"/>
                <a:cs typeface="Times New Roman" pitchFamily="18" charset="0"/>
              </a:rPr>
              <a:t>.</a:t>
            </a:r>
          </a:p>
          <a:p>
            <a:endParaRPr lang="en-US" i="1" dirty="0">
              <a:latin typeface="Times New Roman" pitchFamily="18" charset="0"/>
              <a:cs typeface="Times New Roman" pitchFamily="18" charset="0"/>
            </a:endParaRPr>
          </a:p>
          <a:p>
            <a:endParaRPr lang="en-IN" dirty="0">
              <a:latin typeface="Times New Roman" pitchFamily="18" charset="0"/>
              <a:cs typeface="Times New Roman" pitchFamily="18" charset="0"/>
            </a:endParaRPr>
          </a:p>
          <a:p>
            <a:r>
              <a:rPr lang="en-IN" dirty="0" err="1">
                <a:latin typeface="Times New Roman" pitchFamily="18" charset="0"/>
                <a:cs typeface="Times New Roman" pitchFamily="18" charset="0"/>
              </a:rPr>
              <a:t>iteml.link</a:t>
            </a:r>
            <a:r>
              <a:rPr lang="en-IN" dirty="0">
                <a:latin typeface="Times New Roman" pitchFamily="18" charset="0"/>
                <a:cs typeface="Times New Roman" pitchFamily="18" charset="0"/>
              </a:rPr>
              <a:t> </a:t>
            </a:r>
            <a:r>
              <a:rPr lang="en-IN" dirty="0" smtClean="0">
                <a:latin typeface="Times New Roman" pitchFamily="18" charset="0"/>
                <a:cs typeface="Times New Roman" pitchFamily="18" charset="0"/>
              </a:rPr>
              <a:t>= &amp; item2;</a:t>
            </a:r>
          </a:p>
          <a:p>
            <a:endParaRPr lang="en-US" dirty="0" smtClean="0">
              <a:latin typeface="Times New Roman" pitchFamily="18" charset="0"/>
              <a:cs typeface="Times New Roman" pitchFamily="18" charset="0"/>
            </a:endParaRPr>
          </a:p>
          <a:p>
            <a:r>
              <a:rPr lang="en-IN" dirty="0" smtClean="0">
                <a:latin typeface="Times New Roman" pitchFamily="18" charset="0"/>
                <a:cs typeface="Times New Roman" pitchFamily="18" charset="0"/>
              </a:rPr>
              <a:t>item2.link </a:t>
            </a:r>
            <a:r>
              <a:rPr lang="en-IN" dirty="0">
                <a:latin typeface="Times New Roman" pitchFamily="18" charset="0"/>
                <a:cs typeface="Times New Roman" pitchFamily="18" charset="0"/>
              </a:rPr>
              <a:t>= &amp; </a:t>
            </a:r>
            <a:r>
              <a:rPr lang="en-IN" dirty="0" smtClean="0">
                <a:latin typeface="Times New Roman" pitchFamily="18" charset="0"/>
                <a:cs typeface="Times New Roman" pitchFamily="18" charset="0"/>
              </a:rPr>
              <a:t>item3;</a:t>
            </a:r>
            <a:endParaRPr lang="en-IN" dirty="0">
              <a:latin typeface="Times New Roman" pitchFamily="18" charset="0"/>
              <a:cs typeface="Times New Roman" pitchFamily="18" charset="0"/>
            </a:endParaRPr>
          </a:p>
          <a:p>
            <a:endParaRPr lang="en-US" dirty="0">
              <a:latin typeface="Times New Roman" pitchFamily="18" charset="0"/>
              <a:cs typeface="Times New Roman" pitchFamily="18" charset="0"/>
            </a:endParaRPr>
          </a:p>
          <a:p>
            <a:endParaRPr lang="en-IN" dirty="0">
              <a:latin typeface="Times New Roman" pitchFamily="18" charset="0"/>
              <a:cs typeface="Times New Roman" pitchFamily="18" charset="0"/>
            </a:endParaRPr>
          </a:p>
        </p:txBody>
      </p:sp>
    </p:spTree>
    <p:extLst>
      <p:ext uri="{BB962C8B-B14F-4D97-AF65-F5344CB8AC3E}">
        <p14:creationId xmlns:p14="http://schemas.microsoft.com/office/powerpoint/2010/main" val="2195910862"/>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Text Placeholder 2"/>
          <p:cNvSpPr>
            <a:spLocks noGrp="1"/>
          </p:cNvSpPr>
          <p:nvPr>
            <p:ph type="body" idx="1"/>
          </p:nvPr>
        </p:nvSpPr>
        <p:spPr/>
        <p:txBody>
          <a:bodyPr/>
          <a:lstStyle/>
          <a:p>
            <a:endParaRPr lang="en-US"/>
          </a:p>
        </p:txBody>
      </p:sp>
      <p:sp>
        <p:nvSpPr>
          <p:cNvPr id="5" name="TextBox 4"/>
          <p:cNvSpPr txBox="1"/>
          <p:nvPr/>
        </p:nvSpPr>
        <p:spPr>
          <a:xfrm>
            <a:off x="8229600" y="6183868"/>
            <a:ext cx="838200" cy="369332"/>
          </a:xfrm>
          <a:prstGeom prst="rect">
            <a:avLst/>
          </a:prstGeom>
          <a:noFill/>
        </p:spPr>
        <p:txBody>
          <a:bodyPr wrap="square" rtlCol="0">
            <a:spAutoFit/>
          </a:bodyPr>
          <a:lstStyle/>
          <a:p>
            <a:r>
              <a:rPr lang="en-US" dirty="0" smtClean="0">
                <a:hlinkClick r:id="rId2" action="ppaction://hlinksldjump"/>
              </a:rPr>
              <a:t>Back</a:t>
            </a:r>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3605068737"/>
              </p:ext>
            </p:extLst>
          </p:nvPr>
        </p:nvGraphicFramePr>
        <p:xfrm>
          <a:off x="533400" y="551071"/>
          <a:ext cx="8048498" cy="5647923"/>
        </p:xfrm>
        <a:graphic>
          <a:graphicData uri="http://schemas.openxmlformats.org/drawingml/2006/table">
            <a:tbl>
              <a:tblPr firstRow="1" firstCol="1" bandRow="1">
                <a:tableStyleId>{5C22544A-7EE6-4342-B048-85BDC9FD1C3A}</a:tableStyleId>
              </a:tblPr>
              <a:tblGrid>
                <a:gridCol w="4024249">
                  <a:extLst>
                    <a:ext uri="{9D8B030D-6E8A-4147-A177-3AD203B41FA5}">
                      <a16:colId xmlns:a16="http://schemas.microsoft.com/office/drawing/2014/main" val="189926203"/>
                    </a:ext>
                  </a:extLst>
                </a:gridCol>
                <a:gridCol w="4024249">
                  <a:extLst>
                    <a:ext uri="{9D8B030D-6E8A-4147-A177-3AD203B41FA5}">
                      <a16:colId xmlns:a16="http://schemas.microsoft.com/office/drawing/2014/main" val="710848581"/>
                    </a:ext>
                  </a:extLst>
                </a:gridCol>
              </a:tblGrid>
              <a:tr h="421696">
                <a:tc>
                  <a:txBody>
                    <a:bodyPr/>
                    <a:lstStyle/>
                    <a:p>
                      <a:pPr marL="0" marR="0">
                        <a:lnSpc>
                          <a:spcPct val="115000"/>
                        </a:lnSpc>
                        <a:spcBef>
                          <a:spcPts val="0"/>
                        </a:spcBef>
                        <a:spcAft>
                          <a:spcPts val="0"/>
                        </a:spcAft>
                      </a:pPr>
                      <a:r>
                        <a:rPr lang="en-US" sz="1600">
                          <a:effectLst/>
                        </a:rPr>
                        <a:t>Structures</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88598" marR="88598" marT="88598" marB="88598"/>
                </a:tc>
                <a:tc>
                  <a:txBody>
                    <a:bodyPr/>
                    <a:lstStyle/>
                    <a:p>
                      <a:pPr marL="0" marR="0">
                        <a:lnSpc>
                          <a:spcPct val="115000"/>
                        </a:lnSpc>
                        <a:spcBef>
                          <a:spcPts val="0"/>
                        </a:spcBef>
                        <a:spcAft>
                          <a:spcPts val="0"/>
                        </a:spcAft>
                      </a:pPr>
                      <a:r>
                        <a:rPr lang="en-US" sz="1600">
                          <a:effectLst/>
                        </a:rPr>
                        <a:t>Unions</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88598" marR="88598" marT="88598" marB="88598"/>
                </a:tc>
                <a:extLst>
                  <a:ext uri="{0D108BD9-81ED-4DB2-BD59-A6C34878D82A}">
                    <a16:rowId xmlns:a16="http://schemas.microsoft.com/office/drawing/2014/main" val="2165309396"/>
                  </a:ext>
                </a:extLst>
              </a:tr>
              <a:tr h="529408">
                <a:tc>
                  <a:txBody>
                    <a:bodyPr/>
                    <a:lstStyle/>
                    <a:p>
                      <a:pPr marL="0" marR="0" algn="just">
                        <a:lnSpc>
                          <a:spcPct val="115000"/>
                        </a:lnSpc>
                        <a:spcBef>
                          <a:spcPts val="0"/>
                        </a:spcBef>
                        <a:spcAft>
                          <a:spcPts val="0"/>
                        </a:spcAft>
                      </a:pPr>
                      <a:r>
                        <a:rPr lang="en-US" sz="1400">
                          <a:effectLst/>
                        </a:rPr>
                        <a:t>The keyword "struct" is used to define a structure.</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9065" marR="59065" marT="59065" marB="59065"/>
                </a:tc>
                <a:tc>
                  <a:txBody>
                    <a:bodyPr/>
                    <a:lstStyle/>
                    <a:p>
                      <a:pPr marL="0" marR="0" algn="just">
                        <a:lnSpc>
                          <a:spcPct val="115000"/>
                        </a:lnSpc>
                        <a:spcBef>
                          <a:spcPts val="0"/>
                        </a:spcBef>
                        <a:spcAft>
                          <a:spcPts val="0"/>
                        </a:spcAft>
                      </a:pPr>
                      <a:r>
                        <a:rPr lang="en-US" sz="1400">
                          <a:effectLst/>
                        </a:rPr>
                        <a:t>The keyword "union" is used to define a structure.</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9065" marR="59065" marT="59065" marB="59065"/>
                </a:tc>
                <a:extLst>
                  <a:ext uri="{0D108BD9-81ED-4DB2-BD59-A6C34878D82A}">
                    <a16:rowId xmlns:a16="http://schemas.microsoft.com/office/drawing/2014/main" val="2130168005"/>
                  </a:ext>
                </a:extLst>
              </a:tr>
              <a:tr h="335104">
                <a:tc>
                  <a:txBody>
                    <a:bodyPr/>
                    <a:lstStyle/>
                    <a:p>
                      <a:pPr marL="0" marR="0" algn="just">
                        <a:lnSpc>
                          <a:spcPct val="115000"/>
                        </a:lnSpc>
                        <a:spcBef>
                          <a:spcPts val="0"/>
                        </a:spcBef>
                        <a:spcAft>
                          <a:spcPts val="0"/>
                        </a:spcAft>
                      </a:pPr>
                      <a:r>
                        <a:rPr lang="en-US" sz="1400">
                          <a:effectLst/>
                        </a:rPr>
                        <a:t> </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9065" marR="59065" marT="59065" marB="59065"/>
                </a:tc>
                <a:tc>
                  <a:txBody>
                    <a:bodyPr/>
                    <a:lstStyle/>
                    <a:p>
                      <a:pPr marL="0" marR="0" algn="just">
                        <a:lnSpc>
                          <a:spcPct val="115000"/>
                        </a:lnSpc>
                        <a:spcBef>
                          <a:spcPts val="0"/>
                        </a:spcBef>
                        <a:spcAft>
                          <a:spcPts val="0"/>
                        </a:spcAft>
                      </a:pPr>
                      <a:r>
                        <a:rPr lang="en-US" sz="1400">
                          <a:effectLst/>
                        </a:rPr>
                        <a:t> </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9065" marR="59065" marT="59065" marB="59065"/>
                </a:tc>
                <a:extLst>
                  <a:ext uri="{0D108BD9-81ED-4DB2-BD59-A6C34878D82A}">
                    <a16:rowId xmlns:a16="http://schemas.microsoft.com/office/drawing/2014/main" val="1742391948"/>
                  </a:ext>
                </a:extLst>
              </a:tr>
              <a:tr h="529408">
                <a:tc>
                  <a:txBody>
                    <a:bodyPr/>
                    <a:lstStyle/>
                    <a:p>
                      <a:pPr marL="0" marR="0" algn="just">
                        <a:lnSpc>
                          <a:spcPct val="115000"/>
                        </a:lnSpc>
                        <a:spcBef>
                          <a:spcPts val="0"/>
                        </a:spcBef>
                        <a:spcAft>
                          <a:spcPts val="0"/>
                        </a:spcAft>
                      </a:pPr>
                      <a:r>
                        <a:rPr lang="en-US" sz="1400">
                          <a:effectLst/>
                        </a:rPr>
                        <a:t>A unique memory location is given to every member of a structure</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9065" marR="59065" marT="59065" marB="59065"/>
                </a:tc>
                <a:tc>
                  <a:txBody>
                    <a:bodyPr/>
                    <a:lstStyle/>
                    <a:p>
                      <a:pPr marL="0" marR="0" algn="just">
                        <a:lnSpc>
                          <a:spcPct val="115000"/>
                        </a:lnSpc>
                        <a:spcBef>
                          <a:spcPts val="0"/>
                        </a:spcBef>
                        <a:spcAft>
                          <a:spcPts val="0"/>
                        </a:spcAft>
                      </a:pPr>
                      <a:r>
                        <a:rPr lang="en-US" sz="1400">
                          <a:effectLst/>
                        </a:rPr>
                        <a:t>One single memory location is shared by all its members</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9065" marR="59065" marT="59065" marB="59065"/>
                </a:tc>
                <a:extLst>
                  <a:ext uri="{0D108BD9-81ED-4DB2-BD59-A6C34878D82A}">
                    <a16:rowId xmlns:a16="http://schemas.microsoft.com/office/drawing/2014/main" val="4270740303"/>
                  </a:ext>
                </a:extLst>
              </a:tr>
              <a:tr h="723711">
                <a:tc>
                  <a:txBody>
                    <a:bodyPr/>
                    <a:lstStyle/>
                    <a:p>
                      <a:pPr marL="0" marR="0" algn="just">
                        <a:lnSpc>
                          <a:spcPct val="115000"/>
                        </a:lnSpc>
                        <a:spcBef>
                          <a:spcPts val="0"/>
                        </a:spcBef>
                        <a:spcAft>
                          <a:spcPts val="0"/>
                        </a:spcAft>
                      </a:pPr>
                      <a:r>
                        <a:rPr lang="en-US" sz="1400">
                          <a:effectLst/>
                        </a:rPr>
                        <a:t>Modifying the value of one item won't affect the other items or the structure at all.</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9065" marR="59065" marT="59065" marB="59065"/>
                </a:tc>
                <a:tc>
                  <a:txBody>
                    <a:bodyPr/>
                    <a:lstStyle/>
                    <a:p>
                      <a:pPr marL="0" marR="0" algn="just">
                        <a:lnSpc>
                          <a:spcPct val="115000"/>
                        </a:lnSpc>
                        <a:spcBef>
                          <a:spcPts val="0"/>
                        </a:spcBef>
                        <a:spcAft>
                          <a:spcPts val="0"/>
                        </a:spcAft>
                      </a:pPr>
                      <a:r>
                        <a:rPr lang="en-US" sz="1400">
                          <a:effectLst/>
                        </a:rPr>
                        <a:t>Modifying one single data item affects other members of the union thus affecting the whole unit.</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9065" marR="59065" marT="59065" marB="59065"/>
                </a:tc>
                <a:extLst>
                  <a:ext uri="{0D108BD9-81ED-4DB2-BD59-A6C34878D82A}">
                    <a16:rowId xmlns:a16="http://schemas.microsoft.com/office/drawing/2014/main" val="2930512096"/>
                  </a:ext>
                </a:extLst>
              </a:tr>
              <a:tr h="529408">
                <a:tc>
                  <a:txBody>
                    <a:bodyPr/>
                    <a:lstStyle/>
                    <a:p>
                      <a:pPr marL="0" marR="0" algn="just">
                        <a:lnSpc>
                          <a:spcPct val="115000"/>
                        </a:lnSpc>
                        <a:spcBef>
                          <a:spcPts val="0"/>
                        </a:spcBef>
                        <a:spcAft>
                          <a:spcPts val="0"/>
                        </a:spcAft>
                      </a:pPr>
                      <a:r>
                        <a:rPr lang="en-US" sz="1400">
                          <a:effectLst/>
                        </a:rPr>
                        <a:t>We initialize several members at once.</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9065" marR="59065" marT="59065" marB="59065"/>
                </a:tc>
                <a:tc>
                  <a:txBody>
                    <a:bodyPr/>
                    <a:lstStyle/>
                    <a:p>
                      <a:pPr marL="0" marR="0" algn="just">
                        <a:lnSpc>
                          <a:spcPct val="115000"/>
                        </a:lnSpc>
                        <a:spcBef>
                          <a:spcPts val="0"/>
                        </a:spcBef>
                        <a:spcAft>
                          <a:spcPts val="0"/>
                        </a:spcAft>
                      </a:pPr>
                      <a:r>
                        <a:rPr lang="en-US" sz="1400">
                          <a:effectLst/>
                        </a:rPr>
                        <a:t>We can initialize only the first member of union.</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9065" marR="59065" marT="59065" marB="59065"/>
                </a:tc>
                <a:extLst>
                  <a:ext uri="{0D108BD9-81ED-4DB2-BD59-A6C34878D82A}">
                    <a16:rowId xmlns:a16="http://schemas.microsoft.com/office/drawing/2014/main" val="3176318911"/>
                  </a:ext>
                </a:extLst>
              </a:tr>
              <a:tr h="529408">
                <a:tc>
                  <a:txBody>
                    <a:bodyPr/>
                    <a:lstStyle/>
                    <a:p>
                      <a:pPr marL="0" marR="0" algn="just">
                        <a:lnSpc>
                          <a:spcPct val="115000"/>
                        </a:lnSpc>
                        <a:spcBef>
                          <a:spcPts val="0"/>
                        </a:spcBef>
                        <a:spcAft>
                          <a:spcPts val="0"/>
                        </a:spcAft>
                      </a:pPr>
                      <a:r>
                        <a:rPr lang="en-US" sz="1400">
                          <a:effectLst/>
                        </a:rPr>
                        <a:t>The total size of the structure is the sum of the size of every data member</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9065" marR="59065" marT="59065" marB="59065"/>
                </a:tc>
                <a:tc>
                  <a:txBody>
                    <a:bodyPr/>
                    <a:lstStyle/>
                    <a:p>
                      <a:pPr marL="0" marR="0" algn="just">
                        <a:lnSpc>
                          <a:spcPct val="115000"/>
                        </a:lnSpc>
                        <a:spcBef>
                          <a:spcPts val="0"/>
                        </a:spcBef>
                        <a:spcAft>
                          <a:spcPts val="0"/>
                        </a:spcAft>
                      </a:pPr>
                      <a:r>
                        <a:rPr lang="en-US" sz="1400" dirty="0">
                          <a:effectLst/>
                        </a:rPr>
                        <a:t>The total size of the union is the size of the largest data member</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59065" marR="59065" marT="59065" marB="59065"/>
                </a:tc>
                <a:extLst>
                  <a:ext uri="{0D108BD9-81ED-4DB2-BD59-A6C34878D82A}">
                    <a16:rowId xmlns:a16="http://schemas.microsoft.com/office/drawing/2014/main" val="2415757851"/>
                  </a:ext>
                </a:extLst>
              </a:tr>
              <a:tr h="529408">
                <a:tc>
                  <a:txBody>
                    <a:bodyPr/>
                    <a:lstStyle/>
                    <a:p>
                      <a:pPr marL="0" marR="0" algn="just">
                        <a:lnSpc>
                          <a:spcPct val="115000"/>
                        </a:lnSpc>
                        <a:spcBef>
                          <a:spcPts val="0"/>
                        </a:spcBef>
                        <a:spcAft>
                          <a:spcPts val="0"/>
                        </a:spcAft>
                      </a:pPr>
                      <a:r>
                        <a:rPr lang="en-US" sz="1400">
                          <a:effectLst/>
                        </a:rPr>
                        <a:t>It is mainly used for storing various data types</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9065" marR="59065" marT="59065" marB="59065"/>
                </a:tc>
                <a:tc>
                  <a:txBody>
                    <a:bodyPr/>
                    <a:lstStyle/>
                    <a:p>
                      <a:pPr marL="0" marR="0" algn="just">
                        <a:lnSpc>
                          <a:spcPct val="115000"/>
                        </a:lnSpc>
                        <a:spcBef>
                          <a:spcPts val="0"/>
                        </a:spcBef>
                        <a:spcAft>
                          <a:spcPts val="0"/>
                        </a:spcAft>
                      </a:pPr>
                      <a:r>
                        <a:rPr lang="en-US" sz="1400" dirty="0">
                          <a:effectLst/>
                        </a:rPr>
                        <a:t>It is mainly used for storing one of the many data types that are available.</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59065" marR="59065" marT="59065" marB="59065"/>
                </a:tc>
                <a:extLst>
                  <a:ext uri="{0D108BD9-81ED-4DB2-BD59-A6C34878D82A}">
                    <a16:rowId xmlns:a16="http://schemas.microsoft.com/office/drawing/2014/main" val="3921563432"/>
                  </a:ext>
                </a:extLst>
              </a:tr>
              <a:tr h="529408">
                <a:tc>
                  <a:txBody>
                    <a:bodyPr/>
                    <a:lstStyle/>
                    <a:p>
                      <a:pPr marL="0" marR="0" algn="just">
                        <a:lnSpc>
                          <a:spcPct val="115000"/>
                        </a:lnSpc>
                        <a:spcBef>
                          <a:spcPts val="0"/>
                        </a:spcBef>
                        <a:spcAft>
                          <a:spcPts val="0"/>
                        </a:spcAft>
                      </a:pPr>
                      <a:r>
                        <a:rPr lang="en-US" sz="1400">
                          <a:effectLst/>
                        </a:rPr>
                        <a:t>It occupies space for each and every member written in inner parameters</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9065" marR="59065" marT="59065" marB="59065"/>
                </a:tc>
                <a:tc>
                  <a:txBody>
                    <a:bodyPr/>
                    <a:lstStyle/>
                    <a:p>
                      <a:pPr marL="0" marR="0" algn="just">
                        <a:lnSpc>
                          <a:spcPct val="115000"/>
                        </a:lnSpc>
                        <a:spcBef>
                          <a:spcPts val="0"/>
                        </a:spcBef>
                        <a:spcAft>
                          <a:spcPts val="0"/>
                        </a:spcAft>
                      </a:pPr>
                      <a:r>
                        <a:rPr lang="en-US" sz="1400" dirty="0">
                          <a:effectLst/>
                        </a:rPr>
                        <a:t>It occupies space for a member having the highest size written in inner parameters</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59065" marR="59065" marT="59065" marB="59065"/>
                </a:tc>
                <a:extLst>
                  <a:ext uri="{0D108BD9-81ED-4DB2-BD59-A6C34878D82A}">
                    <a16:rowId xmlns:a16="http://schemas.microsoft.com/office/drawing/2014/main" val="233520981"/>
                  </a:ext>
                </a:extLst>
              </a:tr>
              <a:tr h="529408">
                <a:tc>
                  <a:txBody>
                    <a:bodyPr/>
                    <a:lstStyle/>
                    <a:p>
                      <a:pPr marL="0" marR="0" algn="just">
                        <a:lnSpc>
                          <a:spcPct val="115000"/>
                        </a:lnSpc>
                        <a:spcBef>
                          <a:spcPts val="0"/>
                        </a:spcBef>
                        <a:spcAft>
                          <a:spcPts val="0"/>
                        </a:spcAft>
                      </a:pPr>
                      <a:r>
                        <a:rPr lang="en-US" sz="1400">
                          <a:effectLst/>
                        </a:rPr>
                        <a:t>We can retrieve any member at any time</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9065" marR="59065" marT="59065" marB="59065"/>
                </a:tc>
                <a:tc>
                  <a:txBody>
                    <a:bodyPr/>
                    <a:lstStyle/>
                    <a:p>
                      <a:pPr marL="0" marR="0" algn="just">
                        <a:lnSpc>
                          <a:spcPct val="115000"/>
                        </a:lnSpc>
                        <a:spcBef>
                          <a:spcPts val="0"/>
                        </a:spcBef>
                        <a:spcAft>
                          <a:spcPts val="0"/>
                        </a:spcAft>
                      </a:pPr>
                      <a:r>
                        <a:rPr lang="en-US" sz="1400" dirty="0">
                          <a:effectLst/>
                        </a:rPr>
                        <a:t>We can only access one member at a time in the union</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59065" marR="59065" marT="59065" marB="59065"/>
                </a:tc>
                <a:extLst>
                  <a:ext uri="{0D108BD9-81ED-4DB2-BD59-A6C34878D82A}">
                    <a16:rowId xmlns:a16="http://schemas.microsoft.com/office/drawing/2014/main" val="748920718"/>
                  </a:ext>
                </a:extLst>
              </a:tr>
            </a:tbl>
          </a:graphicData>
        </a:graphic>
      </p:graphicFrame>
    </p:spTree>
    <p:extLst>
      <p:ext uri="{BB962C8B-B14F-4D97-AF65-F5344CB8AC3E}">
        <p14:creationId xmlns:p14="http://schemas.microsoft.com/office/powerpoint/2010/main" val="2167256995"/>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304800"/>
            <a:ext cx="7820761" cy="1846659"/>
          </a:xfrm>
        </p:spPr>
        <p:txBody>
          <a:bodyPr/>
          <a:lstStyle/>
          <a:p>
            <a:pPr algn="ctr"/>
            <a:r>
              <a:rPr lang="en-IN" sz="4000" dirty="0"/>
              <a:t/>
            </a:r>
            <a:br>
              <a:rPr lang="en-IN" sz="4000" dirty="0"/>
            </a:br>
            <a:r>
              <a:rPr lang="en-US" sz="4000" b="1" dirty="0"/>
              <a:t>THE POLYNOMIAL </a:t>
            </a:r>
            <a:r>
              <a:rPr lang="en-US" sz="4000" b="1" dirty="0" smtClean="0"/>
              <a:t/>
            </a:r>
            <a:br>
              <a:rPr lang="en-US" sz="4000" b="1" dirty="0" smtClean="0"/>
            </a:br>
            <a:r>
              <a:rPr lang="en-US" sz="4000" b="1" dirty="0" smtClean="0"/>
              <a:t>ABSTRACT </a:t>
            </a:r>
            <a:r>
              <a:rPr lang="en-US" sz="4000" b="1" dirty="0"/>
              <a:t>DATA TYPE</a:t>
            </a:r>
            <a:endParaRPr lang="en-IN" sz="4000" dirty="0"/>
          </a:p>
        </p:txBody>
      </p:sp>
      <p:sp>
        <p:nvSpPr>
          <p:cNvPr id="3" name="Text Placeholder 2"/>
          <p:cNvSpPr>
            <a:spLocks noGrp="1"/>
          </p:cNvSpPr>
          <p:nvPr>
            <p:ph type="body" idx="1"/>
          </p:nvPr>
        </p:nvSpPr>
        <p:spPr>
          <a:xfrm>
            <a:off x="381000" y="2133600"/>
            <a:ext cx="8340090" cy="4616648"/>
          </a:xfrm>
        </p:spPr>
        <p:txBody>
          <a:bodyPr/>
          <a:lstStyle/>
          <a:p>
            <a:pPr marL="342900" indent="-342900">
              <a:buFont typeface="Arial" pitchFamily="34" charset="0"/>
              <a:buChar char="•"/>
            </a:pPr>
            <a:r>
              <a:rPr lang="en-US" dirty="0" smtClean="0"/>
              <a:t>Arrays </a:t>
            </a:r>
            <a:r>
              <a:rPr lang="en-US" dirty="0"/>
              <a:t>are not only data structures in their own right, we can also use them to implement other abstract data types. </a:t>
            </a:r>
            <a:endParaRPr lang="en-US" dirty="0" smtClean="0"/>
          </a:p>
          <a:p>
            <a:pPr marL="342900" indent="-342900">
              <a:buFont typeface="Arial" pitchFamily="34" charset="0"/>
              <a:buChar char="•"/>
            </a:pPr>
            <a:endParaRPr lang="en-IN" dirty="0"/>
          </a:p>
          <a:p>
            <a:pPr marL="342900" indent="-342900">
              <a:buFont typeface="Arial" pitchFamily="34" charset="0"/>
              <a:buChar char="•"/>
            </a:pPr>
            <a:r>
              <a:rPr lang="en-US" dirty="0"/>
              <a:t>For instance, let us consider one of the simplest and most commonly found data structures: the </a:t>
            </a:r>
            <a:r>
              <a:rPr lang="en-US" i="1" dirty="0"/>
              <a:t>ordered, </a:t>
            </a:r>
            <a:r>
              <a:rPr lang="en-US" dirty="0"/>
              <a:t>or </a:t>
            </a:r>
            <a:r>
              <a:rPr lang="en-US" i="1" dirty="0"/>
              <a:t>linear, list. </a:t>
            </a:r>
            <a:endParaRPr lang="en-US" i="1" dirty="0" smtClean="0"/>
          </a:p>
          <a:p>
            <a:pPr marL="342900" indent="-342900">
              <a:buFont typeface="Arial" pitchFamily="34" charset="0"/>
              <a:buChar char="•"/>
            </a:pPr>
            <a:endParaRPr lang="en-US" i="1" dirty="0"/>
          </a:p>
          <a:p>
            <a:pPr marL="342900" indent="-342900">
              <a:buFont typeface="Arial" pitchFamily="34" charset="0"/>
              <a:buChar char="•"/>
            </a:pPr>
            <a:r>
              <a:rPr lang="en-US" dirty="0" smtClean="0"/>
              <a:t>We </a:t>
            </a:r>
            <a:r>
              <a:rPr lang="en-US" dirty="0"/>
              <a:t>can perform many operations on lists, including:</a:t>
            </a:r>
          </a:p>
          <a:p>
            <a:pPr marL="742950" indent="-342900">
              <a:buFont typeface="Wingdings" pitchFamily="2" charset="2"/>
              <a:buChar char="§"/>
            </a:pPr>
            <a:r>
              <a:rPr lang="en-US" sz="1600" dirty="0"/>
              <a:t>Finding the length, </a:t>
            </a:r>
            <a:r>
              <a:rPr lang="en-US" sz="1600" i="1" dirty="0"/>
              <a:t>n, </a:t>
            </a:r>
            <a:r>
              <a:rPr lang="en-US" sz="1600" dirty="0"/>
              <a:t>of a list.</a:t>
            </a:r>
          </a:p>
          <a:p>
            <a:pPr marL="742950" indent="-342900">
              <a:buFont typeface="Wingdings" pitchFamily="2" charset="2"/>
              <a:buChar char="§"/>
            </a:pPr>
            <a:r>
              <a:rPr lang="en-US" sz="1600" dirty="0"/>
              <a:t>Reading the items in a list from left to right (or right to left).</a:t>
            </a:r>
          </a:p>
          <a:p>
            <a:pPr marL="742950" indent="-342900">
              <a:buFont typeface="Wingdings" pitchFamily="2" charset="2"/>
              <a:buChar char="§"/>
            </a:pPr>
            <a:r>
              <a:rPr lang="en-US" sz="1600" dirty="0"/>
              <a:t>Retrieving the /</a:t>
            </a:r>
            <a:r>
              <a:rPr lang="en-US" sz="1600" dirty="0" err="1"/>
              <a:t>th</a:t>
            </a:r>
            <a:r>
              <a:rPr lang="en-US" sz="1600" dirty="0"/>
              <a:t> item from a list, 0 &lt; </a:t>
            </a:r>
            <a:r>
              <a:rPr lang="en-US" sz="1600" i="1" dirty="0"/>
              <a:t>i &lt; n.</a:t>
            </a:r>
            <a:endParaRPr lang="en-US" sz="1600" dirty="0"/>
          </a:p>
          <a:p>
            <a:pPr marL="742950" indent="-342900">
              <a:buFont typeface="Wingdings" pitchFamily="2" charset="2"/>
              <a:buChar char="§"/>
            </a:pPr>
            <a:r>
              <a:rPr lang="en-US" sz="1600" dirty="0"/>
              <a:t>Replacing the item in the /</a:t>
            </a:r>
            <a:r>
              <a:rPr lang="en-US" sz="1600" dirty="0" err="1"/>
              <a:t>th</a:t>
            </a:r>
            <a:r>
              <a:rPr lang="en-US" sz="1600" dirty="0"/>
              <a:t> position of a list, 0 &lt; /</a:t>
            </a:r>
          </a:p>
          <a:p>
            <a:pPr marL="742950" indent="-342900">
              <a:buFont typeface="Wingdings" pitchFamily="2" charset="2"/>
              <a:buChar char="§"/>
            </a:pPr>
            <a:r>
              <a:rPr lang="en-US" sz="1600" dirty="0" smtClean="0"/>
              <a:t>Inserting </a:t>
            </a:r>
            <a:r>
              <a:rPr lang="en-US" sz="1600" dirty="0"/>
              <a:t>a new item in the /</a:t>
            </a:r>
            <a:r>
              <a:rPr lang="en-US" sz="1600" dirty="0" err="1"/>
              <a:t>th</a:t>
            </a:r>
            <a:r>
              <a:rPr lang="en-US" sz="1600" dirty="0"/>
              <a:t> position of a list, 0 &lt; </a:t>
            </a:r>
            <a:r>
              <a:rPr lang="en-US" sz="1600" i="1" dirty="0"/>
              <a:t>i &lt; n. </a:t>
            </a:r>
            <a:r>
              <a:rPr lang="en-US" sz="1600" dirty="0"/>
              <a:t>The items previously numbered /, </a:t>
            </a:r>
            <a:r>
              <a:rPr lang="en-US" sz="1600" i="1" dirty="0"/>
              <a:t>i </a:t>
            </a:r>
            <a:r>
              <a:rPr lang="en-US" sz="1600" dirty="0"/>
              <a:t>4-1, • • • , n-1 become items numbered / 4-1, / 4-2, • • , </a:t>
            </a:r>
            <a:r>
              <a:rPr lang="en-US" sz="1600" i="1" dirty="0"/>
              <a:t>n.</a:t>
            </a:r>
            <a:endParaRPr lang="en-US" sz="1600" dirty="0"/>
          </a:p>
          <a:p>
            <a:pPr marL="742950" indent="-342900">
              <a:buFont typeface="Wingdings" pitchFamily="2" charset="2"/>
              <a:buChar char="§"/>
            </a:pPr>
            <a:r>
              <a:rPr lang="en-US" sz="1600" dirty="0"/>
              <a:t>Deleting an item from the /</a:t>
            </a:r>
            <a:r>
              <a:rPr lang="en-US" sz="1600" dirty="0" err="1"/>
              <a:t>th</a:t>
            </a:r>
            <a:r>
              <a:rPr lang="en-US" sz="1600" dirty="0"/>
              <a:t> position of a list, 0 &lt; / &lt; </a:t>
            </a:r>
            <a:r>
              <a:rPr lang="en-US" sz="1600" i="1" dirty="0"/>
              <a:t>n. </a:t>
            </a:r>
            <a:r>
              <a:rPr lang="en-US" sz="1600" dirty="0"/>
              <a:t>The items numbered / 4-1,</a:t>
            </a:r>
          </a:p>
          <a:p>
            <a:pPr marL="742950" indent="-342900">
              <a:buFont typeface="Wingdings" pitchFamily="2" charset="2"/>
              <a:buChar char="§"/>
            </a:pPr>
            <a:r>
              <a:rPr lang="en-US" sz="1600" dirty="0" smtClean="0"/>
              <a:t>• </a:t>
            </a:r>
            <a:r>
              <a:rPr lang="en-US" sz="1600" dirty="0"/>
              <a:t>• • , «-l become items numbered /, /4-1, • • • , </a:t>
            </a:r>
            <a:r>
              <a:rPr lang="en-US" sz="1600" i="1" dirty="0"/>
              <a:t>n~2.</a:t>
            </a:r>
            <a:endParaRPr lang="en-US" sz="1600" dirty="0"/>
          </a:p>
          <a:p>
            <a:pPr marL="342900" indent="-342900">
              <a:buFont typeface="Arial" pitchFamily="34" charset="0"/>
              <a:buChar char="•"/>
            </a:pPr>
            <a:endParaRPr lang="en-US" sz="1600" dirty="0"/>
          </a:p>
          <a:p>
            <a:pPr marL="342900" indent="-342900">
              <a:buFont typeface="Arial" pitchFamily="34" charset="0"/>
              <a:buChar char="•"/>
            </a:pPr>
            <a:endParaRPr lang="en-IN" sz="1600" dirty="0"/>
          </a:p>
        </p:txBody>
      </p:sp>
    </p:spTree>
    <p:extLst>
      <p:ext uri="{BB962C8B-B14F-4D97-AF65-F5344CB8AC3E}">
        <p14:creationId xmlns:p14="http://schemas.microsoft.com/office/powerpoint/2010/main" val="946372811"/>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IN"/>
          </a:p>
        </p:txBody>
      </p:sp>
      <p:sp>
        <p:nvSpPr>
          <p:cNvPr id="3" name="Text Placeholder 2"/>
          <p:cNvSpPr>
            <a:spLocks noGrp="1"/>
          </p:cNvSpPr>
          <p:nvPr>
            <p:ph type="body" idx="1"/>
          </p:nvPr>
        </p:nvSpPr>
        <p:spPr>
          <a:xfrm>
            <a:off x="244792" y="1447800"/>
            <a:ext cx="8340090" cy="4616648"/>
          </a:xfrm>
        </p:spPr>
        <p:txBody>
          <a:bodyPr/>
          <a:lstStyle/>
          <a:p>
            <a:r>
              <a:rPr lang="en-US" dirty="0" smtClean="0"/>
              <a:t>Consider two polynomials : </a:t>
            </a:r>
          </a:p>
          <a:p>
            <a:endParaRPr lang="en-US" dirty="0" smtClean="0"/>
          </a:p>
          <a:p>
            <a:endParaRPr lang="en-US" dirty="0"/>
          </a:p>
          <a:p>
            <a:endParaRPr lang="en-IN" dirty="0"/>
          </a:p>
          <a:p>
            <a:r>
              <a:rPr lang="en-US" dirty="0"/>
              <a:t>One way to represent polynomials in C is to use </a:t>
            </a:r>
            <a:r>
              <a:rPr lang="en-US" b="1" dirty="0" err="1"/>
              <a:t>typedef</a:t>
            </a:r>
            <a:r>
              <a:rPr lang="en-US" b="1" dirty="0"/>
              <a:t> </a:t>
            </a:r>
            <a:r>
              <a:rPr lang="en-US" dirty="0"/>
              <a:t>to create the type </a:t>
            </a:r>
            <a:r>
              <a:rPr lang="en-US" i="1" dirty="0" smtClean="0"/>
              <a:t>polynomial </a:t>
            </a:r>
            <a:r>
              <a:rPr lang="en-US" dirty="0"/>
              <a:t>as below</a:t>
            </a:r>
            <a:r>
              <a:rPr lang="en-US" dirty="0" smtClean="0"/>
              <a:t>:</a:t>
            </a:r>
          </a:p>
          <a:p>
            <a:endParaRPr lang="en-IN" dirty="0"/>
          </a:p>
          <a:p>
            <a:endParaRPr lang="en-IN" dirty="0"/>
          </a:p>
          <a:p>
            <a:r>
              <a:rPr lang="en-IN" dirty="0"/>
              <a:t>#define </a:t>
            </a:r>
            <a:r>
              <a:rPr lang="en-US" dirty="0"/>
              <a:t>MAX—DEGREE 101 /*Max degree of polynomial + 1*/ </a:t>
            </a:r>
            <a:endParaRPr lang="en-US" dirty="0" smtClean="0"/>
          </a:p>
          <a:p>
            <a:r>
              <a:rPr lang="en-IN" dirty="0" err="1" smtClean="0"/>
              <a:t>typedef</a:t>
            </a:r>
            <a:r>
              <a:rPr lang="en-IN" dirty="0" smtClean="0"/>
              <a:t>  </a:t>
            </a:r>
            <a:r>
              <a:rPr lang="en-US" dirty="0" err="1" smtClean="0"/>
              <a:t>struct</a:t>
            </a:r>
            <a:r>
              <a:rPr lang="en-US" dirty="0" smtClean="0"/>
              <a:t>  { </a:t>
            </a:r>
          </a:p>
          <a:p>
            <a:r>
              <a:rPr lang="en-US" dirty="0"/>
              <a:t>	</a:t>
            </a:r>
            <a:r>
              <a:rPr lang="en-US" dirty="0" smtClean="0"/>
              <a:t>	</a:t>
            </a:r>
            <a:r>
              <a:rPr lang="en-US" dirty="0" err="1" smtClean="0"/>
              <a:t>int</a:t>
            </a:r>
            <a:r>
              <a:rPr lang="en-US" dirty="0" smtClean="0"/>
              <a:t> </a:t>
            </a:r>
            <a:r>
              <a:rPr lang="en-US" dirty="0"/>
              <a:t>degree</a:t>
            </a:r>
            <a:r>
              <a:rPr lang="en-US" dirty="0" smtClean="0"/>
              <a:t>;</a:t>
            </a:r>
          </a:p>
          <a:p>
            <a:endParaRPr lang="en-IN" dirty="0"/>
          </a:p>
          <a:p>
            <a:r>
              <a:rPr lang="en-IN" dirty="0" smtClean="0"/>
              <a:t>		float </a:t>
            </a:r>
            <a:r>
              <a:rPr lang="en-IN" dirty="0" err="1"/>
              <a:t>coef</a:t>
            </a:r>
            <a:r>
              <a:rPr lang="en-IN" dirty="0"/>
              <a:t>[MAX-DEGREE]; </a:t>
            </a:r>
            <a:endParaRPr lang="en-IN" dirty="0" smtClean="0"/>
          </a:p>
          <a:p>
            <a:r>
              <a:rPr lang="en-IN" dirty="0"/>
              <a:t>	</a:t>
            </a:r>
            <a:r>
              <a:rPr lang="en-IN" dirty="0" smtClean="0"/>
              <a:t>	} </a:t>
            </a:r>
            <a:r>
              <a:rPr lang="en-IN" dirty="0"/>
              <a:t>polynomial;</a:t>
            </a:r>
            <a:endParaRPr lang="en-US" dirty="0"/>
          </a:p>
          <a:p>
            <a:endParaRPr lang="en-IN"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1909762"/>
            <a:ext cx="5934075" cy="428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925810"/>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IN"/>
          </a:p>
        </p:txBody>
      </p:sp>
      <p:sp>
        <p:nvSpPr>
          <p:cNvPr id="3" name="Text Placeholder 2"/>
          <p:cNvSpPr>
            <a:spLocks noGrp="1"/>
          </p:cNvSpPr>
          <p:nvPr>
            <p:ph type="body" idx="1"/>
          </p:nvPr>
        </p:nvSpPr>
        <p:spPr/>
        <p:txBody>
          <a:bodyPr/>
          <a:lstStyle/>
          <a:p>
            <a:endParaRPr lang="en-IN"/>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16000" y="914400"/>
            <a:ext cx="6908800" cy="5651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8229600" y="6183868"/>
            <a:ext cx="838200" cy="369332"/>
          </a:xfrm>
          <a:prstGeom prst="rect">
            <a:avLst/>
          </a:prstGeom>
          <a:noFill/>
        </p:spPr>
        <p:txBody>
          <a:bodyPr wrap="square" rtlCol="0">
            <a:spAutoFit/>
          </a:bodyPr>
          <a:lstStyle/>
          <a:p>
            <a:r>
              <a:rPr lang="en-US" dirty="0" smtClean="0">
                <a:hlinkClick r:id="rId3" action="ppaction://hlinksldjump"/>
              </a:rPr>
              <a:t>Back</a:t>
            </a:r>
            <a:endParaRPr lang="en-US" dirty="0"/>
          </a:p>
        </p:txBody>
      </p:sp>
    </p:spTree>
    <p:extLst>
      <p:ext uri="{BB962C8B-B14F-4D97-AF65-F5344CB8AC3E}">
        <p14:creationId xmlns:p14="http://schemas.microsoft.com/office/powerpoint/2010/main" val="32229155"/>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914400"/>
            <a:ext cx="7107123" cy="369332"/>
          </a:xfrm>
        </p:spPr>
        <p:txBody>
          <a:bodyPr/>
          <a:lstStyle/>
          <a:p>
            <a:r>
              <a:rPr lang="en-US" sz="2400" b="1" u="sng" dirty="0" smtClean="0"/>
              <a:t>Initial Version of Polynomial addition (</a:t>
            </a:r>
            <a:r>
              <a:rPr lang="en-US" sz="2400" b="1" u="sng" dirty="0" err="1" smtClean="0"/>
              <a:t>Padd</a:t>
            </a:r>
            <a:r>
              <a:rPr lang="en-US" sz="2400" b="1" u="sng" dirty="0" smtClean="0"/>
              <a:t> function)</a:t>
            </a:r>
            <a:endParaRPr lang="en-IN" sz="2400" b="1" u="sng" dirty="0"/>
          </a:p>
        </p:txBody>
      </p:sp>
      <p:sp>
        <p:nvSpPr>
          <p:cNvPr id="3" name="Text Placeholder 2"/>
          <p:cNvSpPr>
            <a:spLocks noGrp="1"/>
          </p:cNvSpPr>
          <p:nvPr>
            <p:ph type="body" idx="1"/>
          </p:nvPr>
        </p:nvSpPr>
        <p:spPr/>
        <p:txBody>
          <a:bodyPr/>
          <a:lstStyle/>
          <a:p>
            <a:endParaRPr lang="en-IN"/>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7862" y="1447800"/>
            <a:ext cx="7157866" cy="5111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67800699"/>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IN"/>
          </a:p>
        </p:txBody>
      </p:sp>
      <p:sp>
        <p:nvSpPr>
          <p:cNvPr id="3" name="Text Placeholder 2"/>
          <p:cNvSpPr>
            <a:spLocks noGrp="1"/>
          </p:cNvSpPr>
          <p:nvPr>
            <p:ph type="body" idx="1"/>
          </p:nvPr>
        </p:nvSpPr>
        <p:spPr>
          <a:xfrm>
            <a:off x="241808" y="2768600"/>
            <a:ext cx="8340090" cy="1231106"/>
          </a:xfrm>
        </p:spPr>
        <p:txBody>
          <a:bodyPr/>
          <a:lstStyle/>
          <a:p>
            <a:endParaRPr lang="en-US" dirty="0" smtClean="0"/>
          </a:p>
          <a:p>
            <a:endParaRPr lang="en-US" dirty="0"/>
          </a:p>
          <a:p>
            <a:endParaRPr lang="en-US" dirty="0" smtClean="0"/>
          </a:p>
          <a:p>
            <a:pPr algn="ctr"/>
            <a:r>
              <a:rPr lang="en-US" b="1" dirty="0" smtClean="0"/>
              <a:t>Array Representation of Two polynomials </a:t>
            </a:r>
            <a:endParaRPr lang="en-IN" b="1"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 y="1066800"/>
            <a:ext cx="9105900" cy="2667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19262" y="4191000"/>
            <a:ext cx="5705475" cy="390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14997863"/>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18438" y="-23622"/>
            <a:ext cx="7107123" cy="738664"/>
          </a:xfrm>
        </p:spPr>
        <p:txBody>
          <a:bodyPr/>
          <a:lstStyle/>
          <a:p>
            <a:endParaRPr lang="en-IN" sz="4800"/>
          </a:p>
        </p:txBody>
      </p:sp>
      <p:sp>
        <p:nvSpPr>
          <p:cNvPr id="3" name="Text Placeholder 2"/>
          <p:cNvSpPr>
            <a:spLocks noGrp="1"/>
          </p:cNvSpPr>
          <p:nvPr>
            <p:ph type="body" idx="1"/>
          </p:nvPr>
        </p:nvSpPr>
        <p:spPr>
          <a:xfrm>
            <a:off x="241808" y="2768600"/>
            <a:ext cx="8340090" cy="369332"/>
          </a:xfrm>
        </p:spPr>
        <p:txBody>
          <a:bodyPr/>
          <a:lstStyle/>
          <a:p>
            <a:endParaRPr lang="en-IN" sz="240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6425" y="1365250"/>
            <a:ext cx="7931150" cy="5340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2057400" y="533400"/>
            <a:ext cx="4572000" cy="707886"/>
          </a:xfrm>
          <a:prstGeom prst="rect">
            <a:avLst/>
          </a:prstGeom>
        </p:spPr>
        <p:txBody>
          <a:bodyPr>
            <a:spAutoFit/>
          </a:bodyPr>
          <a:lstStyle/>
          <a:p>
            <a:pPr algn="ctr"/>
            <a:endParaRPr lang="en-IN" sz="2000" b="1" u="sng" dirty="0"/>
          </a:p>
          <a:p>
            <a:pPr algn="ctr"/>
            <a:r>
              <a:rPr lang="en-US" sz="2000" b="1" u="sng" dirty="0"/>
              <a:t>Function to add </a:t>
            </a:r>
            <a:r>
              <a:rPr lang="en-US" sz="2000" b="1" u="sng" dirty="0" smtClean="0"/>
              <a:t>two Polynomials </a:t>
            </a:r>
            <a:endParaRPr lang="en-IN" sz="2000" b="1" u="sng" dirty="0"/>
          </a:p>
        </p:txBody>
      </p:sp>
      <p:sp>
        <p:nvSpPr>
          <p:cNvPr id="6" name="TextBox 5"/>
          <p:cNvSpPr txBox="1"/>
          <p:nvPr/>
        </p:nvSpPr>
        <p:spPr>
          <a:xfrm>
            <a:off x="8229600" y="6183868"/>
            <a:ext cx="838200" cy="369332"/>
          </a:xfrm>
          <a:prstGeom prst="rect">
            <a:avLst/>
          </a:prstGeom>
          <a:noFill/>
        </p:spPr>
        <p:txBody>
          <a:bodyPr wrap="square" rtlCol="0">
            <a:spAutoFit/>
          </a:bodyPr>
          <a:lstStyle/>
          <a:p>
            <a:r>
              <a:rPr lang="en-US" dirty="0" smtClean="0">
                <a:hlinkClick r:id="rId3" action="ppaction://hlinksldjump"/>
              </a:rPr>
              <a:t>Back</a:t>
            </a:r>
            <a:endParaRPr lang="en-US" dirty="0"/>
          </a:p>
        </p:txBody>
      </p:sp>
    </p:spTree>
    <p:extLst>
      <p:ext uri="{BB962C8B-B14F-4D97-AF65-F5344CB8AC3E}">
        <p14:creationId xmlns:p14="http://schemas.microsoft.com/office/powerpoint/2010/main" val="2573335470"/>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IN"/>
          </a:p>
        </p:txBody>
      </p:sp>
      <p:sp>
        <p:nvSpPr>
          <p:cNvPr id="3" name="Text Placeholder 2"/>
          <p:cNvSpPr>
            <a:spLocks noGrp="1"/>
          </p:cNvSpPr>
          <p:nvPr>
            <p:ph type="body" idx="1"/>
          </p:nvPr>
        </p:nvSpPr>
        <p:spPr/>
        <p:txBody>
          <a:bodyPr/>
          <a:lstStyle/>
          <a:p>
            <a:endParaRPr lang="en-IN"/>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1600200"/>
            <a:ext cx="8444071" cy="3276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05699403"/>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IN" dirty="0"/>
          </a:p>
        </p:txBody>
      </p:sp>
      <p:sp>
        <p:nvSpPr>
          <p:cNvPr id="3" name="Text Placeholder 2"/>
          <p:cNvSpPr>
            <a:spLocks noGrp="1"/>
          </p:cNvSpPr>
          <p:nvPr>
            <p:ph type="body" idx="1"/>
          </p:nvPr>
        </p:nvSpPr>
        <p:spPr/>
        <p:txBody>
          <a:bodyPr/>
          <a:lstStyle/>
          <a:p>
            <a:endParaRPr lang="en-IN"/>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1715" y="2362200"/>
            <a:ext cx="7721600" cy="2647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2286000" y="1123146"/>
            <a:ext cx="4572000" cy="954107"/>
          </a:xfrm>
          <a:prstGeom prst="rect">
            <a:avLst/>
          </a:prstGeom>
        </p:spPr>
        <p:txBody>
          <a:bodyPr>
            <a:spAutoFit/>
          </a:bodyPr>
          <a:lstStyle/>
          <a:p>
            <a:pPr algn="ctr"/>
            <a:endParaRPr lang="en-IN" sz="2800" b="1" u="sng" dirty="0"/>
          </a:p>
          <a:p>
            <a:pPr algn="ctr"/>
            <a:r>
              <a:rPr lang="en-US" sz="2800" b="1" u="sng" dirty="0"/>
              <a:t>Function to add a new term </a:t>
            </a:r>
            <a:endParaRPr lang="en-IN" sz="2800" b="1" u="sng" dirty="0"/>
          </a:p>
        </p:txBody>
      </p:sp>
    </p:spTree>
    <p:extLst>
      <p:ext uri="{BB962C8B-B14F-4D97-AF65-F5344CB8AC3E}">
        <p14:creationId xmlns:p14="http://schemas.microsoft.com/office/powerpoint/2010/main" val="8178407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789431" y="1069847"/>
            <a:ext cx="6879335" cy="399288"/>
          </a:xfrm>
          <a:prstGeom prst="rect">
            <a:avLst/>
          </a:prstGeom>
        </p:spPr>
      </p:pic>
      <p:sp>
        <p:nvSpPr>
          <p:cNvPr id="3" name="object 3"/>
          <p:cNvSpPr txBox="1">
            <a:spLocks noGrp="1"/>
          </p:cNvSpPr>
          <p:nvPr>
            <p:ph type="title"/>
          </p:nvPr>
        </p:nvSpPr>
        <p:spPr>
          <a:xfrm>
            <a:off x="3064764" y="1848611"/>
            <a:ext cx="3093720" cy="576580"/>
          </a:xfrm>
          <a:prstGeom prst="rect">
            <a:avLst/>
          </a:prstGeom>
          <a:ln w="9144">
            <a:solidFill>
              <a:srgbClr val="000000"/>
            </a:solidFill>
          </a:ln>
        </p:spPr>
        <p:txBody>
          <a:bodyPr vert="horz" wrap="square" lIns="0" tIns="26034" rIns="0" bIns="0" rtlCol="0">
            <a:spAutoFit/>
          </a:bodyPr>
          <a:lstStyle/>
          <a:p>
            <a:pPr marL="568325">
              <a:lnSpc>
                <a:spcPct val="100000"/>
              </a:lnSpc>
              <a:spcBef>
                <a:spcPts val="204"/>
              </a:spcBef>
            </a:pPr>
            <a:r>
              <a:rPr sz="3200" spc="-20" dirty="0">
                <a:solidFill>
                  <a:srgbClr val="000000"/>
                </a:solidFill>
              </a:rPr>
              <a:t>Data</a:t>
            </a:r>
            <a:r>
              <a:rPr sz="3200" spc="-50" dirty="0">
                <a:solidFill>
                  <a:srgbClr val="000000"/>
                </a:solidFill>
              </a:rPr>
              <a:t> </a:t>
            </a:r>
            <a:r>
              <a:rPr sz="3200" spc="-20" dirty="0">
                <a:solidFill>
                  <a:srgbClr val="000000"/>
                </a:solidFill>
              </a:rPr>
              <a:t>structure</a:t>
            </a:r>
            <a:endParaRPr sz="3200"/>
          </a:p>
        </p:txBody>
      </p:sp>
      <p:grpSp>
        <p:nvGrpSpPr>
          <p:cNvPr id="4" name="object 4"/>
          <p:cNvGrpSpPr/>
          <p:nvPr/>
        </p:nvGrpSpPr>
        <p:grpSpPr>
          <a:xfrm>
            <a:off x="2520695" y="2416873"/>
            <a:ext cx="4105275" cy="652780"/>
            <a:chOff x="2520695" y="2416873"/>
            <a:chExt cx="4105275" cy="652780"/>
          </a:xfrm>
        </p:grpSpPr>
        <p:sp>
          <p:nvSpPr>
            <p:cNvPr id="5" name="object 5"/>
            <p:cNvSpPr/>
            <p:nvPr/>
          </p:nvSpPr>
          <p:spPr>
            <a:xfrm>
              <a:off x="2558795" y="2421635"/>
              <a:ext cx="4032250" cy="289560"/>
            </a:xfrm>
            <a:custGeom>
              <a:avLst/>
              <a:gdLst/>
              <a:ahLst/>
              <a:cxnLst/>
              <a:rect l="l" t="t" r="r" b="b"/>
              <a:pathLst>
                <a:path w="4032250" h="289560">
                  <a:moveTo>
                    <a:pt x="2086102" y="0"/>
                  </a:moveTo>
                  <a:lnTo>
                    <a:pt x="2086102" y="289560"/>
                  </a:lnTo>
                </a:path>
                <a:path w="4032250" h="289560">
                  <a:moveTo>
                    <a:pt x="0" y="289560"/>
                  </a:moveTo>
                  <a:lnTo>
                    <a:pt x="4031996" y="289560"/>
                  </a:lnTo>
                </a:path>
              </a:pathLst>
            </a:custGeom>
            <a:ln w="9144">
              <a:solidFill>
                <a:srgbClr val="000000"/>
              </a:solidFill>
            </a:ln>
          </p:spPr>
          <p:txBody>
            <a:bodyPr wrap="square" lIns="0" tIns="0" rIns="0" bIns="0" rtlCol="0"/>
            <a:lstStyle/>
            <a:p>
              <a:endParaRPr/>
            </a:p>
          </p:txBody>
        </p:sp>
        <p:sp>
          <p:nvSpPr>
            <p:cNvPr id="6" name="object 6"/>
            <p:cNvSpPr/>
            <p:nvPr/>
          </p:nvSpPr>
          <p:spPr>
            <a:xfrm>
              <a:off x="2520696" y="2709671"/>
              <a:ext cx="4105275" cy="360045"/>
            </a:xfrm>
            <a:custGeom>
              <a:avLst/>
              <a:gdLst/>
              <a:ahLst/>
              <a:cxnLst/>
              <a:rect l="l" t="t" r="r" b="b"/>
              <a:pathLst>
                <a:path w="4105275" h="360044">
                  <a:moveTo>
                    <a:pt x="76200" y="283464"/>
                  </a:moveTo>
                  <a:lnTo>
                    <a:pt x="44450" y="283464"/>
                  </a:lnTo>
                  <a:lnTo>
                    <a:pt x="44450" y="0"/>
                  </a:lnTo>
                  <a:lnTo>
                    <a:pt x="31750" y="0"/>
                  </a:lnTo>
                  <a:lnTo>
                    <a:pt x="31750" y="283464"/>
                  </a:lnTo>
                  <a:lnTo>
                    <a:pt x="0" y="283464"/>
                  </a:lnTo>
                  <a:lnTo>
                    <a:pt x="38100" y="359537"/>
                  </a:lnTo>
                  <a:lnTo>
                    <a:pt x="76200" y="283464"/>
                  </a:lnTo>
                  <a:close/>
                </a:path>
                <a:path w="4105275" h="360044">
                  <a:moveTo>
                    <a:pt x="4105148" y="283464"/>
                  </a:moveTo>
                  <a:lnTo>
                    <a:pt x="4073398" y="283464"/>
                  </a:lnTo>
                  <a:lnTo>
                    <a:pt x="4073398" y="0"/>
                  </a:lnTo>
                  <a:lnTo>
                    <a:pt x="4060698" y="0"/>
                  </a:lnTo>
                  <a:lnTo>
                    <a:pt x="4060698" y="283464"/>
                  </a:lnTo>
                  <a:lnTo>
                    <a:pt x="4028948" y="283464"/>
                  </a:lnTo>
                  <a:lnTo>
                    <a:pt x="4067048" y="359537"/>
                  </a:lnTo>
                  <a:lnTo>
                    <a:pt x="4105148" y="283464"/>
                  </a:lnTo>
                  <a:close/>
                </a:path>
              </a:pathLst>
            </a:custGeom>
            <a:solidFill>
              <a:srgbClr val="000000"/>
            </a:solidFill>
          </p:spPr>
          <p:txBody>
            <a:bodyPr wrap="square" lIns="0" tIns="0" rIns="0" bIns="0" rtlCol="0"/>
            <a:lstStyle/>
            <a:p>
              <a:endParaRPr/>
            </a:p>
          </p:txBody>
        </p:sp>
      </p:grpSp>
      <p:sp>
        <p:nvSpPr>
          <p:cNvPr id="7" name="object 7"/>
          <p:cNvSpPr txBox="1"/>
          <p:nvPr/>
        </p:nvSpPr>
        <p:spPr>
          <a:xfrm>
            <a:off x="1117091" y="3073907"/>
            <a:ext cx="3100070" cy="576580"/>
          </a:xfrm>
          <a:prstGeom prst="rect">
            <a:avLst/>
          </a:prstGeom>
          <a:ln w="9144">
            <a:solidFill>
              <a:srgbClr val="000000"/>
            </a:solidFill>
          </a:ln>
        </p:spPr>
        <p:txBody>
          <a:bodyPr vert="horz" wrap="square" lIns="0" tIns="3175" rIns="0" bIns="0" rtlCol="0">
            <a:spAutoFit/>
          </a:bodyPr>
          <a:lstStyle/>
          <a:p>
            <a:pPr marL="481965">
              <a:lnSpc>
                <a:spcPct val="100000"/>
              </a:lnSpc>
              <a:spcBef>
                <a:spcPts val="25"/>
              </a:spcBef>
            </a:pPr>
            <a:r>
              <a:rPr sz="3200" spc="-35" dirty="0">
                <a:latin typeface="Times New Roman"/>
                <a:cs typeface="Times New Roman"/>
              </a:rPr>
              <a:t>Primitive</a:t>
            </a:r>
            <a:r>
              <a:rPr sz="3200" spc="90" dirty="0">
                <a:latin typeface="Times New Roman"/>
                <a:cs typeface="Times New Roman"/>
              </a:rPr>
              <a:t> </a:t>
            </a:r>
            <a:r>
              <a:rPr sz="3200" spc="-15" dirty="0">
                <a:latin typeface="Times New Roman"/>
                <a:cs typeface="Times New Roman"/>
              </a:rPr>
              <a:t>DS</a:t>
            </a:r>
            <a:endParaRPr sz="3200" dirty="0">
              <a:latin typeface="Times New Roman"/>
              <a:cs typeface="Times New Roman"/>
            </a:endParaRPr>
          </a:p>
        </p:txBody>
      </p:sp>
      <p:sp>
        <p:nvSpPr>
          <p:cNvPr id="8" name="object 8"/>
          <p:cNvSpPr/>
          <p:nvPr/>
        </p:nvSpPr>
        <p:spPr>
          <a:xfrm>
            <a:off x="5079491" y="3073907"/>
            <a:ext cx="3093720" cy="575945"/>
          </a:xfrm>
          <a:custGeom>
            <a:avLst/>
            <a:gdLst/>
            <a:ahLst/>
            <a:cxnLst/>
            <a:rect l="l" t="t" r="r" b="b"/>
            <a:pathLst>
              <a:path w="3093720" h="575945">
                <a:moveTo>
                  <a:pt x="0" y="575563"/>
                </a:moveTo>
                <a:lnTo>
                  <a:pt x="3093719" y="575563"/>
                </a:lnTo>
                <a:lnTo>
                  <a:pt x="3093719" y="0"/>
                </a:lnTo>
                <a:lnTo>
                  <a:pt x="0" y="0"/>
                </a:lnTo>
                <a:lnTo>
                  <a:pt x="0" y="575563"/>
                </a:lnTo>
                <a:close/>
              </a:path>
            </a:pathLst>
          </a:custGeom>
          <a:ln w="9144">
            <a:solidFill>
              <a:srgbClr val="000000"/>
            </a:solidFill>
          </a:ln>
        </p:spPr>
        <p:txBody>
          <a:bodyPr wrap="square" lIns="0" tIns="0" rIns="0" bIns="0" rtlCol="0"/>
          <a:lstStyle/>
          <a:p>
            <a:endParaRPr/>
          </a:p>
        </p:txBody>
      </p:sp>
      <p:sp>
        <p:nvSpPr>
          <p:cNvPr id="9" name="object 9"/>
          <p:cNvSpPr txBox="1"/>
          <p:nvPr/>
        </p:nvSpPr>
        <p:spPr>
          <a:xfrm>
            <a:off x="5132959" y="3064840"/>
            <a:ext cx="2961640" cy="512445"/>
          </a:xfrm>
          <a:prstGeom prst="rect">
            <a:avLst/>
          </a:prstGeom>
        </p:spPr>
        <p:txBody>
          <a:bodyPr vert="horz" wrap="square" lIns="0" tIns="12065" rIns="0" bIns="0" rtlCol="0">
            <a:spAutoFit/>
          </a:bodyPr>
          <a:lstStyle/>
          <a:p>
            <a:pPr marL="12700">
              <a:lnSpc>
                <a:spcPct val="100000"/>
              </a:lnSpc>
              <a:spcBef>
                <a:spcPts val="95"/>
              </a:spcBef>
            </a:pPr>
            <a:r>
              <a:rPr sz="3200" spc="-30" dirty="0">
                <a:latin typeface="Times New Roman"/>
                <a:cs typeface="Times New Roman"/>
              </a:rPr>
              <a:t>Non-Primitive</a:t>
            </a:r>
            <a:r>
              <a:rPr sz="3200" spc="10" dirty="0">
                <a:latin typeface="Times New Roman"/>
                <a:cs typeface="Times New Roman"/>
              </a:rPr>
              <a:t> </a:t>
            </a:r>
            <a:r>
              <a:rPr sz="3200" spc="-10" dirty="0">
                <a:latin typeface="Times New Roman"/>
                <a:cs typeface="Times New Roman"/>
              </a:rPr>
              <a:t>DS</a:t>
            </a:r>
            <a:endParaRPr sz="3200">
              <a:latin typeface="Times New Roman"/>
              <a:cs typeface="Times New Roman"/>
            </a:endParaRPr>
          </a:p>
        </p:txBody>
      </p:sp>
      <p:sp>
        <p:nvSpPr>
          <p:cNvPr id="10" name="object 10"/>
          <p:cNvSpPr txBox="1"/>
          <p:nvPr/>
        </p:nvSpPr>
        <p:spPr>
          <a:xfrm>
            <a:off x="216712" y="4998029"/>
            <a:ext cx="1150620" cy="448945"/>
          </a:xfrm>
          <a:prstGeom prst="rect">
            <a:avLst/>
          </a:prstGeom>
        </p:spPr>
        <p:txBody>
          <a:bodyPr vert="horz" wrap="square" lIns="0" tIns="0" rIns="0" bIns="0" rtlCol="0">
            <a:spAutoFit/>
          </a:bodyPr>
          <a:lstStyle/>
          <a:p>
            <a:pPr>
              <a:lnSpc>
                <a:spcPts val="3485"/>
              </a:lnSpc>
            </a:pPr>
            <a:r>
              <a:rPr sz="3200" spc="-5" dirty="0">
                <a:latin typeface="Times New Roman"/>
                <a:cs typeface="Times New Roman"/>
              </a:rPr>
              <a:t>In</a:t>
            </a:r>
            <a:r>
              <a:rPr sz="3200" dirty="0">
                <a:latin typeface="Times New Roman"/>
                <a:cs typeface="Times New Roman"/>
              </a:rPr>
              <a:t>t</a:t>
            </a:r>
            <a:r>
              <a:rPr sz="3200" spc="-10" dirty="0">
                <a:latin typeface="Times New Roman"/>
                <a:cs typeface="Times New Roman"/>
              </a:rPr>
              <a:t>e</a:t>
            </a:r>
            <a:r>
              <a:rPr sz="3200" spc="5" dirty="0">
                <a:latin typeface="Times New Roman"/>
                <a:cs typeface="Times New Roman"/>
              </a:rPr>
              <a:t>g</a:t>
            </a:r>
            <a:r>
              <a:rPr sz="3200" spc="-10" dirty="0">
                <a:latin typeface="Times New Roman"/>
                <a:cs typeface="Times New Roman"/>
              </a:rPr>
              <a:t>er</a:t>
            </a:r>
            <a:endParaRPr sz="3200">
              <a:latin typeface="Times New Roman"/>
              <a:cs typeface="Times New Roman"/>
            </a:endParaRPr>
          </a:p>
        </p:txBody>
      </p:sp>
      <p:sp>
        <p:nvSpPr>
          <p:cNvPr id="11" name="object 11"/>
          <p:cNvSpPr txBox="1"/>
          <p:nvPr/>
        </p:nvSpPr>
        <p:spPr>
          <a:xfrm>
            <a:off x="3134867" y="4945379"/>
            <a:ext cx="1658620" cy="576580"/>
          </a:xfrm>
          <a:prstGeom prst="rect">
            <a:avLst/>
          </a:prstGeom>
          <a:ln w="9144">
            <a:solidFill>
              <a:srgbClr val="000000"/>
            </a:solidFill>
          </a:ln>
        </p:spPr>
        <p:txBody>
          <a:bodyPr vert="horz" wrap="square" lIns="0" tIns="5715" rIns="0" bIns="0" rtlCol="0">
            <a:spAutoFit/>
          </a:bodyPr>
          <a:lstStyle/>
          <a:p>
            <a:pPr marL="40640">
              <a:lnSpc>
                <a:spcPct val="100000"/>
              </a:lnSpc>
              <a:spcBef>
                <a:spcPts val="45"/>
              </a:spcBef>
            </a:pPr>
            <a:r>
              <a:rPr sz="3200" spc="-5" dirty="0">
                <a:latin typeface="Times New Roman"/>
                <a:cs typeface="Times New Roman"/>
              </a:rPr>
              <a:t>Character</a:t>
            </a:r>
            <a:endParaRPr sz="3200">
              <a:latin typeface="Times New Roman"/>
              <a:cs typeface="Times New Roman"/>
            </a:endParaRPr>
          </a:p>
        </p:txBody>
      </p:sp>
      <p:sp>
        <p:nvSpPr>
          <p:cNvPr id="12" name="object 12"/>
          <p:cNvSpPr txBox="1"/>
          <p:nvPr/>
        </p:nvSpPr>
        <p:spPr>
          <a:xfrm>
            <a:off x="5079491" y="4945379"/>
            <a:ext cx="1658620" cy="576580"/>
          </a:xfrm>
          <a:prstGeom prst="rect">
            <a:avLst/>
          </a:prstGeom>
          <a:ln w="9144">
            <a:solidFill>
              <a:srgbClr val="000000"/>
            </a:solidFill>
          </a:ln>
        </p:spPr>
        <p:txBody>
          <a:bodyPr vert="horz" wrap="square" lIns="0" tIns="5715" rIns="0" bIns="0" rtlCol="0">
            <a:spAutoFit/>
          </a:bodyPr>
          <a:lstStyle/>
          <a:p>
            <a:pPr marL="242570">
              <a:lnSpc>
                <a:spcPct val="100000"/>
              </a:lnSpc>
              <a:spcBef>
                <a:spcPts val="45"/>
              </a:spcBef>
            </a:pPr>
            <a:r>
              <a:rPr sz="3200" spc="-5" dirty="0">
                <a:latin typeface="Times New Roman"/>
                <a:cs typeface="Times New Roman"/>
              </a:rPr>
              <a:t>Pointer</a:t>
            </a:r>
            <a:endParaRPr sz="3200">
              <a:latin typeface="Times New Roman"/>
              <a:cs typeface="Times New Roman"/>
            </a:endParaRPr>
          </a:p>
        </p:txBody>
      </p:sp>
      <p:sp>
        <p:nvSpPr>
          <p:cNvPr id="13" name="object 13"/>
          <p:cNvSpPr txBox="1"/>
          <p:nvPr/>
        </p:nvSpPr>
        <p:spPr>
          <a:xfrm>
            <a:off x="1741932" y="4998029"/>
            <a:ext cx="767080" cy="448945"/>
          </a:xfrm>
          <a:prstGeom prst="rect">
            <a:avLst/>
          </a:prstGeom>
        </p:spPr>
        <p:txBody>
          <a:bodyPr vert="horz" wrap="square" lIns="0" tIns="0" rIns="0" bIns="0" rtlCol="0">
            <a:spAutoFit/>
          </a:bodyPr>
          <a:lstStyle/>
          <a:p>
            <a:pPr>
              <a:lnSpc>
                <a:spcPts val="3485"/>
              </a:lnSpc>
            </a:pPr>
            <a:r>
              <a:rPr sz="3200" spc="-5" dirty="0">
                <a:latin typeface="Times New Roman"/>
                <a:cs typeface="Times New Roman"/>
              </a:rPr>
              <a:t>F</a:t>
            </a:r>
            <a:r>
              <a:rPr sz="3200" spc="-894" dirty="0">
                <a:latin typeface="Times New Roman"/>
                <a:cs typeface="Times New Roman"/>
              </a:rPr>
              <a:t>l</a:t>
            </a:r>
            <a:r>
              <a:rPr sz="3200" spc="-5" dirty="0">
                <a:latin typeface="Times New Roman"/>
                <a:cs typeface="Times New Roman"/>
              </a:rPr>
              <a:t>Fl</a:t>
            </a:r>
            <a:r>
              <a:rPr sz="3200" spc="-1605" dirty="0">
                <a:latin typeface="Times New Roman"/>
                <a:cs typeface="Times New Roman"/>
              </a:rPr>
              <a:t>o</a:t>
            </a:r>
            <a:r>
              <a:rPr sz="3200" spc="-5" dirty="0">
                <a:latin typeface="Times New Roman"/>
                <a:cs typeface="Times New Roman"/>
              </a:rPr>
              <a:t>o</a:t>
            </a:r>
            <a:endParaRPr sz="3200">
              <a:latin typeface="Times New Roman"/>
              <a:cs typeface="Times New Roman"/>
            </a:endParaRPr>
          </a:p>
        </p:txBody>
      </p:sp>
      <p:grpSp>
        <p:nvGrpSpPr>
          <p:cNvPr id="15" name="object 15"/>
          <p:cNvGrpSpPr/>
          <p:nvPr/>
        </p:nvGrpSpPr>
        <p:grpSpPr>
          <a:xfrm>
            <a:off x="176593" y="3645217"/>
            <a:ext cx="5660390" cy="1881505"/>
            <a:chOff x="176593" y="3645217"/>
            <a:chExt cx="5660390" cy="1881505"/>
          </a:xfrm>
        </p:grpSpPr>
        <p:sp>
          <p:nvSpPr>
            <p:cNvPr id="16" name="object 16"/>
            <p:cNvSpPr/>
            <p:nvPr/>
          </p:nvSpPr>
          <p:spPr>
            <a:xfrm>
              <a:off x="827532" y="3649979"/>
              <a:ext cx="4974590" cy="719455"/>
            </a:xfrm>
            <a:custGeom>
              <a:avLst/>
              <a:gdLst/>
              <a:ahLst/>
              <a:cxnLst/>
              <a:rect l="l" t="t" r="r" b="b"/>
              <a:pathLst>
                <a:path w="4974590" h="719454">
                  <a:moveTo>
                    <a:pt x="1732280" y="0"/>
                  </a:moveTo>
                  <a:lnTo>
                    <a:pt x="1732280" y="719074"/>
                  </a:lnTo>
                </a:path>
                <a:path w="4974590" h="719454">
                  <a:moveTo>
                    <a:pt x="0" y="719074"/>
                  </a:moveTo>
                  <a:lnTo>
                    <a:pt x="4974082" y="719074"/>
                  </a:lnTo>
                </a:path>
              </a:pathLst>
            </a:custGeom>
            <a:ln w="9144">
              <a:solidFill>
                <a:srgbClr val="000000"/>
              </a:solidFill>
            </a:ln>
          </p:spPr>
          <p:txBody>
            <a:bodyPr wrap="square" lIns="0" tIns="0" rIns="0" bIns="0" rtlCol="0"/>
            <a:lstStyle/>
            <a:p>
              <a:endParaRPr/>
            </a:p>
          </p:txBody>
        </p:sp>
        <p:sp>
          <p:nvSpPr>
            <p:cNvPr id="17" name="object 17"/>
            <p:cNvSpPr/>
            <p:nvPr/>
          </p:nvSpPr>
          <p:spPr>
            <a:xfrm>
              <a:off x="789432" y="4364735"/>
              <a:ext cx="5047615" cy="575945"/>
            </a:xfrm>
            <a:custGeom>
              <a:avLst/>
              <a:gdLst/>
              <a:ahLst/>
              <a:cxnLst/>
              <a:rect l="l" t="t" r="r" b="b"/>
              <a:pathLst>
                <a:path w="5047615" h="575945">
                  <a:moveTo>
                    <a:pt x="76200" y="499618"/>
                  </a:moveTo>
                  <a:lnTo>
                    <a:pt x="44450" y="499618"/>
                  </a:lnTo>
                  <a:lnTo>
                    <a:pt x="44450" y="0"/>
                  </a:lnTo>
                  <a:lnTo>
                    <a:pt x="31750" y="0"/>
                  </a:lnTo>
                  <a:lnTo>
                    <a:pt x="31750" y="499618"/>
                  </a:lnTo>
                  <a:lnTo>
                    <a:pt x="0" y="499618"/>
                  </a:lnTo>
                  <a:lnTo>
                    <a:pt x="38100" y="575691"/>
                  </a:lnTo>
                  <a:lnTo>
                    <a:pt x="76200" y="499618"/>
                  </a:lnTo>
                  <a:close/>
                </a:path>
                <a:path w="5047615" h="575945">
                  <a:moveTo>
                    <a:pt x="1301496" y="499618"/>
                  </a:moveTo>
                  <a:lnTo>
                    <a:pt x="1269746" y="499618"/>
                  </a:lnTo>
                  <a:lnTo>
                    <a:pt x="1269746" y="0"/>
                  </a:lnTo>
                  <a:lnTo>
                    <a:pt x="1257046" y="0"/>
                  </a:lnTo>
                  <a:lnTo>
                    <a:pt x="1257046" y="499618"/>
                  </a:lnTo>
                  <a:lnTo>
                    <a:pt x="1225296" y="499618"/>
                  </a:lnTo>
                  <a:lnTo>
                    <a:pt x="1263396" y="575691"/>
                  </a:lnTo>
                  <a:lnTo>
                    <a:pt x="1301496" y="499618"/>
                  </a:lnTo>
                  <a:close/>
                </a:path>
                <a:path w="5047615" h="575945">
                  <a:moveTo>
                    <a:pt x="3175762" y="499618"/>
                  </a:moveTo>
                  <a:lnTo>
                    <a:pt x="3144012" y="499618"/>
                  </a:lnTo>
                  <a:lnTo>
                    <a:pt x="3144012" y="0"/>
                  </a:lnTo>
                  <a:lnTo>
                    <a:pt x="3131312" y="0"/>
                  </a:lnTo>
                  <a:lnTo>
                    <a:pt x="3131312" y="499618"/>
                  </a:lnTo>
                  <a:lnTo>
                    <a:pt x="3099562" y="499618"/>
                  </a:lnTo>
                  <a:lnTo>
                    <a:pt x="3137662" y="575691"/>
                  </a:lnTo>
                  <a:lnTo>
                    <a:pt x="3175762" y="499618"/>
                  </a:lnTo>
                  <a:close/>
                </a:path>
                <a:path w="5047615" h="575945">
                  <a:moveTo>
                    <a:pt x="5047234" y="499618"/>
                  </a:moveTo>
                  <a:lnTo>
                    <a:pt x="5015484" y="499618"/>
                  </a:lnTo>
                  <a:lnTo>
                    <a:pt x="5015484" y="0"/>
                  </a:lnTo>
                  <a:lnTo>
                    <a:pt x="5002784" y="0"/>
                  </a:lnTo>
                  <a:lnTo>
                    <a:pt x="5002784" y="499618"/>
                  </a:lnTo>
                  <a:lnTo>
                    <a:pt x="4971034" y="499618"/>
                  </a:lnTo>
                  <a:lnTo>
                    <a:pt x="5009134" y="575691"/>
                  </a:lnTo>
                  <a:lnTo>
                    <a:pt x="5047234" y="499618"/>
                  </a:lnTo>
                  <a:close/>
                </a:path>
              </a:pathLst>
            </a:custGeom>
            <a:solidFill>
              <a:srgbClr val="000000"/>
            </a:solidFill>
          </p:spPr>
          <p:txBody>
            <a:bodyPr wrap="square" lIns="0" tIns="0" rIns="0" bIns="0" rtlCol="0"/>
            <a:lstStyle/>
            <a:p>
              <a:endParaRPr/>
            </a:p>
          </p:txBody>
        </p:sp>
        <p:sp>
          <p:nvSpPr>
            <p:cNvPr id="18" name="object 18"/>
            <p:cNvSpPr/>
            <p:nvPr/>
          </p:nvSpPr>
          <p:spPr>
            <a:xfrm>
              <a:off x="2561844" y="3649979"/>
              <a:ext cx="0" cy="719455"/>
            </a:xfrm>
            <a:custGeom>
              <a:avLst/>
              <a:gdLst/>
              <a:ahLst/>
              <a:cxnLst/>
              <a:rect l="l" t="t" r="r" b="b"/>
              <a:pathLst>
                <a:path h="719454">
                  <a:moveTo>
                    <a:pt x="0" y="0"/>
                  </a:moveTo>
                  <a:lnTo>
                    <a:pt x="0" y="719074"/>
                  </a:lnTo>
                </a:path>
              </a:pathLst>
            </a:custGeom>
            <a:ln w="9144">
              <a:solidFill>
                <a:srgbClr val="000000"/>
              </a:solidFill>
            </a:ln>
          </p:spPr>
          <p:txBody>
            <a:bodyPr wrap="square" lIns="0" tIns="0" rIns="0" bIns="0" rtlCol="0"/>
            <a:lstStyle/>
            <a:p>
              <a:endParaRPr/>
            </a:p>
          </p:txBody>
        </p:sp>
        <p:sp>
          <p:nvSpPr>
            <p:cNvPr id="19" name="object 19"/>
            <p:cNvSpPr/>
            <p:nvPr/>
          </p:nvSpPr>
          <p:spPr>
            <a:xfrm>
              <a:off x="789432" y="4364735"/>
              <a:ext cx="76200" cy="575945"/>
            </a:xfrm>
            <a:custGeom>
              <a:avLst/>
              <a:gdLst/>
              <a:ahLst/>
              <a:cxnLst/>
              <a:rect l="l" t="t" r="r" b="b"/>
              <a:pathLst>
                <a:path w="76200" h="575945">
                  <a:moveTo>
                    <a:pt x="44450" y="0"/>
                  </a:moveTo>
                  <a:lnTo>
                    <a:pt x="31750" y="0"/>
                  </a:lnTo>
                  <a:lnTo>
                    <a:pt x="31750" y="499618"/>
                  </a:lnTo>
                  <a:lnTo>
                    <a:pt x="0" y="499618"/>
                  </a:lnTo>
                  <a:lnTo>
                    <a:pt x="38100" y="575690"/>
                  </a:lnTo>
                  <a:lnTo>
                    <a:pt x="76200" y="499618"/>
                  </a:lnTo>
                  <a:lnTo>
                    <a:pt x="44450" y="499618"/>
                  </a:lnTo>
                  <a:lnTo>
                    <a:pt x="44450" y="0"/>
                  </a:lnTo>
                  <a:close/>
                </a:path>
              </a:pathLst>
            </a:custGeom>
            <a:solidFill>
              <a:srgbClr val="000000"/>
            </a:solidFill>
          </p:spPr>
          <p:txBody>
            <a:bodyPr wrap="square" lIns="0" tIns="0" rIns="0" bIns="0" rtlCol="0"/>
            <a:lstStyle/>
            <a:p>
              <a:endParaRPr/>
            </a:p>
          </p:txBody>
        </p:sp>
        <p:sp>
          <p:nvSpPr>
            <p:cNvPr id="20" name="object 20"/>
            <p:cNvSpPr/>
            <p:nvPr/>
          </p:nvSpPr>
          <p:spPr>
            <a:xfrm>
              <a:off x="2561844" y="3649979"/>
              <a:ext cx="0" cy="719455"/>
            </a:xfrm>
            <a:custGeom>
              <a:avLst/>
              <a:gdLst/>
              <a:ahLst/>
              <a:cxnLst/>
              <a:rect l="l" t="t" r="r" b="b"/>
              <a:pathLst>
                <a:path h="719454">
                  <a:moveTo>
                    <a:pt x="0" y="0"/>
                  </a:moveTo>
                  <a:lnTo>
                    <a:pt x="0" y="719074"/>
                  </a:lnTo>
                </a:path>
              </a:pathLst>
            </a:custGeom>
            <a:ln w="9144">
              <a:solidFill>
                <a:srgbClr val="000000"/>
              </a:solidFill>
            </a:ln>
          </p:spPr>
          <p:txBody>
            <a:bodyPr wrap="square" lIns="0" tIns="0" rIns="0" bIns="0" rtlCol="0"/>
            <a:lstStyle/>
            <a:p>
              <a:endParaRPr/>
            </a:p>
          </p:txBody>
        </p:sp>
        <p:sp>
          <p:nvSpPr>
            <p:cNvPr id="21" name="object 21"/>
            <p:cNvSpPr/>
            <p:nvPr/>
          </p:nvSpPr>
          <p:spPr>
            <a:xfrm>
              <a:off x="789432" y="4364735"/>
              <a:ext cx="1301115" cy="575945"/>
            </a:xfrm>
            <a:custGeom>
              <a:avLst/>
              <a:gdLst/>
              <a:ahLst/>
              <a:cxnLst/>
              <a:rect l="l" t="t" r="r" b="b"/>
              <a:pathLst>
                <a:path w="1301114" h="575945">
                  <a:moveTo>
                    <a:pt x="76174" y="499618"/>
                  </a:moveTo>
                  <a:lnTo>
                    <a:pt x="44424" y="499618"/>
                  </a:lnTo>
                  <a:lnTo>
                    <a:pt x="44424" y="0"/>
                  </a:lnTo>
                  <a:lnTo>
                    <a:pt x="31750" y="0"/>
                  </a:lnTo>
                  <a:lnTo>
                    <a:pt x="31750" y="499618"/>
                  </a:lnTo>
                  <a:lnTo>
                    <a:pt x="0" y="499618"/>
                  </a:lnTo>
                  <a:lnTo>
                    <a:pt x="38074" y="575691"/>
                  </a:lnTo>
                  <a:lnTo>
                    <a:pt x="76174" y="499618"/>
                  </a:lnTo>
                  <a:close/>
                </a:path>
                <a:path w="1301114" h="575945">
                  <a:moveTo>
                    <a:pt x="1300988" y="499618"/>
                  </a:moveTo>
                  <a:lnTo>
                    <a:pt x="1269238" y="499618"/>
                  </a:lnTo>
                  <a:lnTo>
                    <a:pt x="1269238" y="0"/>
                  </a:lnTo>
                  <a:lnTo>
                    <a:pt x="1256538" y="0"/>
                  </a:lnTo>
                  <a:lnTo>
                    <a:pt x="1256538" y="499618"/>
                  </a:lnTo>
                  <a:lnTo>
                    <a:pt x="1224788" y="499618"/>
                  </a:lnTo>
                  <a:lnTo>
                    <a:pt x="1262888" y="575691"/>
                  </a:lnTo>
                  <a:lnTo>
                    <a:pt x="1300988" y="499618"/>
                  </a:lnTo>
                  <a:close/>
                </a:path>
              </a:pathLst>
            </a:custGeom>
            <a:solidFill>
              <a:srgbClr val="000000"/>
            </a:solidFill>
          </p:spPr>
          <p:txBody>
            <a:bodyPr wrap="square" lIns="0" tIns="0" rIns="0" bIns="0" rtlCol="0"/>
            <a:lstStyle/>
            <a:p>
              <a:endParaRPr/>
            </a:p>
          </p:txBody>
        </p:sp>
        <p:sp>
          <p:nvSpPr>
            <p:cNvPr id="22" name="object 22"/>
            <p:cNvSpPr/>
            <p:nvPr/>
          </p:nvSpPr>
          <p:spPr>
            <a:xfrm>
              <a:off x="2561716" y="3649979"/>
              <a:ext cx="0" cy="718185"/>
            </a:xfrm>
            <a:custGeom>
              <a:avLst/>
              <a:gdLst/>
              <a:ahLst/>
              <a:cxnLst/>
              <a:rect l="l" t="t" r="r" b="b"/>
              <a:pathLst>
                <a:path h="718185">
                  <a:moveTo>
                    <a:pt x="0" y="0"/>
                  </a:moveTo>
                  <a:lnTo>
                    <a:pt x="0" y="718058"/>
                  </a:lnTo>
                </a:path>
              </a:pathLst>
            </a:custGeom>
            <a:ln w="9144">
              <a:solidFill>
                <a:srgbClr val="000000"/>
              </a:solidFill>
            </a:ln>
          </p:spPr>
          <p:txBody>
            <a:bodyPr wrap="square" lIns="0" tIns="0" rIns="0" bIns="0" rtlCol="0"/>
            <a:lstStyle/>
            <a:p>
              <a:endParaRPr/>
            </a:p>
          </p:txBody>
        </p:sp>
        <p:sp>
          <p:nvSpPr>
            <p:cNvPr id="23" name="object 23"/>
            <p:cNvSpPr/>
            <p:nvPr/>
          </p:nvSpPr>
          <p:spPr>
            <a:xfrm>
              <a:off x="789432" y="4367783"/>
              <a:ext cx="1301115" cy="575945"/>
            </a:xfrm>
            <a:custGeom>
              <a:avLst/>
              <a:gdLst/>
              <a:ahLst/>
              <a:cxnLst/>
              <a:rect l="l" t="t" r="r" b="b"/>
              <a:pathLst>
                <a:path w="1301114" h="575945">
                  <a:moveTo>
                    <a:pt x="76174" y="499618"/>
                  </a:moveTo>
                  <a:lnTo>
                    <a:pt x="44424" y="499618"/>
                  </a:lnTo>
                  <a:lnTo>
                    <a:pt x="44424" y="0"/>
                  </a:lnTo>
                  <a:lnTo>
                    <a:pt x="31750" y="0"/>
                  </a:lnTo>
                  <a:lnTo>
                    <a:pt x="31750" y="499618"/>
                  </a:lnTo>
                  <a:lnTo>
                    <a:pt x="0" y="499618"/>
                  </a:lnTo>
                  <a:lnTo>
                    <a:pt x="38074" y="575691"/>
                  </a:lnTo>
                  <a:lnTo>
                    <a:pt x="76174" y="499618"/>
                  </a:lnTo>
                  <a:close/>
                </a:path>
                <a:path w="1301114" h="575945">
                  <a:moveTo>
                    <a:pt x="1300988" y="499618"/>
                  </a:moveTo>
                  <a:lnTo>
                    <a:pt x="1269238" y="499618"/>
                  </a:lnTo>
                  <a:lnTo>
                    <a:pt x="1269238" y="0"/>
                  </a:lnTo>
                  <a:lnTo>
                    <a:pt x="1256538" y="0"/>
                  </a:lnTo>
                  <a:lnTo>
                    <a:pt x="1256538" y="499618"/>
                  </a:lnTo>
                  <a:lnTo>
                    <a:pt x="1224788" y="499618"/>
                  </a:lnTo>
                  <a:lnTo>
                    <a:pt x="1262888" y="575691"/>
                  </a:lnTo>
                  <a:lnTo>
                    <a:pt x="1300988" y="499618"/>
                  </a:lnTo>
                  <a:close/>
                </a:path>
              </a:pathLst>
            </a:custGeom>
            <a:solidFill>
              <a:srgbClr val="000000"/>
            </a:solidFill>
          </p:spPr>
          <p:txBody>
            <a:bodyPr wrap="square" lIns="0" tIns="0" rIns="0" bIns="0" rtlCol="0"/>
            <a:lstStyle/>
            <a:p>
              <a:endParaRPr/>
            </a:p>
          </p:txBody>
        </p:sp>
        <p:sp>
          <p:nvSpPr>
            <p:cNvPr id="24" name="object 24"/>
            <p:cNvSpPr/>
            <p:nvPr/>
          </p:nvSpPr>
          <p:spPr>
            <a:xfrm>
              <a:off x="2558795" y="3649979"/>
              <a:ext cx="0" cy="721995"/>
            </a:xfrm>
            <a:custGeom>
              <a:avLst/>
              <a:gdLst/>
              <a:ahLst/>
              <a:cxnLst/>
              <a:rect l="l" t="t" r="r" b="b"/>
              <a:pathLst>
                <a:path h="721995">
                  <a:moveTo>
                    <a:pt x="0" y="0"/>
                  </a:moveTo>
                  <a:lnTo>
                    <a:pt x="0" y="721868"/>
                  </a:lnTo>
                </a:path>
              </a:pathLst>
            </a:custGeom>
            <a:ln w="9144">
              <a:solidFill>
                <a:srgbClr val="000000"/>
              </a:solidFill>
            </a:ln>
          </p:spPr>
          <p:txBody>
            <a:bodyPr wrap="square" lIns="0" tIns="0" rIns="0" bIns="0" rtlCol="0"/>
            <a:lstStyle/>
            <a:p>
              <a:endParaRPr/>
            </a:p>
          </p:txBody>
        </p:sp>
        <p:sp>
          <p:nvSpPr>
            <p:cNvPr id="25" name="object 25"/>
            <p:cNvSpPr/>
            <p:nvPr/>
          </p:nvSpPr>
          <p:spPr>
            <a:xfrm>
              <a:off x="179831" y="4943855"/>
              <a:ext cx="1225550" cy="572770"/>
            </a:xfrm>
            <a:custGeom>
              <a:avLst/>
              <a:gdLst/>
              <a:ahLst/>
              <a:cxnLst/>
              <a:rect l="l" t="t" r="r" b="b"/>
              <a:pathLst>
                <a:path w="1225550" h="572770">
                  <a:moveTo>
                    <a:pt x="1225042" y="0"/>
                  </a:moveTo>
                  <a:lnTo>
                    <a:pt x="0" y="0"/>
                  </a:lnTo>
                  <a:lnTo>
                    <a:pt x="0" y="572643"/>
                  </a:lnTo>
                  <a:lnTo>
                    <a:pt x="1225042" y="572643"/>
                  </a:lnTo>
                  <a:lnTo>
                    <a:pt x="1225042" y="0"/>
                  </a:lnTo>
                  <a:close/>
                </a:path>
              </a:pathLst>
            </a:custGeom>
            <a:solidFill>
              <a:srgbClr val="FFFFFF"/>
            </a:solidFill>
          </p:spPr>
          <p:txBody>
            <a:bodyPr wrap="square" lIns="0" tIns="0" rIns="0" bIns="0" rtlCol="0"/>
            <a:lstStyle/>
            <a:p>
              <a:endParaRPr/>
            </a:p>
          </p:txBody>
        </p:sp>
        <p:sp>
          <p:nvSpPr>
            <p:cNvPr id="26" name="object 26"/>
            <p:cNvSpPr/>
            <p:nvPr/>
          </p:nvSpPr>
          <p:spPr>
            <a:xfrm>
              <a:off x="181355" y="4945379"/>
              <a:ext cx="1225550" cy="576580"/>
            </a:xfrm>
            <a:custGeom>
              <a:avLst/>
              <a:gdLst/>
              <a:ahLst/>
              <a:cxnLst/>
              <a:rect l="l" t="t" r="r" b="b"/>
              <a:pathLst>
                <a:path w="1225550" h="576579">
                  <a:moveTo>
                    <a:pt x="0" y="576072"/>
                  </a:moveTo>
                  <a:lnTo>
                    <a:pt x="1225296" y="576072"/>
                  </a:lnTo>
                  <a:lnTo>
                    <a:pt x="1225296" y="0"/>
                  </a:lnTo>
                  <a:lnTo>
                    <a:pt x="0" y="0"/>
                  </a:lnTo>
                  <a:lnTo>
                    <a:pt x="0" y="576072"/>
                  </a:lnTo>
                  <a:close/>
                </a:path>
              </a:pathLst>
            </a:custGeom>
            <a:ln w="9144">
              <a:solidFill>
                <a:srgbClr val="000000"/>
              </a:solidFill>
            </a:ln>
          </p:spPr>
          <p:txBody>
            <a:bodyPr wrap="square" lIns="0" tIns="0" rIns="0" bIns="0" rtlCol="0"/>
            <a:lstStyle/>
            <a:p>
              <a:endParaRPr/>
            </a:p>
          </p:txBody>
        </p:sp>
      </p:grpSp>
      <p:sp>
        <p:nvSpPr>
          <p:cNvPr id="27" name="object 27"/>
          <p:cNvSpPr txBox="1"/>
          <p:nvPr/>
        </p:nvSpPr>
        <p:spPr>
          <a:xfrm>
            <a:off x="179831" y="4943855"/>
            <a:ext cx="1225550" cy="572770"/>
          </a:xfrm>
          <a:prstGeom prst="rect">
            <a:avLst/>
          </a:prstGeom>
        </p:spPr>
        <p:txBody>
          <a:bodyPr vert="horz" wrap="square" lIns="0" tIns="8890" rIns="0" bIns="0" rtlCol="0">
            <a:spAutoFit/>
          </a:bodyPr>
          <a:lstStyle/>
          <a:p>
            <a:pPr marL="34925">
              <a:lnSpc>
                <a:spcPct val="100000"/>
              </a:lnSpc>
              <a:spcBef>
                <a:spcPts val="70"/>
              </a:spcBef>
            </a:pPr>
            <a:r>
              <a:rPr sz="3200" spc="-5" dirty="0">
                <a:latin typeface="Times New Roman"/>
                <a:cs typeface="Times New Roman"/>
              </a:rPr>
              <a:t>Integer</a:t>
            </a:r>
            <a:endParaRPr sz="3200">
              <a:latin typeface="Times New Roman"/>
              <a:cs typeface="Times New Roman"/>
            </a:endParaRPr>
          </a:p>
        </p:txBody>
      </p:sp>
      <p:grpSp>
        <p:nvGrpSpPr>
          <p:cNvPr id="28" name="object 28"/>
          <p:cNvGrpSpPr/>
          <p:nvPr/>
        </p:nvGrpSpPr>
        <p:grpSpPr>
          <a:xfrm>
            <a:off x="1548193" y="4940617"/>
            <a:ext cx="1231900" cy="585470"/>
            <a:chOff x="1548193" y="4940617"/>
            <a:chExt cx="1231900" cy="585470"/>
          </a:xfrm>
        </p:grpSpPr>
        <p:sp>
          <p:nvSpPr>
            <p:cNvPr id="29" name="object 29"/>
            <p:cNvSpPr/>
            <p:nvPr/>
          </p:nvSpPr>
          <p:spPr>
            <a:xfrm>
              <a:off x="1551431" y="4943855"/>
              <a:ext cx="1222375" cy="575945"/>
            </a:xfrm>
            <a:custGeom>
              <a:avLst/>
              <a:gdLst/>
              <a:ahLst/>
              <a:cxnLst/>
              <a:rect l="l" t="t" r="r" b="b"/>
              <a:pathLst>
                <a:path w="1222375" h="575945">
                  <a:moveTo>
                    <a:pt x="1221994" y="0"/>
                  </a:moveTo>
                  <a:lnTo>
                    <a:pt x="0" y="0"/>
                  </a:lnTo>
                  <a:lnTo>
                    <a:pt x="0" y="575691"/>
                  </a:lnTo>
                  <a:lnTo>
                    <a:pt x="1221994" y="575691"/>
                  </a:lnTo>
                  <a:lnTo>
                    <a:pt x="1221994" y="0"/>
                  </a:lnTo>
                  <a:close/>
                </a:path>
              </a:pathLst>
            </a:custGeom>
            <a:solidFill>
              <a:srgbClr val="FFFFFF"/>
            </a:solidFill>
          </p:spPr>
          <p:txBody>
            <a:bodyPr wrap="square" lIns="0" tIns="0" rIns="0" bIns="0" rtlCol="0"/>
            <a:lstStyle/>
            <a:p>
              <a:endParaRPr/>
            </a:p>
          </p:txBody>
        </p:sp>
        <p:sp>
          <p:nvSpPr>
            <p:cNvPr id="30" name="object 30"/>
            <p:cNvSpPr/>
            <p:nvPr/>
          </p:nvSpPr>
          <p:spPr>
            <a:xfrm>
              <a:off x="1552955" y="4945379"/>
              <a:ext cx="1222375" cy="575945"/>
            </a:xfrm>
            <a:custGeom>
              <a:avLst/>
              <a:gdLst/>
              <a:ahLst/>
              <a:cxnLst/>
              <a:rect l="l" t="t" r="r" b="b"/>
              <a:pathLst>
                <a:path w="1222375" h="575945">
                  <a:moveTo>
                    <a:pt x="0" y="575691"/>
                  </a:moveTo>
                  <a:lnTo>
                    <a:pt x="1221994" y="575691"/>
                  </a:lnTo>
                  <a:lnTo>
                    <a:pt x="1221994" y="0"/>
                  </a:lnTo>
                  <a:lnTo>
                    <a:pt x="0" y="0"/>
                  </a:lnTo>
                  <a:lnTo>
                    <a:pt x="0" y="575691"/>
                  </a:lnTo>
                  <a:close/>
                </a:path>
              </a:pathLst>
            </a:custGeom>
            <a:ln w="9144">
              <a:solidFill>
                <a:srgbClr val="000000"/>
              </a:solidFill>
            </a:ln>
          </p:spPr>
          <p:txBody>
            <a:bodyPr wrap="square" lIns="0" tIns="0" rIns="0" bIns="0" rtlCol="0"/>
            <a:lstStyle/>
            <a:p>
              <a:endParaRPr/>
            </a:p>
          </p:txBody>
        </p:sp>
      </p:grpSp>
      <p:sp>
        <p:nvSpPr>
          <p:cNvPr id="31" name="object 31"/>
          <p:cNvSpPr txBox="1"/>
          <p:nvPr/>
        </p:nvSpPr>
        <p:spPr>
          <a:xfrm>
            <a:off x="1551432" y="4943855"/>
            <a:ext cx="1222375" cy="575945"/>
          </a:xfrm>
          <a:prstGeom prst="rect">
            <a:avLst/>
          </a:prstGeom>
        </p:spPr>
        <p:txBody>
          <a:bodyPr vert="horz" wrap="square" lIns="0" tIns="9525" rIns="0" bIns="0" rtlCol="0">
            <a:spAutoFit/>
          </a:bodyPr>
          <a:lstStyle/>
          <a:p>
            <a:pPr marL="189230">
              <a:lnSpc>
                <a:spcPct val="100000"/>
              </a:lnSpc>
              <a:spcBef>
                <a:spcPts val="75"/>
              </a:spcBef>
            </a:pPr>
            <a:r>
              <a:rPr sz="3200" spc="-5" dirty="0">
                <a:latin typeface="Times New Roman"/>
                <a:cs typeface="Times New Roman"/>
              </a:rPr>
              <a:t>Float</a:t>
            </a:r>
            <a:endParaRPr sz="3200">
              <a:latin typeface="Times New Roman"/>
              <a:cs typeface="Times New Roman"/>
            </a:endParaRPr>
          </a:p>
        </p:txBody>
      </p:sp>
      <p:grpSp>
        <p:nvGrpSpPr>
          <p:cNvPr id="32" name="object 32"/>
          <p:cNvGrpSpPr/>
          <p:nvPr/>
        </p:nvGrpSpPr>
        <p:grpSpPr>
          <a:xfrm>
            <a:off x="789431" y="3649979"/>
            <a:ext cx="1777364" cy="1293495"/>
            <a:chOff x="789431" y="3649979"/>
            <a:chExt cx="1777364" cy="1293495"/>
          </a:xfrm>
        </p:grpSpPr>
        <p:sp>
          <p:nvSpPr>
            <p:cNvPr id="33" name="object 33"/>
            <p:cNvSpPr/>
            <p:nvPr/>
          </p:nvSpPr>
          <p:spPr>
            <a:xfrm>
              <a:off x="789432" y="4367783"/>
              <a:ext cx="1301115" cy="575945"/>
            </a:xfrm>
            <a:custGeom>
              <a:avLst/>
              <a:gdLst/>
              <a:ahLst/>
              <a:cxnLst/>
              <a:rect l="l" t="t" r="r" b="b"/>
              <a:pathLst>
                <a:path w="1301114" h="575945">
                  <a:moveTo>
                    <a:pt x="76174" y="499618"/>
                  </a:moveTo>
                  <a:lnTo>
                    <a:pt x="44424" y="499618"/>
                  </a:lnTo>
                  <a:lnTo>
                    <a:pt x="44424" y="0"/>
                  </a:lnTo>
                  <a:lnTo>
                    <a:pt x="31750" y="0"/>
                  </a:lnTo>
                  <a:lnTo>
                    <a:pt x="31750" y="499618"/>
                  </a:lnTo>
                  <a:lnTo>
                    <a:pt x="0" y="499618"/>
                  </a:lnTo>
                  <a:lnTo>
                    <a:pt x="38074" y="575691"/>
                  </a:lnTo>
                  <a:lnTo>
                    <a:pt x="76174" y="499618"/>
                  </a:lnTo>
                  <a:close/>
                </a:path>
                <a:path w="1301114" h="575945">
                  <a:moveTo>
                    <a:pt x="1300988" y="499618"/>
                  </a:moveTo>
                  <a:lnTo>
                    <a:pt x="1269238" y="499618"/>
                  </a:lnTo>
                  <a:lnTo>
                    <a:pt x="1269238" y="0"/>
                  </a:lnTo>
                  <a:lnTo>
                    <a:pt x="1256538" y="0"/>
                  </a:lnTo>
                  <a:lnTo>
                    <a:pt x="1256538" y="499618"/>
                  </a:lnTo>
                  <a:lnTo>
                    <a:pt x="1224788" y="499618"/>
                  </a:lnTo>
                  <a:lnTo>
                    <a:pt x="1262888" y="575691"/>
                  </a:lnTo>
                  <a:lnTo>
                    <a:pt x="1300988" y="499618"/>
                  </a:lnTo>
                  <a:close/>
                </a:path>
              </a:pathLst>
            </a:custGeom>
            <a:solidFill>
              <a:srgbClr val="000000"/>
            </a:solidFill>
          </p:spPr>
          <p:txBody>
            <a:bodyPr wrap="square" lIns="0" tIns="0" rIns="0" bIns="0" rtlCol="0"/>
            <a:lstStyle/>
            <a:p>
              <a:endParaRPr/>
            </a:p>
          </p:txBody>
        </p:sp>
        <p:sp>
          <p:nvSpPr>
            <p:cNvPr id="34" name="object 34"/>
            <p:cNvSpPr/>
            <p:nvPr/>
          </p:nvSpPr>
          <p:spPr>
            <a:xfrm>
              <a:off x="2561843" y="3649979"/>
              <a:ext cx="0" cy="722630"/>
            </a:xfrm>
            <a:custGeom>
              <a:avLst/>
              <a:gdLst/>
              <a:ahLst/>
              <a:cxnLst/>
              <a:rect l="l" t="t" r="r" b="b"/>
              <a:pathLst>
                <a:path h="722629">
                  <a:moveTo>
                    <a:pt x="0" y="0"/>
                  </a:moveTo>
                  <a:lnTo>
                    <a:pt x="0" y="722122"/>
                  </a:lnTo>
                </a:path>
              </a:pathLst>
            </a:custGeom>
            <a:ln w="9144">
              <a:solidFill>
                <a:srgbClr val="000000"/>
              </a:solidFill>
            </a:ln>
          </p:spPr>
          <p:txBody>
            <a:bodyPr wrap="square" lIns="0" tIns="0" rIns="0" bIns="0" rtlCol="0"/>
            <a:lstStyle/>
            <a:p>
              <a:endParaRPr/>
            </a:p>
          </p:txBody>
        </p:sp>
      </p:grpSp>
      <p:sp>
        <p:nvSpPr>
          <p:cNvPr id="35" name="object 35"/>
          <p:cNvSpPr txBox="1"/>
          <p:nvPr/>
        </p:nvSpPr>
        <p:spPr>
          <a:xfrm>
            <a:off x="8708897" y="22936"/>
            <a:ext cx="153035" cy="300355"/>
          </a:xfrm>
          <a:prstGeom prst="rect">
            <a:avLst/>
          </a:prstGeom>
        </p:spPr>
        <p:txBody>
          <a:bodyPr vert="horz" wrap="square" lIns="0" tIns="12700" rIns="0" bIns="0" rtlCol="0">
            <a:spAutoFit/>
          </a:bodyPr>
          <a:lstStyle/>
          <a:p>
            <a:pPr marL="12700">
              <a:lnSpc>
                <a:spcPct val="100000"/>
              </a:lnSpc>
              <a:spcBef>
                <a:spcPts val="100"/>
              </a:spcBef>
            </a:pPr>
            <a:r>
              <a:rPr sz="1800" dirty="0">
                <a:latin typeface="Arial MT"/>
                <a:cs typeface="Arial MT"/>
              </a:rPr>
              <a:t>7</a:t>
            </a:r>
            <a:endParaRPr sz="1800">
              <a:latin typeface="Arial MT"/>
              <a:cs typeface="Arial MT"/>
            </a:endParaRPr>
          </a:p>
        </p:txBody>
      </p:sp>
      <p:sp>
        <p:nvSpPr>
          <p:cNvPr id="14" name="TextBox 13"/>
          <p:cNvSpPr txBox="1"/>
          <p:nvPr/>
        </p:nvSpPr>
        <p:spPr>
          <a:xfrm>
            <a:off x="7543800" y="5715000"/>
            <a:ext cx="838200" cy="369332"/>
          </a:xfrm>
          <a:prstGeom prst="rect">
            <a:avLst/>
          </a:prstGeom>
          <a:noFill/>
        </p:spPr>
        <p:txBody>
          <a:bodyPr wrap="square" rtlCol="0">
            <a:spAutoFit/>
          </a:bodyPr>
          <a:lstStyle/>
          <a:p>
            <a:r>
              <a:rPr lang="en-US" dirty="0" smtClean="0">
                <a:hlinkClick r:id="rId3" action="ppaction://hlinksldjump"/>
              </a:rPr>
              <a:t>Back</a:t>
            </a:r>
            <a:endParaRPr lang="en-US" dirty="0"/>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18438" y="-23622"/>
            <a:ext cx="7107123" cy="2031325"/>
          </a:xfrm>
        </p:spPr>
        <p:txBody>
          <a:bodyPr/>
          <a:lstStyle/>
          <a:p>
            <a:r>
              <a:rPr lang="en-IN" dirty="0"/>
              <a:t/>
            </a:r>
            <a:br>
              <a:rPr lang="en-IN" dirty="0"/>
            </a:br>
            <a:r>
              <a:rPr lang="en-IN" b="1" dirty="0"/>
              <a:t>THE SPARSE MATRIX ABSTRACT DATA TYPE</a:t>
            </a:r>
            <a:endParaRPr lang="en-IN" dirty="0"/>
          </a:p>
        </p:txBody>
      </p:sp>
      <p:sp>
        <p:nvSpPr>
          <p:cNvPr id="3" name="Text Placeholder 2"/>
          <p:cNvSpPr>
            <a:spLocks noGrp="1"/>
          </p:cNvSpPr>
          <p:nvPr>
            <p:ph type="body" idx="1"/>
          </p:nvPr>
        </p:nvSpPr>
        <p:spPr>
          <a:xfrm>
            <a:off x="179705" y="1676400"/>
            <a:ext cx="8340090" cy="2154436"/>
          </a:xfrm>
        </p:spPr>
        <p:txBody>
          <a:bodyPr/>
          <a:lstStyle/>
          <a:p>
            <a:pPr marL="342900" indent="-342900" algn="just">
              <a:buFont typeface="Arial" pitchFamily="34" charset="0"/>
              <a:buChar char="•"/>
            </a:pPr>
            <a:endParaRPr lang="en-IN" dirty="0">
              <a:latin typeface="Times New Roman" pitchFamily="18" charset="0"/>
              <a:cs typeface="Times New Roman" pitchFamily="18" charset="0"/>
            </a:endParaRPr>
          </a:p>
          <a:p>
            <a:pPr marL="342900" indent="-342900" algn="just">
              <a:buFont typeface="Arial" pitchFamily="34" charset="0"/>
              <a:buChar char="•"/>
            </a:pPr>
            <a:r>
              <a:rPr lang="en-US" dirty="0">
                <a:latin typeface="Times New Roman" pitchFamily="18" charset="0"/>
                <a:cs typeface="Times New Roman" pitchFamily="18" charset="0"/>
              </a:rPr>
              <a:t>The standard representation of a matrix in computer science is a </a:t>
            </a:r>
            <a:r>
              <a:rPr lang="en-US" b="1" dirty="0">
                <a:latin typeface="Times New Roman" pitchFamily="18" charset="0"/>
                <a:cs typeface="Times New Roman" pitchFamily="18" charset="0"/>
              </a:rPr>
              <a:t>two-dimensional array defined as </a:t>
            </a:r>
            <a:r>
              <a:rPr lang="en-US" b="1" i="1" dirty="0">
                <a:latin typeface="Times New Roman" pitchFamily="18" charset="0"/>
                <a:cs typeface="Times New Roman" pitchFamily="18" charset="0"/>
              </a:rPr>
              <a:t>a[MAX~ROWS][MAX-COLS]. </a:t>
            </a:r>
            <a:endParaRPr lang="en-US" b="1" i="1" dirty="0" smtClean="0">
              <a:latin typeface="Times New Roman" pitchFamily="18" charset="0"/>
              <a:cs typeface="Times New Roman" pitchFamily="18" charset="0"/>
            </a:endParaRPr>
          </a:p>
          <a:p>
            <a:pPr marL="342900" indent="-342900" algn="just">
              <a:buFont typeface="Arial" pitchFamily="34" charset="0"/>
              <a:buChar char="•"/>
            </a:pPr>
            <a:endParaRPr lang="en-US" i="1" dirty="0">
              <a:latin typeface="Times New Roman" pitchFamily="18" charset="0"/>
              <a:cs typeface="Times New Roman" pitchFamily="18" charset="0"/>
            </a:endParaRPr>
          </a:p>
          <a:p>
            <a:pPr marL="342900" indent="-342900" algn="just">
              <a:buFont typeface="Arial" pitchFamily="34" charset="0"/>
              <a:buChar char="•"/>
            </a:pPr>
            <a:r>
              <a:rPr lang="en-US" dirty="0" smtClean="0">
                <a:latin typeface="Times New Roman" pitchFamily="18" charset="0"/>
                <a:cs typeface="Times New Roman" pitchFamily="18" charset="0"/>
              </a:rPr>
              <a:t>With </a:t>
            </a:r>
            <a:r>
              <a:rPr lang="en-US" dirty="0">
                <a:latin typeface="Times New Roman" pitchFamily="18" charset="0"/>
                <a:cs typeface="Times New Roman" pitchFamily="18" charset="0"/>
              </a:rPr>
              <a:t>this representation, we can </a:t>
            </a:r>
            <a:r>
              <a:rPr lang="en-US" b="1" dirty="0">
                <a:latin typeface="Times New Roman" pitchFamily="18" charset="0"/>
                <a:cs typeface="Times New Roman" pitchFamily="18" charset="0"/>
              </a:rPr>
              <a:t>locate quickly </a:t>
            </a:r>
            <a:r>
              <a:rPr lang="en-US" dirty="0">
                <a:latin typeface="Times New Roman" pitchFamily="18" charset="0"/>
                <a:cs typeface="Times New Roman" pitchFamily="18" charset="0"/>
              </a:rPr>
              <a:t>any element by writing a[Z][y], where </a:t>
            </a:r>
            <a:r>
              <a:rPr lang="en-US" i="1" dirty="0">
                <a:latin typeface="Times New Roman" pitchFamily="18" charset="0"/>
                <a:cs typeface="Times New Roman" pitchFamily="18" charset="0"/>
              </a:rPr>
              <a:t>i </a:t>
            </a:r>
            <a:r>
              <a:rPr lang="en-US" dirty="0">
                <a:latin typeface="Times New Roman" pitchFamily="18" charset="0"/>
                <a:cs typeface="Times New Roman" pitchFamily="18" charset="0"/>
              </a:rPr>
              <a:t>is the row index and </a:t>
            </a:r>
            <a:r>
              <a:rPr lang="en-US" i="1" dirty="0">
                <a:latin typeface="Times New Roman" pitchFamily="18" charset="0"/>
                <a:cs typeface="Times New Roman" pitchFamily="18" charset="0"/>
              </a:rPr>
              <a:t>j </a:t>
            </a:r>
            <a:r>
              <a:rPr lang="en-US" dirty="0">
                <a:latin typeface="Times New Roman" pitchFamily="18" charset="0"/>
                <a:cs typeface="Times New Roman" pitchFamily="18" charset="0"/>
              </a:rPr>
              <a:t>is the column index</a:t>
            </a:r>
            <a:r>
              <a:rPr lang="en-US" dirty="0" smtClean="0">
                <a:latin typeface="Times New Roman" pitchFamily="18" charset="0"/>
                <a:cs typeface="Times New Roman" pitchFamily="18" charset="0"/>
              </a:rPr>
              <a:t>.</a:t>
            </a:r>
          </a:p>
          <a:p>
            <a:pPr marL="342900" indent="-342900" algn="just">
              <a:buFont typeface="Arial" pitchFamily="34" charset="0"/>
              <a:buChar char="•"/>
            </a:pPr>
            <a:endParaRPr lang="en-IN" dirty="0">
              <a:latin typeface="Times New Roman" pitchFamily="18" charset="0"/>
              <a:cs typeface="Times New Roman" pitchFamily="18" charset="0"/>
            </a:endParaRPr>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400" y="3505200"/>
            <a:ext cx="6870700" cy="302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71771300"/>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241808" y="990600"/>
            <a:ext cx="8340090" cy="4001095"/>
          </a:xfrm>
        </p:spPr>
        <p:txBody>
          <a:bodyPr/>
          <a:lstStyle/>
          <a:p>
            <a:pPr marL="342900" indent="-342900" algn="just">
              <a:buFont typeface="Arial" pitchFamily="34" charset="0"/>
              <a:buChar char="•"/>
            </a:pPr>
            <a:endParaRPr lang="en-IN" dirty="0"/>
          </a:p>
          <a:p>
            <a:pPr marL="342900" indent="-342900" algn="just">
              <a:buFont typeface="Arial" pitchFamily="34" charset="0"/>
              <a:buChar char="•"/>
            </a:pPr>
            <a:r>
              <a:rPr lang="en-US" dirty="0" smtClean="0"/>
              <a:t>Figure (b</a:t>
            </a:r>
            <a:r>
              <a:rPr lang="en-US" dirty="0"/>
              <a:t>), you notice that it contains many zero entries. We call this a </a:t>
            </a:r>
            <a:r>
              <a:rPr lang="en-US" i="1" dirty="0"/>
              <a:t>sparse matrix. </a:t>
            </a:r>
            <a:endParaRPr lang="en-US" i="1" dirty="0" smtClean="0"/>
          </a:p>
          <a:p>
            <a:pPr marL="342900" indent="-342900" algn="just">
              <a:buFont typeface="Arial" pitchFamily="34" charset="0"/>
              <a:buChar char="•"/>
            </a:pPr>
            <a:endParaRPr lang="en-IN" dirty="0"/>
          </a:p>
          <a:p>
            <a:pPr marL="342900" indent="-342900" algn="just">
              <a:buFont typeface="Arial" pitchFamily="34" charset="0"/>
              <a:buChar char="•"/>
            </a:pPr>
            <a:r>
              <a:rPr lang="en-US" dirty="0"/>
              <a:t>Since a sparse matrix wastes space, we must consider alternate forms of representation</a:t>
            </a:r>
            <a:r>
              <a:rPr lang="en-US" dirty="0" smtClean="0"/>
              <a:t>.</a:t>
            </a:r>
          </a:p>
          <a:p>
            <a:pPr marL="342900" indent="-342900" algn="just">
              <a:buFont typeface="Arial" pitchFamily="34" charset="0"/>
              <a:buChar char="•"/>
            </a:pPr>
            <a:endParaRPr lang="en-IN" dirty="0"/>
          </a:p>
          <a:p>
            <a:pPr marL="342900" indent="-342900" algn="just">
              <a:buFont typeface="Arial" pitchFamily="34" charset="0"/>
              <a:buChar char="•"/>
            </a:pPr>
            <a:r>
              <a:rPr lang="en-US" dirty="0"/>
              <a:t>The standard two-dimensional array implementation simply </a:t>
            </a:r>
            <a:r>
              <a:rPr lang="en-US" b="1" dirty="0"/>
              <a:t>does not work </a:t>
            </a:r>
            <a:r>
              <a:rPr lang="en-US" dirty="0"/>
              <a:t>when the matrices are large since most compilers impose </a:t>
            </a:r>
            <a:r>
              <a:rPr lang="en-US" b="1" dirty="0"/>
              <a:t>limits on array sizes.</a:t>
            </a:r>
            <a:endParaRPr lang="en-US" b="1" i="1" dirty="0"/>
          </a:p>
          <a:p>
            <a:pPr marL="342900" indent="-342900" algn="just">
              <a:buFont typeface="Arial" pitchFamily="34" charset="0"/>
              <a:buChar char="•"/>
            </a:pPr>
            <a:endParaRPr lang="en-US" i="1" dirty="0" smtClean="0"/>
          </a:p>
          <a:p>
            <a:pPr marL="342900" indent="-342900" algn="just">
              <a:buFont typeface="Arial" pitchFamily="34" charset="0"/>
              <a:buChar char="•"/>
            </a:pPr>
            <a:endParaRPr lang="en-US" i="1" dirty="0"/>
          </a:p>
          <a:p>
            <a:pPr marL="342900" indent="-342900" algn="just">
              <a:buFont typeface="Arial" pitchFamily="34" charset="0"/>
              <a:buChar char="•"/>
            </a:pPr>
            <a:endParaRPr lang="en-IN" dirty="0"/>
          </a:p>
        </p:txBody>
      </p:sp>
    </p:spTree>
    <p:extLst>
      <p:ext uri="{BB962C8B-B14F-4D97-AF65-F5344CB8AC3E}">
        <p14:creationId xmlns:p14="http://schemas.microsoft.com/office/powerpoint/2010/main" val="3668825430"/>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IN"/>
          </a:p>
        </p:txBody>
      </p:sp>
      <p:sp>
        <p:nvSpPr>
          <p:cNvPr id="3" name="Text Placeholder 2"/>
          <p:cNvSpPr>
            <a:spLocks noGrp="1"/>
          </p:cNvSpPr>
          <p:nvPr>
            <p:ph type="body" idx="1"/>
          </p:nvPr>
        </p:nvSpPr>
        <p:spPr/>
        <p:txBody>
          <a:bodyPr/>
          <a:lstStyle/>
          <a:p>
            <a:endParaRPr lang="en-IN"/>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4875" y="1136650"/>
            <a:ext cx="7334250" cy="4584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8229600" y="6183868"/>
            <a:ext cx="838200" cy="369332"/>
          </a:xfrm>
          <a:prstGeom prst="rect">
            <a:avLst/>
          </a:prstGeom>
          <a:noFill/>
        </p:spPr>
        <p:txBody>
          <a:bodyPr wrap="square" rtlCol="0">
            <a:spAutoFit/>
          </a:bodyPr>
          <a:lstStyle/>
          <a:p>
            <a:r>
              <a:rPr lang="en-US" dirty="0" smtClean="0">
                <a:hlinkClick r:id="rId3" action="ppaction://hlinksldjump"/>
              </a:rPr>
              <a:t>Back</a:t>
            </a:r>
            <a:endParaRPr lang="en-US" dirty="0"/>
          </a:p>
        </p:txBody>
      </p:sp>
    </p:spTree>
    <p:extLst>
      <p:ext uri="{BB962C8B-B14F-4D97-AF65-F5344CB8AC3E}">
        <p14:creationId xmlns:p14="http://schemas.microsoft.com/office/powerpoint/2010/main" val="2902258471"/>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IN"/>
          </a:p>
        </p:txBody>
      </p:sp>
      <p:sp>
        <p:nvSpPr>
          <p:cNvPr id="3" name="Text Placeholder 2"/>
          <p:cNvSpPr>
            <a:spLocks noGrp="1"/>
          </p:cNvSpPr>
          <p:nvPr>
            <p:ph type="body" idx="1"/>
          </p:nvPr>
        </p:nvSpPr>
        <p:spPr/>
        <p:txBody>
          <a:bodyPr/>
          <a:lstStyle/>
          <a:p>
            <a:endParaRPr lang="en-IN" dirty="0"/>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6800" y="1476375"/>
            <a:ext cx="6680200" cy="1924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79475" y="3581400"/>
            <a:ext cx="6877050" cy="2279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97720166"/>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IN"/>
          </a:p>
        </p:txBody>
      </p:sp>
      <p:sp>
        <p:nvSpPr>
          <p:cNvPr id="3" name="Text Placeholder 2"/>
          <p:cNvSpPr>
            <a:spLocks noGrp="1"/>
          </p:cNvSpPr>
          <p:nvPr>
            <p:ph type="body" idx="1"/>
          </p:nvPr>
        </p:nvSpPr>
        <p:spPr>
          <a:xfrm>
            <a:off x="228600" y="1066800"/>
            <a:ext cx="8340090" cy="923330"/>
          </a:xfrm>
        </p:spPr>
        <p:txBody>
          <a:bodyPr/>
          <a:lstStyle/>
          <a:p>
            <a:pPr algn="just"/>
            <a:r>
              <a:rPr lang="en-US" dirty="0" smtClean="0">
                <a:latin typeface="Times New Roman" pitchFamily="18" charset="0"/>
                <a:cs typeface="Times New Roman" pitchFamily="18" charset="0"/>
              </a:rPr>
              <a:t>We </a:t>
            </a:r>
            <a:r>
              <a:rPr lang="en-US" dirty="0">
                <a:latin typeface="Times New Roman" pitchFamily="18" charset="0"/>
                <a:cs typeface="Times New Roman" pitchFamily="18" charset="0"/>
              </a:rPr>
              <a:t>can characterize uniquely any element within a matrix by using the triple </a:t>
            </a:r>
            <a:r>
              <a:rPr lang="en-US" i="1" dirty="0">
                <a:latin typeface="Times New Roman" pitchFamily="18" charset="0"/>
                <a:cs typeface="Times New Roman" pitchFamily="18" charset="0"/>
              </a:rPr>
              <a:t>&lt;row, col, value &gt;. </a:t>
            </a:r>
            <a:r>
              <a:rPr lang="en-US" dirty="0">
                <a:latin typeface="Times New Roman" pitchFamily="18" charset="0"/>
                <a:cs typeface="Times New Roman" pitchFamily="18" charset="0"/>
              </a:rPr>
              <a:t>This means that we can use an array of triples to represent a sparse matrix.</a:t>
            </a:r>
            <a:endParaRPr lang="en-IN" dirty="0">
              <a:latin typeface="Times New Roman" pitchFamily="18" charset="0"/>
              <a:cs typeface="Times New Roman" pitchFamily="18" charset="0"/>
            </a:endParaRPr>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250" y="1981200"/>
            <a:ext cx="8953500" cy="4362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39834156"/>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IN"/>
          </a:p>
        </p:txBody>
      </p:sp>
      <p:sp>
        <p:nvSpPr>
          <p:cNvPr id="3" name="Text Placeholder 2"/>
          <p:cNvSpPr>
            <a:spLocks noGrp="1"/>
          </p:cNvSpPr>
          <p:nvPr>
            <p:ph type="body" idx="1"/>
          </p:nvPr>
        </p:nvSpPr>
        <p:spPr>
          <a:xfrm>
            <a:off x="241808" y="1143000"/>
            <a:ext cx="8340090" cy="2769989"/>
          </a:xfrm>
        </p:spPr>
        <p:txBody>
          <a:bodyPr/>
          <a:lstStyle/>
          <a:p>
            <a:endParaRPr lang="en-IN" dirty="0"/>
          </a:p>
          <a:p>
            <a:r>
              <a:rPr lang="en-IN" b="1" dirty="0"/>
              <a:t>Transposing a </a:t>
            </a:r>
            <a:r>
              <a:rPr lang="en-IN" b="1" dirty="0" smtClean="0"/>
              <a:t>Matrix</a:t>
            </a:r>
          </a:p>
          <a:p>
            <a:endParaRPr lang="en-IN" dirty="0"/>
          </a:p>
          <a:p>
            <a:r>
              <a:rPr lang="en-US" dirty="0"/>
              <a:t>To transpose a matrix we must interchange the rows and columns. This means that each element </a:t>
            </a:r>
            <a:r>
              <a:rPr lang="en-US" dirty="0" smtClean="0"/>
              <a:t>a[i][j] </a:t>
            </a:r>
            <a:r>
              <a:rPr lang="en-US" dirty="0"/>
              <a:t>in the original matrix becomes element </a:t>
            </a:r>
            <a:r>
              <a:rPr lang="en-US" dirty="0" smtClean="0"/>
              <a:t>b[i][j] in </a:t>
            </a:r>
            <a:r>
              <a:rPr lang="en-US" dirty="0"/>
              <a:t>the transpose matrix</a:t>
            </a:r>
            <a:r>
              <a:rPr lang="en-US" dirty="0" smtClean="0"/>
              <a:t>.</a:t>
            </a:r>
          </a:p>
          <a:p>
            <a:endParaRPr lang="en-US" dirty="0"/>
          </a:p>
          <a:p>
            <a:endParaRPr lang="en-US" dirty="0" smtClean="0"/>
          </a:p>
          <a:p>
            <a:endParaRPr lang="en-IN" dirty="0"/>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3276600"/>
            <a:ext cx="8020050" cy="1247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78857244"/>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IN"/>
          </a:p>
        </p:txBody>
      </p:sp>
      <p:sp>
        <p:nvSpPr>
          <p:cNvPr id="3" name="Text Placeholder 2"/>
          <p:cNvSpPr>
            <a:spLocks noGrp="1"/>
          </p:cNvSpPr>
          <p:nvPr>
            <p:ph type="body" idx="1"/>
          </p:nvPr>
        </p:nvSpPr>
        <p:spPr/>
        <p:txBody>
          <a:bodyPr/>
          <a:lstStyle/>
          <a:p>
            <a:endParaRPr lang="en-IN"/>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1963" y="214313"/>
            <a:ext cx="8220075" cy="6429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2819400" y="6024711"/>
            <a:ext cx="3962400" cy="461665"/>
          </a:xfrm>
          <a:prstGeom prst="rect">
            <a:avLst/>
          </a:prstGeom>
        </p:spPr>
        <p:txBody>
          <a:bodyPr wrap="square">
            <a:spAutoFit/>
          </a:bodyPr>
          <a:lstStyle/>
          <a:p>
            <a:pPr algn="ctr"/>
            <a:r>
              <a:rPr lang="en-US" sz="2400" b="1" dirty="0" smtClean="0"/>
              <a:t>Transpose </a:t>
            </a:r>
            <a:r>
              <a:rPr lang="en-US" sz="2400" b="1" dirty="0"/>
              <a:t>of a sparse matrix</a:t>
            </a:r>
            <a:endParaRPr lang="en-IN" sz="2400" b="1" dirty="0"/>
          </a:p>
        </p:txBody>
      </p:sp>
    </p:spTree>
    <p:extLst>
      <p:ext uri="{BB962C8B-B14F-4D97-AF65-F5344CB8AC3E}">
        <p14:creationId xmlns:p14="http://schemas.microsoft.com/office/powerpoint/2010/main" val="2654039779"/>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381000"/>
            <a:ext cx="7107123" cy="1477328"/>
          </a:xfrm>
        </p:spPr>
        <p:txBody>
          <a:bodyPr/>
          <a:lstStyle/>
          <a:p>
            <a:pPr algn="ctr"/>
            <a:r>
              <a:rPr lang="en-IN" sz="3200" dirty="0"/>
              <a:t/>
            </a:r>
            <a:br>
              <a:rPr lang="en-IN" sz="3200" dirty="0"/>
            </a:br>
            <a:r>
              <a:rPr lang="en-IN" sz="3200" b="1" dirty="0"/>
              <a:t>REPRESENTATION OF MULTIDIMENSIONAL ARRAYS</a:t>
            </a:r>
            <a:endParaRPr lang="en-IN" sz="3200" dirty="0"/>
          </a:p>
        </p:txBody>
      </p:sp>
      <p:sp>
        <p:nvSpPr>
          <p:cNvPr id="3" name="Text Placeholder 2"/>
          <p:cNvSpPr>
            <a:spLocks noGrp="1"/>
          </p:cNvSpPr>
          <p:nvPr>
            <p:ph type="body" idx="1"/>
          </p:nvPr>
        </p:nvSpPr>
        <p:spPr>
          <a:xfrm>
            <a:off x="304800" y="1927622"/>
            <a:ext cx="8340090" cy="4970591"/>
          </a:xfrm>
        </p:spPr>
        <p:txBody>
          <a:bodyPr/>
          <a:lstStyle/>
          <a:p>
            <a:pPr marL="342900" indent="-342900">
              <a:buFont typeface="Arial" pitchFamily="34" charset="0"/>
              <a:buChar char="•"/>
            </a:pPr>
            <a:r>
              <a:rPr lang="en-US" sz="2400" dirty="0" smtClean="0">
                <a:latin typeface="Times New Roman" pitchFamily="18" charset="0"/>
                <a:cs typeface="Times New Roman" pitchFamily="18" charset="0"/>
              </a:rPr>
              <a:t>The </a:t>
            </a:r>
            <a:r>
              <a:rPr lang="en-US" sz="2400" dirty="0">
                <a:latin typeface="Times New Roman" pitchFamily="18" charset="0"/>
                <a:cs typeface="Times New Roman" pitchFamily="18" charset="0"/>
              </a:rPr>
              <a:t>internal representation of multidimensional arrays requires more complex addressing formulas. </a:t>
            </a:r>
            <a:endParaRPr lang="en-US" sz="2400" dirty="0" smtClean="0">
              <a:latin typeface="Times New Roman" pitchFamily="18" charset="0"/>
              <a:cs typeface="Times New Roman" pitchFamily="18" charset="0"/>
            </a:endParaRPr>
          </a:p>
          <a:p>
            <a:pPr marL="342900" indent="-342900">
              <a:buFont typeface="Arial" pitchFamily="34" charset="0"/>
              <a:buChar char="•"/>
            </a:pPr>
            <a:endParaRPr lang="en-US" sz="2400" dirty="0">
              <a:latin typeface="Times New Roman" pitchFamily="18" charset="0"/>
              <a:cs typeface="Times New Roman" pitchFamily="18" charset="0"/>
            </a:endParaRPr>
          </a:p>
          <a:p>
            <a:pPr marL="342900" indent="-342900">
              <a:buFont typeface="Arial" pitchFamily="34" charset="0"/>
              <a:buChar char="•"/>
            </a:pPr>
            <a:r>
              <a:rPr lang="en-US" sz="2400" dirty="0" smtClean="0">
                <a:latin typeface="Times New Roman" pitchFamily="18" charset="0"/>
                <a:cs typeface="Times New Roman" pitchFamily="18" charset="0"/>
              </a:rPr>
              <a:t>If </a:t>
            </a:r>
            <a:r>
              <a:rPr lang="en-US" sz="2400" dirty="0">
                <a:latin typeface="Times New Roman" pitchFamily="18" charset="0"/>
                <a:cs typeface="Times New Roman" pitchFamily="18" charset="0"/>
              </a:rPr>
              <a:t>an array is declared </a:t>
            </a:r>
            <a:r>
              <a:rPr lang="en-US" sz="2400" i="1" dirty="0">
                <a:latin typeface="Times New Roman" pitchFamily="18" charset="0"/>
                <a:cs typeface="Times New Roman" pitchFamily="18" charset="0"/>
              </a:rPr>
              <a:t>a [</a:t>
            </a:r>
            <a:r>
              <a:rPr lang="en-US" sz="2400" i="1" dirty="0" smtClean="0">
                <a:latin typeface="Times New Roman" pitchFamily="18" charset="0"/>
                <a:cs typeface="Times New Roman" pitchFamily="18" charset="0"/>
              </a:rPr>
              <a:t>upper</a:t>
            </a:r>
            <a:r>
              <a:rPr lang="en-US" sz="1400" i="1" dirty="0" smtClean="0">
                <a:latin typeface="Times New Roman" pitchFamily="18" charset="0"/>
                <a:cs typeface="Times New Roman" pitchFamily="18" charset="0"/>
              </a:rPr>
              <a:t>0</a:t>
            </a:r>
            <a:r>
              <a:rPr lang="en-US" sz="2400" i="1" dirty="0" smtClean="0">
                <a:latin typeface="Times New Roman" pitchFamily="18" charset="0"/>
                <a:cs typeface="Times New Roman" pitchFamily="18" charset="0"/>
              </a:rPr>
              <a:t>][upper</a:t>
            </a:r>
            <a:r>
              <a:rPr lang="en-US" sz="1200" dirty="0">
                <a:latin typeface="Times New Roman" pitchFamily="18" charset="0"/>
                <a:cs typeface="Times New Roman" pitchFamily="18" charset="0"/>
              </a:rPr>
              <a:t>1</a:t>
            </a:r>
            <a:r>
              <a:rPr lang="en-US" sz="2400" dirty="0" smtClean="0">
                <a:latin typeface="Times New Roman" pitchFamily="18" charset="0"/>
                <a:cs typeface="Times New Roman" pitchFamily="18" charset="0"/>
              </a:rPr>
              <a:t> </a:t>
            </a:r>
            <a:r>
              <a:rPr lang="en-US" sz="2400" dirty="0">
                <a:latin typeface="Times New Roman" pitchFamily="18" charset="0"/>
                <a:cs typeface="Times New Roman" pitchFamily="18" charset="0"/>
              </a:rPr>
              <a:t>• • • </a:t>
            </a:r>
            <a:r>
              <a:rPr lang="en-US" sz="2400" i="1" dirty="0">
                <a:latin typeface="Times New Roman" pitchFamily="18" charset="0"/>
                <a:cs typeface="Times New Roman" pitchFamily="18" charset="0"/>
              </a:rPr>
              <a:t>[</a:t>
            </a:r>
            <a:r>
              <a:rPr lang="en-US" sz="2400" i="1" dirty="0" smtClean="0">
                <a:latin typeface="Times New Roman" pitchFamily="18" charset="0"/>
                <a:cs typeface="Times New Roman" pitchFamily="18" charset="0"/>
              </a:rPr>
              <a:t>upper</a:t>
            </a:r>
            <a:r>
              <a:rPr lang="en-US" sz="1400" i="1" dirty="0" smtClean="0">
                <a:latin typeface="Times New Roman" pitchFamily="18" charset="0"/>
                <a:cs typeface="Times New Roman" pitchFamily="18" charset="0"/>
              </a:rPr>
              <a:t>n-1</a:t>
            </a:r>
            <a:r>
              <a:rPr lang="en-US" sz="2400" i="1" dirty="0" smtClean="0">
                <a:latin typeface="Times New Roman" pitchFamily="18" charset="0"/>
                <a:cs typeface="Times New Roman" pitchFamily="18" charset="0"/>
              </a:rPr>
              <a:t>], </a:t>
            </a:r>
            <a:r>
              <a:rPr lang="en-US" sz="2400" dirty="0">
                <a:latin typeface="Times New Roman" pitchFamily="18" charset="0"/>
                <a:cs typeface="Times New Roman" pitchFamily="18" charset="0"/>
              </a:rPr>
              <a:t>then it is easy to see that the number of elements in the array is</a:t>
            </a:r>
            <a:r>
              <a:rPr lang="en-US" sz="2400" dirty="0" smtClean="0">
                <a:latin typeface="Times New Roman" pitchFamily="18" charset="0"/>
                <a:cs typeface="Times New Roman" pitchFamily="18" charset="0"/>
              </a:rPr>
              <a:t>:</a:t>
            </a:r>
          </a:p>
          <a:p>
            <a:pPr marL="342900" indent="-342900">
              <a:buFont typeface="Arial" pitchFamily="34" charset="0"/>
              <a:buChar char="•"/>
            </a:pPr>
            <a:endParaRPr lang="en-US" sz="2400" dirty="0" smtClean="0">
              <a:latin typeface="Times New Roman" pitchFamily="18" charset="0"/>
              <a:cs typeface="Times New Roman" pitchFamily="18" charset="0"/>
            </a:endParaRPr>
          </a:p>
          <a:p>
            <a:pPr marL="342900" indent="-342900">
              <a:buFont typeface="Arial" pitchFamily="34" charset="0"/>
              <a:buChar char="•"/>
            </a:pPr>
            <a:endParaRPr lang="en-US" sz="2400" dirty="0">
              <a:latin typeface="Times New Roman" pitchFamily="18" charset="0"/>
              <a:cs typeface="Times New Roman" pitchFamily="18" charset="0"/>
            </a:endParaRPr>
          </a:p>
          <a:p>
            <a:endParaRPr lang="en-IN" sz="2400" dirty="0">
              <a:latin typeface="Times New Roman" pitchFamily="18" charset="0"/>
              <a:cs typeface="Times New Roman" pitchFamily="18" charset="0"/>
            </a:endParaRPr>
          </a:p>
          <a:p>
            <a:r>
              <a:rPr lang="en-US" sz="2400" dirty="0">
                <a:latin typeface="Times New Roman" pitchFamily="18" charset="0"/>
                <a:cs typeface="Times New Roman" pitchFamily="18" charset="0"/>
              </a:rPr>
              <a:t>where </a:t>
            </a:r>
            <a:r>
              <a:rPr lang="el-GR" sz="2400" dirty="0" smtClean="0">
                <a:latin typeface="Times New Roman" pitchFamily="18" charset="0"/>
                <a:cs typeface="Times New Roman" pitchFamily="18" charset="0"/>
              </a:rPr>
              <a:t>Π</a:t>
            </a:r>
            <a:r>
              <a:rPr lang="en-US" sz="2400" dirty="0" smtClean="0">
                <a:latin typeface="Times New Roman" pitchFamily="18" charset="0"/>
                <a:cs typeface="Times New Roman" pitchFamily="18" charset="0"/>
              </a:rPr>
              <a:t> </a:t>
            </a:r>
            <a:r>
              <a:rPr lang="en-US" sz="2400" dirty="0">
                <a:latin typeface="Times New Roman" pitchFamily="18" charset="0"/>
                <a:cs typeface="Times New Roman" pitchFamily="18" charset="0"/>
              </a:rPr>
              <a:t>is the product of the </a:t>
            </a:r>
            <a:r>
              <a:rPr lang="en-US" sz="2400" i="1" dirty="0" err="1">
                <a:latin typeface="Times New Roman" pitchFamily="18" charset="0"/>
                <a:cs typeface="Times New Roman" pitchFamily="18" charset="0"/>
              </a:rPr>
              <a:t>upper</a:t>
            </a:r>
            <a:r>
              <a:rPr lang="en-US" sz="1400" i="1" dirty="0" err="1">
                <a:latin typeface="Times New Roman" pitchFamily="18" charset="0"/>
                <a:cs typeface="Times New Roman" pitchFamily="18" charset="0"/>
              </a:rPr>
              <a:t>i</a:t>
            </a:r>
            <a:r>
              <a:rPr lang="en-US" sz="2400" i="1" dirty="0" err="1">
                <a:latin typeface="Times New Roman" pitchFamily="18" charset="0"/>
                <a:cs typeface="Times New Roman" pitchFamily="18" charset="0"/>
              </a:rPr>
              <a:t>'s</a:t>
            </a:r>
            <a:r>
              <a:rPr lang="en-US" sz="2400" i="1" dirty="0" smtClean="0">
                <a:latin typeface="Times New Roman" pitchFamily="18" charset="0"/>
                <a:cs typeface="Times New Roman" pitchFamily="18" charset="0"/>
              </a:rPr>
              <a:t>.</a:t>
            </a:r>
          </a:p>
          <a:p>
            <a:endParaRPr lang="en-IN" sz="1100" dirty="0">
              <a:latin typeface="Times New Roman" pitchFamily="18" charset="0"/>
              <a:cs typeface="Times New Roman" pitchFamily="18" charset="0"/>
            </a:endParaRPr>
          </a:p>
          <a:p>
            <a:r>
              <a:rPr lang="en-US" sz="2400" dirty="0">
                <a:latin typeface="Times New Roman" pitchFamily="18" charset="0"/>
                <a:cs typeface="Times New Roman" pitchFamily="18" charset="0"/>
              </a:rPr>
              <a:t>if we declare </a:t>
            </a:r>
            <a:r>
              <a:rPr lang="en-US" sz="2400" i="1" dirty="0">
                <a:latin typeface="Times New Roman" pitchFamily="18" charset="0"/>
                <a:cs typeface="Times New Roman" pitchFamily="18" charset="0"/>
              </a:rPr>
              <a:t>a </a:t>
            </a:r>
            <a:r>
              <a:rPr lang="en-US" sz="2400" dirty="0">
                <a:latin typeface="Times New Roman" pitchFamily="18" charset="0"/>
                <a:cs typeface="Times New Roman" pitchFamily="18" charset="0"/>
              </a:rPr>
              <a:t>as </a:t>
            </a:r>
            <a:r>
              <a:rPr lang="en-US" sz="2400" i="1" dirty="0">
                <a:latin typeface="Times New Roman" pitchFamily="18" charset="0"/>
                <a:cs typeface="Times New Roman" pitchFamily="18" charset="0"/>
              </a:rPr>
              <a:t>a </a:t>
            </a:r>
            <a:r>
              <a:rPr lang="en-US" sz="2400" dirty="0">
                <a:latin typeface="Times New Roman" pitchFamily="18" charset="0"/>
                <a:cs typeface="Times New Roman" pitchFamily="18" charset="0"/>
              </a:rPr>
              <a:t>[10][ 10][ 10], then we require 10 • 10 ■ 10 = 1000 units of storage to hold the array.</a:t>
            </a:r>
            <a:endParaRPr lang="en-US" sz="2400" dirty="0" smtClean="0">
              <a:latin typeface="Times New Roman" pitchFamily="18" charset="0"/>
              <a:cs typeface="Times New Roman" pitchFamily="18" charset="0"/>
            </a:endParaRPr>
          </a:p>
          <a:p>
            <a:pPr marL="342900" indent="-342900">
              <a:buFont typeface="Arial" pitchFamily="34" charset="0"/>
              <a:buChar char="•"/>
            </a:pPr>
            <a:endParaRPr lang="en-US" sz="2400" dirty="0">
              <a:latin typeface="Times New Roman" pitchFamily="18" charset="0"/>
              <a:cs typeface="Times New Roman" pitchFamily="18" charset="0"/>
            </a:endParaRPr>
          </a:p>
          <a:p>
            <a:pPr marL="342900" indent="-342900">
              <a:buFont typeface="Arial" pitchFamily="34" charset="0"/>
              <a:buChar char="•"/>
            </a:pPr>
            <a:endParaRPr lang="en-IN" sz="2400" dirty="0">
              <a:latin typeface="Times New Roman" pitchFamily="18" charset="0"/>
              <a:cs typeface="Times New Roman" pitchFamily="18" charset="0"/>
            </a:endParaRPr>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67124" y="3886200"/>
            <a:ext cx="1247775" cy="819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8229600" y="6183868"/>
            <a:ext cx="838200" cy="369332"/>
          </a:xfrm>
          <a:prstGeom prst="rect">
            <a:avLst/>
          </a:prstGeom>
          <a:noFill/>
        </p:spPr>
        <p:txBody>
          <a:bodyPr wrap="square" rtlCol="0">
            <a:spAutoFit/>
          </a:bodyPr>
          <a:lstStyle/>
          <a:p>
            <a:r>
              <a:rPr lang="en-US" dirty="0" smtClean="0">
                <a:hlinkClick r:id="rId3" action="ppaction://hlinksldjump"/>
              </a:rPr>
              <a:t>Back</a:t>
            </a:r>
            <a:endParaRPr lang="en-US" dirty="0"/>
          </a:p>
        </p:txBody>
      </p:sp>
    </p:spTree>
    <p:extLst>
      <p:ext uri="{BB962C8B-B14F-4D97-AF65-F5344CB8AC3E}">
        <p14:creationId xmlns:p14="http://schemas.microsoft.com/office/powerpoint/2010/main" val="3881271122"/>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IN"/>
          </a:p>
        </p:txBody>
      </p:sp>
      <p:sp>
        <p:nvSpPr>
          <p:cNvPr id="3" name="Text Placeholder 2"/>
          <p:cNvSpPr>
            <a:spLocks noGrp="1"/>
          </p:cNvSpPr>
          <p:nvPr>
            <p:ph type="body" idx="1"/>
          </p:nvPr>
        </p:nvSpPr>
        <p:spPr>
          <a:xfrm>
            <a:off x="241808" y="1143000"/>
            <a:ext cx="8340090" cy="5170646"/>
          </a:xfrm>
        </p:spPr>
        <p:txBody>
          <a:bodyPr/>
          <a:lstStyle/>
          <a:p>
            <a:pPr marL="342900" indent="-342900" algn="just">
              <a:buFont typeface="Arial" pitchFamily="34" charset="0"/>
              <a:buChar char="•"/>
            </a:pPr>
            <a:r>
              <a:rPr lang="en-IN" sz="2400" dirty="0" smtClean="0">
                <a:latin typeface="Times New Roman" pitchFamily="18" charset="0"/>
                <a:cs typeface="Times New Roman" pitchFamily="18" charset="0"/>
              </a:rPr>
              <a:t>There </a:t>
            </a:r>
            <a:r>
              <a:rPr lang="en-IN" sz="2400" dirty="0">
                <a:latin typeface="Times New Roman" pitchFamily="18" charset="0"/>
                <a:cs typeface="Times New Roman" pitchFamily="18" charset="0"/>
              </a:rPr>
              <a:t>are </a:t>
            </a:r>
            <a:r>
              <a:rPr lang="en-IN" sz="2400" dirty="0" smtClean="0">
                <a:latin typeface="Times New Roman" pitchFamily="18" charset="0"/>
                <a:cs typeface="Times New Roman" pitchFamily="18" charset="0"/>
              </a:rPr>
              <a:t>two  </a:t>
            </a:r>
            <a:r>
              <a:rPr lang="en-US" sz="2400" dirty="0" smtClean="0">
                <a:latin typeface="Times New Roman" pitchFamily="18" charset="0"/>
                <a:cs typeface="Times New Roman" pitchFamily="18" charset="0"/>
              </a:rPr>
              <a:t>common </a:t>
            </a:r>
            <a:r>
              <a:rPr lang="en-US" sz="2400" dirty="0">
                <a:latin typeface="Times New Roman" pitchFamily="18" charset="0"/>
                <a:cs typeface="Times New Roman" pitchFamily="18" charset="0"/>
              </a:rPr>
              <a:t>ways to represent multidimensional arrays: </a:t>
            </a:r>
            <a:r>
              <a:rPr lang="en-US" sz="2400" b="1" i="1" u="sng" dirty="0">
                <a:latin typeface="Times New Roman" pitchFamily="18" charset="0"/>
                <a:cs typeface="Times New Roman" pitchFamily="18" charset="0"/>
              </a:rPr>
              <a:t>row major order </a:t>
            </a:r>
            <a:r>
              <a:rPr lang="en-US" sz="2400" b="1" u="sng" dirty="0">
                <a:latin typeface="Times New Roman" pitchFamily="18" charset="0"/>
                <a:cs typeface="Times New Roman" pitchFamily="18" charset="0"/>
              </a:rPr>
              <a:t>and </a:t>
            </a:r>
            <a:r>
              <a:rPr lang="en-US" sz="2400" b="1" i="1" u="sng" dirty="0">
                <a:latin typeface="Times New Roman" pitchFamily="18" charset="0"/>
                <a:cs typeface="Times New Roman" pitchFamily="18" charset="0"/>
              </a:rPr>
              <a:t>column major order</a:t>
            </a:r>
            <a:r>
              <a:rPr lang="en-US" sz="2400" b="1" i="1" u="sng" dirty="0" smtClean="0">
                <a:latin typeface="Times New Roman" pitchFamily="18" charset="0"/>
                <a:cs typeface="Times New Roman" pitchFamily="18" charset="0"/>
              </a:rPr>
              <a:t>.</a:t>
            </a:r>
          </a:p>
          <a:p>
            <a:pPr marL="342900" indent="-342900" algn="just">
              <a:buFont typeface="Arial" pitchFamily="34" charset="0"/>
              <a:buChar char="•"/>
            </a:pPr>
            <a:endParaRPr lang="en-US" sz="2400" i="1" dirty="0">
              <a:latin typeface="Times New Roman" pitchFamily="18" charset="0"/>
              <a:cs typeface="Times New Roman" pitchFamily="18" charset="0"/>
            </a:endParaRPr>
          </a:p>
          <a:p>
            <a:pPr marL="342900" indent="-342900" algn="just">
              <a:buFont typeface="Arial" pitchFamily="34" charset="0"/>
              <a:buChar char="•"/>
            </a:pPr>
            <a:r>
              <a:rPr lang="en-US" sz="2400" dirty="0" smtClean="0">
                <a:latin typeface="Times New Roman" pitchFamily="18" charset="0"/>
                <a:cs typeface="Times New Roman" pitchFamily="18" charset="0"/>
              </a:rPr>
              <a:t>As </a:t>
            </a:r>
            <a:r>
              <a:rPr lang="en-US" sz="2400" dirty="0">
                <a:latin typeface="Times New Roman" pitchFamily="18" charset="0"/>
                <a:cs typeface="Times New Roman" pitchFamily="18" charset="0"/>
              </a:rPr>
              <a:t>its name implies, row major order stores multidimensional arrays by rows</a:t>
            </a:r>
            <a:r>
              <a:rPr lang="en-US" sz="2400" dirty="0" smtClean="0">
                <a:latin typeface="Times New Roman" pitchFamily="18" charset="0"/>
                <a:cs typeface="Times New Roman" pitchFamily="18" charset="0"/>
              </a:rPr>
              <a:t>.</a:t>
            </a:r>
          </a:p>
          <a:p>
            <a:pPr marL="342900" indent="-342900" algn="just">
              <a:buFont typeface="Arial" pitchFamily="34" charset="0"/>
              <a:buChar char="•"/>
            </a:pPr>
            <a:endParaRPr lang="en-IN" sz="2400" dirty="0">
              <a:latin typeface="Times New Roman" pitchFamily="18" charset="0"/>
              <a:cs typeface="Times New Roman" pitchFamily="18" charset="0"/>
            </a:endParaRPr>
          </a:p>
          <a:p>
            <a:pPr marL="342900" indent="-342900" algn="just">
              <a:buFont typeface="Arial" pitchFamily="34" charset="0"/>
              <a:buChar char="•"/>
            </a:pPr>
            <a:r>
              <a:rPr lang="en-US" sz="2400" dirty="0">
                <a:latin typeface="Times New Roman" pitchFamily="18" charset="0"/>
                <a:cs typeface="Times New Roman" pitchFamily="18" charset="0"/>
              </a:rPr>
              <a:t>we interpret the two-dimensional array </a:t>
            </a:r>
            <a:r>
              <a:rPr lang="en-US" sz="2400" i="1" dirty="0">
                <a:latin typeface="Times New Roman" pitchFamily="18" charset="0"/>
                <a:cs typeface="Times New Roman" pitchFamily="18" charset="0"/>
              </a:rPr>
              <a:t>A [</a:t>
            </a:r>
            <a:r>
              <a:rPr lang="en-US" sz="2400" i="1" dirty="0" smtClean="0">
                <a:latin typeface="Times New Roman" pitchFamily="18" charset="0"/>
                <a:cs typeface="Times New Roman" pitchFamily="18" charset="0"/>
              </a:rPr>
              <a:t>upper</a:t>
            </a:r>
            <a:r>
              <a:rPr lang="en-US" sz="1200" i="1" dirty="0" smtClean="0">
                <a:latin typeface="Times New Roman" pitchFamily="18" charset="0"/>
                <a:cs typeface="Times New Roman" pitchFamily="18" charset="0"/>
              </a:rPr>
              <a:t>0</a:t>
            </a:r>
            <a:r>
              <a:rPr lang="en-US" sz="2400" i="1" dirty="0" smtClean="0">
                <a:latin typeface="Times New Roman" pitchFamily="18" charset="0"/>
                <a:cs typeface="Times New Roman" pitchFamily="18" charset="0"/>
              </a:rPr>
              <a:t>][upper</a:t>
            </a:r>
            <a:r>
              <a:rPr lang="en-US" sz="1400" i="1" dirty="0" smtClean="0">
                <a:latin typeface="Times New Roman" pitchFamily="18" charset="0"/>
                <a:cs typeface="Times New Roman" pitchFamily="18" charset="0"/>
              </a:rPr>
              <a:t>1</a:t>
            </a:r>
            <a:r>
              <a:rPr lang="en-US" sz="2400" i="1" dirty="0" smtClean="0">
                <a:latin typeface="Times New Roman" pitchFamily="18" charset="0"/>
                <a:cs typeface="Times New Roman" pitchFamily="18" charset="0"/>
              </a:rPr>
              <a:t> </a:t>
            </a:r>
            <a:r>
              <a:rPr lang="en-US" sz="2400" dirty="0">
                <a:latin typeface="Times New Roman" pitchFamily="18" charset="0"/>
                <a:cs typeface="Times New Roman" pitchFamily="18" charset="0"/>
              </a:rPr>
              <a:t>] as </a:t>
            </a:r>
            <a:r>
              <a:rPr lang="en-US" sz="2400" i="1" dirty="0" smtClean="0">
                <a:latin typeface="Times New Roman" pitchFamily="18" charset="0"/>
                <a:cs typeface="Times New Roman" pitchFamily="18" charset="0"/>
              </a:rPr>
              <a:t>upper</a:t>
            </a:r>
            <a:r>
              <a:rPr lang="en-US" sz="1400" i="1" dirty="0" smtClean="0">
                <a:latin typeface="Times New Roman" pitchFamily="18" charset="0"/>
                <a:cs typeface="Times New Roman" pitchFamily="18" charset="0"/>
              </a:rPr>
              <a:t>0</a:t>
            </a:r>
            <a:r>
              <a:rPr lang="en-US" sz="2400" i="1" dirty="0" smtClean="0">
                <a:latin typeface="Times New Roman" pitchFamily="18" charset="0"/>
                <a:cs typeface="Times New Roman" pitchFamily="18" charset="0"/>
              </a:rPr>
              <a:t> </a:t>
            </a:r>
            <a:r>
              <a:rPr lang="en-US" sz="2400" dirty="0">
                <a:latin typeface="Times New Roman" pitchFamily="18" charset="0"/>
                <a:cs typeface="Times New Roman" pitchFamily="18" charset="0"/>
              </a:rPr>
              <a:t>rows, </a:t>
            </a:r>
            <a:r>
              <a:rPr lang="en-US" sz="2400" b="1" dirty="0" smtClean="0">
                <a:latin typeface="Times New Roman" pitchFamily="18" charset="0"/>
                <a:cs typeface="Times New Roman" pitchFamily="18" charset="0"/>
              </a:rPr>
              <a:t>row</a:t>
            </a:r>
            <a:r>
              <a:rPr lang="en-US" sz="1400" b="1" dirty="0" smtClean="0">
                <a:latin typeface="Times New Roman" pitchFamily="18" charset="0"/>
                <a:cs typeface="Times New Roman" pitchFamily="18" charset="0"/>
              </a:rPr>
              <a:t>0</a:t>
            </a:r>
            <a:r>
              <a:rPr lang="en-US" sz="2400" b="1" dirty="0" smtClean="0">
                <a:latin typeface="Times New Roman" pitchFamily="18" charset="0"/>
                <a:cs typeface="Times New Roman" pitchFamily="18" charset="0"/>
              </a:rPr>
              <a:t>, row</a:t>
            </a:r>
            <a:r>
              <a:rPr lang="en-US" sz="1400" b="1" dirty="0" smtClean="0">
                <a:latin typeface="Times New Roman" pitchFamily="18" charset="0"/>
                <a:cs typeface="Times New Roman" pitchFamily="18" charset="0"/>
              </a:rPr>
              <a:t>1</a:t>
            </a:r>
            <a:r>
              <a:rPr lang="en-US" sz="2400" b="1" dirty="0" smtClean="0">
                <a:latin typeface="Times New Roman" pitchFamily="18" charset="0"/>
                <a:cs typeface="Times New Roman" pitchFamily="18" charset="0"/>
              </a:rPr>
              <a:t>, </a:t>
            </a:r>
            <a:r>
              <a:rPr lang="en-US" sz="2400" b="1" dirty="0">
                <a:latin typeface="Times New Roman" pitchFamily="18" charset="0"/>
                <a:cs typeface="Times New Roman" pitchFamily="18" charset="0"/>
              </a:rPr>
              <a:t>• • • , </a:t>
            </a:r>
            <a:r>
              <a:rPr lang="en-US" sz="2400" b="1" dirty="0" smtClean="0">
                <a:latin typeface="Times New Roman" pitchFamily="18" charset="0"/>
                <a:cs typeface="Times New Roman" pitchFamily="18" charset="0"/>
              </a:rPr>
              <a:t>row</a:t>
            </a:r>
            <a:r>
              <a:rPr lang="en-US" sz="1600" b="1" dirty="0" smtClean="0">
                <a:latin typeface="Times New Roman" pitchFamily="18" charset="0"/>
                <a:cs typeface="Times New Roman" pitchFamily="18" charset="0"/>
              </a:rPr>
              <a:t>upper</a:t>
            </a:r>
            <a:r>
              <a:rPr lang="en-US" sz="800" b="1" dirty="0" smtClean="0">
                <a:latin typeface="Times New Roman" pitchFamily="18" charset="0"/>
                <a:cs typeface="Times New Roman" pitchFamily="18" charset="0"/>
              </a:rPr>
              <a:t>0</a:t>
            </a:r>
            <a:r>
              <a:rPr lang="en-US" sz="1400" b="1" dirty="0" smtClean="0">
                <a:latin typeface="Times New Roman" pitchFamily="18" charset="0"/>
                <a:cs typeface="Times New Roman" pitchFamily="18" charset="0"/>
              </a:rPr>
              <a:t>-1</a:t>
            </a:r>
            <a:r>
              <a:rPr lang="en-US" sz="2400" b="1" dirty="0" smtClean="0">
                <a:latin typeface="Times New Roman" pitchFamily="18" charset="0"/>
                <a:cs typeface="Times New Roman" pitchFamily="18" charset="0"/>
              </a:rPr>
              <a:t>, </a:t>
            </a:r>
            <a:r>
              <a:rPr lang="en-US" sz="2400" dirty="0">
                <a:latin typeface="Times New Roman" pitchFamily="18" charset="0"/>
                <a:cs typeface="Times New Roman" pitchFamily="18" charset="0"/>
              </a:rPr>
              <a:t>each row containing </a:t>
            </a:r>
            <a:r>
              <a:rPr lang="en-US" sz="2400" i="1" dirty="0" smtClean="0">
                <a:latin typeface="Times New Roman" pitchFamily="18" charset="0"/>
                <a:cs typeface="Times New Roman" pitchFamily="18" charset="0"/>
              </a:rPr>
              <a:t>upper</a:t>
            </a:r>
            <a:r>
              <a:rPr lang="en-US" sz="1400" i="1" dirty="0" smtClean="0">
                <a:latin typeface="Times New Roman" pitchFamily="18" charset="0"/>
                <a:cs typeface="Times New Roman" pitchFamily="18" charset="0"/>
              </a:rPr>
              <a:t>1</a:t>
            </a:r>
            <a:r>
              <a:rPr lang="en-US" sz="2400" i="1" dirty="0" smtClean="0">
                <a:latin typeface="Times New Roman" pitchFamily="18" charset="0"/>
                <a:cs typeface="Times New Roman" pitchFamily="18" charset="0"/>
              </a:rPr>
              <a:t> </a:t>
            </a:r>
            <a:r>
              <a:rPr lang="en-US" sz="2400" dirty="0">
                <a:latin typeface="Times New Roman" pitchFamily="18" charset="0"/>
                <a:cs typeface="Times New Roman" pitchFamily="18" charset="0"/>
              </a:rPr>
              <a:t>elements</a:t>
            </a:r>
            <a:r>
              <a:rPr lang="en-US" sz="2400" dirty="0" smtClean="0">
                <a:latin typeface="Times New Roman" pitchFamily="18" charset="0"/>
                <a:cs typeface="Times New Roman" pitchFamily="18" charset="0"/>
              </a:rPr>
              <a:t>.</a:t>
            </a:r>
          </a:p>
          <a:p>
            <a:pPr marL="342900" indent="-342900" algn="just">
              <a:buFont typeface="Arial" pitchFamily="34" charset="0"/>
              <a:buChar char="•"/>
            </a:pPr>
            <a:endParaRPr lang="en-IN" sz="2400" dirty="0">
              <a:latin typeface="Times New Roman" pitchFamily="18" charset="0"/>
              <a:cs typeface="Times New Roman" pitchFamily="18" charset="0"/>
            </a:endParaRPr>
          </a:p>
          <a:p>
            <a:pPr marL="342900" indent="-342900" algn="just">
              <a:buFont typeface="Arial" pitchFamily="34" charset="0"/>
              <a:buChar char="•"/>
            </a:pPr>
            <a:r>
              <a:rPr lang="en-US" sz="2400" dirty="0">
                <a:latin typeface="Times New Roman" pitchFamily="18" charset="0"/>
                <a:cs typeface="Times New Roman" pitchFamily="18" charset="0"/>
              </a:rPr>
              <a:t>If we assume that </a:t>
            </a:r>
            <a:r>
              <a:rPr lang="el-GR" sz="2400" dirty="0" smtClean="0">
                <a:latin typeface="Times New Roman" pitchFamily="18" charset="0"/>
                <a:cs typeface="Times New Roman" pitchFamily="18" charset="0"/>
              </a:rPr>
              <a:t>α</a:t>
            </a:r>
            <a:r>
              <a:rPr lang="en-US" sz="2400" dirty="0" smtClean="0">
                <a:latin typeface="Times New Roman" pitchFamily="18" charset="0"/>
                <a:cs typeface="Times New Roman" pitchFamily="18" charset="0"/>
              </a:rPr>
              <a:t> </a:t>
            </a:r>
            <a:r>
              <a:rPr lang="en-US" sz="2400" dirty="0">
                <a:latin typeface="Times New Roman" pitchFamily="18" charset="0"/>
                <a:cs typeface="Times New Roman" pitchFamily="18" charset="0"/>
              </a:rPr>
              <a:t>is the address of </a:t>
            </a:r>
            <a:r>
              <a:rPr lang="en-US" sz="2400" i="1" dirty="0">
                <a:latin typeface="Times New Roman" pitchFamily="18" charset="0"/>
                <a:cs typeface="Times New Roman" pitchFamily="18" charset="0"/>
              </a:rPr>
              <a:t>A </a:t>
            </a:r>
            <a:r>
              <a:rPr lang="en-US" sz="2400" dirty="0">
                <a:latin typeface="Times New Roman" pitchFamily="18" charset="0"/>
                <a:cs typeface="Times New Roman" pitchFamily="18" charset="0"/>
              </a:rPr>
              <a:t>[0][0], then the address of </a:t>
            </a:r>
            <a:r>
              <a:rPr lang="en-US" sz="2400" dirty="0" smtClean="0">
                <a:latin typeface="Times New Roman" pitchFamily="18" charset="0"/>
                <a:cs typeface="Times New Roman" pitchFamily="18" charset="0"/>
              </a:rPr>
              <a:t>             A [i </a:t>
            </a:r>
            <a:r>
              <a:rPr lang="en-US" sz="2400" dirty="0">
                <a:latin typeface="Times New Roman" pitchFamily="18" charset="0"/>
                <a:cs typeface="Times New Roman" pitchFamily="18" charset="0"/>
              </a:rPr>
              <a:t>][0] is </a:t>
            </a:r>
            <a:r>
              <a:rPr lang="el-GR" sz="2400" dirty="0">
                <a:latin typeface="Times New Roman" pitchFamily="18" charset="0"/>
                <a:cs typeface="Times New Roman" pitchFamily="18" charset="0"/>
              </a:rPr>
              <a:t>α </a:t>
            </a:r>
            <a:r>
              <a:rPr lang="en-US" sz="2400" dirty="0" smtClean="0">
                <a:latin typeface="Times New Roman" pitchFamily="18" charset="0"/>
                <a:cs typeface="Times New Roman" pitchFamily="18" charset="0"/>
              </a:rPr>
              <a:t>+ </a:t>
            </a:r>
            <a:r>
              <a:rPr lang="en-US" sz="2400" i="1" dirty="0">
                <a:latin typeface="Times New Roman" pitchFamily="18" charset="0"/>
                <a:cs typeface="Times New Roman" pitchFamily="18" charset="0"/>
              </a:rPr>
              <a:t>i • </a:t>
            </a:r>
            <a:r>
              <a:rPr lang="en-US" sz="2400" i="1" dirty="0" err="1" smtClean="0">
                <a:latin typeface="Times New Roman" pitchFamily="18" charset="0"/>
                <a:cs typeface="Times New Roman" pitchFamily="18" charset="0"/>
              </a:rPr>
              <a:t>upper</a:t>
            </a:r>
            <a:r>
              <a:rPr lang="en-US" sz="1400" i="1" dirty="0" err="1" smtClean="0">
                <a:latin typeface="Times New Roman" pitchFamily="18" charset="0"/>
                <a:cs typeface="Times New Roman" pitchFamily="18" charset="0"/>
              </a:rPr>
              <a:t>i</a:t>
            </a:r>
            <a:r>
              <a:rPr lang="en-US" sz="1400" i="1" dirty="0" smtClean="0">
                <a:latin typeface="Times New Roman" pitchFamily="18" charset="0"/>
                <a:cs typeface="Times New Roman" pitchFamily="18" charset="0"/>
              </a:rPr>
              <a:t>  </a:t>
            </a:r>
          </a:p>
          <a:p>
            <a:pPr marL="342900" indent="-342900">
              <a:buFont typeface="Arial" pitchFamily="34" charset="0"/>
              <a:buChar char="•"/>
            </a:pPr>
            <a:endParaRPr lang="en-IN" sz="2400" dirty="0">
              <a:latin typeface="Times New Roman" pitchFamily="18" charset="0"/>
              <a:cs typeface="Times New Roman" pitchFamily="18" charset="0"/>
            </a:endParaRPr>
          </a:p>
          <a:p>
            <a:pPr marL="342900" indent="-342900">
              <a:buFont typeface="Arial" pitchFamily="34" charset="0"/>
              <a:buChar char="•"/>
            </a:pPr>
            <a:r>
              <a:rPr lang="en-US" sz="2400" dirty="0">
                <a:latin typeface="Times New Roman" pitchFamily="18" charset="0"/>
                <a:cs typeface="Times New Roman" pitchFamily="18" charset="0"/>
              </a:rPr>
              <a:t>The address of an arbitrary element</a:t>
            </a:r>
            <a:r>
              <a:rPr lang="en-US" sz="2400" dirty="0" smtClean="0"/>
              <a:t>, </a:t>
            </a:r>
            <a:endParaRPr lang="en-IN" sz="2400" dirty="0">
              <a:latin typeface="Times New Roman" pitchFamily="18" charset="0"/>
              <a:cs typeface="Times New Roman" pitchFamily="18" charset="0"/>
            </a:endParaRPr>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29200" y="5943600"/>
            <a:ext cx="3562350" cy="314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12467248"/>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241808" y="609600"/>
            <a:ext cx="8340090" cy="3390106"/>
          </a:xfrm>
        </p:spPr>
        <p:txBody>
          <a:bodyPr/>
          <a:lstStyle/>
          <a:p>
            <a:endParaRPr lang="en-IN" dirty="0"/>
          </a:p>
          <a:p>
            <a:r>
              <a:rPr lang="en-US" dirty="0"/>
              <a:t>addressing a two-dimensional array, we obtain</a:t>
            </a:r>
            <a:r>
              <a:rPr lang="en-US" dirty="0" smtClean="0"/>
              <a:t>:</a:t>
            </a:r>
          </a:p>
          <a:p>
            <a:endParaRPr lang="en-US" dirty="0"/>
          </a:p>
          <a:p>
            <a:endParaRPr lang="en-IN" dirty="0"/>
          </a:p>
        </p:txBody>
      </p:sp>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19275" y="1219200"/>
            <a:ext cx="515302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1671637"/>
            <a:ext cx="3686175" cy="333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82083" y="2057400"/>
            <a:ext cx="6693443" cy="435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5121772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969263" y="1069847"/>
            <a:ext cx="6879336" cy="396239"/>
          </a:xfrm>
          <a:prstGeom prst="rect">
            <a:avLst/>
          </a:prstGeom>
        </p:spPr>
      </p:pic>
      <p:sp>
        <p:nvSpPr>
          <p:cNvPr id="3" name="object 3"/>
          <p:cNvSpPr txBox="1">
            <a:spLocks noGrp="1"/>
          </p:cNvSpPr>
          <p:nvPr>
            <p:ph type="title"/>
          </p:nvPr>
        </p:nvSpPr>
        <p:spPr>
          <a:xfrm>
            <a:off x="3064764" y="1848611"/>
            <a:ext cx="3093720" cy="576580"/>
          </a:xfrm>
          <a:prstGeom prst="rect">
            <a:avLst/>
          </a:prstGeom>
          <a:ln w="9144">
            <a:solidFill>
              <a:srgbClr val="000000"/>
            </a:solidFill>
          </a:ln>
        </p:spPr>
        <p:txBody>
          <a:bodyPr vert="horz" wrap="square" lIns="0" tIns="40005" rIns="0" bIns="0" rtlCol="0">
            <a:spAutoFit/>
          </a:bodyPr>
          <a:lstStyle/>
          <a:p>
            <a:pPr marL="184150">
              <a:lnSpc>
                <a:spcPct val="100000"/>
              </a:lnSpc>
              <a:spcBef>
                <a:spcPts val="315"/>
              </a:spcBef>
            </a:pPr>
            <a:r>
              <a:rPr sz="3200" spc="-30" dirty="0">
                <a:solidFill>
                  <a:srgbClr val="000000"/>
                </a:solidFill>
              </a:rPr>
              <a:t>Non-Primitive</a:t>
            </a:r>
            <a:r>
              <a:rPr sz="3200" spc="50" dirty="0">
                <a:solidFill>
                  <a:srgbClr val="000000"/>
                </a:solidFill>
              </a:rPr>
              <a:t> </a:t>
            </a:r>
            <a:r>
              <a:rPr sz="3200" spc="-25" dirty="0">
                <a:solidFill>
                  <a:srgbClr val="000000"/>
                </a:solidFill>
              </a:rPr>
              <a:t>DS</a:t>
            </a:r>
            <a:endParaRPr sz="3200"/>
          </a:p>
        </p:txBody>
      </p:sp>
      <p:sp>
        <p:nvSpPr>
          <p:cNvPr id="4" name="object 4"/>
          <p:cNvSpPr txBox="1"/>
          <p:nvPr/>
        </p:nvSpPr>
        <p:spPr>
          <a:xfrm>
            <a:off x="1117091" y="3217164"/>
            <a:ext cx="1874520" cy="576580"/>
          </a:xfrm>
          <a:prstGeom prst="rect">
            <a:avLst/>
          </a:prstGeom>
          <a:ln w="9144">
            <a:solidFill>
              <a:srgbClr val="000000"/>
            </a:solidFill>
          </a:ln>
        </p:spPr>
        <p:txBody>
          <a:bodyPr vert="horz" wrap="square" lIns="0" tIns="4445" rIns="0" bIns="0" rtlCol="0">
            <a:spAutoFit/>
          </a:bodyPr>
          <a:lstStyle/>
          <a:p>
            <a:pPr marL="39370">
              <a:lnSpc>
                <a:spcPct val="100000"/>
              </a:lnSpc>
              <a:spcBef>
                <a:spcPts val="35"/>
              </a:spcBef>
            </a:pPr>
            <a:r>
              <a:rPr sz="3200" spc="-5" dirty="0">
                <a:latin typeface="Times New Roman"/>
                <a:cs typeface="Times New Roman"/>
              </a:rPr>
              <a:t>Linear</a:t>
            </a:r>
            <a:r>
              <a:rPr sz="3200" spc="-180" dirty="0">
                <a:latin typeface="Times New Roman"/>
                <a:cs typeface="Times New Roman"/>
              </a:rPr>
              <a:t> </a:t>
            </a:r>
            <a:r>
              <a:rPr sz="3200" spc="-5" dirty="0">
                <a:latin typeface="Times New Roman"/>
                <a:cs typeface="Times New Roman"/>
              </a:rPr>
              <a:t>List</a:t>
            </a:r>
            <a:endParaRPr sz="3200">
              <a:latin typeface="Times New Roman"/>
              <a:cs typeface="Times New Roman"/>
            </a:endParaRPr>
          </a:p>
        </p:txBody>
      </p:sp>
      <p:sp>
        <p:nvSpPr>
          <p:cNvPr id="5" name="object 5"/>
          <p:cNvSpPr txBox="1"/>
          <p:nvPr/>
        </p:nvSpPr>
        <p:spPr>
          <a:xfrm>
            <a:off x="5439155" y="3144011"/>
            <a:ext cx="2737485" cy="576580"/>
          </a:xfrm>
          <a:prstGeom prst="rect">
            <a:avLst/>
          </a:prstGeom>
          <a:ln w="9144">
            <a:solidFill>
              <a:srgbClr val="000000"/>
            </a:solidFill>
          </a:ln>
        </p:spPr>
        <p:txBody>
          <a:bodyPr vert="horz" wrap="square" lIns="0" tIns="5080" rIns="0" bIns="0" rtlCol="0">
            <a:spAutoFit/>
          </a:bodyPr>
          <a:lstStyle/>
          <a:p>
            <a:pPr marL="56515">
              <a:lnSpc>
                <a:spcPct val="100000"/>
              </a:lnSpc>
              <a:spcBef>
                <a:spcPts val="40"/>
              </a:spcBef>
            </a:pPr>
            <a:r>
              <a:rPr sz="3200" spc="-5" dirty="0">
                <a:latin typeface="Times New Roman"/>
                <a:cs typeface="Times New Roman"/>
              </a:rPr>
              <a:t>Non-Linear</a:t>
            </a:r>
            <a:r>
              <a:rPr sz="3200" spc="-195" dirty="0">
                <a:latin typeface="Times New Roman"/>
                <a:cs typeface="Times New Roman"/>
              </a:rPr>
              <a:t> </a:t>
            </a:r>
            <a:r>
              <a:rPr sz="3200" spc="-5" dirty="0">
                <a:latin typeface="Times New Roman"/>
                <a:cs typeface="Times New Roman"/>
              </a:rPr>
              <a:t>List</a:t>
            </a:r>
            <a:endParaRPr sz="3200">
              <a:latin typeface="Times New Roman"/>
              <a:cs typeface="Times New Roman"/>
            </a:endParaRPr>
          </a:p>
        </p:txBody>
      </p:sp>
      <p:grpSp>
        <p:nvGrpSpPr>
          <p:cNvPr id="6" name="object 6"/>
          <p:cNvGrpSpPr/>
          <p:nvPr/>
        </p:nvGrpSpPr>
        <p:grpSpPr>
          <a:xfrm>
            <a:off x="2087879" y="2421635"/>
            <a:ext cx="4971415" cy="793750"/>
            <a:chOff x="2087879" y="2421635"/>
            <a:chExt cx="4971415" cy="793750"/>
          </a:xfrm>
        </p:grpSpPr>
        <p:sp>
          <p:nvSpPr>
            <p:cNvPr id="7" name="object 7"/>
            <p:cNvSpPr/>
            <p:nvPr/>
          </p:nvSpPr>
          <p:spPr>
            <a:xfrm>
              <a:off x="2087880" y="2782823"/>
              <a:ext cx="4971415" cy="433070"/>
            </a:xfrm>
            <a:custGeom>
              <a:avLst/>
              <a:gdLst/>
              <a:ahLst/>
              <a:cxnLst/>
              <a:rect l="l" t="t" r="r" b="b"/>
              <a:pathLst>
                <a:path w="4971415" h="433069">
                  <a:moveTo>
                    <a:pt x="76200" y="355854"/>
                  </a:moveTo>
                  <a:lnTo>
                    <a:pt x="44450" y="355854"/>
                  </a:lnTo>
                  <a:lnTo>
                    <a:pt x="44450" y="0"/>
                  </a:lnTo>
                  <a:lnTo>
                    <a:pt x="31750" y="0"/>
                  </a:lnTo>
                  <a:lnTo>
                    <a:pt x="31750" y="355854"/>
                  </a:lnTo>
                  <a:lnTo>
                    <a:pt x="0" y="355854"/>
                  </a:lnTo>
                  <a:lnTo>
                    <a:pt x="38100" y="432562"/>
                  </a:lnTo>
                  <a:lnTo>
                    <a:pt x="76200" y="355854"/>
                  </a:lnTo>
                  <a:close/>
                </a:path>
                <a:path w="4971415" h="433069">
                  <a:moveTo>
                    <a:pt x="4971034" y="285242"/>
                  </a:moveTo>
                  <a:lnTo>
                    <a:pt x="4939284" y="285242"/>
                  </a:lnTo>
                  <a:lnTo>
                    <a:pt x="4939284" y="0"/>
                  </a:lnTo>
                  <a:lnTo>
                    <a:pt x="4926584" y="0"/>
                  </a:lnTo>
                  <a:lnTo>
                    <a:pt x="4926584" y="285242"/>
                  </a:lnTo>
                  <a:lnTo>
                    <a:pt x="4894834" y="285242"/>
                  </a:lnTo>
                  <a:lnTo>
                    <a:pt x="4932934" y="361950"/>
                  </a:lnTo>
                  <a:lnTo>
                    <a:pt x="4971034" y="285242"/>
                  </a:lnTo>
                  <a:close/>
                </a:path>
              </a:pathLst>
            </a:custGeom>
            <a:solidFill>
              <a:srgbClr val="000000"/>
            </a:solidFill>
          </p:spPr>
          <p:txBody>
            <a:bodyPr wrap="square" lIns="0" tIns="0" rIns="0" bIns="0" rtlCol="0"/>
            <a:lstStyle/>
            <a:p>
              <a:endParaRPr/>
            </a:p>
          </p:txBody>
        </p:sp>
        <p:sp>
          <p:nvSpPr>
            <p:cNvPr id="8" name="object 8"/>
            <p:cNvSpPr/>
            <p:nvPr/>
          </p:nvSpPr>
          <p:spPr>
            <a:xfrm>
              <a:off x="2125979" y="2421635"/>
              <a:ext cx="4898390" cy="362585"/>
            </a:xfrm>
            <a:custGeom>
              <a:avLst/>
              <a:gdLst/>
              <a:ahLst/>
              <a:cxnLst/>
              <a:rect l="l" t="t" r="r" b="b"/>
              <a:pathLst>
                <a:path w="4898390" h="362585">
                  <a:moveTo>
                    <a:pt x="2448814" y="0"/>
                  </a:moveTo>
                  <a:lnTo>
                    <a:pt x="2448814" y="362330"/>
                  </a:lnTo>
                </a:path>
                <a:path w="4898390" h="362585">
                  <a:moveTo>
                    <a:pt x="0" y="362330"/>
                  </a:moveTo>
                  <a:lnTo>
                    <a:pt x="4897882" y="362330"/>
                  </a:lnTo>
                </a:path>
              </a:pathLst>
            </a:custGeom>
            <a:ln w="9144">
              <a:solidFill>
                <a:srgbClr val="000000"/>
              </a:solidFill>
            </a:ln>
          </p:spPr>
          <p:txBody>
            <a:bodyPr wrap="square" lIns="0" tIns="0" rIns="0" bIns="0" rtlCol="0"/>
            <a:lstStyle/>
            <a:p>
              <a:endParaRPr/>
            </a:p>
          </p:txBody>
        </p:sp>
      </p:grpSp>
      <p:sp>
        <p:nvSpPr>
          <p:cNvPr id="9" name="object 9"/>
          <p:cNvSpPr txBox="1"/>
          <p:nvPr/>
        </p:nvSpPr>
        <p:spPr>
          <a:xfrm>
            <a:off x="181355" y="4945379"/>
            <a:ext cx="1082040" cy="576580"/>
          </a:xfrm>
          <a:prstGeom prst="rect">
            <a:avLst/>
          </a:prstGeom>
          <a:ln w="9143">
            <a:solidFill>
              <a:srgbClr val="000000"/>
            </a:solidFill>
          </a:ln>
        </p:spPr>
        <p:txBody>
          <a:bodyPr vert="horz" wrap="square" lIns="0" tIns="6985" rIns="0" bIns="0" rtlCol="0">
            <a:spAutoFit/>
          </a:bodyPr>
          <a:lstStyle/>
          <a:p>
            <a:pPr marL="69850">
              <a:lnSpc>
                <a:spcPct val="100000"/>
              </a:lnSpc>
              <a:spcBef>
                <a:spcPts val="55"/>
              </a:spcBef>
            </a:pPr>
            <a:r>
              <a:rPr sz="3200" spc="-10" dirty="0">
                <a:latin typeface="Times New Roman"/>
                <a:cs typeface="Times New Roman"/>
              </a:rPr>
              <a:t>Array</a:t>
            </a:r>
            <a:endParaRPr sz="3200">
              <a:latin typeface="Times New Roman"/>
              <a:cs typeface="Times New Roman"/>
            </a:endParaRPr>
          </a:p>
        </p:txBody>
      </p:sp>
      <p:sp>
        <p:nvSpPr>
          <p:cNvPr id="10" name="object 10"/>
          <p:cNvSpPr txBox="1"/>
          <p:nvPr/>
        </p:nvSpPr>
        <p:spPr>
          <a:xfrm>
            <a:off x="381000" y="5734811"/>
            <a:ext cx="1964690" cy="461665"/>
          </a:xfrm>
          <a:prstGeom prst="rect">
            <a:avLst/>
          </a:prstGeom>
          <a:ln w="9144">
            <a:solidFill>
              <a:srgbClr val="000000"/>
            </a:solidFill>
          </a:ln>
        </p:spPr>
        <p:txBody>
          <a:bodyPr vert="horz" wrap="square" lIns="0" tIns="0" rIns="0" bIns="0" rtlCol="0">
            <a:spAutoFit/>
          </a:bodyPr>
          <a:lstStyle/>
          <a:p>
            <a:pPr marL="3175">
              <a:lnSpc>
                <a:spcPts val="3615"/>
              </a:lnSpc>
            </a:pPr>
            <a:r>
              <a:rPr sz="3200" spc="-5" dirty="0" smtClean="0">
                <a:latin typeface="Times New Roman"/>
                <a:cs typeface="Times New Roman"/>
              </a:rPr>
              <a:t>Link</a:t>
            </a:r>
            <a:r>
              <a:rPr lang="en-US" sz="3200" spc="-5" dirty="0" smtClean="0">
                <a:latin typeface="Times New Roman"/>
                <a:cs typeface="Times New Roman"/>
              </a:rPr>
              <a:t>ed</a:t>
            </a:r>
            <a:r>
              <a:rPr sz="3200" spc="-185" dirty="0" smtClean="0">
                <a:latin typeface="Times New Roman"/>
                <a:cs typeface="Times New Roman"/>
              </a:rPr>
              <a:t> </a:t>
            </a:r>
            <a:r>
              <a:rPr sz="3200" spc="-5" dirty="0">
                <a:latin typeface="Times New Roman"/>
                <a:cs typeface="Times New Roman"/>
              </a:rPr>
              <a:t>List</a:t>
            </a:r>
            <a:endParaRPr sz="3200" dirty="0">
              <a:latin typeface="Times New Roman"/>
              <a:cs typeface="Times New Roman"/>
            </a:endParaRPr>
          </a:p>
        </p:txBody>
      </p:sp>
      <p:sp>
        <p:nvSpPr>
          <p:cNvPr id="11" name="object 11"/>
          <p:cNvSpPr txBox="1"/>
          <p:nvPr/>
        </p:nvSpPr>
        <p:spPr>
          <a:xfrm>
            <a:off x="2558795" y="5734811"/>
            <a:ext cx="1082040" cy="579120"/>
          </a:xfrm>
          <a:prstGeom prst="rect">
            <a:avLst/>
          </a:prstGeom>
          <a:ln w="9144">
            <a:solidFill>
              <a:srgbClr val="000000"/>
            </a:solidFill>
          </a:ln>
        </p:spPr>
        <p:txBody>
          <a:bodyPr vert="horz" wrap="square" lIns="0" tIns="10160" rIns="0" bIns="0" rtlCol="0">
            <a:spAutoFit/>
          </a:bodyPr>
          <a:lstStyle/>
          <a:p>
            <a:pPr marL="88900">
              <a:lnSpc>
                <a:spcPct val="100000"/>
              </a:lnSpc>
              <a:spcBef>
                <a:spcPts val="80"/>
              </a:spcBef>
            </a:pPr>
            <a:r>
              <a:rPr sz="3200" spc="-5" dirty="0">
                <a:latin typeface="Times New Roman"/>
                <a:cs typeface="Times New Roman"/>
              </a:rPr>
              <a:t>Stack</a:t>
            </a:r>
            <a:endParaRPr sz="3200">
              <a:latin typeface="Times New Roman"/>
              <a:cs typeface="Times New Roman"/>
            </a:endParaRPr>
          </a:p>
        </p:txBody>
      </p:sp>
      <p:sp>
        <p:nvSpPr>
          <p:cNvPr id="12" name="object 12"/>
          <p:cNvSpPr txBox="1"/>
          <p:nvPr/>
        </p:nvSpPr>
        <p:spPr>
          <a:xfrm>
            <a:off x="3564635" y="4945379"/>
            <a:ext cx="1155700" cy="576580"/>
          </a:xfrm>
          <a:prstGeom prst="rect">
            <a:avLst/>
          </a:prstGeom>
          <a:ln w="9144">
            <a:solidFill>
              <a:srgbClr val="000000"/>
            </a:solidFill>
          </a:ln>
        </p:spPr>
        <p:txBody>
          <a:bodyPr vert="horz" wrap="square" lIns="0" tIns="6985" rIns="0" bIns="0" rtlCol="0">
            <a:spAutoFit/>
          </a:bodyPr>
          <a:lstStyle/>
          <a:p>
            <a:pPr marL="46355">
              <a:lnSpc>
                <a:spcPct val="100000"/>
              </a:lnSpc>
              <a:spcBef>
                <a:spcPts val="55"/>
              </a:spcBef>
            </a:pPr>
            <a:r>
              <a:rPr sz="3200" spc="-5" dirty="0">
                <a:latin typeface="Times New Roman"/>
                <a:cs typeface="Times New Roman"/>
              </a:rPr>
              <a:t>Queue</a:t>
            </a:r>
            <a:endParaRPr sz="3200">
              <a:latin typeface="Times New Roman"/>
              <a:cs typeface="Times New Roman"/>
            </a:endParaRPr>
          </a:p>
        </p:txBody>
      </p:sp>
      <p:grpSp>
        <p:nvGrpSpPr>
          <p:cNvPr id="13" name="object 13"/>
          <p:cNvGrpSpPr/>
          <p:nvPr/>
        </p:nvGrpSpPr>
        <p:grpSpPr>
          <a:xfrm>
            <a:off x="646176" y="3788664"/>
            <a:ext cx="3459479" cy="1945005"/>
            <a:chOff x="646176" y="3788664"/>
            <a:chExt cx="3459479" cy="1945005"/>
          </a:xfrm>
        </p:grpSpPr>
        <p:sp>
          <p:nvSpPr>
            <p:cNvPr id="14" name="object 14"/>
            <p:cNvSpPr/>
            <p:nvPr/>
          </p:nvSpPr>
          <p:spPr>
            <a:xfrm>
              <a:off x="687324" y="4369308"/>
              <a:ext cx="3380740" cy="0"/>
            </a:xfrm>
            <a:custGeom>
              <a:avLst/>
              <a:gdLst/>
              <a:ahLst/>
              <a:cxnLst/>
              <a:rect l="l" t="t" r="r" b="b"/>
              <a:pathLst>
                <a:path w="3380740">
                  <a:moveTo>
                    <a:pt x="0" y="0"/>
                  </a:moveTo>
                  <a:lnTo>
                    <a:pt x="3380231" y="0"/>
                  </a:lnTo>
                </a:path>
              </a:pathLst>
            </a:custGeom>
            <a:ln w="9144">
              <a:solidFill>
                <a:srgbClr val="000000"/>
              </a:solidFill>
            </a:ln>
          </p:spPr>
          <p:txBody>
            <a:bodyPr wrap="square" lIns="0" tIns="0" rIns="0" bIns="0" rtlCol="0"/>
            <a:lstStyle/>
            <a:p>
              <a:endParaRPr/>
            </a:p>
          </p:txBody>
        </p:sp>
        <p:sp>
          <p:nvSpPr>
            <p:cNvPr id="15" name="object 15"/>
            <p:cNvSpPr/>
            <p:nvPr/>
          </p:nvSpPr>
          <p:spPr>
            <a:xfrm>
              <a:off x="646176" y="3788663"/>
              <a:ext cx="3459479" cy="1945005"/>
            </a:xfrm>
            <a:custGeom>
              <a:avLst/>
              <a:gdLst/>
              <a:ahLst/>
              <a:cxnLst/>
              <a:rect l="l" t="t" r="r" b="b"/>
              <a:pathLst>
                <a:path w="3459479" h="1945004">
                  <a:moveTo>
                    <a:pt x="76200" y="1075817"/>
                  </a:moveTo>
                  <a:lnTo>
                    <a:pt x="44450" y="1075817"/>
                  </a:lnTo>
                  <a:lnTo>
                    <a:pt x="44450" y="576072"/>
                  </a:lnTo>
                  <a:lnTo>
                    <a:pt x="31750" y="576072"/>
                  </a:lnTo>
                  <a:lnTo>
                    <a:pt x="31750" y="1075817"/>
                  </a:lnTo>
                  <a:lnTo>
                    <a:pt x="0" y="1075817"/>
                  </a:lnTo>
                  <a:lnTo>
                    <a:pt x="38100" y="1152017"/>
                  </a:lnTo>
                  <a:lnTo>
                    <a:pt x="76200" y="1075817"/>
                  </a:lnTo>
                  <a:close/>
                </a:path>
                <a:path w="3459479" h="1945004">
                  <a:moveTo>
                    <a:pt x="1085088" y="1868297"/>
                  </a:moveTo>
                  <a:lnTo>
                    <a:pt x="1053338" y="1868297"/>
                  </a:lnTo>
                  <a:lnTo>
                    <a:pt x="1053338" y="576072"/>
                  </a:lnTo>
                  <a:lnTo>
                    <a:pt x="1040638" y="576072"/>
                  </a:lnTo>
                  <a:lnTo>
                    <a:pt x="1040638" y="1868297"/>
                  </a:lnTo>
                  <a:lnTo>
                    <a:pt x="1008888" y="1868297"/>
                  </a:lnTo>
                  <a:lnTo>
                    <a:pt x="1046988" y="1944497"/>
                  </a:lnTo>
                  <a:lnTo>
                    <a:pt x="1085088" y="1868297"/>
                  </a:lnTo>
                  <a:close/>
                </a:path>
                <a:path w="3459479" h="1945004">
                  <a:moveTo>
                    <a:pt x="1517904" y="499872"/>
                  </a:moveTo>
                  <a:lnTo>
                    <a:pt x="1486154" y="499872"/>
                  </a:lnTo>
                  <a:lnTo>
                    <a:pt x="1486154" y="0"/>
                  </a:lnTo>
                  <a:lnTo>
                    <a:pt x="1473454" y="0"/>
                  </a:lnTo>
                  <a:lnTo>
                    <a:pt x="1473454" y="499872"/>
                  </a:lnTo>
                  <a:lnTo>
                    <a:pt x="1441704" y="499872"/>
                  </a:lnTo>
                  <a:lnTo>
                    <a:pt x="1479804" y="576072"/>
                  </a:lnTo>
                  <a:lnTo>
                    <a:pt x="1517904" y="499872"/>
                  </a:lnTo>
                  <a:close/>
                </a:path>
                <a:path w="3459479" h="1945004">
                  <a:moveTo>
                    <a:pt x="2526792" y="1868297"/>
                  </a:moveTo>
                  <a:lnTo>
                    <a:pt x="2495042" y="1868297"/>
                  </a:lnTo>
                  <a:lnTo>
                    <a:pt x="2495042" y="576072"/>
                  </a:lnTo>
                  <a:lnTo>
                    <a:pt x="2482342" y="576072"/>
                  </a:lnTo>
                  <a:lnTo>
                    <a:pt x="2482342" y="1868297"/>
                  </a:lnTo>
                  <a:lnTo>
                    <a:pt x="2450592" y="1868297"/>
                  </a:lnTo>
                  <a:lnTo>
                    <a:pt x="2488692" y="1944497"/>
                  </a:lnTo>
                  <a:lnTo>
                    <a:pt x="2526792" y="1868297"/>
                  </a:lnTo>
                  <a:close/>
                </a:path>
                <a:path w="3459479" h="1945004">
                  <a:moveTo>
                    <a:pt x="3459480" y="1075817"/>
                  </a:moveTo>
                  <a:lnTo>
                    <a:pt x="3427730" y="1075817"/>
                  </a:lnTo>
                  <a:lnTo>
                    <a:pt x="3427730" y="576072"/>
                  </a:lnTo>
                  <a:lnTo>
                    <a:pt x="3415030" y="576072"/>
                  </a:lnTo>
                  <a:lnTo>
                    <a:pt x="3415030" y="1075817"/>
                  </a:lnTo>
                  <a:lnTo>
                    <a:pt x="3383280" y="1075817"/>
                  </a:lnTo>
                  <a:lnTo>
                    <a:pt x="3421380" y="1152017"/>
                  </a:lnTo>
                  <a:lnTo>
                    <a:pt x="3459480" y="1075817"/>
                  </a:lnTo>
                  <a:close/>
                </a:path>
              </a:pathLst>
            </a:custGeom>
            <a:solidFill>
              <a:srgbClr val="000000"/>
            </a:solidFill>
          </p:spPr>
          <p:txBody>
            <a:bodyPr wrap="square" lIns="0" tIns="0" rIns="0" bIns="0" rtlCol="0"/>
            <a:lstStyle/>
            <a:p>
              <a:endParaRPr/>
            </a:p>
          </p:txBody>
        </p:sp>
        <p:sp>
          <p:nvSpPr>
            <p:cNvPr id="16" name="object 16"/>
            <p:cNvSpPr/>
            <p:nvPr/>
          </p:nvSpPr>
          <p:spPr>
            <a:xfrm>
              <a:off x="687324" y="4369308"/>
              <a:ext cx="3380740" cy="0"/>
            </a:xfrm>
            <a:custGeom>
              <a:avLst/>
              <a:gdLst/>
              <a:ahLst/>
              <a:cxnLst/>
              <a:rect l="l" t="t" r="r" b="b"/>
              <a:pathLst>
                <a:path w="3380740">
                  <a:moveTo>
                    <a:pt x="0" y="0"/>
                  </a:moveTo>
                  <a:lnTo>
                    <a:pt x="3380231" y="0"/>
                  </a:lnTo>
                </a:path>
              </a:pathLst>
            </a:custGeom>
            <a:ln w="9144">
              <a:solidFill>
                <a:srgbClr val="000000"/>
              </a:solidFill>
            </a:ln>
          </p:spPr>
          <p:txBody>
            <a:bodyPr wrap="square" lIns="0" tIns="0" rIns="0" bIns="0" rtlCol="0"/>
            <a:lstStyle/>
            <a:p>
              <a:endParaRPr/>
            </a:p>
          </p:txBody>
        </p:sp>
        <p:sp>
          <p:nvSpPr>
            <p:cNvPr id="17" name="object 17"/>
            <p:cNvSpPr/>
            <p:nvPr/>
          </p:nvSpPr>
          <p:spPr>
            <a:xfrm>
              <a:off x="2087879" y="3788664"/>
              <a:ext cx="76200" cy="575945"/>
            </a:xfrm>
            <a:custGeom>
              <a:avLst/>
              <a:gdLst/>
              <a:ahLst/>
              <a:cxnLst/>
              <a:rect l="l" t="t" r="r" b="b"/>
              <a:pathLst>
                <a:path w="76200" h="575945">
                  <a:moveTo>
                    <a:pt x="44450" y="0"/>
                  </a:moveTo>
                  <a:lnTo>
                    <a:pt x="31750" y="0"/>
                  </a:lnTo>
                  <a:lnTo>
                    <a:pt x="31750" y="499618"/>
                  </a:lnTo>
                  <a:lnTo>
                    <a:pt x="0" y="499618"/>
                  </a:lnTo>
                  <a:lnTo>
                    <a:pt x="38100" y="575691"/>
                  </a:lnTo>
                  <a:lnTo>
                    <a:pt x="76200" y="499618"/>
                  </a:lnTo>
                  <a:lnTo>
                    <a:pt x="44450" y="499618"/>
                  </a:lnTo>
                  <a:lnTo>
                    <a:pt x="44450" y="0"/>
                  </a:lnTo>
                  <a:close/>
                </a:path>
              </a:pathLst>
            </a:custGeom>
            <a:solidFill>
              <a:srgbClr val="000000"/>
            </a:solidFill>
          </p:spPr>
          <p:txBody>
            <a:bodyPr wrap="square" lIns="0" tIns="0" rIns="0" bIns="0" rtlCol="0"/>
            <a:lstStyle/>
            <a:p>
              <a:endParaRPr/>
            </a:p>
          </p:txBody>
        </p:sp>
      </p:grpSp>
      <p:grpSp>
        <p:nvGrpSpPr>
          <p:cNvPr id="18" name="object 18"/>
          <p:cNvGrpSpPr/>
          <p:nvPr/>
        </p:nvGrpSpPr>
        <p:grpSpPr>
          <a:xfrm>
            <a:off x="5903976" y="3715511"/>
            <a:ext cx="2237105" cy="1152525"/>
            <a:chOff x="5903976" y="3715511"/>
            <a:chExt cx="2237105" cy="1152525"/>
          </a:xfrm>
        </p:grpSpPr>
        <p:sp>
          <p:nvSpPr>
            <p:cNvPr id="19" name="object 19"/>
            <p:cNvSpPr/>
            <p:nvPr/>
          </p:nvSpPr>
          <p:spPr>
            <a:xfrm>
              <a:off x="5945124" y="4293107"/>
              <a:ext cx="2157730" cy="0"/>
            </a:xfrm>
            <a:custGeom>
              <a:avLst/>
              <a:gdLst/>
              <a:ahLst/>
              <a:cxnLst/>
              <a:rect l="l" t="t" r="r" b="b"/>
              <a:pathLst>
                <a:path w="2157729">
                  <a:moveTo>
                    <a:pt x="0" y="0"/>
                  </a:moveTo>
                  <a:lnTo>
                    <a:pt x="2157603" y="0"/>
                  </a:lnTo>
                </a:path>
              </a:pathLst>
            </a:custGeom>
            <a:ln w="9144">
              <a:solidFill>
                <a:srgbClr val="000000"/>
              </a:solidFill>
            </a:ln>
          </p:spPr>
          <p:txBody>
            <a:bodyPr wrap="square" lIns="0" tIns="0" rIns="0" bIns="0" rtlCol="0"/>
            <a:lstStyle/>
            <a:p>
              <a:endParaRPr/>
            </a:p>
          </p:txBody>
        </p:sp>
        <p:sp>
          <p:nvSpPr>
            <p:cNvPr id="20" name="object 20"/>
            <p:cNvSpPr/>
            <p:nvPr/>
          </p:nvSpPr>
          <p:spPr>
            <a:xfrm>
              <a:off x="5903976" y="3715511"/>
              <a:ext cx="2237105" cy="1152525"/>
            </a:xfrm>
            <a:custGeom>
              <a:avLst/>
              <a:gdLst/>
              <a:ahLst/>
              <a:cxnLst/>
              <a:rect l="l" t="t" r="r" b="b"/>
              <a:pathLst>
                <a:path w="2237104" h="1152525">
                  <a:moveTo>
                    <a:pt x="76200" y="1075817"/>
                  </a:moveTo>
                  <a:lnTo>
                    <a:pt x="44450" y="1075817"/>
                  </a:lnTo>
                  <a:lnTo>
                    <a:pt x="44450" y="575945"/>
                  </a:lnTo>
                  <a:lnTo>
                    <a:pt x="31750" y="575945"/>
                  </a:lnTo>
                  <a:lnTo>
                    <a:pt x="31750" y="1075817"/>
                  </a:lnTo>
                  <a:lnTo>
                    <a:pt x="0" y="1075817"/>
                  </a:lnTo>
                  <a:lnTo>
                    <a:pt x="38100" y="1152017"/>
                  </a:lnTo>
                  <a:lnTo>
                    <a:pt x="76200" y="1075817"/>
                  </a:lnTo>
                  <a:close/>
                </a:path>
                <a:path w="2237104" h="1152525">
                  <a:moveTo>
                    <a:pt x="1155065" y="499872"/>
                  </a:moveTo>
                  <a:lnTo>
                    <a:pt x="1123315" y="499872"/>
                  </a:lnTo>
                  <a:lnTo>
                    <a:pt x="1123315" y="0"/>
                  </a:lnTo>
                  <a:lnTo>
                    <a:pt x="1110488" y="0"/>
                  </a:lnTo>
                  <a:lnTo>
                    <a:pt x="1110488" y="499872"/>
                  </a:lnTo>
                  <a:lnTo>
                    <a:pt x="1078738" y="499872"/>
                  </a:lnTo>
                  <a:lnTo>
                    <a:pt x="1116965" y="575945"/>
                  </a:lnTo>
                  <a:lnTo>
                    <a:pt x="1155065" y="499872"/>
                  </a:lnTo>
                  <a:close/>
                </a:path>
                <a:path w="2237104" h="1152525">
                  <a:moveTo>
                    <a:pt x="2236851" y="1075817"/>
                  </a:moveTo>
                  <a:lnTo>
                    <a:pt x="2205101" y="1075817"/>
                  </a:lnTo>
                  <a:lnTo>
                    <a:pt x="2205101" y="575945"/>
                  </a:lnTo>
                  <a:lnTo>
                    <a:pt x="2192401" y="575945"/>
                  </a:lnTo>
                  <a:lnTo>
                    <a:pt x="2192401" y="1075817"/>
                  </a:lnTo>
                  <a:lnTo>
                    <a:pt x="2160651" y="1075817"/>
                  </a:lnTo>
                  <a:lnTo>
                    <a:pt x="2198751" y="1152017"/>
                  </a:lnTo>
                  <a:lnTo>
                    <a:pt x="2236851" y="1075817"/>
                  </a:lnTo>
                  <a:close/>
                </a:path>
              </a:pathLst>
            </a:custGeom>
            <a:solidFill>
              <a:srgbClr val="000000"/>
            </a:solidFill>
          </p:spPr>
          <p:txBody>
            <a:bodyPr wrap="square" lIns="0" tIns="0" rIns="0" bIns="0" rtlCol="0"/>
            <a:lstStyle/>
            <a:p>
              <a:endParaRPr/>
            </a:p>
          </p:txBody>
        </p:sp>
      </p:grpSp>
      <p:sp>
        <p:nvSpPr>
          <p:cNvPr id="21" name="object 21"/>
          <p:cNvSpPr txBox="1"/>
          <p:nvPr/>
        </p:nvSpPr>
        <p:spPr>
          <a:xfrm>
            <a:off x="5509259" y="4869179"/>
            <a:ext cx="1155700" cy="579120"/>
          </a:xfrm>
          <a:prstGeom prst="rect">
            <a:avLst/>
          </a:prstGeom>
          <a:ln w="9144">
            <a:solidFill>
              <a:srgbClr val="000000"/>
            </a:solidFill>
          </a:ln>
        </p:spPr>
        <p:txBody>
          <a:bodyPr vert="horz" wrap="square" lIns="0" tIns="10160" rIns="0" bIns="0" rtlCol="0">
            <a:spAutoFit/>
          </a:bodyPr>
          <a:lstStyle/>
          <a:p>
            <a:pPr marL="74295">
              <a:lnSpc>
                <a:spcPct val="100000"/>
              </a:lnSpc>
              <a:spcBef>
                <a:spcPts val="80"/>
              </a:spcBef>
            </a:pPr>
            <a:r>
              <a:rPr sz="3200" spc="-5" dirty="0">
                <a:latin typeface="Times New Roman"/>
                <a:cs typeface="Times New Roman"/>
              </a:rPr>
              <a:t>Graph</a:t>
            </a:r>
            <a:endParaRPr sz="3200">
              <a:latin typeface="Times New Roman"/>
              <a:cs typeface="Times New Roman"/>
            </a:endParaRPr>
          </a:p>
        </p:txBody>
      </p:sp>
      <p:sp>
        <p:nvSpPr>
          <p:cNvPr id="22" name="object 22"/>
          <p:cNvSpPr txBox="1"/>
          <p:nvPr/>
        </p:nvSpPr>
        <p:spPr>
          <a:xfrm>
            <a:off x="7527035" y="4869179"/>
            <a:ext cx="1155700" cy="579120"/>
          </a:xfrm>
          <a:prstGeom prst="rect">
            <a:avLst/>
          </a:prstGeom>
          <a:ln w="9144">
            <a:solidFill>
              <a:srgbClr val="000000"/>
            </a:solidFill>
          </a:ln>
        </p:spPr>
        <p:txBody>
          <a:bodyPr vert="horz" wrap="square" lIns="0" tIns="10160" rIns="0" bIns="0" rtlCol="0">
            <a:spAutoFit/>
          </a:bodyPr>
          <a:lstStyle/>
          <a:p>
            <a:pPr marL="136525">
              <a:lnSpc>
                <a:spcPct val="100000"/>
              </a:lnSpc>
              <a:spcBef>
                <a:spcPts val="80"/>
              </a:spcBef>
            </a:pPr>
            <a:r>
              <a:rPr sz="3200" spc="-75" dirty="0">
                <a:latin typeface="Times New Roman"/>
                <a:cs typeface="Times New Roman"/>
              </a:rPr>
              <a:t>Trees</a:t>
            </a:r>
            <a:endParaRPr sz="3200">
              <a:latin typeface="Times New Roman"/>
              <a:cs typeface="Times New Roman"/>
            </a:endParaRPr>
          </a:p>
        </p:txBody>
      </p:sp>
      <p:sp>
        <p:nvSpPr>
          <p:cNvPr id="23" name="object 23"/>
          <p:cNvSpPr txBox="1"/>
          <p:nvPr/>
        </p:nvSpPr>
        <p:spPr>
          <a:xfrm>
            <a:off x="8708897" y="22936"/>
            <a:ext cx="153035" cy="300355"/>
          </a:xfrm>
          <a:prstGeom prst="rect">
            <a:avLst/>
          </a:prstGeom>
        </p:spPr>
        <p:txBody>
          <a:bodyPr vert="horz" wrap="square" lIns="0" tIns="12700" rIns="0" bIns="0" rtlCol="0">
            <a:spAutoFit/>
          </a:bodyPr>
          <a:lstStyle/>
          <a:p>
            <a:pPr marL="12700">
              <a:lnSpc>
                <a:spcPct val="100000"/>
              </a:lnSpc>
              <a:spcBef>
                <a:spcPts val="100"/>
              </a:spcBef>
            </a:pPr>
            <a:r>
              <a:rPr sz="1800" dirty="0">
                <a:latin typeface="Arial MT"/>
                <a:cs typeface="Arial MT"/>
              </a:rPr>
              <a:t>8</a:t>
            </a:r>
            <a:endParaRPr sz="1800">
              <a:latin typeface="Arial MT"/>
              <a:cs typeface="Arial MT"/>
            </a:endParaRPr>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9200" y="1066800"/>
            <a:ext cx="6988733" cy="553998"/>
          </a:xfrm>
        </p:spPr>
        <p:txBody>
          <a:bodyPr/>
          <a:lstStyle/>
          <a:p>
            <a:pPr algn="ctr"/>
            <a:r>
              <a:rPr lang="en-US" sz="3600" b="1" dirty="0" smtClean="0"/>
              <a:t>THE </a:t>
            </a:r>
            <a:r>
              <a:rPr lang="en-US" sz="3600" b="1" dirty="0"/>
              <a:t>STRING ABSTRACT DATA TYPE</a:t>
            </a:r>
            <a:endParaRPr lang="en-IN" sz="3600" dirty="0"/>
          </a:p>
        </p:txBody>
      </p:sp>
      <p:sp>
        <p:nvSpPr>
          <p:cNvPr id="3" name="Text Placeholder 2"/>
          <p:cNvSpPr>
            <a:spLocks noGrp="1"/>
          </p:cNvSpPr>
          <p:nvPr>
            <p:ph type="body" idx="1"/>
          </p:nvPr>
        </p:nvSpPr>
        <p:spPr>
          <a:xfrm>
            <a:off x="228600" y="1828800"/>
            <a:ext cx="8340090" cy="3693319"/>
          </a:xfrm>
        </p:spPr>
        <p:txBody>
          <a:bodyPr/>
          <a:lstStyle/>
          <a:p>
            <a:pPr marL="342900" indent="-342900" algn="just">
              <a:buFont typeface="Arial" pitchFamily="34" charset="0"/>
              <a:buChar char="•"/>
            </a:pPr>
            <a:r>
              <a:rPr lang="en-US" dirty="0" smtClean="0"/>
              <a:t>As </a:t>
            </a:r>
            <a:r>
              <a:rPr lang="en-US" dirty="0"/>
              <a:t>an ADT, we define a string to have the form, </a:t>
            </a:r>
            <a:r>
              <a:rPr lang="en-US" dirty="0" smtClean="0"/>
              <a:t>S </a:t>
            </a:r>
            <a:r>
              <a:rPr lang="en-US" dirty="0"/>
              <a:t>= </a:t>
            </a:r>
            <a:r>
              <a:rPr lang="en-US" dirty="0" smtClean="0"/>
              <a:t>So</a:t>
            </a:r>
            <a:r>
              <a:rPr lang="en-US" dirty="0"/>
              <a:t>, .. . </a:t>
            </a:r>
            <a:r>
              <a:rPr lang="en-US" dirty="0" smtClean="0"/>
              <a:t>,S</a:t>
            </a:r>
            <a:r>
              <a:rPr lang="en-US" sz="1400" dirty="0" smtClean="0"/>
              <a:t>n-1</a:t>
            </a:r>
            <a:r>
              <a:rPr lang="en-US" dirty="0" smtClean="0"/>
              <a:t> where S</a:t>
            </a:r>
            <a:r>
              <a:rPr lang="en-US" sz="1400" dirty="0" smtClean="0"/>
              <a:t>i</a:t>
            </a:r>
            <a:r>
              <a:rPr lang="en-US" dirty="0" smtClean="0"/>
              <a:t> are </a:t>
            </a:r>
            <a:r>
              <a:rPr lang="en-US" dirty="0"/>
              <a:t>characters taken from the character set of the programming language. If </a:t>
            </a:r>
            <a:r>
              <a:rPr lang="en-US" i="1" dirty="0"/>
              <a:t>n </a:t>
            </a:r>
            <a:r>
              <a:rPr lang="en-US" dirty="0"/>
              <a:t>= 0, then S is an empty or null string.</a:t>
            </a:r>
            <a:r>
              <a:rPr lang="en-US" dirty="0" smtClean="0"/>
              <a:t> </a:t>
            </a:r>
          </a:p>
          <a:p>
            <a:pPr marL="342900" indent="-342900" algn="just">
              <a:buFont typeface="Arial" pitchFamily="34" charset="0"/>
              <a:buChar char="•"/>
            </a:pPr>
            <a:endParaRPr lang="en-US" dirty="0"/>
          </a:p>
          <a:p>
            <a:pPr marL="342900" indent="-342900" algn="just">
              <a:buFont typeface="Arial" pitchFamily="34" charset="0"/>
              <a:buChar char="•"/>
            </a:pPr>
            <a:r>
              <a:rPr lang="en-US" dirty="0" smtClean="0"/>
              <a:t>Operations </a:t>
            </a:r>
            <a:r>
              <a:rPr lang="en-US" dirty="0"/>
              <a:t>are similar to those required for other ADTs: creating a new empty string, reading a string or printing it out, appending two strings together (called </a:t>
            </a:r>
            <a:r>
              <a:rPr lang="en-US" i="1" dirty="0"/>
              <a:t>concatenation), </a:t>
            </a:r>
            <a:r>
              <a:rPr lang="en-US" dirty="0"/>
              <a:t>or copying a string. </a:t>
            </a:r>
            <a:endParaRPr lang="en-US" dirty="0" smtClean="0"/>
          </a:p>
          <a:p>
            <a:pPr marL="342900" indent="-342900" algn="just">
              <a:buFont typeface="Arial" pitchFamily="34" charset="0"/>
              <a:buChar char="•"/>
            </a:pPr>
            <a:endParaRPr lang="en-US" dirty="0"/>
          </a:p>
          <a:p>
            <a:pPr marL="342900" indent="-342900">
              <a:buFont typeface="Arial" pitchFamily="34" charset="0"/>
              <a:buChar char="•"/>
            </a:pPr>
            <a:endParaRPr lang="en-IN" dirty="0"/>
          </a:p>
          <a:p>
            <a:pPr marL="342900" indent="-342900">
              <a:buFont typeface="Arial" pitchFamily="34" charset="0"/>
              <a:buChar char="•"/>
            </a:pPr>
            <a:r>
              <a:rPr lang="en-US" dirty="0"/>
              <a:t>O</a:t>
            </a:r>
            <a:r>
              <a:rPr lang="en-US" dirty="0" smtClean="0"/>
              <a:t>ther </a:t>
            </a:r>
            <a:r>
              <a:rPr lang="en-US" dirty="0"/>
              <a:t>operations that are unique to our new ADT, including comparing strings, inserting a substring into a string, removing a substring from a string, or finding a pattern in a string. </a:t>
            </a:r>
            <a:endParaRPr lang="en-IN" dirty="0"/>
          </a:p>
        </p:txBody>
      </p:sp>
    </p:spTree>
    <p:extLst>
      <p:ext uri="{BB962C8B-B14F-4D97-AF65-F5344CB8AC3E}">
        <p14:creationId xmlns:p14="http://schemas.microsoft.com/office/powerpoint/2010/main" val="674593236"/>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28600" y="-71437"/>
            <a:ext cx="8534400" cy="6929437"/>
          </a:xfrm>
          <a:prstGeom prst="rect">
            <a:avLst/>
          </a:prstGeom>
        </p:spPr>
      </p:pic>
      <p:sp>
        <p:nvSpPr>
          <p:cNvPr id="3" name="TextBox 2"/>
          <p:cNvSpPr txBox="1"/>
          <p:nvPr/>
        </p:nvSpPr>
        <p:spPr>
          <a:xfrm>
            <a:off x="8229600" y="6183868"/>
            <a:ext cx="838200" cy="369332"/>
          </a:xfrm>
          <a:prstGeom prst="rect">
            <a:avLst/>
          </a:prstGeom>
          <a:noFill/>
        </p:spPr>
        <p:txBody>
          <a:bodyPr wrap="square" rtlCol="0">
            <a:spAutoFit/>
          </a:bodyPr>
          <a:lstStyle/>
          <a:p>
            <a:r>
              <a:rPr lang="en-US" dirty="0" smtClean="0">
                <a:hlinkClick r:id="rId3" action="ppaction://hlinksldjump"/>
              </a:rPr>
              <a:t>Back</a:t>
            </a:r>
            <a:endParaRPr lang="en-US" dirty="0"/>
          </a:p>
        </p:txBody>
      </p:sp>
    </p:spTree>
    <p:extLst>
      <p:ext uri="{BB962C8B-B14F-4D97-AF65-F5344CB8AC3E}">
        <p14:creationId xmlns:p14="http://schemas.microsoft.com/office/powerpoint/2010/main" val="1333253642"/>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762000" y="1295400"/>
            <a:ext cx="7477125" cy="1647825"/>
          </a:xfrm>
          <a:prstGeom prst="rect">
            <a:avLst/>
          </a:prstGeom>
        </p:spPr>
      </p:pic>
      <p:pic>
        <p:nvPicPr>
          <p:cNvPr id="5" name="Picture 4"/>
          <p:cNvPicPr>
            <a:picLocks noChangeAspect="1"/>
          </p:cNvPicPr>
          <p:nvPr/>
        </p:nvPicPr>
        <p:blipFill>
          <a:blip r:embed="rId3"/>
          <a:stretch>
            <a:fillRect/>
          </a:stretch>
        </p:blipFill>
        <p:spPr>
          <a:xfrm>
            <a:off x="1524000" y="3276600"/>
            <a:ext cx="5029200" cy="733425"/>
          </a:xfrm>
          <a:prstGeom prst="rect">
            <a:avLst/>
          </a:prstGeom>
        </p:spPr>
      </p:pic>
    </p:spTree>
    <p:extLst>
      <p:ext uri="{BB962C8B-B14F-4D97-AF65-F5344CB8AC3E}">
        <p14:creationId xmlns:p14="http://schemas.microsoft.com/office/powerpoint/2010/main" val="524419478"/>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771" y="1377950"/>
            <a:ext cx="7554229" cy="4489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2691938"/>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0600" y="1238249"/>
            <a:ext cx="7308850" cy="47847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16044356"/>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1463" y="914400"/>
            <a:ext cx="6719887" cy="53077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Picture 1"/>
          <p:cNvPicPr>
            <a:picLocks noChangeAspect="1"/>
          </p:cNvPicPr>
          <p:nvPr/>
        </p:nvPicPr>
        <p:blipFill>
          <a:blip r:embed="rId3"/>
          <a:stretch>
            <a:fillRect/>
          </a:stretch>
        </p:blipFill>
        <p:spPr>
          <a:xfrm>
            <a:off x="4857750" y="1581150"/>
            <a:ext cx="4286250" cy="1619250"/>
          </a:xfrm>
          <a:prstGeom prst="rect">
            <a:avLst/>
          </a:prstGeom>
        </p:spPr>
      </p:pic>
    </p:spTree>
    <p:extLst>
      <p:ext uri="{BB962C8B-B14F-4D97-AF65-F5344CB8AC3E}">
        <p14:creationId xmlns:p14="http://schemas.microsoft.com/office/powerpoint/2010/main" val="1111464930"/>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762001" y="977500"/>
            <a:ext cx="7819898" cy="5413776"/>
          </a:xfrm>
          <a:prstGeom prst="rect">
            <a:avLst/>
          </a:prstGeom>
        </p:spPr>
      </p:pic>
    </p:spTree>
    <p:extLst>
      <p:ext uri="{BB962C8B-B14F-4D97-AF65-F5344CB8AC3E}">
        <p14:creationId xmlns:p14="http://schemas.microsoft.com/office/powerpoint/2010/main" val="2736426416"/>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371600" y="97448"/>
            <a:ext cx="6463449" cy="6772275"/>
          </a:xfrm>
          <a:prstGeom prst="rect">
            <a:avLst/>
          </a:prstGeom>
        </p:spPr>
      </p:pic>
      <p:sp>
        <p:nvSpPr>
          <p:cNvPr id="3" name="TextBox 2"/>
          <p:cNvSpPr txBox="1"/>
          <p:nvPr/>
        </p:nvSpPr>
        <p:spPr>
          <a:xfrm>
            <a:off x="5867400" y="914400"/>
            <a:ext cx="1447800" cy="276999"/>
          </a:xfrm>
          <a:prstGeom prst="rect">
            <a:avLst/>
          </a:prstGeom>
          <a:noFill/>
        </p:spPr>
        <p:txBody>
          <a:bodyPr wrap="square" rtlCol="0">
            <a:spAutoFit/>
          </a:bodyPr>
          <a:lstStyle/>
          <a:p>
            <a:r>
              <a:rPr lang="en-US" sz="1200" dirty="0" smtClean="0"/>
              <a:t>  8           9            10</a:t>
            </a:r>
            <a:endParaRPr lang="en-US" sz="1200" dirty="0"/>
          </a:p>
        </p:txBody>
      </p:sp>
      <p:sp>
        <p:nvSpPr>
          <p:cNvPr id="5" name="TextBox 4"/>
          <p:cNvSpPr txBox="1"/>
          <p:nvPr/>
        </p:nvSpPr>
        <p:spPr>
          <a:xfrm>
            <a:off x="3581400" y="0"/>
            <a:ext cx="1447800" cy="276999"/>
          </a:xfrm>
          <a:prstGeom prst="rect">
            <a:avLst/>
          </a:prstGeom>
          <a:noFill/>
        </p:spPr>
        <p:txBody>
          <a:bodyPr wrap="square" rtlCol="0">
            <a:spAutoFit/>
          </a:bodyPr>
          <a:lstStyle/>
          <a:p>
            <a:r>
              <a:rPr lang="en-US" sz="1200" dirty="0" smtClean="0"/>
              <a:t>0           1             2</a:t>
            </a:r>
            <a:endParaRPr lang="en-US" sz="1200" dirty="0"/>
          </a:p>
        </p:txBody>
      </p:sp>
      <p:sp>
        <p:nvSpPr>
          <p:cNvPr id="6" name="TextBox 5"/>
          <p:cNvSpPr txBox="1"/>
          <p:nvPr/>
        </p:nvSpPr>
        <p:spPr>
          <a:xfrm>
            <a:off x="1828800" y="914400"/>
            <a:ext cx="1447800" cy="276999"/>
          </a:xfrm>
          <a:prstGeom prst="rect">
            <a:avLst/>
          </a:prstGeom>
          <a:noFill/>
        </p:spPr>
        <p:txBody>
          <a:bodyPr wrap="square" rtlCol="0">
            <a:spAutoFit/>
          </a:bodyPr>
          <a:lstStyle/>
          <a:p>
            <a:r>
              <a:rPr lang="en-US" sz="1200" dirty="0" smtClean="0"/>
              <a:t>0           1             2</a:t>
            </a:r>
            <a:endParaRPr lang="en-US" sz="1200" dirty="0"/>
          </a:p>
        </p:txBody>
      </p:sp>
    </p:spTree>
    <p:extLst>
      <p:ext uri="{BB962C8B-B14F-4D97-AF65-F5344CB8AC3E}">
        <p14:creationId xmlns:p14="http://schemas.microsoft.com/office/powerpoint/2010/main" val="755791248"/>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381000" y="1295400"/>
            <a:ext cx="8340090" cy="3622675"/>
          </a:xfrm>
        </p:spPr>
        <p:txBody>
          <a:bodyPr/>
          <a:lstStyle/>
          <a:p>
            <a:pPr algn="just"/>
            <a:r>
              <a:rPr lang="en-US" dirty="0">
                <a:latin typeface="Times New Roman" panose="02020603050405020304" pitchFamily="18" charset="0"/>
                <a:cs typeface="Times New Roman" panose="02020603050405020304" pitchFamily="18" charset="0"/>
              </a:rPr>
              <a:t>Ideally, we would like an algorithm that works in </a:t>
            </a:r>
            <a:r>
              <a:rPr lang="en-US" dirty="0" smtClean="0">
                <a:latin typeface="Times New Roman" panose="02020603050405020304" pitchFamily="18" charset="0"/>
                <a:cs typeface="Times New Roman" panose="02020603050405020304" pitchFamily="18" charset="0"/>
              </a:rPr>
              <a:t>O(</a:t>
            </a:r>
            <a:r>
              <a:rPr lang="en-US" dirty="0" err="1" smtClean="0">
                <a:latin typeface="Times New Roman" panose="02020603050405020304" pitchFamily="18" charset="0"/>
                <a:cs typeface="Times New Roman" panose="02020603050405020304" pitchFamily="18" charset="0"/>
              </a:rPr>
              <a:t>strlen</a:t>
            </a:r>
            <a:r>
              <a:rPr lang="en-US" dirty="0" smtClean="0">
                <a:latin typeface="Times New Roman" panose="02020603050405020304" pitchFamily="18" charset="0"/>
                <a:cs typeface="Times New Roman" panose="02020603050405020304" pitchFamily="18" charset="0"/>
              </a:rPr>
              <a:t>(string</a:t>
            </a:r>
            <a:r>
              <a:rPr lang="en-US" dirty="0">
                <a:latin typeface="Times New Roman" panose="02020603050405020304" pitchFamily="18" charset="0"/>
                <a:cs typeface="Times New Roman" panose="02020603050405020304" pitchFamily="18" charset="0"/>
              </a:rPr>
              <a:t>) + </a:t>
            </a:r>
            <a:r>
              <a:rPr lang="en-US" dirty="0" err="1">
                <a:latin typeface="Times New Roman" panose="02020603050405020304" pitchFamily="18" charset="0"/>
                <a:cs typeface="Times New Roman" panose="02020603050405020304" pitchFamily="18" charset="0"/>
              </a:rPr>
              <a:t>strlen</a:t>
            </a:r>
            <a:r>
              <a:rPr lang="en-US" dirty="0">
                <a:latin typeface="Times New Roman" panose="02020603050405020304" pitchFamily="18" charset="0"/>
                <a:cs typeface="Times New Roman" panose="02020603050405020304" pitchFamily="18" charset="0"/>
              </a:rPr>
              <a:t>(pat)) time. This is optimal for this problem as in the worst case it is necessary to look at all characters in the pattern and string at least once</a:t>
            </a:r>
            <a:r>
              <a:rPr lang="en-US" dirty="0" smtClean="0">
                <a:latin typeface="Times New Roman" panose="02020603050405020304" pitchFamily="18" charset="0"/>
                <a:cs typeface="Times New Roman" panose="02020603050405020304" pitchFamily="18" charset="0"/>
              </a:rPr>
              <a:t>.</a:t>
            </a:r>
          </a:p>
          <a:p>
            <a:pPr algn="just"/>
            <a:endParaRPr lang="en-US" dirty="0" smtClean="0">
              <a:latin typeface="Times New Roman" panose="02020603050405020304" pitchFamily="18" charset="0"/>
              <a:cs typeface="Times New Roman" panose="02020603050405020304" pitchFamily="18" charset="0"/>
            </a:endParaRPr>
          </a:p>
          <a:p>
            <a:pPr algn="just"/>
            <a:r>
              <a:rPr lang="en-US" dirty="0">
                <a:latin typeface="Times New Roman" panose="02020603050405020304" pitchFamily="18" charset="0"/>
                <a:cs typeface="Times New Roman" panose="02020603050405020304" pitchFamily="18" charset="0"/>
              </a:rPr>
              <a:t>We want to search the string for the pattern without moving backwards in the string. That is, if a mismatch occurs we want to use our knowledge of the characters in the pattern and the position in the pattern where the mismatch occurred to determine where we should continue the search. </a:t>
            </a:r>
            <a:r>
              <a:rPr lang="en-US" b="1" dirty="0">
                <a:latin typeface="Times New Roman" panose="02020603050405020304" pitchFamily="18" charset="0"/>
                <a:cs typeface="Times New Roman" panose="02020603050405020304" pitchFamily="18" charset="0"/>
              </a:rPr>
              <a:t>Knuth, Morris, and Pratt </a:t>
            </a:r>
            <a:r>
              <a:rPr lang="en-US" dirty="0">
                <a:latin typeface="Times New Roman" panose="02020603050405020304" pitchFamily="18" charset="0"/>
                <a:cs typeface="Times New Roman" panose="02020603050405020304" pitchFamily="18" charset="0"/>
              </a:rPr>
              <a:t>have developed a pattern matching algorithm that works in this way and has </a:t>
            </a:r>
            <a:r>
              <a:rPr lang="en-US" b="1" dirty="0">
                <a:latin typeface="Times New Roman" panose="02020603050405020304" pitchFamily="18" charset="0"/>
                <a:cs typeface="Times New Roman" panose="02020603050405020304" pitchFamily="18" charset="0"/>
              </a:rPr>
              <a:t>linear complexity.</a:t>
            </a:r>
          </a:p>
        </p:txBody>
      </p:sp>
      <p:sp>
        <p:nvSpPr>
          <p:cNvPr id="4" name="TextBox 3"/>
          <p:cNvSpPr txBox="1"/>
          <p:nvPr/>
        </p:nvSpPr>
        <p:spPr>
          <a:xfrm>
            <a:off x="8229600" y="6019800"/>
            <a:ext cx="838200" cy="369332"/>
          </a:xfrm>
          <a:prstGeom prst="rect">
            <a:avLst/>
          </a:prstGeom>
          <a:noFill/>
        </p:spPr>
        <p:txBody>
          <a:bodyPr wrap="square" rtlCol="0">
            <a:spAutoFit/>
          </a:bodyPr>
          <a:lstStyle/>
          <a:p>
            <a:r>
              <a:rPr lang="en-US" dirty="0" smtClean="0">
                <a:hlinkClick r:id="rId2" action="ppaction://hlinksldjump"/>
              </a:rPr>
              <a:t>Back</a:t>
            </a:r>
            <a:endParaRPr lang="en-US" dirty="0"/>
          </a:p>
        </p:txBody>
      </p:sp>
    </p:spTree>
    <p:extLst>
      <p:ext uri="{BB962C8B-B14F-4D97-AF65-F5344CB8AC3E}">
        <p14:creationId xmlns:p14="http://schemas.microsoft.com/office/powerpoint/2010/main" val="2976422462"/>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066800"/>
            <a:ext cx="886562" cy="307777"/>
          </a:xfrm>
        </p:spPr>
        <p:txBody>
          <a:bodyPr/>
          <a:lstStyle/>
          <a:p>
            <a:r>
              <a:rPr lang="en-US" sz="2000" dirty="0" smtClean="0"/>
              <a:t>Case:1</a:t>
            </a:r>
            <a:endParaRPr lang="en-US" sz="2000" dirty="0"/>
          </a:p>
        </p:txBody>
      </p:sp>
      <p:sp>
        <p:nvSpPr>
          <p:cNvPr id="3" name="Text Placeholder 2"/>
          <p:cNvSpPr>
            <a:spLocks noGrp="1"/>
          </p:cNvSpPr>
          <p:nvPr>
            <p:ph type="body" idx="1"/>
          </p:nvPr>
        </p:nvSpPr>
        <p:spPr>
          <a:xfrm>
            <a:off x="241808" y="2514600"/>
            <a:ext cx="8340090" cy="3622675"/>
          </a:xfrm>
        </p:spPr>
        <p:txBody>
          <a:bodyPr/>
          <a:lstStyle/>
          <a:p>
            <a:r>
              <a:rPr lang="en-US" dirty="0">
                <a:latin typeface="Times New Roman" panose="02020603050405020304" pitchFamily="18" charset="0"/>
                <a:cs typeface="Times New Roman" panose="02020603050405020304" pitchFamily="18" charset="0"/>
              </a:rPr>
              <a:t>The failure function is used to determine how much to "shift" the pattern when a mismatch occurs during the string matching process.</a:t>
            </a:r>
          </a:p>
        </p:txBody>
      </p:sp>
      <p:pic>
        <p:nvPicPr>
          <p:cNvPr id="4" name="Picture 3"/>
          <p:cNvPicPr>
            <a:picLocks noChangeAspect="1"/>
          </p:cNvPicPr>
          <p:nvPr/>
        </p:nvPicPr>
        <p:blipFill>
          <a:blip r:embed="rId2"/>
          <a:stretch>
            <a:fillRect/>
          </a:stretch>
        </p:blipFill>
        <p:spPr>
          <a:xfrm>
            <a:off x="1981200" y="873025"/>
            <a:ext cx="4724400" cy="695325"/>
          </a:xfrm>
          <a:prstGeom prst="rect">
            <a:avLst/>
          </a:prstGeom>
        </p:spPr>
      </p:pic>
      <p:pic>
        <p:nvPicPr>
          <p:cNvPr id="5" name="Picture 4"/>
          <p:cNvPicPr>
            <a:picLocks noChangeAspect="1"/>
          </p:cNvPicPr>
          <p:nvPr/>
        </p:nvPicPr>
        <p:blipFill>
          <a:blip r:embed="rId3"/>
          <a:stretch>
            <a:fillRect/>
          </a:stretch>
        </p:blipFill>
        <p:spPr>
          <a:xfrm>
            <a:off x="1981200" y="1771551"/>
            <a:ext cx="4724400" cy="600075"/>
          </a:xfrm>
          <a:prstGeom prst="rect">
            <a:avLst/>
          </a:prstGeom>
        </p:spPr>
      </p:pic>
      <p:sp>
        <p:nvSpPr>
          <p:cNvPr id="6" name="Title 1"/>
          <p:cNvSpPr txBox="1">
            <a:spLocks/>
          </p:cNvSpPr>
          <p:nvPr/>
        </p:nvSpPr>
        <p:spPr>
          <a:xfrm>
            <a:off x="547635" y="1798347"/>
            <a:ext cx="886562" cy="307777"/>
          </a:xfrm>
          <a:prstGeom prst="rect">
            <a:avLst/>
          </a:prstGeom>
        </p:spPr>
        <p:txBody>
          <a:bodyPr wrap="square" lIns="0" tIns="0" rIns="0" bIns="0">
            <a:spAutoFit/>
          </a:bodyPr>
          <a:lstStyle>
            <a:lvl1pPr eaLnBrk="1" hangingPunct="1">
              <a:defRPr sz="4400" b="0" i="0">
                <a:solidFill>
                  <a:srgbClr val="696262"/>
                </a:solidFill>
                <a:latin typeface="Calibri"/>
                <a:ea typeface="+mj-ea"/>
                <a:cs typeface="Calibri"/>
              </a:defRPr>
            </a:lvl1pPr>
          </a:lstStyle>
          <a:p>
            <a:r>
              <a:rPr lang="en-US" sz="2000" kern="0" dirty="0" smtClean="0"/>
              <a:t>Case:2</a:t>
            </a:r>
            <a:endParaRPr lang="en-US" sz="2000" kern="0" dirty="0"/>
          </a:p>
        </p:txBody>
      </p:sp>
      <p:pic>
        <p:nvPicPr>
          <p:cNvPr id="7" name="Picture 6"/>
          <p:cNvPicPr>
            <a:picLocks noChangeAspect="1"/>
          </p:cNvPicPr>
          <p:nvPr/>
        </p:nvPicPr>
        <p:blipFill>
          <a:blip r:embed="rId4"/>
          <a:stretch>
            <a:fillRect/>
          </a:stretch>
        </p:blipFill>
        <p:spPr>
          <a:xfrm>
            <a:off x="271116" y="3276600"/>
            <a:ext cx="8153400" cy="1562100"/>
          </a:xfrm>
          <a:prstGeom prst="rect">
            <a:avLst/>
          </a:prstGeom>
        </p:spPr>
      </p:pic>
      <p:pic>
        <p:nvPicPr>
          <p:cNvPr id="8" name="Picture 7"/>
          <p:cNvPicPr>
            <a:picLocks noChangeAspect="1"/>
          </p:cNvPicPr>
          <p:nvPr/>
        </p:nvPicPr>
        <p:blipFill>
          <a:blip r:embed="rId5"/>
          <a:stretch>
            <a:fillRect/>
          </a:stretch>
        </p:blipFill>
        <p:spPr>
          <a:xfrm>
            <a:off x="547635" y="4724400"/>
            <a:ext cx="7362825" cy="1838325"/>
          </a:xfrm>
          <a:prstGeom prst="rect">
            <a:avLst/>
          </a:prstGeom>
        </p:spPr>
      </p:pic>
    </p:spTree>
    <p:extLst>
      <p:ext uri="{BB962C8B-B14F-4D97-AF65-F5344CB8AC3E}">
        <p14:creationId xmlns:p14="http://schemas.microsoft.com/office/powerpoint/2010/main" val="35063559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658368" y="1752600"/>
            <a:ext cx="237744" cy="289560"/>
          </a:xfrm>
          <a:prstGeom prst="rect">
            <a:avLst/>
          </a:prstGeom>
        </p:spPr>
      </p:pic>
      <p:sp>
        <p:nvSpPr>
          <p:cNvPr id="3" name="object 3"/>
          <p:cNvSpPr txBox="1">
            <a:spLocks noGrp="1"/>
          </p:cNvSpPr>
          <p:nvPr>
            <p:ph type="title"/>
          </p:nvPr>
        </p:nvSpPr>
        <p:spPr>
          <a:xfrm>
            <a:off x="962342" y="1726691"/>
            <a:ext cx="6979131" cy="805989"/>
          </a:xfrm>
          <a:prstGeom prst="rect">
            <a:avLst/>
          </a:prstGeom>
        </p:spPr>
        <p:txBody>
          <a:bodyPr vert="horz" wrap="square" lIns="0" tIns="61594" rIns="0" bIns="0" rtlCol="0">
            <a:spAutoFit/>
          </a:bodyPr>
          <a:lstStyle/>
          <a:p>
            <a:pPr marR="5080" indent="20638" algn="just">
              <a:lnSpc>
                <a:spcPts val="2910"/>
              </a:lnSpc>
              <a:spcBef>
                <a:spcPts val="484"/>
              </a:spcBef>
            </a:pPr>
            <a:r>
              <a:rPr sz="2700" spc="-10" dirty="0" smtClean="0">
                <a:solidFill>
                  <a:srgbClr val="000000"/>
                </a:solidFill>
                <a:latin typeface="Times New Roman" pitchFamily="18" charset="0"/>
                <a:cs typeface="Times New Roman" pitchFamily="18" charset="0"/>
              </a:rPr>
              <a:t>The</a:t>
            </a:r>
            <a:r>
              <a:rPr lang="en-US" sz="2700" spc="-10" dirty="0" smtClean="0">
                <a:solidFill>
                  <a:srgbClr val="000000"/>
                </a:solidFill>
                <a:latin typeface="Times New Roman" pitchFamily="18" charset="0"/>
                <a:cs typeface="Times New Roman" pitchFamily="18" charset="0"/>
              </a:rPr>
              <a:t>y</a:t>
            </a:r>
            <a:r>
              <a:rPr sz="2700" spc="-20" dirty="0" smtClean="0">
                <a:solidFill>
                  <a:srgbClr val="000000"/>
                </a:solidFill>
                <a:latin typeface="Times New Roman" pitchFamily="18" charset="0"/>
                <a:cs typeface="Times New Roman" pitchFamily="18" charset="0"/>
              </a:rPr>
              <a:t> </a:t>
            </a:r>
            <a:r>
              <a:rPr sz="2700" spc="-10" dirty="0">
                <a:solidFill>
                  <a:srgbClr val="000000"/>
                </a:solidFill>
                <a:latin typeface="Times New Roman" pitchFamily="18" charset="0"/>
                <a:cs typeface="Times New Roman" pitchFamily="18" charset="0"/>
              </a:rPr>
              <a:t>are</a:t>
            </a:r>
            <a:r>
              <a:rPr sz="2700" spc="-15" dirty="0">
                <a:solidFill>
                  <a:srgbClr val="000000"/>
                </a:solidFill>
                <a:latin typeface="Times New Roman" pitchFamily="18" charset="0"/>
                <a:cs typeface="Times New Roman" pitchFamily="18" charset="0"/>
              </a:rPr>
              <a:t> </a:t>
            </a:r>
            <a:r>
              <a:rPr sz="2700" dirty="0">
                <a:solidFill>
                  <a:srgbClr val="000000"/>
                </a:solidFill>
                <a:latin typeface="Times New Roman" pitchFamily="18" charset="0"/>
                <a:cs typeface="Times New Roman" pitchFamily="18" charset="0"/>
              </a:rPr>
              <a:t>basic</a:t>
            </a:r>
            <a:r>
              <a:rPr sz="2700" spc="-30" dirty="0">
                <a:solidFill>
                  <a:srgbClr val="000000"/>
                </a:solidFill>
                <a:latin typeface="Times New Roman" pitchFamily="18" charset="0"/>
                <a:cs typeface="Times New Roman" pitchFamily="18" charset="0"/>
              </a:rPr>
              <a:t> </a:t>
            </a:r>
            <a:r>
              <a:rPr sz="2700" spc="-5" dirty="0">
                <a:solidFill>
                  <a:srgbClr val="000000"/>
                </a:solidFill>
                <a:latin typeface="Times New Roman" pitchFamily="18" charset="0"/>
                <a:cs typeface="Times New Roman" pitchFamily="18" charset="0"/>
              </a:rPr>
              <a:t>structures</a:t>
            </a:r>
            <a:r>
              <a:rPr sz="2700" spc="-150" dirty="0">
                <a:solidFill>
                  <a:srgbClr val="000000"/>
                </a:solidFill>
                <a:latin typeface="Times New Roman" pitchFamily="18" charset="0"/>
                <a:cs typeface="Times New Roman" pitchFamily="18" charset="0"/>
              </a:rPr>
              <a:t> </a:t>
            </a:r>
            <a:r>
              <a:rPr sz="2700" dirty="0">
                <a:solidFill>
                  <a:srgbClr val="000000"/>
                </a:solidFill>
                <a:latin typeface="Times New Roman" pitchFamily="18" charset="0"/>
                <a:cs typeface="Times New Roman" pitchFamily="18" charset="0"/>
              </a:rPr>
              <a:t>and</a:t>
            </a:r>
            <a:r>
              <a:rPr sz="2700" spc="5" dirty="0">
                <a:solidFill>
                  <a:srgbClr val="000000"/>
                </a:solidFill>
                <a:latin typeface="Times New Roman" pitchFamily="18" charset="0"/>
                <a:cs typeface="Times New Roman" pitchFamily="18" charset="0"/>
              </a:rPr>
              <a:t> </a:t>
            </a:r>
            <a:r>
              <a:rPr sz="2700" b="1" spc="-5" dirty="0">
                <a:solidFill>
                  <a:srgbClr val="000000"/>
                </a:solidFill>
                <a:latin typeface="Times New Roman" pitchFamily="18" charset="0"/>
                <a:cs typeface="Times New Roman" pitchFamily="18" charset="0"/>
              </a:rPr>
              <a:t>directly</a:t>
            </a:r>
            <a:r>
              <a:rPr sz="2700" spc="-90" dirty="0">
                <a:solidFill>
                  <a:srgbClr val="000000"/>
                </a:solidFill>
                <a:latin typeface="Times New Roman" pitchFamily="18" charset="0"/>
                <a:cs typeface="Times New Roman" pitchFamily="18" charset="0"/>
              </a:rPr>
              <a:t> </a:t>
            </a:r>
            <a:r>
              <a:rPr sz="2700" spc="-10" dirty="0" smtClean="0">
                <a:solidFill>
                  <a:srgbClr val="000000"/>
                </a:solidFill>
                <a:latin typeface="Times New Roman" pitchFamily="18" charset="0"/>
                <a:cs typeface="Times New Roman" pitchFamily="18" charset="0"/>
              </a:rPr>
              <a:t>operated</a:t>
            </a:r>
            <a:r>
              <a:rPr lang="en-US" sz="2700" spc="-10" dirty="0" smtClean="0">
                <a:solidFill>
                  <a:srgbClr val="000000"/>
                </a:solidFill>
                <a:latin typeface="Times New Roman" pitchFamily="18" charset="0"/>
                <a:cs typeface="Times New Roman" pitchFamily="18" charset="0"/>
              </a:rPr>
              <a:t> </a:t>
            </a:r>
            <a:r>
              <a:rPr sz="2700" dirty="0" smtClean="0">
                <a:solidFill>
                  <a:srgbClr val="000000"/>
                </a:solidFill>
                <a:latin typeface="Times New Roman" pitchFamily="18" charset="0"/>
                <a:cs typeface="Times New Roman" pitchFamily="18" charset="0"/>
              </a:rPr>
              <a:t>u</a:t>
            </a:r>
            <a:r>
              <a:rPr sz="2700" spc="-15" dirty="0" smtClean="0">
                <a:solidFill>
                  <a:srgbClr val="000000"/>
                </a:solidFill>
                <a:latin typeface="Times New Roman" pitchFamily="18" charset="0"/>
                <a:cs typeface="Times New Roman" pitchFamily="18" charset="0"/>
              </a:rPr>
              <a:t>p</a:t>
            </a:r>
            <a:r>
              <a:rPr sz="2700" spc="10" dirty="0" smtClean="0">
                <a:solidFill>
                  <a:srgbClr val="000000"/>
                </a:solidFill>
                <a:latin typeface="Times New Roman" pitchFamily="18" charset="0"/>
                <a:cs typeface="Times New Roman" pitchFamily="18" charset="0"/>
              </a:rPr>
              <a:t>o</a:t>
            </a:r>
            <a:r>
              <a:rPr sz="2700" spc="5" dirty="0" smtClean="0">
                <a:solidFill>
                  <a:srgbClr val="000000"/>
                </a:solidFill>
                <a:latin typeface="Times New Roman" pitchFamily="18" charset="0"/>
                <a:cs typeface="Times New Roman" pitchFamily="18" charset="0"/>
              </a:rPr>
              <a:t>n</a:t>
            </a:r>
            <a:r>
              <a:rPr sz="2700" spc="10" dirty="0" smtClean="0">
                <a:solidFill>
                  <a:srgbClr val="000000"/>
                </a:solidFill>
                <a:latin typeface="Times New Roman" pitchFamily="18" charset="0"/>
                <a:cs typeface="Times New Roman" pitchFamily="18" charset="0"/>
              </a:rPr>
              <a:t> </a:t>
            </a:r>
            <a:r>
              <a:rPr sz="2700" spc="-30" dirty="0">
                <a:solidFill>
                  <a:srgbClr val="000000"/>
                </a:solidFill>
                <a:latin typeface="Times New Roman" pitchFamily="18" charset="0"/>
                <a:cs typeface="Times New Roman" pitchFamily="18" charset="0"/>
              </a:rPr>
              <a:t>b</a:t>
            </a:r>
            <a:r>
              <a:rPr sz="2700" spc="5" dirty="0">
                <a:solidFill>
                  <a:srgbClr val="000000"/>
                </a:solidFill>
                <a:latin typeface="Times New Roman" pitchFamily="18" charset="0"/>
                <a:cs typeface="Times New Roman" pitchFamily="18" charset="0"/>
              </a:rPr>
              <a:t>y</a:t>
            </a:r>
            <a:r>
              <a:rPr sz="2700" spc="-15" dirty="0">
                <a:solidFill>
                  <a:srgbClr val="000000"/>
                </a:solidFill>
                <a:latin typeface="Times New Roman" pitchFamily="18" charset="0"/>
                <a:cs typeface="Times New Roman" pitchFamily="18" charset="0"/>
              </a:rPr>
              <a:t> </a:t>
            </a:r>
            <a:r>
              <a:rPr sz="2700" spc="5" dirty="0">
                <a:solidFill>
                  <a:srgbClr val="000000"/>
                </a:solidFill>
                <a:latin typeface="Times New Roman" pitchFamily="18" charset="0"/>
                <a:cs typeface="Times New Roman" pitchFamily="18" charset="0"/>
              </a:rPr>
              <a:t>the</a:t>
            </a:r>
            <a:r>
              <a:rPr sz="2700" spc="-20" dirty="0">
                <a:solidFill>
                  <a:srgbClr val="000000"/>
                </a:solidFill>
                <a:latin typeface="Times New Roman" pitchFamily="18" charset="0"/>
                <a:cs typeface="Times New Roman" pitchFamily="18" charset="0"/>
              </a:rPr>
              <a:t> </a:t>
            </a:r>
            <a:r>
              <a:rPr sz="2700" b="1" spc="5" dirty="0">
                <a:solidFill>
                  <a:srgbClr val="000000"/>
                </a:solidFill>
                <a:latin typeface="Times New Roman" pitchFamily="18" charset="0"/>
                <a:cs typeface="Times New Roman" pitchFamily="18" charset="0"/>
              </a:rPr>
              <a:t>m</a:t>
            </a:r>
            <a:r>
              <a:rPr sz="2700" b="1" spc="-10" dirty="0">
                <a:solidFill>
                  <a:srgbClr val="000000"/>
                </a:solidFill>
                <a:latin typeface="Times New Roman" pitchFamily="18" charset="0"/>
                <a:cs typeface="Times New Roman" pitchFamily="18" charset="0"/>
              </a:rPr>
              <a:t>a</a:t>
            </a:r>
            <a:r>
              <a:rPr sz="2700" b="1" dirty="0">
                <a:solidFill>
                  <a:srgbClr val="000000"/>
                </a:solidFill>
                <a:latin typeface="Times New Roman" pitchFamily="18" charset="0"/>
                <a:cs typeface="Times New Roman" pitchFamily="18" charset="0"/>
              </a:rPr>
              <a:t>chi</a:t>
            </a:r>
            <a:r>
              <a:rPr sz="2700" b="1" spc="-10" dirty="0">
                <a:solidFill>
                  <a:srgbClr val="000000"/>
                </a:solidFill>
                <a:latin typeface="Times New Roman" pitchFamily="18" charset="0"/>
                <a:cs typeface="Times New Roman" pitchFamily="18" charset="0"/>
              </a:rPr>
              <a:t>n</a:t>
            </a:r>
            <a:r>
              <a:rPr sz="2700" b="1" spc="5" dirty="0">
                <a:solidFill>
                  <a:srgbClr val="000000"/>
                </a:solidFill>
                <a:latin typeface="Times New Roman" pitchFamily="18" charset="0"/>
                <a:cs typeface="Times New Roman" pitchFamily="18" charset="0"/>
              </a:rPr>
              <a:t>e</a:t>
            </a:r>
            <a:r>
              <a:rPr sz="2700" b="1" spc="-160" dirty="0">
                <a:solidFill>
                  <a:srgbClr val="000000"/>
                </a:solidFill>
                <a:latin typeface="Times New Roman" pitchFamily="18" charset="0"/>
                <a:cs typeface="Times New Roman" pitchFamily="18" charset="0"/>
              </a:rPr>
              <a:t> </a:t>
            </a:r>
            <a:r>
              <a:rPr sz="2700" b="1" dirty="0">
                <a:solidFill>
                  <a:srgbClr val="000000"/>
                </a:solidFill>
                <a:latin typeface="Times New Roman" pitchFamily="18" charset="0"/>
                <a:cs typeface="Times New Roman" pitchFamily="18" charset="0"/>
              </a:rPr>
              <a:t>in</a:t>
            </a:r>
            <a:r>
              <a:rPr sz="2700" b="1" spc="-35" dirty="0">
                <a:solidFill>
                  <a:srgbClr val="000000"/>
                </a:solidFill>
                <a:latin typeface="Times New Roman" pitchFamily="18" charset="0"/>
                <a:cs typeface="Times New Roman" pitchFamily="18" charset="0"/>
              </a:rPr>
              <a:t>s</a:t>
            </a:r>
            <a:r>
              <a:rPr sz="2700" b="1" dirty="0">
                <a:solidFill>
                  <a:srgbClr val="000000"/>
                </a:solidFill>
                <a:latin typeface="Times New Roman" pitchFamily="18" charset="0"/>
                <a:cs typeface="Times New Roman" pitchFamily="18" charset="0"/>
              </a:rPr>
              <a:t>tr</a:t>
            </a:r>
            <a:r>
              <a:rPr sz="2700" b="1" spc="-10" dirty="0">
                <a:solidFill>
                  <a:srgbClr val="000000"/>
                </a:solidFill>
                <a:latin typeface="Times New Roman" pitchFamily="18" charset="0"/>
                <a:cs typeface="Times New Roman" pitchFamily="18" charset="0"/>
              </a:rPr>
              <a:t>u</a:t>
            </a:r>
            <a:r>
              <a:rPr sz="2700" b="1" spc="5" dirty="0">
                <a:solidFill>
                  <a:srgbClr val="000000"/>
                </a:solidFill>
                <a:latin typeface="Times New Roman" pitchFamily="18" charset="0"/>
                <a:cs typeface="Times New Roman" pitchFamily="18" charset="0"/>
              </a:rPr>
              <a:t>ct</a:t>
            </a:r>
            <a:r>
              <a:rPr sz="2700" b="1" dirty="0">
                <a:solidFill>
                  <a:srgbClr val="000000"/>
                </a:solidFill>
                <a:latin typeface="Times New Roman" pitchFamily="18" charset="0"/>
                <a:cs typeface="Times New Roman" pitchFamily="18" charset="0"/>
              </a:rPr>
              <a:t>i</a:t>
            </a:r>
            <a:r>
              <a:rPr sz="2700" b="1" spc="10" dirty="0">
                <a:solidFill>
                  <a:srgbClr val="000000"/>
                </a:solidFill>
                <a:latin typeface="Times New Roman" pitchFamily="18" charset="0"/>
                <a:cs typeface="Times New Roman" pitchFamily="18" charset="0"/>
              </a:rPr>
              <a:t>o</a:t>
            </a:r>
            <a:r>
              <a:rPr sz="2700" b="1" dirty="0">
                <a:solidFill>
                  <a:srgbClr val="000000"/>
                </a:solidFill>
                <a:latin typeface="Times New Roman" pitchFamily="18" charset="0"/>
                <a:cs typeface="Times New Roman" pitchFamily="18" charset="0"/>
              </a:rPr>
              <a:t>n</a:t>
            </a:r>
            <a:r>
              <a:rPr sz="2700" b="1" spc="-15" dirty="0">
                <a:solidFill>
                  <a:srgbClr val="000000"/>
                </a:solidFill>
                <a:latin typeface="Times New Roman" pitchFamily="18" charset="0"/>
                <a:cs typeface="Times New Roman" pitchFamily="18" charset="0"/>
              </a:rPr>
              <a:t>s</a:t>
            </a:r>
            <a:r>
              <a:rPr sz="2700" b="1" dirty="0">
                <a:solidFill>
                  <a:srgbClr val="000000"/>
                </a:solidFill>
                <a:latin typeface="Times New Roman" pitchFamily="18" charset="0"/>
                <a:cs typeface="Times New Roman" pitchFamily="18" charset="0"/>
              </a:rPr>
              <a:t>.</a:t>
            </a:r>
            <a:endParaRPr sz="2700" b="1" dirty="0">
              <a:latin typeface="Times New Roman" pitchFamily="18" charset="0"/>
              <a:cs typeface="Times New Roman" pitchFamily="18" charset="0"/>
            </a:endParaRPr>
          </a:p>
        </p:txBody>
      </p:sp>
      <p:pic>
        <p:nvPicPr>
          <p:cNvPr id="4" name="object 4"/>
          <p:cNvPicPr/>
          <p:nvPr/>
        </p:nvPicPr>
        <p:blipFill>
          <a:blip r:embed="rId2" cstate="print"/>
          <a:stretch>
            <a:fillRect/>
          </a:stretch>
        </p:blipFill>
        <p:spPr>
          <a:xfrm>
            <a:off x="658368" y="2804160"/>
            <a:ext cx="237744" cy="286512"/>
          </a:xfrm>
          <a:prstGeom prst="rect">
            <a:avLst/>
          </a:prstGeom>
        </p:spPr>
      </p:pic>
      <p:sp>
        <p:nvSpPr>
          <p:cNvPr id="5" name="object 5"/>
          <p:cNvSpPr txBox="1"/>
          <p:nvPr/>
        </p:nvSpPr>
        <p:spPr>
          <a:xfrm>
            <a:off x="895908" y="2659507"/>
            <a:ext cx="7112000" cy="1981312"/>
          </a:xfrm>
          <a:prstGeom prst="rect">
            <a:avLst/>
          </a:prstGeom>
        </p:spPr>
        <p:txBody>
          <a:bodyPr vert="horz" wrap="square" lIns="0" tIns="62230" rIns="0" bIns="0" rtlCol="0">
            <a:spAutoFit/>
          </a:bodyPr>
          <a:lstStyle/>
          <a:p>
            <a:pPr marL="12700" marR="662940" algn="just">
              <a:lnSpc>
                <a:spcPts val="2900"/>
              </a:lnSpc>
              <a:spcBef>
                <a:spcPts val="490"/>
              </a:spcBef>
            </a:pPr>
            <a:r>
              <a:rPr sz="2700" spc="5" dirty="0">
                <a:latin typeface="Times New Roman"/>
                <a:cs typeface="Times New Roman"/>
              </a:rPr>
              <a:t>In </a:t>
            </a:r>
            <a:r>
              <a:rPr sz="2700" spc="15" dirty="0">
                <a:latin typeface="Times New Roman"/>
                <a:cs typeface="Times New Roman"/>
              </a:rPr>
              <a:t>g</a:t>
            </a:r>
            <a:r>
              <a:rPr sz="2700" dirty="0">
                <a:latin typeface="Times New Roman"/>
                <a:cs typeface="Times New Roman"/>
              </a:rPr>
              <a:t>e</a:t>
            </a:r>
            <a:r>
              <a:rPr sz="2700" spc="15" dirty="0">
                <a:latin typeface="Times New Roman"/>
                <a:cs typeface="Times New Roman"/>
              </a:rPr>
              <a:t>n</a:t>
            </a:r>
            <a:r>
              <a:rPr sz="2700" dirty="0">
                <a:latin typeface="Times New Roman"/>
                <a:cs typeface="Times New Roman"/>
              </a:rPr>
              <a:t>era</a:t>
            </a:r>
            <a:r>
              <a:rPr sz="2700" spc="-10" dirty="0">
                <a:latin typeface="Times New Roman"/>
                <a:cs typeface="Times New Roman"/>
              </a:rPr>
              <a:t>l</a:t>
            </a:r>
            <a:r>
              <a:rPr sz="2700" dirty="0">
                <a:latin typeface="Times New Roman"/>
                <a:cs typeface="Times New Roman"/>
              </a:rPr>
              <a:t>,</a:t>
            </a:r>
            <a:r>
              <a:rPr sz="2700" spc="-60" dirty="0">
                <a:latin typeface="Times New Roman"/>
                <a:cs typeface="Times New Roman"/>
              </a:rPr>
              <a:t> </a:t>
            </a:r>
            <a:r>
              <a:rPr sz="2700" spc="-10" dirty="0">
                <a:latin typeface="Times New Roman"/>
                <a:cs typeface="Times New Roman"/>
              </a:rPr>
              <a:t>t</a:t>
            </a:r>
            <a:r>
              <a:rPr sz="2700" spc="15" dirty="0">
                <a:latin typeface="Times New Roman"/>
                <a:cs typeface="Times New Roman"/>
              </a:rPr>
              <a:t>h</a:t>
            </a:r>
            <a:r>
              <a:rPr sz="2700" dirty="0">
                <a:latin typeface="Times New Roman"/>
                <a:cs typeface="Times New Roman"/>
              </a:rPr>
              <a:t>ere</a:t>
            </a:r>
            <a:r>
              <a:rPr sz="2700" spc="-30" dirty="0">
                <a:latin typeface="Times New Roman"/>
                <a:cs typeface="Times New Roman"/>
              </a:rPr>
              <a:t> </a:t>
            </a:r>
            <a:r>
              <a:rPr sz="2700" dirty="0">
                <a:latin typeface="Times New Roman"/>
                <a:cs typeface="Times New Roman"/>
              </a:rPr>
              <a:t>are</a:t>
            </a:r>
            <a:r>
              <a:rPr sz="2700" spc="25" dirty="0">
                <a:latin typeface="Times New Roman"/>
                <a:cs typeface="Times New Roman"/>
              </a:rPr>
              <a:t> </a:t>
            </a:r>
            <a:r>
              <a:rPr sz="2700" spc="15" dirty="0">
                <a:latin typeface="Times New Roman"/>
                <a:cs typeface="Times New Roman"/>
              </a:rPr>
              <a:t>d</a:t>
            </a:r>
            <a:r>
              <a:rPr sz="2700" spc="-35" dirty="0">
                <a:latin typeface="Times New Roman"/>
                <a:cs typeface="Times New Roman"/>
              </a:rPr>
              <a:t>i</a:t>
            </a:r>
            <a:r>
              <a:rPr sz="2700" spc="-140" dirty="0">
                <a:latin typeface="Times New Roman"/>
                <a:cs typeface="Times New Roman"/>
              </a:rPr>
              <a:t>f</a:t>
            </a:r>
            <a:r>
              <a:rPr sz="2700" spc="-40" dirty="0">
                <a:latin typeface="Times New Roman"/>
                <a:cs typeface="Times New Roman"/>
              </a:rPr>
              <a:t>f</a:t>
            </a:r>
            <a:r>
              <a:rPr sz="2700" spc="-25" dirty="0">
                <a:latin typeface="Times New Roman"/>
                <a:cs typeface="Times New Roman"/>
              </a:rPr>
              <a:t>e</a:t>
            </a:r>
            <a:r>
              <a:rPr sz="2700" spc="-20" dirty="0">
                <a:latin typeface="Times New Roman"/>
                <a:cs typeface="Times New Roman"/>
              </a:rPr>
              <a:t>r</a:t>
            </a:r>
            <a:r>
              <a:rPr sz="2700" spc="-25" dirty="0">
                <a:latin typeface="Times New Roman"/>
                <a:cs typeface="Times New Roman"/>
              </a:rPr>
              <a:t>e</a:t>
            </a:r>
            <a:r>
              <a:rPr sz="2700" spc="10" dirty="0">
                <a:latin typeface="Times New Roman"/>
                <a:cs typeface="Times New Roman"/>
              </a:rPr>
              <a:t>n</a:t>
            </a:r>
            <a:r>
              <a:rPr sz="2700" dirty="0">
                <a:latin typeface="Times New Roman"/>
                <a:cs typeface="Times New Roman"/>
              </a:rPr>
              <a:t>t</a:t>
            </a:r>
            <a:r>
              <a:rPr sz="2700" spc="5" dirty="0">
                <a:latin typeface="Times New Roman"/>
                <a:cs typeface="Times New Roman"/>
              </a:rPr>
              <a:t> re</a:t>
            </a:r>
            <a:r>
              <a:rPr sz="2700" spc="15" dirty="0">
                <a:latin typeface="Times New Roman"/>
                <a:cs typeface="Times New Roman"/>
              </a:rPr>
              <a:t>p</a:t>
            </a:r>
            <a:r>
              <a:rPr sz="2700" spc="5" dirty="0">
                <a:latin typeface="Times New Roman"/>
                <a:cs typeface="Times New Roman"/>
              </a:rPr>
              <a:t>r</a:t>
            </a:r>
            <a:r>
              <a:rPr sz="2700" dirty="0">
                <a:latin typeface="Times New Roman"/>
                <a:cs typeface="Times New Roman"/>
              </a:rPr>
              <a:t>ese</a:t>
            </a:r>
            <a:r>
              <a:rPr sz="2700" spc="15" dirty="0">
                <a:latin typeface="Times New Roman"/>
                <a:cs typeface="Times New Roman"/>
              </a:rPr>
              <a:t>n</a:t>
            </a:r>
            <a:r>
              <a:rPr sz="2700" spc="-10" dirty="0">
                <a:latin typeface="Times New Roman"/>
                <a:cs typeface="Times New Roman"/>
              </a:rPr>
              <a:t>t</a:t>
            </a:r>
            <a:r>
              <a:rPr sz="2700" dirty="0">
                <a:latin typeface="Times New Roman"/>
                <a:cs typeface="Times New Roman"/>
              </a:rPr>
              <a:t>a</a:t>
            </a:r>
            <a:r>
              <a:rPr sz="2700" spc="-10" dirty="0">
                <a:latin typeface="Times New Roman"/>
                <a:cs typeface="Times New Roman"/>
              </a:rPr>
              <a:t>ti</a:t>
            </a:r>
            <a:r>
              <a:rPr sz="2700" spc="15" dirty="0">
                <a:latin typeface="Times New Roman"/>
                <a:cs typeface="Times New Roman"/>
              </a:rPr>
              <a:t>o</a:t>
            </a:r>
            <a:r>
              <a:rPr sz="2700" spc="5" dirty="0">
                <a:latin typeface="Times New Roman"/>
                <a:cs typeface="Times New Roman"/>
              </a:rPr>
              <a:t>n</a:t>
            </a:r>
            <a:r>
              <a:rPr sz="2700" spc="-260" dirty="0">
                <a:latin typeface="Times New Roman"/>
                <a:cs typeface="Times New Roman"/>
              </a:rPr>
              <a:t> </a:t>
            </a:r>
            <a:r>
              <a:rPr sz="2700" spc="10" dirty="0">
                <a:latin typeface="Times New Roman"/>
                <a:cs typeface="Times New Roman"/>
              </a:rPr>
              <a:t>o</a:t>
            </a:r>
            <a:r>
              <a:rPr sz="2700" dirty="0">
                <a:latin typeface="Times New Roman"/>
                <a:cs typeface="Times New Roman"/>
              </a:rPr>
              <a:t>n  </a:t>
            </a:r>
            <a:r>
              <a:rPr sz="2700" spc="-10" dirty="0">
                <a:latin typeface="Times New Roman"/>
                <a:cs typeface="Times New Roman"/>
              </a:rPr>
              <a:t>different</a:t>
            </a:r>
            <a:r>
              <a:rPr sz="2700" spc="-155" dirty="0">
                <a:latin typeface="Times New Roman"/>
                <a:cs typeface="Times New Roman"/>
              </a:rPr>
              <a:t> </a:t>
            </a:r>
            <a:r>
              <a:rPr sz="2700" spc="5" dirty="0">
                <a:latin typeface="Times New Roman"/>
                <a:cs typeface="Times New Roman"/>
              </a:rPr>
              <a:t>computers.</a:t>
            </a:r>
            <a:endParaRPr sz="2700" dirty="0">
              <a:latin typeface="Times New Roman"/>
              <a:cs typeface="Times New Roman"/>
            </a:endParaRPr>
          </a:p>
          <a:p>
            <a:pPr algn="just">
              <a:lnSpc>
                <a:spcPct val="100000"/>
              </a:lnSpc>
            </a:pPr>
            <a:endParaRPr sz="2800" dirty="0">
              <a:latin typeface="Times New Roman"/>
              <a:cs typeface="Times New Roman"/>
            </a:endParaRPr>
          </a:p>
          <a:p>
            <a:pPr marL="12700" marR="5080" algn="just">
              <a:lnSpc>
                <a:spcPts val="2900"/>
              </a:lnSpc>
            </a:pPr>
            <a:r>
              <a:rPr sz="2700" spc="-35" dirty="0">
                <a:latin typeface="Times New Roman"/>
                <a:cs typeface="Times New Roman"/>
              </a:rPr>
              <a:t>Integer,</a:t>
            </a:r>
            <a:r>
              <a:rPr sz="2700" spc="-105" dirty="0">
                <a:latin typeface="Times New Roman"/>
                <a:cs typeface="Times New Roman"/>
              </a:rPr>
              <a:t> </a:t>
            </a:r>
            <a:r>
              <a:rPr sz="2700" dirty="0">
                <a:latin typeface="Times New Roman"/>
                <a:cs typeface="Times New Roman"/>
              </a:rPr>
              <a:t>Floating-point</a:t>
            </a:r>
            <a:r>
              <a:rPr sz="2700" spc="-100" dirty="0">
                <a:latin typeface="Times New Roman"/>
                <a:cs typeface="Times New Roman"/>
              </a:rPr>
              <a:t> </a:t>
            </a:r>
            <a:r>
              <a:rPr sz="2700" spc="-35" dirty="0">
                <a:latin typeface="Times New Roman"/>
                <a:cs typeface="Times New Roman"/>
              </a:rPr>
              <a:t>number,</a:t>
            </a:r>
            <a:r>
              <a:rPr sz="2700" spc="-150" dirty="0">
                <a:latin typeface="Times New Roman"/>
                <a:cs typeface="Times New Roman"/>
              </a:rPr>
              <a:t> </a:t>
            </a:r>
            <a:r>
              <a:rPr sz="2700" dirty="0">
                <a:latin typeface="Times New Roman"/>
                <a:cs typeface="Times New Roman"/>
              </a:rPr>
              <a:t>Character</a:t>
            </a:r>
            <a:r>
              <a:rPr sz="2700" spc="-180" dirty="0">
                <a:latin typeface="Times New Roman"/>
                <a:cs typeface="Times New Roman"/>
              </a:rPr>
              <a:t> </a:t>
            </a:r>
            <a:r>
              <a:rPr sz="2700" spc="5" dirty="0">
                <a:latin typeface="Times New Roman"/>
                <a:cs typeface="Times New Roman"/>
              </a:rPr>
              <a:t>constants, </a:t>
            </a:r>
            <a:r>
              <a:rPr sz="2700" spc="-660" dirty="0">
                <a:latin typeface="Times New Roman"/>
                <a:cs typeface="Times New Roman"/>
              </a:rPr>
              <a:t> </a:t>
            </a:r>
            <a:r>
              <a:rPr sz="2700" dirty="0">
                <a:latin typeface="Times New Roman"/>
                <a:cs typeface="Times New Roman"/>
              </a:rPr>
              <a:t>string</a:t>
            </a:r>
            <a:r>
              <a:rPr sz="2700" spc="-45" dirty="0">
                <a:latin typeface="Times New Roman"/>
                <a:cs typeface="Times New Roman"/>
              </a:rPr>
              <a:t> </a:t>
            </a:r>
            <a:r>
              <a:rPr sz="2700" dirty="0">
                <a:latin typeface="Times New Roman"/>
                <a:cs typeface="Times New Roman"/>
              </a:rPr>
              <a:t>constants,</a:t>
            </a:r>
            <a:r>
              <a:rPr sz="2700" spc="-35" dirty="0">
                <a:latin typeface="Times New Roman"/>
                <a:cs typeface="Times New Roman"/>
              </a:rPr>
              <a:t> </a:t>
            </a:r>
            <a:r>
              <a:rPr sz="2700" spc="5" dirty="0">
                <a:latin typeface="Times New Roman"/>
                <a:cs typeface="Times New Roman"/>
              </a:rPr>
              <a:t>pointers</a:t>
            </a:r>
            <a:r>
              <a:rPr sz="2700" spc="-100" dirty="0">
                <a:latin typeface="Times New Roman"/>
                <a:cs typeface="Times New Roman"/>
              </a:rPr>
              <a:t> </a:t>
            </a:r>
            <a:r>
              <a:rPr sz="2700" dirty="0">
                <a:latin typeface="Times New Roman"/>
                <a:cs typeface="Times New Roman"/>
              </a:rPr>
              <a:t>etc,</a:t>
            </a:r>
            <a:r>
              <a:rPr sz="2700" spc="10" dirty="0">
                <a:latin typeface="Times New Roman"/>
                <a:cs typeface="Times New Roman"/>
              </a:rPr>
              <a:t> </a:t>
            </a:r>
            <a:r>
              <a:rPr sz="2700" spc="-20" dirty="0">
                <a:latin typeface="Times New Roman"/>
                <a:cs typeface="Times New Roman"/>
              </a:rPr>
              <a:t>fall</a:t>
            </a:r>
            <a:r>
              <a:rPr sz="2700" spc="15" dirty="0">
                <a:latin typeface="Times New Roman"/>
                <a:cs typeface="Times New Roman"/>
              </a:rPr>
              <a:t> </a:t>
            </a:r>
            <a:r>
              <a:rPr sz="2700" spc="-5" dirty="0">
                <a:latin typeface="Times New Roman"/>
                <a:cs typeface="Times New Roman"/>
              </a:rPr>
              <a:t>in</a:t>
            </a:r>
            <a:r>
              <a:rPr sz="2700" spc="-15" dirty="0">
                <a:latin typeface="Times New Roman"/>
                <a:cs typeface="Times New Roman"/>
              </a:rPr>
              <a:t> </a:t>
            </a:r>
            <a:r>
              <a:rPr sz="2700" dirty="0">
                <a:latin typeface="Times New Roman"/>
                <a:cs typeface="Times New Roman"/>
              </a:rPr>
              <a:t>this</a:t>
            </a:r>
            <a:r>
              <a:rPr sz="2700" spc="-220" dirty="0">
                <a:latin typeface="Times New Roman"/>
                <a:cs typeface="Times New Roman"/>
              </a:rPr>
              <a:t> </a:t>
            </a:r>
            <a:r>
              <a:rPr sz="2700" spc="-40" dirty="0">
                <a:latin typeface="Times New Roman"/>
                <a:cs typeface="Times New Roman"/>
              </a:rPr>
              <a:t>category.</a:t>
            </a:r>
            <a:endParaRPr sz="2700" dirty="0">
              <a:latin typeface="Times New Roman"/>
              <a:cs typeface="Times New Roman"/>
            </a:endParaRPr>
          </a:p>
        </p:txBody>
      </p:sp>
      <p:pic>
        <p:nvPicPr>
          <p:cNvPr id="6" name="object 6"/>
          <p:cNvPicPr/>
          <p:nvPr/>
        </p:nvPicPr>
        <p:blipFill>
          <a:blip r:embed="rId2" cstate="print"/>
          <a:stretch>
            <a:fillRect/>
          </a:stretch>
        </p:blipFill>
        <p:spPr>
          <a:xfrm>
            <a:off x="658368" y="4011167"/>
            <a:ext cx="237744" cy="286512"/>
          </a:xfrm>
          <a:prstGeom prst="rect">
            <a:avLst/>
          </a:prstGeom>
        </p:spPr>
      </p:pic>
      <p:pic>
        <p:nvPicPr>
          <p:cNvPr id="7" name="object 7"/>
          <p:cNvPicPr/>
          <p:nvPr/>
        </p:nvPicPr>
        <p:blipFill>
          <a:blip r:embed="rId3" cstate="print"/>
          <a:stretch>
            <a:fillRect/>
          </a:stretch>
        </p:blipFill>
        <p:spPr>
          <a:xfrm>
            <a:off x="640080" y="938783"/>
            <a:ext cx="5428488" cy="396239"/>
          </a:xfrm>
          <a:prstGeom prst="rect">
            <a:avLst/>
          </a:prstGeom>
        </p:spPr>
      </p:pic>
      <p:sp>
        <p:nvSpPr>
          <p:cNvPr id="8" name="object 8"/>
          <p:cNvSpPr txBox="1"/>
          <p:nvPr/>
        </p:nvSpPr>
        <p:spPr>
          <a:xfrm>
            <a:off x="8708897" y="22936"/>
            <a:ext cx="153035" cy="300355"/>
          </a:xfrm>
          <a:prstGeom prst="rect">
            <a:avLst/>
          </a:prstGeom>
        </p:spPr>
        <p:txBody>
          <a:bodyPr vert="horz" wrap="square" lIns="0" tIns="12700" rIns="0" bIns="0" rtlCol="0">
            <a:spAutoFit/>
          </a:bodyPr>
          <a:lstStyle/>
          <a:p>
            <a:pPr marL="12700">
              <a:lnSpc>
                <a:spcPct val="100000"/>
              </a:lnSpc>
              <a:spcBef>
                <a:spcPts val="100"/>
              </a:spcBef>
            </a:pPr>
            <a:r>
              <a:rPr sz="1800" dirty="0">
                <a:latin typeface="Arial MT"/>
                <a:cs typeface="Arial MT"/>
              </a:rPr>
              <a:t>9</a:t>
            </a:r>
            <a:endParaRPr sz="1800">
              <a:latin typeface="Arial MT"/>
              <a:cs typeface="Arial MT"/>
            </a:endParaRPr>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521526" y="1014412"/>
            <a:ext cx="8165274" cy="5081588"/>
          </a:xfrm>
          <a:prstGeom prst="rect">
            <a:avLst/>
          </a:prstGeom>
        </p:spPr>
      </p:pic>
    </p:spTree>
    <p:extLst>
      <p:ext uri="{BB962C8B-B14F-4D97-AF65-F5344CB8AC3E}">
        <p14:creationId xmlns:p14="http://schemas.microsoft.com/office/powerpoint/2010/main" val="3570851213"/>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000" y="963804"/>
            <a:ext cx="7137400" cy="549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2667000" y="5943600"/>
            <a:ext cx="6096000" cy="646331"/>
          </a:xfrm>
          <a:prstGeom prst="rect">
            <a:avLst/>
          </a:prstGeom>
        </p:spPr>
        <p:txBody>
          <a:bodyPr wrap="square">
            <a:spAutoFit/>
          </a:bodyPr>
          <a:lstStyle/>
          <a:p>
            <a:endParaRPr lang="en-IN" b="1" u="sng" dirty="0"/>
          </a:p>
          <a:p>
            <a:r>
              <a:rPr lang="en-US" b="1" u="sng" dirty="0"/>
              <a:t>Knuth, Morris, Pratt pattern matching algorithm</a:t>
            </a:r>
            <a:endParaRPr lang="en-IN" b="1" u="sng" dirty="0"/>
          </a:p>
        </p:txBody>
      </p:sp>
    </p:spTree>
    <p:extLst>
      <p:ext uri="{BB962C8B-B14F-4D97-AF65-F5344CB8AC3E}">
        <p14:creationId xmlns:p14="http://schemas.microsoft.com/office/powerpoint/2010/main" val="2877228995"/>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914400"/>
            <a:ext cx="7107123" cy="677108"/>
          </a:xfrm>
        </p:spPr>
        <p:txBody>
          <a:bodyPr/>
          <a:lstStyle/>
          <a:p>
            <a:pPr algn="ctr"/>
            <a:r>
              <a:rPr lang="en-US" b="1" dirty="0" smtClean="0"/>
              <a:t>STACK</a:t>
            </a:r>
            <a:endParaRPr lang="en-IN" b="1" dirty="0"/>
          </a:p>
        </p:txBody>
      </p:sp>
      <p:sp>
        <p:nvSpPr>
          <p:cNvPr id="3" name="Text Placeholder 2"/>
          <p:cNvSpPr>
            <a:spLocks noGrp="1"/>
          </p:cNvSpPr>
          <p:nvPr>
            <p:ph type="body" idx="1"/>
          </p:nvPr>
        </p:nvSpPr>
        <p:spPr>
          <a:xfrm>
            <a:off x="241808" y="1600200"/>
            <a:ext cx="8340090" cy="2462213"/>
          </a:xfrm>
        </p:spPr>
        <p:txBody>
          <a:bodyPr/>
          <a:lstStyle/>
          <a:p>
            <a:endParaRPr lang="en-IN" dirty="0"/>
          </a:p>
          <a:p>
            <a:r>
              <a:rPr lang="en-US" dirty="0"/>
              <a:t>A </a:t>
            </a:r>
            <a:r>
              <a:rPr lang="en-US" i="1" dirty="0"/>
              <a:t>stack </a:t>
            </a:r>
            <a:r>
              <a:rPr lang="en-US" dirty="0"/>
              <a:t>is an ordered list in which insertions and deletions are made at one end called the </a:t>
            </a:r>
            <a:r>
              <a:rPr lang="en-US" i="1" dirty="0"/>
              <a:t>top. </a:t>
            </a:r>
            <a:endParaRPr lang="en-US" i="1" dirty="0" smtClean="0"/>
          </a:p>
          <a:p>
            <a:endParaRPr lang="en-US" i="1" dirty="0"/>
          </a:p>
          <a:p>
            <a:endParaRPr lang="en-IN" dirty="0"/>
          </a:p>
          <a:p>
            <a:r>
              <a:rPr lang="en-US" dirty="0"/>
              <a:t>Given a stack S </a:t>
            </a:r>
            <a:r>
              <a:rPr lang="en-US" dirty="0" smtClean="0"/>
              <a:t>= (a</a:t>
            </a:r>
            <a:r>
              <a:rPr lang="en-US" sz="1200" dirty="0" smtClean="0"/>
              <a:t>0</a:t>
            </a:r>
            <a:r>
              <a:rPr lang="en-US" dirty="0" smtClean="0"/>
              <a:t>, …… a</a:t>
            </a:r>
            <a:r>
              <a:rPr lang="en-US" sz="1200" dirty="0" smtClean="0"/>
              <a:t>n-1</a:t>
            </a:r>
            <a:r>
              <a:rPr lang="en-US" dirty="0" smtClean="0"/>
              <a:t>), we say a</a:t>
            </a:r>
            <a:r>
              <a:rPr lang="en-US" sz="1200" dirty="0" smtClean="0"/>
              <a:t>0</a:t>
            </a:r>
            <a:r>
              <a:rPr lang="en-US" dirty="0" smtClean="0"/>
              <a:t>, </a:t>
            </a:r>
            <a:endParaRPr lang="en-IN" dirty="0"/>
          </a:p>
          <a:p>
            <a:r>
              <a:rPr lang="en-IN" dirty="0"/>
              <a:t>is the bottom </a:t>
            </a:r>
            <a:r>
              <a:rPr lang="en-IN" dirty="0" smtClean="0"/>
              <a:t>element, a</a:t>
            </a:r>
            <a:r>
              <a:rPr lang="en-IN" sz="1200" dirty="0" smtClean="0"/>
              <a:t>n-1</a:t>
            </a:r>
            <a:r>
              <a:rPr lang="en-US" dirty="0" smtClean="0"/>
              <a:t> is </a:t>
            </a:r>
            <a:r>
              <a:rPr lang="en-US" dirty="0"/>
              <a:t>the top element, and </a:t>
            </a:r>
            <a:r>
              <a:rPr lang="en-US" i="1" dirty="0" smtClean="0"/>
              <a:t>a</a:t>
            </a:r>
            <a:r>
              <a:rPr lang="en-US" sz="1400" i="1" dirty="0" smtClean="0"/>
              <a:t>n-1</a:t>
            </a:r>
            <a:r>
              <a:rPr lang="en-US" i="1" dirty="0" smtClean="0"/>
              <a:t> </a:t>
            </a:r>
            <a:r>
              <a:rPr lang="en-US" dirty="0"/>
              <a:t>is on top of </a:t>
            </a:r>
            <a:r>
              <a:rPr lang="en-US" dirty="0" smtClean="0"/>
              <a:t>element a</a:t>
            </a:r>
            <a:r>
              <a:rPr lang="en-US" sz="1100" dirty="0" smtClean="0"/>
              <a:t>i-1</a:t>
            </a:r>
            <a:r>
              <a:rPr lang="en-US" dirty="0" smtClean="0"/>
              <a:t> , 0 &lt; i &lt; n </a:t>
            </a:r>
            <a:r>
              <a:rPr lang="en-US" i="1" dirty="0" smtClean="0"/>
              <a:t>. </a:t>
            </a:r>
            <a:endParaRPr lang="en-IN"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4419600"/>
            <a:ext cx="7620000" cy="1257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81960055"/>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241808" y="685800"/>
            <a:ext cx="8340090" cy="2819400"/>
          </a:xfrm>
        </p:spPr>
        <p:txBody>
          <a:bodyPr/>
          <a:lstStyle/>
          <a:p>
            <a:pPr marL="342900" indent="-342900" algn="just">
              <a:buFont typeface="Arial" pitchFamily="34" charset="0"/>
              <a:buChar char="•"/>
            </a:pPr>
            <a:endParaRPr lang="en-IN" dirty="0">
              <a:latin typeface="Times New Roman" pitchFamily="18" charset="0"/>
              <a:cs typeface="Times New Roman" pitchFamily="18" charset="0"/>
            </a:endParaRPr>
          </a:p>
          <a:p>
            <a:pPr marL="342900" indent="-342900" algn="just">
              <a:buFont typeface="Arial" pitchFamily="34" charset="0"/>
              <a:buChar char="•"/>
            </a:pPr>
            <a:r>
              <a:rPr lang="en-US" dirty="0">
                <a:latin typeface="Times New Roman" pitchFamily="18" charset="0"/>
                <a:cs typeface="Times New Roman" pitchFamily="18" charset="0"/>
              </a:rPr>
              <a:t>The easiest way to implement this ADT is by using a one-dimensional array, say, </a:t>
            </a:r>
            <a:r>
              <a:rPr lang="en-US" i="1" dirty="0">
                <a:latin typeface="Times New Roman" pitchFamily="18" charset="0"/>
                <a:cs typeface="Times New Roman" pitchFamily="18" charset="0"/>
              </a:rPr>
              <a:t>stack [</a:t>
            </a:r>
            <a:r>
              <a:rPr lang="en-US" i="1" dirty="0" smtClean="0">
                <a:latin typeface="Times New Roman" pitchFamily="18" charset="0"/>
                <a:cs typeface="Times New Roman" pitchFamily="18" charset="0"/>
              </a:rPr>
              <a:t>MAX-STACK-SIZE], </a:t>
            </a:r>
            <a:r>
              <a:rPr lang="en-US" dirty="0">
                <a:latin typeface="Times New Roman" pitchFamily="18" charset="0"/>
                <a:cs typeface="Times New Roman" pitchFamily="18" charset="0"/>
              </a:rPr>
              <a:t>where </a:t>
            </a:r>
            <a:r>
              <a:rPr lang="en-US" i="1" dirty="0">
                <a:latin typeface="Times New Roman" pitchFamily="18" charset="0"/>
                <a:cs typeface="Times New Roman" pitchFamily="18" charset="0"/>
              </a:rPr>
              <a:t>MAX STACK </a:t>
            </a:r>
            <a:r>
              <a:rPr lang="en-US" i="1" dirty="0" smtClean="0">
                <a:latin typeface="Times New Roman" pitchFamily="18" charset="0"/>
                <a:cs typeface="Times New Roman" pitchFamily="18" charset="0"/>
              </a:rPr>
              <a:t>SIZE </a:t>
            </a:r>
            <a:r>
              <a:rPr lang="en-US" dirty="0">
                <a:latin typeface="Times New Roman" pitchFamily="18" charset="0"/>
                <a:cs typeface="Times New Roman" pitchFamily="18" charset="0"/>
              </a:rPr>
              <a:t>is the maximum number of entries. </a:t>
            </a:r>
            <a:endParaRPr lang="en-US" dirty="0" smtClean="0">
              <a:latin typeface="Times New Roman" pitchFamily="18" charset="0"/>
              <a:cs typeface="Times New Roman" pitchFamily="18" charset="0"/>
            </a:endParaRPr>
          </a:p>
          <a:p>
            <a:pPr marL="342900" indent="-342900" algn="just">
              <a:buFont typeface="Arial" pitchFamily="34" charset="0"/>
              <a:buChar char="•"/>
            </a:pPr>
            <a:r>
              <a:rPr lang="en-US" dirty="0" smtClean="0">
                <a:latin typeface="Times New Roman" pitchFamily="18" charset="0"/>
                <a:cs typeface="Times New Roman" pitchFamily="18" charset="0"/>
              </a:rPr>
              <a:t>The </a:t>
            </a:r>
            <a:r>
              <a:rPr lang="en-US" dirty="0">
                <a:latin typeface="Times New Roman" pitchFamily="18" charset="0"/>
                <a:cs typeface="Times New Roman" pitchFamily="18" charset="0"/>
              </a:rPr>
              <a:t>first, or bottom, element of the stack is stored in </a:t>
            </a:r>
            <a:r>
              <a:rPr lang="en-US" dirty="0" smtClean="0">
                <a:latin typeface="Times New Roman" pitchFamily="18" charset="0"/>
                <a:cs typeface="Times New Roman" pitchFamily="18" charset="0"/>
              </a:rPr>
              <a:t>stack[0]. </a:t>
            </a:r>
            <a:r>
              <a:rPr lang="en-IN" dirty="0" smtClean="0">
                <a:latin typeface="Times New Roman" pitchFamily="18" charset="0"/>
                <a:cs typeface="Times New Roman" pitchFamily="18" charset="0"/>
              </a:rPr>
              <a:t>The </a:t>
            </a:r>
            <a:r>
              <a:rPr lang="en-IN" dirty="0">
                <a:latin typeface="Times New Roman" pitchFamily="18" charset="0"/>
                <a:cs typeface="Times New Roman" pitchFamily="18" charset="0"/>
              </a:rPr>
              <a:t>second </a:t>
            </a:r>
            <a:r>
              <a:rPr lang="en-IN" dirty="0" smtClean="0">
                <a:latin typeface="Times New Roman" pitchFamily="18" charset="0"/>
                <a:cs typeface="Times New Roman" pitchFamily="18" charset="0"/>
              </a:rPr>
              <a:t>in stack[1], and </a:t>
            </a:r>
            <a:r>
              <a:rPr lang="en-IN" dirty="0" err="1" smtClean="0">
                <a:latin typeface="Times New Roman" pitchFamily="18" charset="0"/>
                <a:cs typeface="Times New Roman" pitchFamily="18" charset="0"/>
              </a:rPr>
              <a:t>i</a:t>
            </a:r>
            <a:r>
              <a:rPr lang="en-IN" baseline="30000" dirty="0" err="1" smtClean="0">
                <a:latin typeface="Times New Roman" pitchFamily="18" charset="0"/>
                <a:cs typeface="Times New Roman" pitchFamily="18" charset="0"/>
              </a:rPr>
              <a:t>th</a:t>
            </a:r>
            <a:r>
              <a:rPr lang="en-IN" dirty="0" smtClean="0">
                <a:latin typeface="Times New Roman" pitchFamily="18" charset="0"/>
                <a:cs typeface="Times New Roman" pitchFamily="18" charset="0"/>
              </a:rPr>
              <a:t> in stack[i—1] </a:t>
            </a:r>
          </a:p>
          <a:p>
            <a:pPr marL="342900" indent="-342900" algn="just">
              <a:buFont typeface="Arial" pitchFamily="34" charset="0"/>
              <a:buChar char="•"/>
            </a:pPr>
            <a:endParaRPr lang="en-IN" dirty="0" smtClean="0">
              <a:latin typeface="Times New Roman" pitchFamily="18" charset="0"/>
              <a:cs typeface="Times New Roman" pitchFamily="18" charset="0"/>
            </a:endParaRPr>
          </a:p>
          <a:p>
            <a:pPr marL="342900" indent="-342900" algn="just">
              <a:buFont typeface="Arial" pitchFamily="34" charset="0"/>
              <a:buChar char="•"/>
            </a:pPr>
            <a:r>
              <a:rPr lang="en-US" dirty="0" smtClean="0">
                <a:latin typeface="Times New Roman" pitchFamily="18" charset="0"/>
                <a:cs typeface="Times New Roman" pitchFamily="18" charset="0"/>
              </a:rPr>
              <a:t>Associated </a:t>
            </a:r>
            <a:r>
              <a:rPr lang="en-US" dirty="0">
                <a:latin typeface="Times New Roman" pitchFamily="18" charset="0"/>
                <a:cs typeface="Times New Roman" pitchFamily="18" charset="0"/>
              </a:rPr>
              <a:t>with the array is a variable, </a:t>
            </a:r>
            <a:r>
              <a:rPr lang="en-US" b="1" i="1" dirty="0">
                <a:latin typeface="Times New Roman" pitchFamily="18" charset="0"/>
                <a:cs typeface="Times New Roman" pitchFamily="18" charset="0"/>
              </a:rPr>
              <a:t>top</a:t>
            </a:r>
            <a:r>
              <a:rPr lang="en-US" i="1" dirty="0">
                <a:latin typeface="Times New Roman" pitchFamily="18" charset="0"/>
                <a:cs typeface="Times New Roman" pitchFamily="18" charset="0"/>
              </a:rPr>
              <a:t>, </a:t>
            </a:r>
            <a:r>
              <a:rPr lang="en-US" dirty="0">
                <a:latin typeface="Times New Roman" pitchFamily="18" charset="0"/>
                <a:cs typeface="Times New Roman" pitchFamily="18" charset="0"/>
              </a:rPr>
              <a:t>which points to the top element in the stack. Initially, </a:t>
            </a:r>
            <a:r>
              <a:rPr lang="en-US" b="1" i="1" dirty="0">
                <a:latin typeface="Times New Roman" pitchFamily="18" charset="0"/>
                <a:cs typeface="Times New Roman" pitchFamily="18" charset="0"/>
              </a:rPr>
              <a:t>top </a:t>
            </a:r>
            <a:r>
              <a:rPr lang="en-US" b="1" dirty="0">
                <a:latin typeface="Times New Roman" pitchFamily="18" charset="0"/>
                <a:cs typeface="Times New Roman" pitchFamily="18" charset="0"/>
              </a:rPr>
              <a:t>is set to -1 </a:t>
            </a:r>
            <a:r>
              <a:rPr lang="en-US" dirty="0">
                <a:latin typeface="Times New Roman" pitchFamily="18" charset="0"/>
                <a:cs typeface="Times New Roman" pitchFamily="18" charset="0"/>
              </a:rPr>
              <a:t>to denote an empty stack. </a:t>
            </a:r>
            <a:endParaRPr lang="en-IN" dirty="0">
              <a:latin typeface="Times New Roman" pitchFamily="18" charset="0"/>
              <a:cs typeface="Times New Roman" pitchFamily="18" charset="0"/>
            </a:endParaRPr>
          </a:p>
        </p:txBody>
      </p:sp>
    </p:spTree>
    <p:extLst>
      <p:ext uri="{BB962C8B-B14F-4D97-AF65-F5344CB8AC3E}">
        <p14:creationId xmlns:p14="http://schemas.microsoft.com/office/powerpoint/2010/main" val="3626478904"/>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8696"/>
          <a:stretch/>
        </p:blipFill>
        <p:spPr bwMode="auto">
          <a:xfrm>
            <a:off x="1371600" y="4800600"/>
            <a:ext cx="6388100" cy="1981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3886200" y="685800"/>
            <a:ext cx="2133600" cy="461665"/>
          </a:xfrm>
          <a:prstGeom prst="rect">
            <a:avLst/>
          </a:prstGeom>
          <a:noFill/>
        </p:spPr>
        <p:txBody>
          <a:bodyPr wrap="square" rtlCol="0">
            <a:spAutoFit/>
          </a:bodyPr>
          <a:lstStyle/>
          <a:p>
            <a:r>
              <a:rPr lang="en-US" sz="2400" b="1" dirty="0" smtClean="0"/>
              <a:t>System Stack</a:t>
            </a:r>
            <a:endParaRPr lang="en-US" sz="2400" b="1" dirty="0"/>
          </a:p>
        </p:txBody>
      </p:sp>
      <p:sp>
        <p:nvSpPr>
          <p:cNvPr id="2" name="Text Placeholder 1"/>
          <p:cNvSpPr>
            <a:spLocks noGrp="1"/>
          </p:cNvSpPr>
          <p:nvPr>
            <p:ph type="body" idx="1"/>
          </p:nvPr>
        </p:nvSpPr>
        <p:spPr>
          <a:xfrm>
            <a:off x="498719" y="1143000"/>
            <a:ext cx="8340090" cy="1329592"/>
          </a:xfrm>
        </p:spPr>
        <p:txBody>
          <a:bodyPr/>
          <a:lstStyle/>
          <a:p>
            <a:pPr algn="just"/>
            <a:r>
              <a:rPr lang="en-US" sz="1800" dirty="0" smtClean="0">
                <a:latin typeface="Times New Roman" panose="02020603050405020304" pitchFamily="18" charset="0"/>
                <a:cs typeface="Times New Roman" panose="02020603050405020304" pitchFamily="18" charset="0"/>
              </a:rPr>
              <a:t>We </a:t>
            </a:r>
            <a:r>
              <a:rPr lang="en-US" sz="1800" dirty="0">
                <a:latin typeface="Times New Roman" panose="02020603050405020304" pitchFamily="18" charset="0"/>
                <a:cs typeface="Times New Roman" panose="02020603050405020304" pitchFamily="18" charset="0"/>
              </a:rPr>
              <a:t>look at a special stack, called the system stack, that is used by a program at run-time to process function calls. Whenever a function is invoked, the program creates a structure, referred to as an </a:t>
            </a:r>
            <a:r>
              <a:rPr lang="en-US" sz="1800" b="1" i="1" dirty="0">
                <a:latin typeface="Times New Roman" panose="02020603050405020304" pitchFamily="18" charset="0"/>
                <a:cs typeface="Times New Roman" panose="02020603050405020304" pitchFamily="18" charset="0"/>
              </a:rPr>
              <a:t>activation record </a:t>
            </a:r>
            <a:r>
              <a:rPr lang="en-US" sz="1800" b="1" dirty="0">
                <a:latin typeface="Times New Roman" panose="02020603050405020304" pitchFamily="18" charset="0"/>
                <a:cs typeface="Times New Roman" panose="02020603050405020304" pitchFamily="18" charset="0"/>
              </a:rPr>
              <a:t>or a </a:t>
            </a:r>
            <a:r>
              <a:rPr lang="en-US" sz="1800" b="1" i="1" dirty="0">
                <a:latin typeface="Times New Roman" panose="02020603050405020304" pitchFamily="18" charset="0"/>
                <a:cs typeface="Times New Roman" panose="02020603050405020304" pitchFamily="18" charset="0"/>
              </a:rPr>
              <a:t>stack frame</a:t>
            </a:r>
            <a:r>
              <a:rPr lang="en-US" sz="1800" i="1" dirty="0">
                <a:latin typeface="Times New Roman" panose="02020603050405020304" pitchFamily="18" charset="0"/>
                <a:cs typeface="Times New Roman" panose="02020603050405020304" pitchFamily="18" charset="0"/>
              </a:rPr>
              <a:t>, </a:t>
            </a:r>
            <a:r>
              <a:rPr lang="en-US" sz="1800" dirty="0">
                <a:latin typeface="Times New Roman" panose="02020603050405020304" pitchFamily="18" charset="0"/>
                <a:cs typeface="Times New Roman" panose="02020603050405020304" pitchFamily="18" charset="0"/>
              </a:rPr>
              <a:t>and places it on top of the system stack. Initially, </a:t>
            </a:r>
            <a:r>
              <a:rPr lang="en-US" sz="1800" dirty="0" smtClean="0">
                <a:latin typeface="Times New Roman" panose="02020603050405020304" pitchFamily="18" charset="0"/>
                <a:cs typeface="Times New Roman" panose="02020603050405020304" pitchFamily="18" charset="0"/>
              </a:rPr>
              <a:t>the activation </a:t>
            </a:r>
            <a:r>
              <a:rPr lang="en-US" sz="1800" dirty="0">
                <a:latin typeface="Times New Roman" panose="02020603050405020304" pitchFamily="18" charset="0"/>
                <a:cs typeface="Times New Roman" panose="02020603050405020304" pitchFamily="18" charset="0"/>
              </a:rPr>
              <a:t>record for the invoked function </a:t>
            </a:r>
            <a:r>
              <a:rPr lang="en-US" sz="1800" b="1" dirty="0">
                <a:latin typeface="Times New Roman" panose="02020603050405020304" pitchFamily="18" charset="0"/>
                <a:cs typeface="Times New Roman" panose="02020603050405020304" pitchFamily="18" charset="0"/>
              </a:rPr>
              <a:t>contains only a pointer to the previous stack frame and a return address</a:t>
            </a:r>
            <a:r>
              <a:rPr lang="en-US" sz="1800" dirty="0">
                <a:latin typeface="Times New Roman" panose="02020603050405020304" pitchFamily="18" charset="0"/>
                <a:cs typeface="Times New Roman" panose="02020603050405020304" pitchFamily="18" charset="0"/>
              </a:rPr>
              <a:t>. The previous stack frame pointer points to the stack frame of the invoking function, while the return address contains the location of the statement to be executed after the function terminates. </a:t>
            </a:r>
            <a:endParaRPr lang="en-US" sz="1800" dirty="0" smtClean="0">
              <a:latin typeface="Times New Roman" panose="02020603050405020304" pitchFamily="18" charset="0"/>
              <a:cs typeface="Times New Roman" panose="02020603050405020304" pitchFamily="18" charset="0"/>
            </a:endParaRPr>
          </a:p>
          <a:p>
            <a:pPr algn="just"/>
            <a:r>
              <a:rPr lang="en-US" sz="1800" dirty="0" smtClean="0">
                <a:latin typeface="Times New Roman" panose="02020603050405020304" pitchFamily="18" charset="0"/>
                <a:cs typeface="Times New Roman" panose="02020603050405020304" pitchFamily="18" charset="0"/>
              </a:rPr>
              <a:t>If </a:t>
            </a:r>
            <a:r>
              <a:rPr lang="en-US" sz="1800" dirty="0">
                <a:latin typeface="Times New Roman" panose="02020603050405020304" pitchFamily="18" charset="0"/>
                <a:cs typeface="Times New Roman" panose="02020603050405020304" pitchFamily="18" charset="0"/>
              </a:rPr>
              <a:t>this function </a:t>
            </a:r>
            <a:r>
              <a:rPr lang="en-US" sz="1800" b="1" dirty="0">
                <a:latin typeface="Times New Roman" panose="02020603050405020304" pitchFamily="18" charset="0"/>
                <a:cs typeface="Times New Roman" panose="02020603050405020304" pitchFamily="18" charset="0"/>
              </a:rPr>
              <a:t>invokes another function</a:t>
            </a:r>
            <a:r>
              <a:rPr lang="en-US" sz="1800" dirty="0">
                <a:latin typeface="Times New Roman" panose="02020603050405020304" pitchFamily="18" charset="0"/>
                <a:cs typeface="Times New Roman" panose="02020603050405020304" pitchFamily="18" charset="0"/>
              </a:rPr>
              <a:t>, the local variables, except those declared static, and the parameters of the invoking function are added to its stack frame. A new stack frame is then created for the invoked function and placed on top of the system stack. When this function terminates, its stack frame is removed and the processing of the invoking function, which is again on top of the stack, continues. </a:t>
            </a:r>
          </a:p>
        </p:txBody>
      </p:sp>
      <p:sp>
        <p:nvSpPr>
          <p:cNvPr id="5" name="TextBox 4"/>
          <p:cNvSpPr txBox="1"/>
          <p:nvPr/>
        </p:nvSpPr>
        <p:spPr>
          <a:xfrm>
            <a:off x="8229600" y="6183868"/>
            <a:ext cx="838200" cy="369332"/>
          </a:xfrm>
          <a:prstGeom prst="rect">
            <a:avLst/>
          </a:prstGeom>
          <a:noFill/>
        </p:spPr>
        <p:txBody>
          <a:bodyPr wrap="square" rtlCol="0">
            <a:spAutoFit/>
          </a:bodyPr>
          <a:lstStyle/>
          <a:p>
            <a:r>
              <a:rPr lang="en-US" dirty="0" smtClean="0">
                <a:hlinkClick r:id="rId3" action="ppaction://hlinksldjump"/>
              </a:rPr>
              <a:t>Back</a:t>
            </a:r>
            <a:endParaRPr lang="en-US" dirty="0"/>
          </a:p>
        </p:txBody>
      </p:sp>
    </p:spTree>
    <p:extLst>
      <p:ext uri="{BB962C8B-B14F-4D97-AF65-F5344CB8AC3E}">
        <p14:creationId xmlns:p14="http://schemas.microsoft.com/office/powerpoint/2010/main" val="3321220439"/>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2082" y="1123950"/>
            <a:ext cx="7956118" cy="5276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70055307"/>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6688" y="1252538"/>
            <a:ext cx="8810625" cy="435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38776397"/>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249555" y="914400"/>
            <a:ext cx="8340090" cy="307777"/>
          </a:xfrm>
        </p:spPr>
        <p:txBody>
          <a:bodyPr/>
          <a:lstStyle/>
          <a:p>
            <a:r>
              <a:rPr lang="en-US" b="1" u="sng" dirty="0" smtClean="0"/>
              <a:t>To add an element to the stack </a:t>
            </a:r>
            <a:endParaRPr lang="en-IN" b="1" u="sng" dirty="0"/>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1219200"/>
            <a:ext cx="6134100" cy="2847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152400" y="3962400"/>
            <a:ext cx="4114800" cy="400110"/>
          </a:xfrm>
          <a:prstGeom prst="rect">
            <a:avLst/>
          </a:prstGeom>
        </p:spPr>
        <p:txBody>
          <a:bodyPr wrap="square">
            <a:spAutoFit/>
          </a:bodyPr>
          <a:lstStyle/>
          <a:p>
            <a:r>
              <a:rPr lang="en-US" sz="2000" b="1" u="sng" dirty="0"/>
              <a:t>To </a:t>
            </a:r>
            <a:r>
              <a:rPr lang="en-US" sz="2000" b="1" u="sng" dirty="0" smtClean="0"/>
              <a:t>delete an </a:t>
            </a:r>
            <a:r>
              <a:rPr lang="en-US" sz="2000" b="1" u="sng" dirty="0"/>
              <a:t>element </a:t>
            </a:r>
            <a:r>
              <a:rPr lang="en-US" sz="2000" b="1" u="sng" dirty="0" smtClean="0"/>
              <a:t>from the </a:t>
            </a:r>
            <a:r>
              <a:rPr lang="en-US" sz="2000" b="1" u="sng" dirty="0"/>
              <a:t>stack </a:t>
            </a:r>
            <a:endParaRPr lang="en-IN" sz="2000" b="1" u="sng" dirty="0"/>
          </a:p>
        </p:txBody>
      </p:sp>
      <p:pic>
        <p:nvPicPr>
          <p:cNvPr id="1024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3000" y="4400550"/>
            <a:ext cx="7620000" cy="2228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59928552"/>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914400"/>
            <a:ext cx="7107123" cy="677108"/>
          </a:xfrm>
        </p:spPr>
        <p:txBody>
          <a:bodyPr/>
          <a:lstStyle/>
          <a:p>
            <a:r>
              <a:rPr lang="en-US" b="1" dirty="0" smtClean="0"/>
              <a:t>Stacks Using Dynamic Array </a:t>
            </a:r>
            <a:endParaRPr lang="en-IN" b="1" dirty="0"/>
          </a:p>
        </p:txBody>
      </p:sp>
      <p:sp>
        <p:nvSpPr>
          <p:cNvPr id="3" name="Text Placeholder 2"/>
          <p:cNvSpPr>
            <a:spLocks noGrp="1"/>
          </p:cNvSpPr>
          <p:nvPr>
            <p:ph type="body" idx="1"/>
          </p:nvPr>
        </p:nvSpPr>
        <p:spPr>
          <a:xfrm>
            <a:off x="241808" y="1752600"/>
            <a:ext cx="8340090" cy="4924425"/>
          </a:xfrm>
        </p:spPr>
        <p:txBody>
          <a:bodyPr/>
          <a:lstStyle/>
          <a:p>
            <a:r>
              <a:rPr lang="en-US" dirty="0" smtClean="0"/>
              <a:t>During Compile time, (MAX _ STACK _ SIZE) – it is important to know how large stack will become. </a:t>
            </a:r>
          </a:p>
          <a:p>
            <a:endParaRPr lang="en-US" dirty="0"/>
          </a:p>
          <a:p>
            <a:r>
              <a:rPr lang="en-US" dirty="0" smtClean="0"/>
              <a:t>To overcome this shortcoming we use dynamically allocated array for the elements and then  increasing the size of this array as needed. </a:t>
            </a:r>
          </a:p>
          <a:p>
            <a:endParaRPr lang="en-US" dirty="0"/>
          </a:p>
          <a:p>
            <a:r>
              <a:rPr lang="en-US" dirty="0" smtClean="0"/>
              <a:t>Stack  </a:t>
            </a:r>
            <a:r>
              <a:rPr lang="en-US" dirty="0" err="1" smtClean="0"/>
              <a:t>CreateS</a:t>
            </a:r>
            <a:r>
              <a:rPr lang="en-US" dirty="0" smtClean="0"/>
              <a:t>( </a:t>
            </a:r>
            <a:r>
              <a:rPr lang="en-US" dirty="0"/>
              <a:t>) :: = </a:t>
            </a:r>
            <a:r>
              <a:rPr lang="en-US" dirty="0" err="1"/>
              <a:t>typedef</a:t>
            </a:r>
            <a:r>
              <a:rPr lang="en-US" dirty="0"/>
              <a:t> </a:t>
            </a:r>
            <a:r>
              <a:rPr lang="en-US" dirty="0" smtClean="0"/>
              <a:t> </a:t>
            </a:r>
            <a:r>
              <a:rPr lang="en-US" dirty="0" err="1" smtClean="0"/>
              <a:t>struct</a:t>
            </a:r>
            <a:r>
              <a:rPr lang="en-US" dirty="0" smtClean="0"/>
              <a:t>   {</a:t>
            </a:r>
          </a:p>
          <a:p>
            <a:r>
              <a:rPr lang="en-US" dirty="0" smtClean="0"/>
              <a:t>		</a:t>
            </a:r>
            <a:r>
              <a:rPr lang="en-US" dirty="0" err="1" smtClean="0"/>
              <a:t>int</a:t>
            </a:r>
            <a:r>
              <a:rPr lang="en-US" dirty="0" smtClean="0"/>
              <a:t> key;</a:t>
            </a:r>
          </a:p>
          <a:p>
            <a:r>
              <a:rPr lang="en-US" dirty="0" smtClean="0"/>
              <a:t>		/* other fields */</a:t>
            </a:r>
          </a:p>
          <a:p>
            <a:r>
              <a:rPr lang="en-US" dirty="0"/>
              <a:t>	</a:t>
            </a:r>
            <a:r>
              <a:rPr lang="en-US" dirty="0" smtClean="0"/>
              <a:t>	} element ;</a:t>
            </a:r>
          </a:p>
          <a:p>
            <a:endParaRPr lang="en-US" dirty="0" smtClean="0"/>
          </a:p>
          <a:p>
            <a:r>
              <a:rPr lang="en-US" dirty="0"/>
              <a:t>	</a:t>
            </a:r>
            <a:r>
              <a:rPr lang="en-US" dirty="0" smtClean="0"/>
              <a:t>element *stack;</a:t>
            </a:r>
          </a:p>
          <a:p>
            <a:r>
              <a:rPr lang="en-US" dirty="0"/>
              <a:t>	</a:t>
            </a:r>
            <a:r>
              <a:rPr lang="en-US" dirty="0" smtClean="0"/>
              <a:t>MALLOC(stack, </a:t>
            </a:r>
            <a:r>
              <a:rPr lang="en-US" dirty="0" err="1" smtClean="0"/>
              <a:t>sizeof</a:t>
            </a:r>
            <a:r>
              <a:rPr lang="en-US" dirty="0" smtClean="0"/>
              <a:t>(*stack));</a:t>
            </a:r>
          </a:p>
          <a:p>
            <a:r>
              <a:rPr lang="en-US" dirty="0"/>
              <a:t>	</a:t>
            </a:r>
            <a:r>
              <a:rPr lang="en-US" dirty="0" err="1" smtClean="0"/>
              <a:t>int</a:t>
            </a:r>
            <a:r>
              <a:rPr lang="en-US" dirty="0" smtClean="0"/>
              <a:t> capacity = 1;</a:t>
            </a:r>
          </a:p>
          <a:p>
            <a:r>
              <a:rPr lang="en-US" dirty="0"/>
              <a:t>	</a:t>
            </a:r>
            <a:r>
              <a:rPr lang="en-US" dirty="0" err="1" smtClean="0"/>
              <a:t>int</a:t>
            </a:r>
            <a:r>
              <a:rPr lang="en-US" dirty="0" smtClean="0"/>
              <a:t> top = -1;</a:t>
            </a:r>
            <a:endParaRPr lang="en-US" dirty="0"/>
          </a:p>
          <a:p>
            <a:endParaRPr lang="en-IN" dirty="0"/>
          </a:p>
        </p:txBody>
      </p:sp>
    </p:spTree>
    <p:extLst>
      <p:ext uri="{BB962C8B-B14F-4D97-AF65-F5344CB8AC3E}">
        <p14:creationId xmlns:p14="http://schemas.microsoft.com/office/powerpoint/2010/main" val="2844519828"/>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22910" y="1219200"/>
            <a:ext cx="8340090" cy="4038600"/>
          </a:xfrm>
        </p:spPr>
        <p:txBody>
          <a:bodyPr/>
          <a:lstStyle/>
          <a:p>
            <a:r>
              <a:rPr lang="en-US" dirty="0" smtClean="0"/>
              <a:t>Boolean </a:t>
            </a:r>
            <a:r>
              <a:rPr lang="en-US" dirty="0" err="1" smtClean="0"/>
              <a:t>IsEmpty</a:t>
            </a:r>
            <a:r>
              <a:rPr lang="en-US" dirty="0" smtClean="0"/>
              <a:t>(Stack) ::= top&lt;0;</a:t>
            </a:r>
          </a:p>
          <a:p>
            <a:endParaRPr lang="en-US" dirty="0"/>
          </a:p>
          <a:p>
            <a:r>
              <a:rPr lang="en-US" dirty="0" smtClean="0"/>
              <a:t>Boolean </a:t>
            </a:r>
            <a:r>
              <a:rPr lang="en-US" dirty="0" err="1" smtClean="0"/>
              <a:t>IsFull</a:t>
            </a:r>
            <a:r>
              <a:rPr lang="en-US" dirty="0" smtClean="0"/>
              <a:t>(Stack) ::= top &gt;= capacity – 1;</a:t>
            </a:r>
          </a:p>
          <a:p>
            <a:endParaRPr lang="en-US" sz="1050" dirty="0"/>
          </a:p>
          <a:p>
            <a:endParaRPr lang="en-US" dirty="0" smtClean="0"/>
          </a:p>
          <a:p>
            <a:pPr marL="342900" indent="-342900">
              <a:buFont typeface="Arial" pitchFamily="34" charset="0"/>
              <a:buChar char="•"/>
            </a:pPr>
            <a:r>
              <a:rPr lang="en-US" dirty="0" smtClean="0"/>
              <a:t>New code for stack full attempts to increase the capacity of the array stack so that we can add additional element to the stack .</a:t>
            </a:r>
          </a:p>
          <a:p>
            <a:pPr marL="342900" indent="-342900">
              <a:buFont typeface="Arial" pitchFamily="34" charset="0"/>
              <a:buChar char="•"/>
            </a:pPr>
            <a:endParaRPr lang="en-US" dirty="0"/>
          </a:p>
          <a:p>
            <a:pPr marL="342900" indent="-342900">
              <a:buFont typeface="Arial" pitchFamily="34" charset="0"/>
              <a:buChar char="•"/>
            </a:pPr>
            <a:r>
              <a:rPr lang="en-US" dirty="0" smtClean="0"/>
              <a:t>Before increasing the capacity of an array, we must decide what the new capacity should be.</a:t>
            </a:r>
          </a:p>
          <a:p>
            <a:pPr marL="342900" indent="-342900">
              <a:buFont typeface="Arial" pitchFamily="34" charset="0"/>
              <a:buChar char="•"/>
            </a:pPr>
            <a:endParaRPr lang="en-US" dirty="0"/>
          </a:p>
          <a:p>
            <a:pPr marL="342900" indent="-342900">
              <a:buFont typeface="Arial" pitchFamily="34" charset="0"/>
              <a:buChar char="•"/>
            </a:pPr>
            <a:r>
              <a:rPr lang="en-US" dirty="0" smtClean="0"/>
              <a:t>In array doubling, we double array capacity whenever it becomes necessary to increase the capacity of an array. </a:t>
            </a:r>
            <a:endParaRPr lang="en-US" sz="1400" dirty="0"/>
          </a:p>
        </p:txBody>
      </p:sp>
    </p:spTree>
    <p:extLst>
      <p:ext uri="{BB962C8B-B14F-4D97-AF65-F5344CB8AC3E}">
        <p14:creationId xmlns:p14="http://schemas.microsoft.com/office/powerpoint/2010/main" val="64020195"/>
      </p:ext>
    </p:extLst>
  </p:cSld>
  <p:clrMapOvr>
    <a:masterClrMapping/>
  </p:clrMapOvr>
  <p:timing>
    <p:tnLst>
      <p:par>
        <p:cTn id="1" dur="indefinite" restart="never" nodeType="tmRoot"/>
      </p:par>
    </p:tnLst>
  </p:timing>
</p:sld>
</file>

<file path=ppt/theme/theme1.xml><?xml version="1.0" encoding="utf-8"?>
<a:theme xmlns:a="http://schemas.openxmlformats.org/drawingml/2006/main" name="Theme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Theme1</Template>
  <TotalTime>10580</TotalTime>
  <Words>6018</Words>
  <Application>Microsoft Office PowerPoint</Application>
  <PresentationFormat>On-screen Show (4:3)</PresentationFormat>
  <Paragraphs>852</Paragraphs>
  <Slides>116</Slides>
  <Notes>0</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116</vt:i4>
      </vt:variant>
    </vt:vector>
  </HeadingPairs>
  <TitlesOfParts>
    <vt:vector size="127" baseType="lpstr">
      <vt:lpstr>Arial</vt:lpstr>
      <vt:lpstr>Arial MT</vt:lpstr>
      <vt:lpstr>Calibri</vt:lpstr>
      <vt:lpstr>Courier New</vt:lpstr>
      <vt:lpstr>Georgia</vt:lpstr>
      <vt:lpstr>Palatino Linotype</vt:lpstr>
      <vt:lpstr>Tahoma</vt:lpstr>
      <vt:lpstr>Times New Roman</vt:lpstr>
      <vt:lpstr>Trebuchet MS</vt:lpstr>
      <vt:lpstr>Wingdings</vt:lpstr>
      <vt:lpstr>Theme1</vt:lpstr>
      <vt:lpstr>Department of Computer Applications</vt:lpstr>
      <vt:lpstr>DATA STRUCTURE</vt:lpstr>
      <vt:lpstr>PowerPoint Presentation</vt:lpstr>
      <vt:lpstr>Classification of Data Structure</vt:lpstr>
      <vt:lpstr>Primitive and Non-Primitive Data Structure</vt:lpstr>
      <vt:lpstr>That means, algorithm is a set of instruction  written to carry out certain tasks &amp; the data  structure is the way of organizing the data with  their logical relationship retained.</vt:lpstr>
      <vt:lpstr>Data structure</vt:lpstr>
      <vt:lpstr>Non-Primitive DS</vt:lpstr>
      <vt:lpstr>They are basic structures and directly operated upon by the machine instructions.</vt:lpstr>
      <vt:lpstr>They are more sophisticated data  structures.</vt:lpstr>
      <vt:lpstr>A primitive data structure is generally a basic  structure that is usually built into the language, such  as an integer, a float.</vt:lpstr>
      <vt:lpstr>Linear and Non- Linear Data Structure</vt:lpstr>
      <vt:lpstr>Data Structure Operations</vt:lpstr>
      <vt:lpstr>PowerPoint Presentation</vt:lpstr>
      <vt:lpstr>PowerPoint Presentation</vt:lpstr>
      <vt:lpstr>POINTERS AND DYNAMIC MEMORY ALLOCATION</vt:lpstr>
      <vt:lpstr>PowerPoint Presentation</vt:lpstr>
      <vt:lpstr>Dynamic Memory Allocation Functions</vt:lpstr>
      <vt:lpstr>Allocating a Block of Mem63   ory</vt:lpstr>
      <vt:lpstr>Example</vt:lpstr>
      <vt:lpstr>Contd.</vt:lpstr>
      <vt:lpstr>Points to Note </vt:lpstr>
      <vt:lpstr>Can we allocate only  arr70 ays?</vt:lpstr>
      <vt:lpstr>malloc( )-ing array of str71</vt:lpstr>
      <vt:lpstr>Static array of</vt:lpstr>
      <vt:lpstr>Static array of  pointers</vt:lpstr>
      <vt:lpstr>How it will look  like w</vt:lpstr>
      <vt:lpstr>calloc()</vt:lpstr>
      <vt:lpstr>realloc ( )</vt:lpstr>
      <vt:lpstr>Releasing the Alloca69ted  Space: free</vt:lpstr>
      <vt:lpstr>PowerPoint Presentation</vt:lpstr>
      <vt:lpstr>PowerPoint Presentation</vt:lpstr>
      <vt:lpstr>PowerPoint Presentation</vt:lpstr>
      <vt:lpstr>ABSTRACT DATA TYPE </vt:lpstr>
      <vt:lpstr>ARRAYS</vt:lpstr>
      <vt:lpstr>PowerPoint Presentation</vt:lpstr>
      <vt:lpstr>An array is a sequenced collection of elements, normally of  the same data type, although some programming languages  accept arrays in which elements are of different types. We  can refer to the elements in the array as the first element,</vt:lpstr>
      <vt:lpstr>Multi-dimensional arrays The arrays discussed so far are known as one-dimensional  arrays because the data is organized linearly in only one  direction. Many applications require that data be stored in  more than one dimension. Figure shows a table, which is  commonly called a two-dimensional array.</vt:lpstr>
      <vt:lpstr>The indexes in a one-dimensional array directly define the  relative positions of the element in actual memory. Figure  shows a two-dimensional array and how it is stored in  memory using row-major or column-major storage. Row-  major storage is more common.</vt:lpstr>
      <vt:lpstr>Overview</vt:lpstr>
      <vt:lpstr>Creating  Arrays</vt:lpstr>
      <vt:lpstr>Array Length</vt:lpstr>
      <vt:lpstr>Subscript Range</vt:lpstr>
      <vt:lpstr>Initializing an Array's element</vt:lpstr>
      <vt:lpstr>Initializing Array Elements in  a Loop</vt:lpstr>
      <vt:lpstr>Dynamically Allocated Arrays </vt:lpstr>
      <vt:lpstr>PowerPoint Presentation</vt:lpstr>
      <vt:lpstr>PowerPoint Presentation</vt:lpstr>
      <vt:lpstr>PowerPoint Presentation</vt:lpstr>
      <vt:lpstr>Structures and Unions in C  Objectives</vt:lpstr>
      <vt:lpstr>Structures</vt:lpstr>
      <vt:lpstr>PowerPoint Presentation</vt:lpstr>
      <vt:lpstr>PowerPoint Presentation</vt:lpstr>
      <vt:lpstr>PowerPoint Presentation</vt:lpstr>
      <vt:lpstr>PowerPoint Presentation</vt:lpstr>
      <vt:lpstr>PowerPoint Presentation</vt:lpstr>
      <vt:lpstr>UNIONS</vt:lpstr>
      <vt:lpstr>PowerPoint Presentation</vt:lpstr>
      <vt:lpstr> Self-Referential Structures</vt:lpstr>
      <vt:lpstr>PowerPoint Presentation</vt:lpstr>
      <vt:lpstr>PowerPoint Presentation</vt:lpstr>
      <vt:lpstr> THE POLYNOMIAL  ABSTRACT DATA TYPE</vt:lpstr>
      <vt:lpstr>PowerPoint Presentation</vt:lpstr>
      <vt:lpstr>PowerPoint Presentation</vt:lpstr>
      <vt:lpstr>Initial Version of Polynomial addition (Padd function)</vt:lpstr>
      <vt:lpstr>PowerPoint Presentation</vt:lpstr>
      <vt:lpstr>PowerPoint Presentation</vt:lpstr>
      <vt:lpstr>PowerPoint Presentation</vt:lpstr>
      <vt:lpstr>PowerPoint Presentation</vt:lpstr>
      <vt:lpstr> THE SPARSE MATRIX ABSTRACT DATA TYPE</vt:lpstr>
      <vt:lpstr>PowerPoint Presentation</vt:lpstr>
      <vt:lpstr>PowerPoint Presentation</vt:lpstr>
      <vt:lpstr>PowerPoint Presentation</vt:lpstr>
      <vt:lpstr>PowerPoint Presentation</vt:lpstr>
      <vt:lpstr>PowerPoint Presentation</vt:lpstr>
      <vt:lpstr>PowerPoint Presentation</vt:lpstr>
      <vt:lpstr> REPRESENTATION OF MULTIDIMENSIONAL ARRAYS</vt:lpstr>
      <vt:lpstr>PowerPoint Presentation</vt:lpstr>
      <vt:lpstr>PowerPoint Presentation</vt:lpstr>
      <vt:lpstr>THE STRING ABSTRACT DATA TYPE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Case:1</vt:lpstr>
      <vt:lpstr>PowerPoint Presentation</vt:lpstr>
      <vt:lpstr>PowerPoint Presentation</vt:lpstr>
      <vt:lpstr>STACK</vt:lpstr>
      <vt:lpstr>PowerPoint Presentation</vt:lpstr>
      <vt:lpstr>PowerPoint Presentation</vt:lpstr>
      <vt:lpstr>PowerPoint Presentation</vt:lpstr>
      <vt:lpstr>PowerPoint Presentation</vt:lpstr>
      <vt:lpstr>PowerPoint Presentation</vt:lpstr>
      <vt:lpstr>Stacks Using Dynamic Array </vt:lpstr>
      <vt:lpstr>PowerPoint Presentation</vt:lpstr>
      <vt:lpstr>PowerPoint Presentation</vt:lpstr>
      <vt:lpstr>Evaluation of Expressions </vt:lpstr>
      <vt:lpstr>PowerPoint Presentation</vt:lpstr>
      <vt:lpstr>PowerPoint Presentation</vt:lpstr>
      <vt:lpstr>PowerPoint Presentation</vt:lpstr>
      <vt:lpstr>Infix To Postfix</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Question Bank</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Department of Computer Science and  Engineering</dc:title>
  <dc:creator>Admin</dc:creator>
  <cp:lastModifiedBy>prashant</cp:lastModifiedBy>
  <cp:revision>126</cp:revision>
  <dcterms:created xsi:type="dcterms:W3CDTF">2023-11-07T06:57:54Z</dcterms:created>
  <dcterms:modified xsi:type="dcterms:W3CDTF">2025-03-29T11:45:17Z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LastSaved">
    <vt:filetime>2023-11-07T00:00:00Z</vt:filetime>
  </property>
</Properties>
</file>