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7" r:id="rId15"/>
    <p:sldId id="270" r:id="rId16"/>
    <p:sldId id="271" r:id="rId17"/>
    <p:sldId id="272" r:id="rId18"/>
    <p:sldId id="273" r:id="rId19"/>
    <p:sldId id="274" r:id="rId20"/>
    <p:sldId id="275" r:id="rId21"/>
    <p:sldId id="276" r:id="rId22"/>
    <p:sldId id="278" r:id="rId23"/>
    <p:sldId id="279"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54A84E3C-7B29-488B-944D-D6CF0F12521D}">
          <p14:sldIdLst>
            <p14:sldId id="256"/>
            <p14:sldId id="257"/>
            <p14:sldId id="258"/>
            <p14:sldId id="259"/>
            <p14:sldId id="260"/>
            <p14:sldId id="261"/>
            <p14:sldId id="263"/>
            <p14:sldId id="264"/>
            <p14:sldId id="265"/>
            <p14:sldId id="266"/>
            <p14:sldId id="267"/>
            <p14:sldId id="268"/>
            <p14:sldId id="269"/>
            <p14:sldId id="277"/>
            <p14:sldId id="270"/>
            <p14:sldId id="271"/>
            <p14:sldId id="272"/>
            <p14:sldId id="273"/>
            <p14:sldId id="274"/>
            <p14:sldId id="275"/>
            <p14:sldId id="276"/>
            <p14:sldId id="278"/>
            <p14:sldId id="279"/>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5AF6D247-D466-4E62-84CF-42A92C4B771F}" type="datetimeFigureOut">
              <a:rPr lang="en-IN" smtClean="0"/>
              <a:t>03-04-2025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2112484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AF6D247-D466-4E62-84CF-42A92C4B771F}" type="datetimeFigureOut">
              <a:rPr lang="en-IN" smtClean="0"/>
              <a:t>03-04-2025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2670709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AF6D247-D466-4E62-84CF-42A92C4B771F}" type="datetimeFigureOut">
              <a:rPr lang="en-IN" smtClean="0"/>
              <a:t>03-04-2025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973737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AF6D247-D466-4E62-84CF-42A92C4B771F}" type="datetimeFigureOut">
              <a:rPr lang="en-IN" smtClean="0"/>
              <a:t>03-04-2025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590307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AF6D247-D466-4E62-84CF-42A92C4B771F}" type="datetimeFigureOut">
              <a:rPr lang="en-IN" smtClean="0"/>
              <a:t>03-04-2025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313786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5AF6D247-D466-4E62-84CF-42A92C4B771F}" type="datetimeFigureOut">
              <a:rPr lang="en-IN" smtClean="0"/>
              <a:t>03-04-2025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207026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5AF6D247-D466-4E62-84CF-42A92C4B771F}" type="datetimeFigureOut">
              <a:rPr lang="en-IN" smtClean="0"/>
              <a:t>03-04-2025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1962103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5AF6D247-D466-4E62-84CF-42A92C4B771F}" type="datetimeFigureOut">
              <a:rPr lang="en-IN" smtClean="0"/>
              <a:t>03-04-2025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2255409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F6D247-D466-4E62-84CF-42A92C4B771F}" type="datetimeFigureOut">
              <a:rPr lang="en-IN" smtClean="0"/>
              <a:t>03-04-2025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1189848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AF6D247-D466-4E62-84CF-42A92C4B771F}" type="datetimeFigureOut">
              <a:rPr lang="en-IN" smtClean="0"/>
              <a:t>03-04-2025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3176301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AF6D247-D466-4E62-84CF-42A92C4B771F}" type="datetimeFigureOut">
              <a:rPr lang="en-IN" smtClean="0"/>
              <a:t>03-04-2025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ADA76A1-66A7-471C-BD17-2982CA3BE677}" type="slidenum">
              <a:rPr lang="en-IN" smtClean="0"/>
              <a:t>‹#›</a:t>
            </a:fld>
            <a:endParaRPr lang="en-IN"/>
          </a:p>
        </p:txBody>
      </p:sp>
    </p:spTree>
    <p:extLst>
      <p:ext uri="{BB962C8B-B14F-4D97-AF65-F5344CB8AC3E}">
        <p14:creationId xmlns:p14="http://schemas.microsoft.com/office/powerpoint/2010/main" val="106942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F6D247-D466-4E62-84CF-42A92C4B771F}" type="datetimeFigureOut">
              <a:rPr lang="en-IN" smtClean="0"/>
              <a:t>03-04-2025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DA76A1-66A7-471C-BD17-2982CA3BE677}" type="slidenum">
              <a:rPr lang="en-IN" smtClean="0"/>
              <a:t>‹#›</a:t>
            </a:fld>
            <a:endParaRPr lang="en-IN"/>
          </a:p>
        </p:txBody>
      </p:sp>
    </p:spTree>
    <p:extLst>
      <p:ext uri="{BB962C8B-B14F-4D97-AF65-F5344CB8AC3E}">
        <p14:creationId xmlns:p14="http://schemas.microsoft.com/office/powerpoint/2010/main" val="3738624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https://www.geeksforgeeks.org/graph-data-structure-and-algorithms/" TargetMode="External"/><Relationship Id="rId5" Type="http://schemas.openxmlformats.org/officeDocument/2006/relationships/hyperlink" Target="https://www.geeksforgeeks.org/data-structures/" TargetMode="Externa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hyperlink" Target="https://www.geeksforgeeks.org/introduction-to-graphs-data-structure-and-algorithm-tutorials/" TargetMode="Externa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9" name="Picture 8"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10"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12" name="Rectangle 3"/>
          <p:cNvSpPr>
            <a:spLocks noChangeArrowheads="1"/>
          </p:cNvSpPr>
          <p:nvPr/>
        </p:nvSpPr>
        <p:spPr bwMode="auto">
          <a:xfrm>
            <a:off x="1011381" y="1489965"/>
            <a:ext cx="939338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32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cs typeface="Times New Roman" panose="02020603050405020304" pitchFamily="18" charset="0"/>
              </a:rPr>
              <a:t>DEPARTMENT OF BACHELOR OF COMPUTER APPLICATIONS</a:t>
            </a:r>
            <a:endParaRPr kumimoji="0" lang="en-US" altLang="en-US" sz="32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p:txBody>
      </p:sp>
      <p:sp>
        <p:nvSpPr>
          <p:cNvPr id="13" name="Rectangle 12"/>
          <p:cNvSpPr/>
          <p:nvPr/>
        </p:nvSpPr>
        <p:spPr>
          <a:xfrm>
            <a:off x="1205345" y="3138283"/>
            <a:ext cx="9337964" cy="461665"/>
          </a:xfrm>
          <a:prstGeom prst="rect">
            <a:avLst/>
          </a:prstGeom>
        </p:spPr>
        <p:txBody>
          <a:bodyPr wrap="square">
            <a:spAutoFit/>
          </a:bodyPr>
          <a:lstStyle/>
          <a:p>
            <a:pPr algn="ctr"/>
            <a:r>
              <a:rPr lang="en-IN" sz="2400" b="1" dirty="0">
                <a:latin typeface="Cambria" panose="02040503050406030204" pitchFamily="18" charset="0"/>
                <a:ea typeface="Cambria" panose="02040503050406030204" pitchFamily="18" charset="0"/>
              </a:rPr>
              <a:t>FUNDAMENTALS OF DATA STRUCTURE</a:t>
            </a:r>
            <a:endParaRPr lang="en-IN" sz="2400" dirty="0">
              <a:latin typeface="Cambria" panose="02040503050406030204" pitchFamily="18" charset="0"/>
              <a:ea typeface="Cambria" panose="02040503050406030204" pitchFamily="18" charset="0"/>
            </a:endParaRPr>
          </a:p>
        </p:txBody>
      </p:sp>
      <p:sp>
        <p:nvSpPr>
          <p:cNvPr id="14" name="Rectangle 13"/>
          <p:cNvSpPr/>
          <p:nvPr/>
        </p:nvSpPr>
        <p:spPr>
          <a:xfrm>
            <a:off x="4734201" y="3709383"/>
            <a:ext cx="3841762" cy="461665"/>
          </a:xfrm>
          <a:prstGeom prst="rect">
            <a:avLst/>
          </a:prstGeom>
        </p:spPr>
        <p:txBody>
          <a:bodyPr wrap="square">
            <a:spAutoFit/>
          </a:bodyPr>
          <a:lstStyle/>
          <a:p>
            <a:r>
              <a:rPr lang="en-IN" sz="2400" b="1" dirty="0">
                <a:latin typeface="Cambria" panose="02040503050406030204" pitchFamily="18" charset="0"/>
                <a:ea typeface="Cambria" panose="02040503050406030204" pitchFamily="18" charset="0"/>
              </a:rPr>
              <a:t>Course Code </a:t>
            </a:r>
            <a:r>
              <a:rPr lang="en-IN" sz="2400" b="1" dirty="0" smtClean="0">
                <a:latin typeface="Cambria" panose="02040503050406030204" pitchFamily="18" charset="0"/>
                <a:ea typeface="Cambria" panose="02040503050406030204" pitchFamily="18" charset="0"/>
              </a:rPr>
              <a:t>: </a:t>
            </a:r>
            <a:r>
              <a:rPr lang="en-IN" sz="2400" b="1" i="0" u="none" strike="noStrike" baseline="0" dirty="0" smtClean="0">
                <a:latin typeface="Cambria" panose="02040503050406030204" pitchFamily="18" charset="0"/>
                <a:ea typeface="Cambria" panose="02040503050406030204" pitchFamily="18" charset="0"/>
              </a:rPr>
              <a:t>BCA204</a:t>
            </a:r>
            <a:endParaRPr lang="en-IN" sz="2400" dirty="0">
              <a:latin typeface="Cambria" panose="02040503050406030204" pitchFamily="18" charset="0"/>
              <a:ea typeface="Cambria" panose="02040503050406030204" pitchFamily="18" charset="0"/>
            </a:endParaRPr>
          </a:p>
        </p:txBody>
      </p:sp>
      <p:sp>
        <p:nvSpPr>
          <p:cNvPr id="20" name="Rectangle 19"/>
          <p:cNvSpPr/>
          <p:nvPr/>
        </p:nvSpPr>
        <p:spPr>
          <a:xfrm>
            <a:off x="7488381" y="4467856"/>
            <a:ext cx="6109856" cy="1938992"/>
          </a:xfrm>
          <a:prstGeom prst="rect">
            <a:avLst/>
          </a:prstGeom>
        </p:spPr>
        <p:txBody>
          <a:bodyPr wrap="square">
            <a:spAutoFit/>
          </a:bodyPr>
          <a:lstStyle/>
          <a:p>
            <a:r>
              <a:rPr lang="en-IN" sz="2400" dirty="0" smtClean="0">
                <a:latin typeface="Cambria" panose="02040503050406030204" pitchFamily="18" charset="0"/>
                <a:ea typeface="Cambria" panose="02040503050406030204" pitchFamily="18" charset="0"/>
                <a:cs typeface="Times New Roman" panose="02020603050405020304" pitchFamily="18" charset="0"/>
              </a:rPr>
              <a:t>Presented by :</a:t>
            </a:r>
          </a:p>
          <a:p>
            <a:endParaRPr lang="en-IN" sz="2400" dirty="0" smtClean="0">
              <a:latin typeface="Cambria" panose="02040503050406030204" pitchFamily="18" charset="0"/>
              <a:ea typeface="Cambria" panose="02040503050406030204" pitchFamily="18" charset="0"/>
              <a:cs typeface="Times New Roman" panose="02020603050405020304" pitchFamily="18" charset="0"/>
            </a:endParaRPr>
          </a:p>
          <a:p>
            <a:r>
              <a:rPr lang="en-IN" sz="2400" dirty="0">
                <a:latin typeface="Cambria" panose="02040503050406030204" pitchFamily="18" charset="0"/>
                <a:ea typeface="Cambria" panose="02040503050406030204" pitchFamily="18" charset="0"/>
                <a:cs typeface="Times New Roman" panose="02020603050405020304" pitchFamily="18" charset="0"/>
              </a:rPr>
              <a:t>	</a:t>
            </a:r>
            <a:r>
              <a:rPr lang="en-IN" sz="2400" dirty="0" smtClean="0">
                <a:latin typeface="Cambria" panose="02040503050406030204" pitchFamily="18" charset="0"/>
                <a:ea typeface="Cambria" panose="02040503050406030204" pitchFamily="18" charset="0"/>
                <a:cs typeface="Times New Roman" panose="02020603050405020304" pitchFamily="18" charset="0"/>
              </a:rPr>
              <a:t>Prashant R Kaigaddi</a:t>
            </a:r>
          </a:p>
          <a:p>
            <a:r>
              <a:rPr lang="en-IN" sz="2400" dirty="0">
                <a:latin typeface="Cambria" panose="02040503050406030204" pitchFamily="18" charset="0"/>
                <a:ea typeface="Cambria" panose="02040503050406030204" pitchFamily="18" charset="0"/>
                <a:cs typeface="Times New Roman" panose="02020603050405020304" pitchFamily="18" charset="0"/>
              </a:rPr>
              <a:t>	</a:t>
            </a:r>
            <a:r>
              <a:rPr lang="en-IN" sz="2400" dirty="0" smtClean="0">
                <a:latin typeface="Cambria" panose="02040503050406030204" pitchFamily="18" charset="0"/>
                <a:ea typeface="Cambria" panose="02040503050406030204" pitchFamily="18" charset="0"/>
                <a:cs typeface="Times New Roman" panose="02020603050405020304" pitchFamily="18" charset="0"/>
              </a:rPr>
              <a:t>Assistant Professor</a:t>
            </a:r>
          </a:p>
          <a:p>
            <a:r>
              <a:rPr lang="en-IN" sz="2400" dirty="0">
                <a:latin typeface="Cambria" panose="02040503050406030204" pitchFamily="18" charset="0"/>
                <a:ea typeface="Cambria" panose="02040503050406030204" pitchFamily="18" charset="0"/>
                <a:cs typeface="Times New Roman" panose="02020603050405020304" pitchFamily="18" charset="0"/>
              </a:rPr>
              <a:t>	</a:t>
            </a:r>
            <a:r>
              <a:rPr lang="en-IN" sz="2400" dirty="0" smtClean="0">
                <a:latin typeface="Cambria" panose="02040503050406030204" pitchFamily="18" charset="0"/>
                <a:ea typeface="Cambria" panose="02040503050406030204" pitchFamily="18" charset="0"/>
                <a:cs typeface="Times New Roman" panose="02020603050405020304" pitchFamily="18" charset="0"/>
              </a:rPr>
              <a:t>Department of MCA</a:t>
            </a:r>
            <a:endParaRPr lang="en-IN" sz="2400" dirty="0">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5966608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7"/>
          <p:cNvPicPr/>
          <p:nvPr/>
        </p:nvPicPr>
        <p:blipFill>
          <a:blip r:embed="rId2" cstate="print"/>
          <a:stretch>
            <a:fillRect/>
          </a:stretch>
        </p:blipFill>
        <p:spPr>
          <a:xfrm>
            <a:off x="695498" y="1437547"/>
            <a:ext cx="5428488" cy="396239"/>
          </a:xfrm>
          <a:prstGeom prst="rect">
            <a:avLst/>
          </a:prstGeom>
        </p:spPr>
      </p:pic>
      <p:pic>
        <p:nvPicPr>
          <p:cNvPr id="3" name="Picture 2" descr="A logo for a college of engineering&#10;&#10;Description automatically generated"/>
          <p:cNvPicPr/>
          <p:nvPr/>
        </p:nvPicPr>
        <p:blipFill rotWithShape="1">
          <a:blip r:embed="rId3"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4">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5"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6" name="object 3"/>
          <p:cNvSpPr txBox="1">
            <a:spLocks/>
          </p:cNvSpPr>
          <p:nvPr/>
        </p:nvSpPr>
        <p:spPr>
          <a:xfrm>
            <a:off x="1304188" y="2073055"/>
            <a:ext cx="10181230" cy="805989"/>
          </a:xfrm>
          <a:prstGeom prst="rect">
            <a:avLst/>
          </a:prstGeom>
        </p:spPr>
        <p:txBody>
          <a:bodyPr vert="horz" wrap="square" lIns="0" tIns="61594"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5080" indent="-457200" algn="just">
              <a:lnSpc>
                <a:spcPts val="2910"/>
              </a:lnSpc>
              <a:spcBef>
                <a:spcPts val="484"/>
              </a:spcBef>
              <a:buFont typeface="Wingdings" panose="05000000000000000000" pitchFamily="2" charset="2"/>
              <a:buChar char="Ø"/>
            </a:pPr>
            <a:r>
              <a:rPr lang="en-GB" sz="2400" spc="-10" dirty="0" smtClean="0">
                <a:solidFill>
                  <a:srgbClr val="000000"/>
                </a:solidFill>
                <a:latin typeface="Cambria" panose="02040503050406030204" pitchFamily="18" charset="0"/>
                <a:ea typeface="Cambria" panose="02040503050406030204" pitchFamily="18" charset="0"/>
                <a:cs typeface="Times New Roman" pitchFamily="18" charset="0"/>
              </a:rPr>
              <a:t>They</a:t>
            </a:r>
            <a:r>
              <a:rPr lang="en-GB" sz="2400" spc="-2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spc="-10" dirty="0" smtClean="0">
                <a:solidFill>
                  <a:srgbClr val="000000"/>
                </a:solidFill>
                <a:latin typeface="Cambria" panose="02040503050406030204" pitchFamily="18" charset="0"/>
                <a:ea typeface="Cambria" panose="02040503050406030204" pitchFamily="18" charset="0"/>
                <a:cs typeface="Times New Roman" pitchFamily="18" charset="0"/>
              </a:rPr>
              <a:t>are</a:t>
            </a:r>
            <a:r>
              <a:rPr lang="en-GB" sz="2400" spc="-15"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smtClean="0">
                <a:solidFill>
                  <a:srgbClr val="000000"/>
                </a:solidFill>
                <a:latin typeface="Cambria" panose="02040503050406030204" pitchFamily="18" charset="0"/>
                <a:ea typeface="Cambria" panose="02040503050406030204" pitchFamily="18" charset="0"/>
                <a:cs typeface="Times New Roman" pitchFamily="18" charset="0"/>
              </a:rPr>
              <a:t>basic</a:t>
            </a:r>
            <a:r>
              <a:rPr lang="en-GB" sz="2400" spc="-3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smtClean="0">
                <a:solidFill>
                  <a:srgbClr val="000000"/>
                </a:solidFill>
                <a:latin typeface="Cambria" panose="02040503050406030204" pitchFamily="18" charset="0"/>
                <a:ea typeface="Cambria" panose="02040503050406030204" pitchFamily="18" charset="0"/>
                <a:cs typeface="Times New Roman" pitchFamily="18" charset="0"/>
              </a:rPr>
              <a:t>structures</a:t>
            </a:r>
            <a:r>
              <a:rPr lang="en-GB" sz="2400" spc="-15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smtClean="0">
                <a:solidFill>
                  <a:srgbClr val="000000"/>
                </a:solidFill>
                <a:latin typeface="Cambria" panose="02040503050406030204" pitchFamily="18" charset="0"/>
                <a:ea typeface="Cambria" panose="02040503050406030204" pitchFamily="18" charset="0"/>
                <a:cs typeface="Times New Roman" pitchFamily="18" charset="0"/>
              </a:rPr>
              <a:t>and</a:t>
            </a:r>
            <a:r>
              <a:rPr lang="en-GB" sz="2400" spc="5"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b="1" spc="-5" dirty="0" smtClean="0">
                <a:solidFill>
                  <a:srgbClr val="000000"/>
                </a:solidFill>
                <a:latin typeface="Cambria" panose="02040503050406030204" pitchFamily="18" charset="0"/>
                <a:ea typeface="Cambria" panose="02040503050406030204" pitchFamily="18" charset="0"/>
                <a:cs typeface="Times New Roman" pitchFamily="18" charset="0"/>
              </a:rPr>
              <a:t>directly</a:t>
            </a:r>
            <a:r>
              <a:rPr lang="en-GB" sz="2400" spc="-9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spc="-10" dirty="0" smtClean="0">
                <a:solidFill>
                  <a:srgbClr val="000000"/>
                </a:solidFill>
                <a:latin typeface="Cambria" panose="02040503050406030204" pitchFamily="18" charset="0"/>
                <a:ea typeface="Cambria" panose="02040503050406030204" pitchFamily="18" charset="0"/>
                <a:cs typeface="Times New Roman" pitchFamily="18" charset="0"/>
              </a:rPr>
              <a:t>operated </a:t>
            </a:r>
            <a:r>
              <a:rPr lang="en-GB" sz="2400" dirty="0" smtClean="0">
                <a:solidFill>
                  <a:srgbClr val="000000"/>
                </a:solidFill>
                <a:latin typeface="Cambria" panose="02040503050406030204" pitchFamily="18" charset="0"/>
                <a:ea typeface="Cambria" panose="02040503050406030204" pitchFamily="18" charset="0"/>
                <a:cs typeface="Times New Roman" pitchFamily="18" charset="0"/>
              </a:rPr>
              <a:t>u</a:t>
            </a:r>
            <a:r>
              <a:rPr lang="en-GB" sz="2400" spc="-15" dirty="0" smtClean="0">
                <a:solidFill>
                  <a:srgbClr val="000000"/>
                </a:solidFill>
                <a:latin typeface="Cambria" panose="02040503050406030204" pitchFamily="18" charset="0"/>
                <a:ea typeface="Cambria" panose="02040503050406030204" pitchFamily="18" charset="0"/>
                <a:cs typeface="Times New Roman" pitchFamily="18" charset="0"/>
              </a:rPr>
              <a:t>p</a:t>
            </a:r>
            <a:r>
              <a:rPr lang="en-GB" sz="2400" spc="10" dirty="0" smtClean="0">
                <a:solidFill>
                  <a:srgbClr val="000000"/>
                </a:solidFill>
                <a:latin typeface="Cambria" panose="02040503050406030204" pitchFamily="18" charset="0"/>
                <a:ea typeface="Cambria" panose="02040503050406030204" pitchFamily="18" charset="0"/>
                <a:cs typeface="Times New Roman" pitchFamily="18" charset="0"/>
              </a:rPr>
              <a:t>o</a:t>
            </a:r>
            <a:r>
              <a:rPr lang="en-GB" sz="2400" spc="5" dirty="0" smtClean="0">
                <a:solidFill>
                  <a:srgbClr val="000000"/>
                </a:solidFill>
                <a:latin typeface="Cambria" panose="02040503050406030204" pitchFamily="18" charset="0"/>
                <a:ea typeface="Cambria" panose="02040503050406030204" pitchFamily="18" charset="0"/>
                <a:cs typeface="Times New Roman" pitchFamily="18" charset="0"/>
              </a:rPr>
              <a:t>n</a:t>
            </a:r>
            <a:r>
              <a:rPr lang="en-GB" sz="2400" spc="1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spc="-30" dirty="0" smtClean="0">
                <a:solidFill>
                  <a:srgbClr val="000000"/>
                </a:solidFill>
                <a:latin typeface="Cambria" panose="02040503050406030204" pitchFamily="18" charset="0"/>
                <a:ea typeface="Cambria" panose="02040503050406030204" pitchFamily="18" charset="0"/>
                <a:cs typeface="Times New Roman" pitchFamily="18" charset="0"/>
              </a:rPr>
              <a:t>b</a:t>
            </a:r>
            <a:r>
              <a:rPr lang="en-GB" sz="2400" spc="5" dirty="0" smtClean="0">
                <a:solidFill>
                  <a:srgbClr val="000000"/>
                </a:solidFill>
                <a:latin typeface="Cambria" panose="02040503050406030204" pitchFamily="18" charset="0"/>
                <a:ea typeface="Cambria" panose="02040503050406030204" pitchFamily="18" charset="0"/>
                <a:cs typeface="Times New Roman" pitchFamily="18" charset="0"/>
              </a:rPr>
              <a:t>y</a:t>
            </a:r>
            <a:r>
              <a:rPr lang="en-GB" sz="2400" spc="-15"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smtClean="0">
                <a:solidFill>
                  <a:srgbClr val="000000"/>
                </a:solidFill>
                <a:latin typeface="Cambria" panose="02040503050406030204" pitchFamily="18" charset="0"/>
                <a:ea typeface="Cambria" panose="02040503050406030204" pitchFamily="18" charset="0"/>
                <a:cs typeface="Times New Roman" pitchFamily="18" charset="0"/>
              </a:rPr>
              <a:t>the</a:t>
            </a:r>
            <a:r>
              <a:rPr lang="en-GB" sz="2400" spc="-2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b="1" spc="5" dirty="0" smtClean="0">
                <a:solidFill>
                  <a:srgbClr val="000000"/>
                </a:solidFill>
                <a:latin typeface="Cambria" panose="02040503050406030204" pitchFamily="18" charset="0"/>
                <a:ea typeface="Cambria" panose="02040503050406030204" pitchFamily="18" charset="0"/>
                <a:cs typeface="Times New Roman" pitchFamily="18" charset="0"/>
              </a:rPr>
              <a:t>m</a:t>
            </a:r>
            <a:r>
              <a:rPr lang="en-GB" sz="2400" b="1" spc="-10" dirty="0" smtClean="0">
                <a:solidFill>
                  <a:srgbClr val="000000"/>
                </a:solidFill>
                <a:latin typeface="Cambria" panose="02040503050406030204" pitchFamily="18" charset="0"/>
                <a:ea typeface="Cambria" panose="02040503050406030204" pitchFamily="18" charset="0"/>
                <a:cs typeface="Times New Roman" pitchFamily="18" charset="0"/>
              </a:rPr>
              <a:t>a</a:t>
            </a:r>
            <a:r>
              <a:rPr lang="en-GB" sz="2400" b="1" dirty="0" smtClean="0">
                <a:solidFill>
                  <a:srgbClr val="000000"/>
                </a:solidFill>
                <a:latin typeface="Cambria" panose="02040503050406030204" pitchFamily="18" charset="0"/>
                <a:ea typeface="Cambria" panose="02040503050406030204" pitchFamily="18" charset="0"/>
                <a:cs typeface="Times New Roman" pitchFamily="18" charset="0"/>
              </a:rPr>
              <a:t>chi</a:t>
            </a:r>
            <a:r>
              <a:rPr lang="en-GB" sz="2400" b="1" spc="-10" dirty="0" smtClean="0">
                <a:solidFill>
                  <a:srgbClr val="000000"/>
                </a:solidFill>
                <a:latin typeface="Cambria" panose="02040503050406030204" pitchFamily="18" charset="0"/>
                <a:ea typeface="Cambria" panose="02040503050406030204" pitchFamily="18" charset="0"/>
                <a:cs typeface="Times New Roman" pitchFamily="18" charset="0"/>
              </a:rPr>
              <a:t>n</a:t>
            </a:r>
            <a:r>
              <a:rPr lang="en-GB" sz="2400" b="1" spc="5" dirty="0" smtClean="0">
                <a:solidFill>
                  <a:srgbClr val="000000"/>
                </a:solidFill>
                <a:latin typeface="Cambria" panose="02040503050406030204" pitchFamily="18" charset="0"/>
                <a:ea typeface="Cambria" panose="02040503050406030204" pitchFamily="18" charset="0"/>
                <a:cs typeface="Times New Roman" pitchFamily="18" charset="0"/>
              </a:rPr>
              <a:t>e</a:t>
            </a:r>
            <a:r>
              <a:rPr lang="en-GB" sz="2400" b="1" spc="-16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b="1" dirty="0" smtClean="0">
                <a:solidFill>
                  <a:srgbClr val="000000"/>
                </a:solidFill>
                <a:latin typeface="Cambria" panose="02040503050406030204" pitchFamily="18" charset="0"/>
                <a:ea typeface="Cambria" panose="02040503050406030204" pitchFamily="18" charset="0"/>
                <a:cs typeface="Times New Roman" pitchFamily="18" charset="0"/>
              </a:rPr>
              <a:t>in</a:t>
            </a:r>
            <a:r>
              <a:rPr lang="en-GB" sz="2400" b="1" spc="-35" dirty="0" smtClean="0">
                <a:solidFill>
                  <a:srgbClr val="000000"/>
                </a:solidFill>
                <a:latin typeface="Cambria" panose="02040503050406030204" pitchFamily="18" charset="0"/>
                <a:ea typeface="Cambria" panose="02040503050406030204" pitchFamily="18" charset="0"/>
                <a:cs typeface="Times New Roman" pitchFamily="18" charset="0"/>
              </a:rPr>
              <a:t>s</a:t>
            </a:r>
            <a:r>
              <a:rPr lang="en-GB" sz="2400" b="1" dirty="0" smtClean="0">
                <a:solidFill>
                  <a:srgbClr val="000000"/>
                </a:solidFill>
                <a:latin typeface="Cambria" panose="02040503050406030204" pitchFamily="18" charset="0"/>
                <a:ea typeface="Cambria" panose="02040503050406030204" pitchFamily="18" charset="0"/>
                <a:cs typeface="Times New Roman" pitchFamily="18" charset="0"/>
              </a:rPr>
              <a:t>tr</a:t>
            </a:r>
            <a:r>
              <a:rPr lang="en-GB" sz="2400" b="1" spc="-10" dirty="0" smtClean="0">
                <a:solidFill>
                  <a:srgbClr val="000000"/>
                </a:solidFill>
                <a:latin typeface="Cambria" panose="02040503050406030204" pitchFamily="18" charset="0"/>
                <a:ea typeface="Cambria" panose="02040503050406030204" pitchFamily="18" charset="0"/>
                <a:cs typeface="Times New Roman" pitchFamily="18" charset="0"/>
              </a:rPr>
              <a:t>u</a:t>
            </a:r>
            <a:r>
              <a:rPr lang="en-GB" sz="2400" b="1" spc="5" dirty="0" smtClean="0">
                <a:solidFill>
                  <a:srgbClr val="000000"/>
                </a:solidFill>
                <a:latin typeface="Cambria" panose="02040503050406030204" pitchFamily="18" charset="0"/>
                <a:ea typeface="Cambria" panose="02040503050406030204" pitchFamily="18" charset="0"/>
                <a:cs typeface="Times New Roman" pitchFamily="18" charset="0"/>
              </a:rPr>
              <a:t>ct</a:t>
            </a:r>
            <a:r>
              <a:rPr lang="en-GB" sz="2400" b="1" dirty="0" smtClean="0">
                <a:solidFill>
                  <a:srgbClr val="000000"/>
                </a:solidFill>
                <a:latin typeface="Cambria" panose="02040503050406030204" pitchFamily="18" charset="0"/>
                <a:ea typeface="Cambria" panose="02040503050406030204" pitchFamily="18" charset="0"/>
                <a:cs typeface="Times New Roman" pitchFamily="18" charset="0"/>
              </a:rPr>
              <a:t>i</a:t>
            </a:r>
            <a:r>
              <a:rPr lang="en-GB" sz="2400" b="1" spc="10" dirty="0" smtClean="0">
                <a:solidFill>
                  <a:srgbClr val="000000"/>
                </a:solidFill>
                <a:latin typeface="Cambria" panose="02040503050406030204" pitchFamily="18" charset="0"/>
                <a:ea typeface="Cambria" panose="02040503050406030204" pitchFamily="18" charset="0"/>
                <a:cs typeface="Times New Roman" pitchFamily="18" charset="0"/>
              </a:rPr>
              <a:t>o</a:t>
            </a:r>
            <a:r>
              <a:rPr lang="en-GB" sz="2400" b="1" dirty="0" smtClean="0">
                <a:solidFill>
                  <a:srgbClr val="000000"/>
                </a:solidFill>
                <a:latin typeface="Cambria" panose="02040503050406030204" pitchFamily="18" charset="0"/>
                <a:ea typeface="Cambria" panose="02040503050406030204" pitchFamily="18" charset="0"/>
                <a:cs typeface="Times New Roman" pitchFamily="18" charset="0"/>
              </a:rPr>
              <a:t>n</a:t>
            </a:r>
            <a:r>
              <a:rPr lang="en-GB" sz="2400" b="1" spc="-15" dirty="0" smtClean="0">
                <a:solidFill>
                  <a:srgbClr val="000000"/>
                </a:solidFill>
                <a:latin typeface="Cambria" panose="02040503050406030204" pitchFamily="18" charset="0"/>
                <a:ea typeface="Cambria" panose="02040503050406030204" pitchFamily="18" charset="0"/>
                <a:cs typeface="Times New Roman" pitchFamily="18" charset="0"/>
              </a:rPr>
              <a:t>s</a:t>
            </a:r>
            <a:r>
              <a:rPr lang="en-GB" sz="2400" b="1" dirty="0" smtClean="0">
                <a:solidFill>
                  <a:srgbClr val="000000"/>
                </a:solidFill>
                <a:latin typeface="Cambria" panose="02040503050406030204" pitchFamily="18" charset="0"/>
                <a:ea typeface="Cambria" panose="02040503050406030204" pitchFamily="18" charset="0"/>
                <a:cs typeface="Times New Roman" pitchFamily="18" charset="0"/>
              </a:rPr>
              <a:t>.</a:t>
            </a:r>
            <a:endParaRPr lang="en-GB" sz="2400" b="1" dirty="0">
              <a:latin typeface="Cambria" panose="02040503050406030204" pitchFamily="18" charset="0"/>
              <a:ea typeface="Cambria" panose="02040503050406030204" pitchFamily="18" charset="0"/>
              <a:cs typeface="Times New Roman" pitchFamily="18" charset="0"/>
            </a:endParaRPr>
          </a:p>
        </p:txBody>
      </p:sp>
      <p:sp>
        <p:nvSpPr>
          <p:cNvPr id="7" name="Rectangle 6"/>
          <p:cNvSpPr/>
          <p:nvPr/>
        </p:nvSpPr>
        <p:spPr>
          <a:xfrm>
            <a:off x="1205346" y="3102293"/>
            <a:ext cx="10099964" cy="1926233"/>
          </a:xfrm>
          <a:prstGeom prst="rect">
            <a:avLst/>
          </a:prstGeom>
        </p:spPr>
        <p:txBody>
          <a:bodyPr wrap="square">
            <a:spAutoFit/>
          </a:bodyPr>
          <a:lstStyle/>
          <a:p>
            <a:pPr marL="355600" marR="662940" indent="-342900" algn="just">
              <a:lnSpc>
                <a:spcPts val="2900"/>
              </a:lnSpc>
              <a:spcBef>
                <a:spcPts val="490"/>
              </a:spcBef>
              <a:buFont typeface="Wingdings" panose="05000000000000000000" pitchFamily="2" charset="2"/>
              <a:buChar char="Ø"/>
            </a:pPr>
            <a:r>
              <a:rPr lang="en-GB" sz="2400" spc="5" dirty="0">
                <a:latin typeface="Cambria" panose="02040503050406030204" pitchFamily="18" charset="0"/>
                <a:ea typeface="Cambria" panose="02040503050406030204" pitchFamily="18" charset="0"/>
                <a:cs typeface="Times New Roman"/>
              </a:rPr>
              <a:t>In </a:t>
            </a:r>
            <a:r>
              <a:rPr lang="en-GB" sz="2400" spc="15" dirty="0">
                <a:latin typeface="Cambria" panose="02040503050406030204" pitchFamily="18" charset="0"/>
                <a:ea typeface="Cambria" panose="02040503050406030204" pitchFamily="18" charset="0"/>
                <a:cs typeface="Times New Roman"/>
              </a:rPr>
              <a:t>g</a:t>
            </a:r>
            <a:r>
              <a:rPr lang="en-GB" sz="2400" dirty="0">
                <a:latin typeface="Cambria" panose="02040503050406030204" pitchFamily="18" charset="0"/>
                <a:ea typeface="Cambria" panose="02040503050406030204" pitchFamily="18" charset="0"/>
                <a:cs typeface="Times New Roman"/>
              </a:rPr>
              <a:t>e</a:t>
            </a:r>
            <a:r>
              <a:rPr lang="en-GB" sz="2400" spc="15" dirty="0">
                <a:latin typeface="Cambria" panose="02040503050406030204" pitchFamily="18" charset="0"/>
                <a:ea typeface="Cambria" panose="02040503050406030204" pitchFamily="18" charset="0"/>
                <a:cs typeface="Times New Roman"/>
              </a:rPr>
              <a:t>n</a:t>
            </a:r>
            <a:r>
              <a:rPr lang="en-GB" sz="2400" dirty="0">
                <a:latin typeface="Cambria" panose="02040503050406030204" pitchFamily="18" charset="0"/>
                <a:ea typeface="Cambria" panose="02040503050406030204" pitchFamily="18" charset="0"/>
                <a:cs typeface="Times New Roman"/>
              </a:rPr>
              <a:t>era</a:t>
            </a:r>
            <a:r>
              <a:rPr lang="en-GB" sz="2400" spc="-10" dirty="0">
                <a:latin typeface="Cambria" panose="02040503050406030204" pitchFamily="18" charset="0"/>
                <a:ea typeface="Cambria" panose="02040503050406030204" pitchFamily="18" charset="0"/>
                <a:cs typeface="Times New Roman"/>
              </a:rPr>
              <a:t>l</a:t>
            </a:r>
            <a:r>
              <a:rPr lang="en-GB" sz="2400" dirty="0">
                <a:latin typeface="Cambria" panose="02040503050406030204" pitchFamily="18" charset="0"/>
                <a:ea typeface="Cambria" panose="02040503050406030204" pitchFamily="18" charset="0"/>
                <a:cs typeface="Times New Roman"/>
              </a:rPr>
              <a:t>,</a:t>
            </a:r>
            <a:r>
              <a:rPr lang="en-GB" sz="2400" spc="-6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t</a:t>
            </a:r>
            <a:r>
              <a:rPr lang="en-GB" sz="2400" spc="15" dirty="0">
                <a:latin typeface="Cambria" panose="02040503050406030204" pitchFamily="18" charset="0"/>
                <a:ea typeface="Cambria" panose="02040503050406030204" pitchFamily="18" charset="0"/>
                <a:cs typeface="Times New Roman"/>
              </a:rPr>
              <a:t>h</a:t>
            </a:r>
            <a:r>
              <a:rPr lang="en-GB" sz="2400" dirty="0">
                <a:latin typeface="Cambria" panose="02040503050406030204" pitchFamily="18" charset="0"/>
                <a:ea typeface="Cambria" panose="02040503050406030204" pitchFamily="18" charset="0"/>
                <a:cs typeface="Times New Roman"/>
              </a:rPr>
              <a:t>ere</a:t>
            </a:r>
            <a:r>
              <a:rPr lang="en-GB" sz="2400" spc="-3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are</a:t>
            </a:r>
            <a:r>
              <a:rPr lang="en-GB" sz="2400" spc="25" dirty="0">
                <a:latin typeface="Cambria" panose="02040503050406030204" pitchFamily="18" charset="0"/>
                <a:ea typeface="Cambria" panose="02040503050406030204" pitchFamily="18" charset="0"/>
                <a:cs typeface="Times New Roman"/>
              </a:rPr>
              <a:t> </a:t>
            </a:r>
            <a:r>
              <a:rPr lang="en-GB" sz="2400" spc="15" dirty="0">
                <a:latin typeface="Cambria" panose="02040503050406030204" pitchFamily="18" charset="0"/>
                <a:ea typeface="Cambria" panose="02040503050406030204" pitchFamily="18" charset="0"/>
                <a:cs typeface="Times New Roman"/>
              </a:rPr>
              <a:t>d</a:t>
            </a:r>
            <a:r>
              <a:rPr lang="en-GB" sz="2400" spc="-35" dirty="0">
                <a:latin typeface="Cambria" panose="02040503050406030204" pitchFamily="18" charset="0"/>
                <a:ea typeface="Cambria" panose="02040503050406030204" pitchFamily="18" charset="0"/>
                <a:cs typeface="Times New Roman"/>
              </a:rPr>
              <a:t>i</a:t>
            </a:r>
            <a:r>
              <a:rPr lang="en-GB" sz="2400" spc="-140" dirty="0">
                <a:latin typeface="Cambria" panose="02040503050406030204" pitchFamily="18" charset="0"/>
                <a:ea typeface="Cambria" panose="02040503050406030204" pitchFamily="18" charset="0"/>
                <a:cs typeface="Times New Roman"/>
              </a:rPr>
              <a:t>f</a:t>
            </a:r>
            <a:r>
              <a:rPr lang="en-GB" sz="2400" spc="-40" dirty="0">
                <a:latin typeface="Cambria" panose="02040503050406030204" pitchFamily="18" charset="0"/>
                <a:ea typeface="Cambria" panose="02040503050406030204" pitchFamily="18" charset="0"/>
                <a:cs typeface="Times New Roman"/>
              </a:rPr>
              <a:t>f</a:t>
            </a:r>
            <a:r>
              <a:rPr lang="en-GB" sz="2400" spc="-25" dirty="0">
                <a:latin typeface="Cambria" panose="02040503050406030204" pitchFamily="18" charset="0"/>
                <a:ea typeface="Cambria" panose="02040503050406030204" pitchFamily="18" charset="0"/>
                <a:cs typeface="Times New Roman"/>
              </a:rPr>
              <a:t>e</a:t>
            </a:r>
            <a:r>
              <a:rPr lang="en-GB" sz="2400" spc="-20" dirty="0">
                <a:latin typeface="Cambria" panose="02040503050406030204" pitchFamily="18" charset="0"/>
                <a:ea typeface="Cambria" panose="02040503050406030204" pitchFamily="18" charset="0"/>
                <a:cs typeface="Times New Roman"/>
              </a:rPr>
              <a:t>r</a:t>
            </a:r>
            <a:r>
              <a:rPr lang="en-GB" sz="2400" spc="-25" dirty="0">
                <a:latin typeface="Cambria" panose="02040503050406030204" pitchFamily="18" charset="0"/>
                <a:ea typeface="Cambria" panose="02040503050406030204" pitchFamily="18" charset="0"/>
                <a:cs typeface="Times New Roman"/>
              </a:rPr>
              <a:t>e</a:t>
            </a:r>
            <a:r>
              <a:rPr lang="en-GB" sz="2400" spc="10" dirty="0">
                <a:latin typeface="Cambria" panose="02040503050406030204" pitchFamily="18" charset="0"/>
                <a:ea typeface="Cambria" panose="02040503050406030204" pitchFamily="18" charset="0"/>
                <a:cs typeface="Times New Roman"/>
              </a:rPr>
              <a:t>n</a:t>
            </a:r>
            <a:r>
              <a:rPr lang="en-GB" sz="2400" dirty="0">
                <a:latin typeface="Cambria" panose="02040503050406030204" pitchFamily="18" charset="0"/>
                <a:ea typeface="Cambria" panose="02040503050406030204" pitchFamily="18" charset="0"/>
                <a:cs typeface="Times New Roman"/>
              </a:rPr>
              <a:t>t</a:t>
            </a:r>
            <a:r>
              <a:rPr lang="en-GB" sz="2400" spc="5" dirty="0">
                <a:latin typeface="Cambria" panose="02040503050406030204" pitchFamily="18" charset="0"/>
                <a:ea typeface="Cambria" panose="02040503050406030204" pitchFamily="18" charset="0"/>
                <a:cs typeface="Times New Roman"/>
              </a:rPr>
              <a:t> re</a:t>
            </a:r>
            <a:r>
              <a:rPr lang="en-GB" sz="2400" spc="15" dirty="0">
                <a:latin typeface="Cambria" panose="02040503050406030204" pitchFamily="18" charset="0"/>
                <a:ea typeface="Cambria" panose="02040503050406030204" pitchFamily="18" charset="0"/>
                <a:cs typeface="Times New Roman"/>
              </a:rPr>
              <a:t>p</a:t>
            </a:r>
            <a:r>
              <a:rPr lang="en-GB" sz="2400" spc="5" dirty="0">
                <a:latin typeface="Cambria" panose="02040503050406030204" pitchFamily="18" charset="0"/>
                <a:ea typeface="Cambria" panose="02040503050406030204" pitchFamily="18" charset="0"/>
                <a:cs typeface="Times New Roman"/>
              </a:rPr>
              <a:t>r</a:t>
            </a:r>
            <a:r>
              <a:rPr lang="en-GB" sz="2400" dirty="0">
                <a:latin typeface="Cambria" panose="02040503050406030204" pitchFamily="18" charset="0"/>
                <a:ea typeface="Cambria" panose="02040503050406030204" pitchFamily="18" charset="0"/>
                <a:cs typeface="Times New Roman"/>
              </a:rPr>
              <a:t>ese</a:t>
            </a:r>
            <a:r>
              <a:rPr lang="en-GB" sz="2400" spc="15" dirty="0">
                <a:latin typeface="Cambria" panose="02040503050406030204" pitchFamily="18" charset="0"/>
                <a:ea typeface="Cambria" panose="02040503050406030204" pitchFamily="18" charset="0"/>
                <a:cs typeface="Times New Roman"/>
              </a:rPr>
              <a:t>n</a:t>
            </a:r>
            <a:r>
              <a:rPr lang="en-GB" sz="2400" spc="-10" dirty="0">
                <a:latin typeface="Cambria" panose="02040503050406030204" pitchFamily="18" charset="0"/>
                <a:ea typeface="Cambria" panose="02040503050406030204" pitchFamily="18" charset="0"/>
                <a:cs typeface="Times New Roman"/>
              </a:rPr>
              <a:t>t</a:t>
            </a:r>
            <a:r>
              <a:rPr lang="en-GB" sz="2400" dirty="0">
                <a:latin typeface="Cambria" panose="02040503050406030204" pitchFamily="18" charset="0"/>
                <a:ea typeface="Cambria" panose="02040503050406030204" pitchFamily="18" charset="0"/>
                <a:cs typeface="Times New Roman"/>
              </a:rPr>
              <a:t>a</a:t>
            </a:r>
            <a:r>
              <a:rPr lang="en-GB" sz="2400" spc="-10" dirty="0">
                <a:latin typeface="Cambria" panose="02040503050406030204" pitchFamily="18" charset="0"/>
                <a:ea typeface="Cambria" panose="02040503050406030204" pitchFamily="18" charset="0"/>
                <a:cs typeface="Times New Roman"/>
              </a:rPr>
              <a:t>ti</a:t>
            </a:r>
            <a:r>
              <a:rPr lang="en-GB" sz="2400" spc="15" dirty="0">
                <a:latin typeface="Cambria" panose="02040503050406030204" pitchFamily="18" charset="0"/>
                <a:ea typeface="Cambria" panose="02040503050406030204" pitchFamily="18" charset="0"/>
                <a:cs typeface="Times New Roman"/>
              </a:rPr>
              <a:t>o</a:t>
            </a:r>
            <a:r>
              <a:rPr lang="en-GB" sz="2400" spc="5" dirty="0">
                <a:latin typeface="Cambria" panose="02040503050406030204" pitchFamily="18" charset="0"/>
                <a:ea typeface="Cambria" panose="02040503050406030204" pitchFamily="18" charset="0"/>
                <a:cs typeface="Times New Roman"/>
              </a:rPr>
              <a:t>n</a:t>
            </a:r>
            <a:r>
              <a:rPr lang="en-GB" sz="2400" spc="-26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o</a:t>
            </a:r>
            <a:r>
              <a:rPr lang="en-GB" sz="2400" dirty="0">
                <a:latin typeface="Cambria" panose="02040503050406030204" pitchFamily="18" charset="0"/>
                <a:ea typeface="Cambria" panose="02040503050406030204" pitchFamily="18" charset="0"/>
                <a:cs typeface="Times New Roman"/>
              </a:rPr>
              <a:t>n  </a:t>
            </a:r>
            <a:r>
              <a:rPr lang="en-GB" sz="2400" spc="-10" dirty="0">
                <a:latin typeface="Cambria" panose="02040503050406030204" pitchFamily="18" charset="0"/>
                <a:ea typeface="Cambria" panose="02040503050406030204" pitchFamily="18" charset="0"/>
                <a:cs typeface="Times New Roman"/>
              </a:rPr>
              <a:t>different</a:t>
            </a:r>
            <a:r>
              <a:rPr lang="en-GB" sz="2400" spc="-15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computers.</a:t>
            </a:r>
            <a:endParaRPr lang="en-GB" sz="2400" dirty="0">
              <a:latin typeface="Cambria" panose="02040503050406030204" pitchFamily="18" charset="0"/>
              <a:ea typeface="Cambria" panose="02040503050406030204" pitchFamily="18" charset="0"/>
              <a:cs typeface="Times New Roman"/>
            </a:endParaRPr>
          </a:p>
          <a:p>
            <a:pPr marL="342900" indent="-342900" algn="just">
              <a:lnSpc>
                <a:spcPct val="100000"/>
              </a:lnSpc>
              <a:buFont typeface="Wingdings" panose="05000000000000000000" pitchFamily="2" charset="2"/>
              <a:buChar char="Ø"/>
            </a:pPr>
            <a:endParaRPr lang="en-GB" sz="2400" dirty="0">
              <a:latin typeface="Cambria" panose="02040503050406030204" pitchFamily="18" charset="0"/>
              <a:ea typeface="Cambria" panose="02040503050406030204" pitchFamily="18" charset="0"/>
              <a:cs typeface="Times New Roman"/>
            </a:endParaRPr>
          </a:p>
          <a:p>
            <a:pPr marL="355600" marR="5080" indent="-342900" algn="just">
              <a:lnSpc>
                <a:spcPts val="2900"/>
              </a:lnSpc>
              <a:buFont typeface="Wingdings" panose="05000000000000000000" pitchFamily="2" charset="2"/>
              <a:buChar char="Ø"/>
            </a:pPr>
            <a:r>
              <a:rPr lang="en-GB" sz="2400" spc="-35" dirty="0">
                <a:latin typeface="Cambria" panose="02040503050406030204" pitchFamily="18" charset="0"/>
                <a:ea typeface="Cambria" panose="02040503050406030204" pitchFamily="18" charset="0"/>
                <a:cs typeface="Times New Roman"/>
              </a:rPr>
              <a:t>Integer,</a:t>
            </a:r>
            <a:r>
              <a:rPr lang="en-GB" sz="2400" spc="-10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Floating-point</a:t>
            </a:r>
            <a:r>
              <a:rPr lang="en-GB" sz="2400" spc="-100" dirty="0">
                <a:latin typeface="Cambria" panose="02040503050406030204" pitchFamily="18" charset="0"/>
                <a:ea typeface="Cambria" panose="02040503050406030204" pitchFamily="18" charset="0"/>
                <a:cs typeface="Times New Roman"/>
              </a:rPr>
              <a:t> </a:t>
            </a:r>
            <a:r>
              <a:rPr lang="en-GB" sz="2400" spc="-35" dirty="0">
                <a:latin typeface="Cambria" panose="02040503050406030204" pitchFamily="18" charset="0"/>
                <a:ea typeface="Cambria" panose="02040503050406030204" pitchFamily="18" charset="0"/>
                <a:cs typeface="Times New Roman"/>
              </a:rPr>
              <a:t>number,</a:t>
            </a:r>
            <a:r>
              <a:rPr lang="en-GB" sz="2400" spc="-15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Character</a:t>
            </a:r>
            <a:r>
              <a:rPr lang="en-GB" sz="2400" spc="-18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constants, </a:t>
            </a:r>
            <a:r>
              <a:rPr lang="en-GB" sz="2400" spc="-66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string</a:t>
            </a:r>
            <a:r>
              <a:rPr lang="en-GB" sz="2400" spc="-4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constants,</a:t>
            </a:r>
            <a:r>
              <a:rPr lang="en-GB" sz="2400" spc="-3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pointers</a:t>
            </a:r>
            <a:r>
              <a:rPr lang="en-GB" sz="2400" spc="-100" dirty="0">
                <a:latin typeface="Cambria" panose="02040503050406030204" pitchFamily="18" charset="0"/>
                <a:ea typeface="Cambria" panose="02040503050406030204" pitchFamily="18" charset="0"/>
                <a:cs typeface="Times New Roman"/>
              </a:rPr>
              <a:t> </a:t>
            </a:r>
            <a:r>
              <a:rPr lang="en-GB" sz="2400" dirty="0" err="1">
                <a:latin typeface="Cambria" panose="02040503050406030204" pitchFamily="18" charset="0"/>
                <a:ea typeface="Cambria" panose="02040503050406030204" pitchFamily="18" charset="0"/>
                <a:cs typeface="Times New Roman"/>
              </a:rPr>
              <a:t>etc</a:t>
            </a:r>
            <a:r>
              <a:rPr lang="en-GB" sz="2400" dirty="0">
                <a:latin typeface="Cambria" panose="02040503050406030204" pitchFamily="18" charset="0"/>
                <a:ea typeface="Cambria" panose="02040503050406030204" pitchFamily="18" charset="0"/>
                <a:cs typeface="Times New Roman"/>
              </a:rPr>
              <a:t>,</a:t>
            </a:r>
            <a:r>
              <a:rPr lang="en-GB" sz="2400" spc="10" dirty="0">
                <a:latin typeface="Cambria" panose="02040503050406030204" pitchFamily="18" charset="0"/>
                <a:ea typeface="Cambria" panose="02040503050406030204" pitchFamily="18" charset="0"/>
                <a:cs typeface="Times New Roman"/>
              </a:rPr>
              <a:t> </a:t>
            </a:r>
            <a:r>
              <a:rPr lang="en-GB" sz="2400" spc="-20" dirty="0">
                <a:latin typeface="Cambria" panose="02040503050406030204" pitchFamily="18" charset="0"/>
                <a:ea typeface="Cambria" panose="02040503050406030204" pitchFamily="18" charset="0"/>
                <a:cs typeface="Times New Roman"/>
              </a:rPr>
              <a:t>fall</a:t>
            </a:r>
            <a:r>
              <a:rPr lang="en-GB" sz="2400" spc="1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in</a:t>
            </a:r>
            <a:r>
              <a:rPr lang="en-GB" sz="2400" spc="-1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this</a:t>
            </a:r>
            <a:r>
              <a:rPr lang="en-GB" sz="2400" spc="-220" dirty="0">
                <a:latin typeface="Cambria" panose="02040503050406030204" pitchFamily="18" charset="0"/>
                <a:ea typeface="Cambria" panose="02040503050406030204" pitchFamily="18" charset="0"/>
                <a:cs typeface="Times New Roman"/>
              </a:rPr>
              <a:t> </a:t>
            </a:r>
            <a:r>
              <a:rPr lang="en-GB" sz="2400" spc="-40" dirty="0">
                <a:latin typeface="Cambria" panose="02040503050406030204" pitchFamily="18" charset="0"/>
                <a:ea typeface="Cambria" panose="02040503050406030204" pitchFamily="18" charset="0"/>
                <a:cs typeface="Times New Roman"/>
              </a:rPr>
              <a:t>category.</a:t>
            </a:r>
            <a:endParaRPr lang="en-GB" sz="2400" dirty="0">
              <a:latin typeface="Cambria" panose="02040503050406030204" pitchFamily="18" charset="0"/>
              <a:ea typeface="Cambria" panose="02040503050406030204" pitchFamily="18" charset="0"/>
              <a:cs typeface="Times New Roman"/>
            </a:endParaRPr>
          </a:p>
        </p:txBody>
      </p:sp>
    </p:spTree>
    <p:extLst>
      <p:ext uri="{BB962C8B-B14F-4D97-AF65-F5344CB8AC3E}">
        <p14:creationId xmlns:p14="http://schemas.microsoft.com/office/powerpoint/2010/main" val="201219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09130" y="1098823"/>
            <a:ext cx="11138498"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Primitive Data Structures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Primitive data structures are basic data types provided by programming languages. </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These include:</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Integer (</a:t>
            </a:r>
            <a:r>
              <a:rPr kumimoji="0" lang="en-US" altLang="en-US" sz="24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int</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Stores whole numbers (e.g., 5, -10, 42).</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Float (float)</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Stores decimal numbers (e.g., 3.14, -0.001, 2.718).</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Character (char)</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Stores single characters (e.g., 'A', 'B', 'C').</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Boolean (bool)</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Stores true or false values.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3" name="Picture 2"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33031475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pic>
        <p:nvPicPr>
          <p:cNvPr id="5" name="object 7"/>
          <p:cNvPicPr/>
          <p:nvPr/>
        </p:nvPicPr>
        <p:blipFill>
          <a:blip r:embed="rId5" cstate="print"/>
          <a:stretch>
            <a:fillRect/>
          </a:stretch>
        </p:blipFill>
        <p:spPr>
          <a:xfrm>
            <a:off x="156122" y="1426462"/>
            <a:ext cx="6510528" cy="399288"/>
          </a:xfrm>
          <a:prstGeom prst="rect">
            <a:avLst/>
          </a:prstGeom>
        </p:spPr>
      </p:pic>
      <p:sp>
        <p:nvSpPr>
          <p:cNvPr id="6" name="Rectangle 5"/>
          <p:cNvSpPr/>
          <p:nvPr/>
        </p:nvSpPr>
        <p:spPr>
          <a:xfrm>
            <a:off x="856214" y="2482334"/>
            <a:ext cx="6320063" cy="461665"/>
          </a:xfrm>
          <a:prstGeom prst="rect">
            <a:avLst/>
          </a:prstGeom>
        </p:spPr>
        <p:txBody>
          <a:bodyPr wrap="none">
            <a:spAutoFit/>
          </a:bodyPr>
          <a:lstStyle/>
          <a:p>
            <a:pPr marL="342900" indent="-342900">
              <a:buFont typeface="Wingdings" panose="05000000000000000000" pitchFamily="2" charset="2"/>
              <a:buChar char="Ø"/>
            </a:pP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They</a:t>
            </a:r>
            <a:r>
              <a:rPr lang="en-GB" sz="2400" spc="-1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are</a:t>
            </a:r>
            <a:r>
              <a:rPr lang="en-GB" sz="2400" spc="-3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more</a:t>
            </a:r>
            <a:r>
              <a:rPr lang="en-GB" sz="2400" spc="-3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sophisticated</a:t>
            </a:r>
            <a:r>
              <a:rPr lang="en-GB" sz="2400" spc="-11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data </a:t>
            </a:r>
            <a:r>
              <a:rPr lang="en-GB" sz="2400" spc="-59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structures</a:t>
            </a:r>
            <a:r>
              <a:rPr lang="en-GB" spc="-5" dirty="0">
                <a:solidFill>
                  <a:srgbClr val="000000"/>
                </a:solidFill>
                <a:latin typeface="Times New Roman" pitchFamily="18" charset="0"/>
                <a:cs typeface="Times New Roman" pitchFamily="18" charset="0"/>
              </a:rPr>
              <a:t>.</a:t>
            </a:r>
            <a:endParaRPr lang="en-IN" dirty="0"/>
          </a:p>
        </p:txBody>
      </p:sp>
      <p:sp>
        <p:nvSpPr>
          <p:cNvPr id="7" name="Rectangle 6"/>
          <p:cNvSpPr/>
          <p:nvPr/>
        </p:nvSpPr>
        <p:spPr>
          <a:xfrm>
            <a:off x="803186" y="3430809"/>
            <a:ext cx="10391287" cy="2239780"/>
          </a:xfrm>
          <a:prstGeom prst="rect">
            <a:avLst/>
          </a:prstGeom>
        </p:spPr>
        <p:txBody>
          <a:bodyPr wrap="square">
            <a:spAutoFit/>
          </a:bodyPr>
          <a:lstStyle/>
          <a:p>
            <a:pPr marL="355600" indent="-342900" algn="just">
              <a:lnSpc>
                <a:spcPct val="150000"/>
              </a:lnSpc>
              <a:spcBef>
                <a:spcPts val="115"/>
              </a:spcBef>
              <a:buFont typeface="Wingdings" panose="05000000000000000000" pitchFamily="2" charset="2"/>
              <a:buChar char="Ø"/>
            </a:pPr>
            <a:r>
              <a:rPr lang="en-GB" sz="2400" spc="5" dirty="0">
                <a:latin typeface="Cambria" panose="02040503050406030204" pitchFamily="18" charset="0"/>
                <a:ea typeface="Cambria" panose="02040503050406030204" pitchFamily="18" charset="0"/>
                <a:cs typeface="Times New Roman"/>
              </a:rPr>
              <a:t>These</a:t>
            </a:r>
            <a:r>
              <a:rPr lang="en-GB" sz="2400" spc="-4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are</a:t>
            </a:r>
            <a:r>
              <a:rPr lang="en-GB" sz="2400" spc="-2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derived</a:t>
            </a:r>
            <a:r>
              <a:rPr lang="en-GB" sz="2400" spc="-3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from</a:t>
            </a:r>
            <a:r>
              <a:rPr lang="en-GB" sz="2400" spc="-4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the</a:t>
            </a:r>
            <a:r>
              <a:rPr lang="en-GB" sz="2400" spc="-3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primitive</a:t>
            </a:r>
            <a:r>
              <a:rPr lang="en-GB" sz="2400" spc="-9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data</a:t>
            </a:r>
            <a:r>
              <a:rPr lang="en-GB" sz="2400" spc="-17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structures.</a:t>
            </a:r>
          </a:p>
          <a:p>
            <a:pPr marL="342900" indent="-342900" algn="just">
              <a:lnSpc>
                <a:spcPct val="150000"/>
              </a:lnSpc>
              <a:spcBef>
                <a:spcPts val="5"/>
              </a:spcBef>
              <a:buFont typeface="Wingdings" panose="05000000000000000000" pitchFamily="2" charset="2"/>
              <a:buChar char="Ø"/>
            </a:pPr>
            <a:endParaRPr lang="en-GB" sz="2400" dirty="0" smtClean="0">
              <a:latin typeface="Cambria" panose="02040503050406030204" pitchFamily="18" charset="0"/>
              <a:ea typeface="Cambria" panose="02040503050406030204" pitchFamily="18" charset="0"/>
              <a:cs typeface="Times New Roman"/>
            </a:endParaRPr>
          </a:p>
          <a:p>
            <a:pPr marL="355600" marR="5080" indent="-342900" algn="just">
              <a:lnSpc>
                <a:spcPct val="150000"/>
              </a:lnSpc>
              <a:buFont typeface="Wingdings" panose="05000000000000000000" pitchFamily="2" charset="2"/>
              <a:buChar char="Ø"/>
            </a:pPr>
            <a:r>
              <a:rPr lang="en-GB" sz="2400" spc="5" dirty="0">
                <a:latin typeface="Cambria" panose="02040503050406030204" pitchFamily="18" charset="0"/>
                <a:ea typeface="Cambria" panose="02040503050406030204" pitchFamily="18" charset="0"/>
                <a:cs typeface="Times New Roman"/>
              </a:rPr>
              <a:t>The </a:t>
            </a:r>
            <a:r>
              <a:rPr lang="en-GB" sz="2400" dirty="0">
                <a:latin typeface="Cambria" panose="02040503050406030204" pitchFamily="18" charset="0"/>
                <a:ea typeface="Cambria" panose="02040503050406030204" pitchFamily="18" charset="0"/>
                <a:cs typeface="Times New Roman"/>
              </a:rPr>
              <a:t>non-primitive data structures emphasize </a:t>
            </a:r>
            <a:r>
              <a:rPr lang="en-GB" sz="2400" spc="15" dirty="0">
                <a:latin typeface="Cambria" panose="02040503050406030204" pitchFamily="18" charset="0"/>
                <a:ea typeface="Cambria" panose="02040503050406030204" pitchFamily="18" charset="0"/>
                <a:cs typeface="Times New Roman"/>
              </a:rPr>
              <a:t>on </a:t>
            </a:r>
            <a:r>
              <a:rPr lang="en-GB" sz="2400" spc="2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structuring</a:t>
            </a:r>
            <a:r>
              <a:rPr lang="en-GB" sz="2400" spc="-125"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of</a:t>
            </a:r>
            <a:r>
              <a:rPr lang="en-GB" sz="2400" spc="-2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a</a:t>
            </a:r>
            <a:r>
              <a:rPr lang="en-GB" sz="2400" spc="2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group</a:t>
            </a:r>
            <a:r>
              <a:rPr lang="en-GB" sz="2400" spc="-1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of</a:t>
            </a:r>
            <a:r>
              <a:rPr lang="en-GB" sz="2400" spc="-1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homogeneous</a:t>
            </a:r>
            <a:r>
              <a:rPr lang="en-GB" sz="2400" spc="-8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(same</a:t>
            </a:r>
            <a:r>
              <a:rPr lang="en-GB" sz="2400" spc="-2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type)</a:t>
            </a:r>
            <a:r>
              <a:rPr lang="en-GB" sz="2400" spc="-35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or </a:t>
            </a:r>
            <a:r>
              <a:rPr lang="en-GB" sz="2400" spc="-660" dirty="0">
                <a:latin typeface="Cambria" panose="02040503050406030204" pitchFamily="18" charset="0"/>
                <a:ea typeface="Cambria" panose="02040503050406030204" pitchFamily="18" charset="0"/>
                <a:cs typeface="Times New Roman"/>
              </a:rPr>
              <a:t> </a:t>
            </a:r>
            <a:r>
              <a:rPr lang="en-GB" sz="2400" spc="15" dirty="0">
                <a:latin typeface="Cambria" panose="02040503050406030204" pitchFamily="18" charset="0"/>
                <a:ea typeface="Cambria" panose="02040503050406030204" pitchFamily="18" charset="0"/>
                <a:cs typeface="Times New Roman"/>
              </a:rPr>
              <a:t>h</a:t>
            </a:r>
            <a:r>
              <a:rPr lang="en-GB" sz="2400" spc="5" dirty="0">
                <a:latin typeface="Cambria" panose="02040503050406030204" pitchFamily="18" charset="0"/>
                <a:ea typeface="Cambria" panose="02040503050406030204" pitchFamily="18" charset="0"/>
                <a:cs typeface="Times New Roman"/>
              </a:rPr>
              <a:t>e</a:t>
            </a:r>
            <a:r>
              <a:rPr lang="en-GB" sz="2400" spc="-15" dirty="0">
                <a:latin typeface="Cambria" panose="02040503050406030204" pitchFamily="18" charset="0"/>
                <a:ea typeface="Cambria" panose="02040503050406030204" pitchFamily="18" charset="0"/>
                <a:cs typeface="Times New Roman"/>
              </a:rPr>
              <a:t>t</a:t>
            </a:r>
            <a:r>
              <a:rPr lang="en-GB" sz="2400" spc="5" dirty="0">
                <a:latin typeface="Cambria" panose="02040503050406030204" pitchFamily="18" charset="0"/>
                <a:ea typeface="Cambria" panose="02040503050406030204" pitchFamily="18" charset="0"/>
                <a:cs typeface="Times New Roman"/>
              </a:rPr>
              <a:t>er</a:t>
            </a:r>
            <a:r>
              <a:rPr lang="en-GB" sz="2400" spc="20" dirty="0">
                <a:latin typeface="Cambria" panose="02040503050406030204" pitchFamily="18" charset="0"/>
                <a:ea typeface="Cambria" panose="02040503050406030204" pitchFamily="18" charset="0"/>
                <a:cs typeface="Times New Roman"/>
              </a:rPr>
              <a:t>o</a:t>
            </a:r>
            <a:r>
              <a:rPr lang="en-GB" sz="2400" spc="15" dirty="0">
                <a:latin typeface="Cambria" panose="02040503050406030204" pitchFamily="18" charset="0"/>
                <a:ea typeface="Cambria" panose="02040503050406030204" pitchFamily="18" charset="0"/>
                <a:cs typeface="Times New Roman"/>
              </a:rPr>
              <a:t>g</a:t>
            </a:r>
            <a:r>
              <a:rPr lang="en-GB" sz="2400" spc="5" dirty="0">
                <a:latin typeface="Cambria" panose="02040503050406030204" pitchFamily="18" charset="0"/>
                <a:ea typeface="Cambria" panose="02040503050406030204" pitchFamily="18" charset="0"/>
                <a:cs typeface="Times New Roman"/>
              </a:rPr>
              <a:t>e</a:t>
            </a:r>
            <a:r>
              <a:rPr lang="en-GB" sz="2400" spc="10" dirty="0">
                <a:latin typeface="Cambria" panose="02040503050406030204" pitchFamily="18" charset="0"/>
                <a:ea typeface="Cambria" panose="02040503050406030204" pitchFamily="18" charset="0"/>
                <a:cs typeface="Times New Roman"/>
              </a:rPr>
              <a:t>n</a:t>
            </a:r>
            <a:r>
              <a:rPr lang="en-GB" sz="2400" spc="5" dirty="0">
                <a:latin typeface="Cambria" panose="02040503050406030204" pitchFamily="18" charset="0"/>
                <a:ea typeface="Cambria" panose="02040503050406030204" pitchFamily="18" charset="0"/>
                <a:cs typeface="Times New Roman"/>
              </a:rPr>
              <a:t>e</a:t>
            </a:r>
            <a:r>
              <a:rPr lang="en-GB" sz="2400" spc="-10" dirty="0">
                <a:latin typeface="Cambria" panose="02040503050406030204" pitchFamily="18" charset="0"/>
                <a:ea typeface="Cambria" panose="02040503050406030204" pitchFamily="18" charset="0"/>
                <a:cs typeface="Times New Roman"/>
              </a:rPr>
              <a:t>ou</a:t>
            </a:r>
            <a:r>
              <a:rPr lang="en-GB" sz="2400" spc="5" dirty="0">
                <a:latin typeface="Cambria" panose="02040503050406030204" pitchFamily="18" charset="0"/>
                <a:ea typeface="Cambria" panose="02040503050406030204" pitchFamily="18" charset="0"/>
                <a:cs typeface="Times New Roman"/>
              </a:rPr>
              <a:t>s</a:t>
            </a:r>
            <a:r>
              <a:rPr lang="en-GB" sz="2400" spc="-114"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a:t>
            </a:r>
            <a:r>
              <a:rPr lang="en-GB" sz="2400" spc="20" dirty="0">
                <a:latin typeface="Cambria" panose="02040503050406030204" pitchFamily="18" charset="0"/>
                <a:ea typeface="Cambria" panose="02040503050406030204" pitchFamily="18" charset="0"/>
                <a:cs typeface="Times New Roman"/>
              </a:rPr>
              <a:t>d</a:t>
            </a:r>
            <a:r>
              <a:rPr lang="en-GB" sz="2400" spc="-15" dirty="0">
                <a:latin typeface="Cambria" panose="02040503050406030204" pitchFamily="18" charset="0"/>
                <a:ea typeface="Cambria" panose="02040503050406030204" pitchFamily="18" charset="0"/>
                <a:cs typeface="Times New Roman"/>
              </a:rPr>
              <a:t>i</a:t>
            </a:r>
            <a:r>
              <a:rPr lang="en-GB" sz="2400" spc="-70" dirty="0">
                <a:latin typeface="Cambria" panose="02040503050406030204" pitchFamily="18" charset="0"/>
                <a:ea typeface="Cambria" panose="02040503050406030204" pitchFamily="18" charset="0"/>
                <a:cs typeface="Times New Roman"/>
              </a:rPr>
              <a:t>f</a:t>
            </a:r>
            <a:r>
              <a:rPr lang="en-GB" sz="2400" spc="-20" dirty="0">
                <a:latin typeface="Cambria" panose="02040503050406030204" pitchFamily="18" charset="0"/>
                <a:ea typeface="Cambria" panose="02040503050406030204" pitchFamily="18" charset="0"/>
                <a:cs typeface="Times New Roman"/>
              </a:rPr>
              <a:t>f</a:t>
            </a:r>
            <a:r>
              <a:rPr lang="en-GB" sz="2400" spc="5" dirty="0">
                <a:latin typeface="Cambria" panose="02040503050406030204" pitchFamily="18" charset="0"/>
                <a:ea typeface="Cambria" panose="02040503050406030204" pitchFamily="18" charset="0"/>
                <a:cs typeface="Times New Roman"/>
              </a:rPr>
              <a:t>e</a:t>
            </a:r>
            <a:r>
              <a:rPr lang="en-GB" sz="2400" spc="-25" dirty="0">
                <a:latin typeface="Cambria" panose="02040503050406030204" pitchFamily="18" charset="0"/>
                <a:ea typeface="Cambria" panose="02040503050406030204" pitchFamily="18" charset="0"/>
                <a:cs typeface="Times New Roman"/>
              </a:rPr>
              <a:t>r</a:t>
            </a:r>
            <a:r>
              <a:rPr lang="en-GB" sz="2400" spc="5" dirty="0">
                <a:latin typeface="Cambria" panose="02040503050406030204" pitchFamily="18" charset="0"/>
                <a:ea typeface="Cambria" panose="02040503050406030204" pitchFamily="18" charset="0"/>
                <a:cs typeface="Times New Roman"/>
              </a:rPr>
              <a:t>e</a:t>
            </a:r>
            <a:r>
              <a:rPr lang="en-GB" sz="2400" spc="-15" dirty="0">
                <a:latin typeface="Cambria" panose="02040503050406030204" pitchFamily="18" charset="0"/>
                <a:ea typeface="Cambria" panose="02040503050406030204" pitchFamily="18" charset="0"/>
                <a:cs typeface="Times New Roman"/>
              </a:rPr>
              <a:t>n</a:t>
            </a:r>
            <a:r>
              <a:rPr lang="en-GB" sz="2400" dirty="0">
                <a:latin typeface="Cambria" panose="02040503050406030204" pitchFamily="18" charset="0"/>
                <a:ea typeface="Cambria" panose="02040503050406030204" pitchFamily="18" charset="0"/>
                <a:cs typeface="Times New Roman"/>
              </a:rPr>
              <a:t>t</a:t>
            </a:r>
            <a:r>
              <a:rPr lang="en-GB" sz="2400" spc="-80" dirty="0">
                <a:latin typeface="Cambria" panose="02040503050406030204" pitchFamily="18" charset="0"/>
                <a:ea typeface="Cambria" panose="02040503050406030204" pitchFamily="18" charset="0"/>
                <a:cs typeface="Times New Roman"/>
              </a:rPr>
              <a:t> </a:t>
            </a:r>
            <a:r>
              <a:rPr lang="en-GB" sz="2400" spc="-15" dirty="0">
                <a:latin typeface="Cambria" panose="02040503050406030204" pitchFamily="18" charset="0"/>
                <a:ea typeface="Cambria" panose="02040503050406030204" pitchFamily="18" charset="0"/>
                <a:cs typeface="Times New Roman"/>
              </a:rPr>
              <a:t>t</a:t>
            </a:r>
            <a:r>
              <a:rPr lang="en-GB" sz="2400" spc="10" dirty="0">
                <a:latin typeface="Cambria" panose="02040503050406030204" pitchFamily="18" charset="0"/>
                <a:ea typeface="Cambria" panose="02040503050406030204" pitchFamily="18" charset="0"/>
                <a:cs typeface="Times New Roman"/>
              </a:rPr>
              <a:t>yp</a:t>
            </a:r>
            <a:r>
              <a:rPr lang="en-GB" sz="2400" spc="5" dirty="0">
                <a:latin typeface="Cambria" panose="02040503050406030204" pitchFamily="18" charset="0"/>
                <a:ea typeface="Cambria" panose="02040503050406030204" pitchFamily="18" charset="0"/>
                <a:cs typeface="Times New Roman"/>
              </a:rPr>
              <a:t>e)</a:t>
            </a:r>
            <a:r>
              <a:rPr lang="en-GB" sz="2400" spc="-10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d</a:t>
            </a:r>
            <a:r>
              <a:rPr lang="en-GB" sz="2400" spc="5" dirty="0">
                <a:latin typeface="Cambria" panose="02040503050406030204" pitchFamily="18" charset="0"/>
                <a:ea typeface="Cambria" panose="02040503050406030204" pitchFamily="18" charset="0"/>
                <a:cs typeface="Times New Roman"/>
              </a:rPr>
              <a:t>a</a:t>
            </a:r>
            <a:r>
              <a:rPr lang="en-GB" sz="2400" spc="-20" dirty="0">
                <a:latin typeface="Cambria" panose="02040503050406030204" pitchFamily="18" charset="0"/>
                <a:ea typeface="Cambria" panose="02040503050406030204" pitchFamily="18" charset="0"/>
                <a:cs typeface="Times New Roman"/>
              </a:rPr>
              <a:t>t</a:t>
            </a:r>
            <a:r>
              <a:rPr lang="en-GB" sz="2400" spc="5" dirty="0">
                <a:latin typeface="Cambria" panose="02040503050406030204" pitchFamily="18" charset="0"/>
                <a:ea typeface="Cambria" panose="02040503050406030204" pitchFamily="18" charset="0"/>
                <a:cs typeface="Times New Roman"/>
              </a:rPr>
              <a:t>a</a:t>
            </a:r>
            <a:r>
              <a:rPr lang="en-GB" sz="2400" spc="-185" dirty="0">
                <a:latin typeface="Cambria" panose="02040503050406030204" pitchFamily="18" charset="0"/>
                <a:ea typeface="Cambria" panose="02040503050406030204" pitchFamily="18" charset="0"/>
                <a:cs typeface="Times New Roman"/>
              </a:rPr>
              <a:t> </a:t>
            </a:r>
            <a:r>
              <a:rPr lang="en-GB" sz="2400" spc="-15" dirty="0">
                <a:latin typeface="Cambria" panose="02040503050406030204" pitchFamily="18" charset="0"/>
                <a:ea typeface="Cambria" panose="02040503050406030204" pitchFamily="18" charset="0"/>
                <a:cs typeface="Times New Roman"/>
              </a:rPr>
              <a:t>it</a:t>
            </a:r>
            <a:r>
              <a:rPr lang="en-GB" sz="2400" spc="5" dirty="0">
                <a:latin typeface="Cambria" panose="02040503050406030204" pitchFamily="18" charset="0"/>
                <a:ea typeface="Cambria" panose="02040503050406030204" pitchFamily="18" charset="0"/>
                <a:cs typeface="Times New Roman"/>
              </a:rPr>
              <a:t>e</a:t>
            </a:r>
            <a:r>
              <a:rPr lang="en-GB" sz="2400" spc="-20" dirty="0">
                <a:latin typeface="Cambria" panose="02040503050406030204" pitchFamily="18" charset="0"/>
                <a:ea typeface="Cambria" panose="02040503050406030204" pitchFamily="18" charset="0"/>
                <a:cs typeface="Times New Roman"/>
              </a:rPr>
              <a:t>m</a:t>
            </a:r>
            <a:r>
              <a:rPr lang="en-GB" sz="2400" dirty="0">
                <a:latin typeface="Cambria" panose="02040503050406030204" pitchFamily="18" charset="0"/>
                <a:ea typeface="Cambria" panose="02040503050406030204" pitchFamily="18" charset="0"/>
                <a:cs typeface="Times New Roman"/>
              </a:rPr>
              <a:t>s.</a:t>
            </a:r>
          </a:p>
        </p:txBody>
      </p:sp>
    </p:spTree>
    <p:extLst>
      <p:ext uri="{BB962C8B-B14F-4D97-AF65-F5344CB8AC3E}">
        <p14:creationId xmlns:p14="http://schemas.microsoft.com/office/powerpoint/2010/main" val="421056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775854" y="1318598"/>
            <a:ext cx="10709564" cy="461665"/>
          </a:xfrm>
          <a:prstGeom prst="rect">
            <a:avLst/>
          </a:prstGeom>
        </p:spPr>
        <p:txBody>
          <a:bodyPr wrap="square">
            <a:spAutoFit/>
          </a:bodyPr>
          <a:lstStyle/>
          <a:p>
            <a:r>
              <a:rPr lang="en-US" sz="2400" b="1" dirty="0">
                <a:latin typeface="Cambria" panose="02040503050406030204" pitchFamily="18" charset="0"/>
                <a:ea typeface="Cambria" panose="02040503050406030204" pitchFamily="18" charset="0"/>
              </a:rPr>
              <a:t>Difference between PRIMITIVE and NON – PRIMITIVE DATA STRUCTURE</a:t>
            </a:r>
            <a:endParaRPr lang="en-IN" sz="2400" b="1" dirty="0">
              <a:latin typeface="Cambria" panose="02040503050406030204" pitchFamily="18" charset="0"/>
              <a:ea typeface="Cambria" panose="02040503050406030204" pitchFamily="18" charset="0"/>
            </a:endParaRPr>
          </a:p>
        </p:txBody>
      </p:sp>
      <p:sp>
        <p:nvSpPr>
          <p:cNvPr id="6" name="Rectangle 5"/>
          <p:cNvSpPr/>
          <p:nvPr/>
        </p:nvSpPr>
        <p:spPr>
          <a:xfrm>
            <a:off x="845127" y="2212172"/>
            <a:ext cx="10349346" cy="1131785"/>
          </a:xfrm>
          <a:prstGeom prst="rect">
            <a:avLst/>
          </a:prstGeom>
        </p:spPr>
        <p:txBody>
          <a:bodyPr wrap="square">
            <a:spAutoFit/>
          </a:bodyPr>
          <a:lstStyle/>
          <a:p>
            <a:pPr marL="342900" indent="-342900">
              <a:lnSpc>
                <a:spcPct val="150000"/>
              </a:lnSpc>
              <a:buFont typeface="Wingdings" panose="05000000000000000000" pitchFamily="2" charset="2"/>
              <a:buChar char="Ø"/>
            </a:pP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spc="-16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p</a:t>
            </a:r>
            <a:r>
              <a:rPr lang="en-GB" sz="2400" spc="-20" dirty="0">
                <a:solidFill>
                  <a:srgbClr val="000000"/>
                </a:solidFill>
                <a:latin typeface="Cambria" panose="02040503050406030204" pitchFamily="18" charset="0"/>
                <a:ea typeface="Cambria" panose="02040503050406030204" pitchFamily="18" charset="0"/>
                <a:cs typeface="Times New Roman" pitchFamily="18" charset="0"/>
              </a:rPr>
              <a:t>r</a:t>
            </a:r>
            <a:r>
              <a:rPr lang="en-GB" sz="2400" dirty="0">
                <a:solidFill>
                  <a:srgbClr val="000000"/>
                </a:solidFill>
                <a:latin typeface="Cambria" panose="02040503050406030204" pitchFamily="18" charset="0"/>
                <a:ea typeface="Cambria" panose="02040503050406030204" pitchFamily="18" charset="0"/>
                <a:cs typeface="Times New Roman" pitchFamily="18" charset="0"/>
              </a:rPr>
              <a:t>imiti</a:t>
            </a:r>
            <a:r>
              <a:rPr lang="en-GB" sz="2400" spc="-25" dirty="0">
                <a:solidFill>
                  <a:srgbClr val="000000"/>
                </a:solidFill>
                <a:latin typeface="Cambria" panose="02040503050406030204" pitchFamily="18" charset="0"/>
                <a:ea typeface="Cambria" panose="02040503050406030204" pitchFamily="18" charset="0"/>
                <a:cs typeface="Times New Roman" pitchFamily="18" charset="0"/>
              </a:rPr>
              <a:t>v</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e</a:t>
            </a:r>
            <a:r>
              <a:rPr lang="en-GB" sz="2400" spc="-11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d</a:t>
            </a:r>
            <a:r>
              <a:rPr lang="en-GB" sz="2400" spc="-35"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spc="-25" dirty="0">
                <a:solidFill>
                  <a:srgbClr val="000000"/>
                </a:solidFill>
                <a:latin typeface="Cambria" panose="02040503050406030204" pitchFamily="18" charset="0"/>
                <a:ea typeface="Cambria" panose="02040503050406030204" pitchFamily="18" charset="0"/>
                <a:cs typeface="Times New Roman" pitchFamily="18" charset="0"/>
              </a:rPr>
              <a:t>t</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spc="-4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30" dirty="0">
                <a:solidFill>
                  <a:srgbClr val="000000"/>
                </a:solidFill>
                <a:latin typeface="Cambria" panose="02040503050406030204" pitchFamily="18" charset="0"/>
                <a:ea typeface="Cambria" panose="02040503050406030204" pitchFamily="18" charset="0"/>
                <a:cs typeface="Times New Roman" pitchFamily="18" charset="0"/>
              </a:rPr>
              <a:t>s</a:t>
            </a:r>
            <a:r>
              <a:rPr lang="en-GB" sz="2400" dirty="0">
                <a:solidFill>
                  <a:srgbClr val="000000"/>
                </a:solidFill>
                <a:latin typeface="Cambria" panose="02040503050406030204" pitchFamily="18" charset="0"/>
                <a:ea typeface="Cambria" panose="02040503050406030204" pitchFamily="18" charset="0"/>
                <a:cs typeface="Times New Roman" pitchFamily="18" charset="0"/>
              </a:rPr>
              <a:t>tr</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u</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ct</a:t>
            </a:r>
            <a:r>
              <a:rPr lang="en-GB" sz="2400" dirty="0">
                <a:solidFill>
                  <a:srgbClr val="000000"/>
                </a:solidFill>
                <a:latin typeface="Cambria" panose="02040503050406030204" pitchFamily="18" charset="0"/>
                <a:ea typeface="Cambria" panose="02040503050406030204" pitchFamily="18" charset="0"/>
                <a:cs typeface="Times New Roman" pitchFamily="18" charset="0"/>
              </a:rPr>
              <a:t>u</a:t>
            </a:r>
            <a:r>
              <a:rPr lang="en-GB" sz="2400" spc="-45" dirty="0">
                <a:solidFill>
                  <a:srgbClr val="000000"/>
                </a:solidFill>
                <a:latin typeface="Cambria" panose="02040503050406030204" pitchFamily="18" charset="0"/>
                <a:ea typeface="Cambria" panose="02040503050406030204" pitchFamily="18" charset="0"/>
                <a:cs typeface="Times New Roman" pitchFamily="18" charset="0"/>
              </a:rPr>
              <a:t>r</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e</a:t>
            </a:r>
            <a:r>
              <a:rPr lang="en-GB" sz="2400" spc="-8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is</a:t>
            </a:r>
            <a:r>
              <a:rPr lang="en-GB" sz="2400" spc="-4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25" dirty="0">
                <a:solidFill>
                  <a:srgbClr val="000000"/>
                </a:solidFill>
                <a:latin typeface="Cambria" panose="02040503050406030204" pitchFamily="18" charset="0"/>
                <a:ea typeface="Cambria" panose="02040503050406030204" pitchFamily="18" charset="0"/>
                <a:cs typeface="Times New Roman" pitchFamily="18" charset="0"/>
              </a:rPr>
              <a:t>g</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e</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n</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e</a:t>
            </a:r>
            <a:r>
              <a:rPr lang="en-GB" sz="2400" spc="-65" dirty="0">
                <a:solidFill>
                  <a:srgbClr val="000000"/>
                </a:solidFill>
                <a:latin typeface="Cambria" panose="02040503050406030204" pitchFamily="18" charset="0"/>
                <a:ea typeface="Cambria" panose="02040503050406030204" pitchFamily="18" charset="0"/>
                <a:cs typeface="Times New Roman" pitchFamily="18" charset="0"/>
              </a:rPr>
              <a:t>r</a:t>
            </a:r>
            <a:r>
              <a:rPr lang="en-GB" sz="2400" dirty="0">
                <a:solidFill>
                  <a:srgbClr val="000000"/>
                </a:solidFill>
                <a:latin typeface="Cambria" panose="02040503050406030204" pitchFamily="18" charset="0"/>
                <a:ea typeface="Cambria" panose="02040503050406030204" pitchFamily="18" charset="0"/>
                <a:cs typeface="Times New Roman" pitchFamily="18" charset="0"/>
              </a:rPr>
              <a:t>ally</a:t>
            </a:r>
            <a:r>
              <a:rPr lang="en-GB" sz="2400" spc="-4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b</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sic  structure</a:t>
            </a:r>
            <a:r>
              <a:rPr lang="en-GB" sz="2400" spc="-9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that</a:t>
            </a:r>
            <a:r>
              <a:rPr lang="en-GB" sz="2400" spc="-4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is</a:t>
            </a:r>
            <a:r>
              <a:rPr lang="en-GB" sz="2400" spc="-1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usually</a:t>
            </a:r>
            <a:r>
              <a:rPr lang="en-GB" sz="2400" spc="-5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built</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 into</a:t>
            </a:r>
            <a:r>
              <a:rPr lang="en-GB" sz="2400" spc="-3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the</a:t>
            </a:r>
            <a:r>
              <a:rPr lang="en-GB" sz="2400" spc="-3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language,</a:t>
            </a:r>
            <a:r>
              <a:rPr lang="en-GB" sz="2400" spc="-2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dirty="0">
                <a:solidFill>
                  <a:srgbClr val="000000"/>
                </a:solidFill>
                <a:latin typeface="Cambria" panose="02040503050406030204" pitchFamily="18" charset="0"/>
                <a:ea typeface="Cambria" panose="02040503050406030204" pitchFamily="18" charset="0"/>
                <a:cs typeface="Times New Roman" pitchFamily="18" charset="0"/>
              </a:rPr>
              <a:t>such </a:t>
            </a:r>
            <a:r>
              <a:rPr lang="en-GB" sz="2400" spc="-59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as</a:t>
            </a:r>
            <a:r>
              <a:rPr lang="en-GB" sz="2400" spc="-45"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smtClean="0">
                <a:solidFill>
                  <a:srgbClr val="000000"/>
                </a:solidFill>
                <a:latin typeface="Cambria" panose="02040503050406030204" pitchFamily="18" charset="0"/>
                <a:ea typeface="Cambria" panose="02040503050406030204" pitchFamily="18" charset="0"/>
                <a:cs typeface="Times New Roman" pitchFamily="18" charset="0"/>
              </a:rPr>
              <a:t>an</a:t>
            </a:r>
            <a:r>
              <a:rPr lang="en-GB" sz="2400" dirty="0" smtClean="0">
                <a:solidFill>
                  <a:srgbClr val="000000"/>
                </a:solidFill>
                <a:latin typeface="Cambria" panose="02040503050406030204" pitchFamily="18" charset="0"/>
                <a:ea typeface="Cambria" panose="02040503050406030204" pitchFamily="18" charset="0"/>
                <a:cs typeface="Times New Roman" pitchFamily="18" charset="0"/>
              </a:rPr>
              <a:t> </a:t>
            </a:r>
            <a:r>
              <a:rPr lang="en-GB" sz="2400" spc="-25" dirty="0" smtClean="0">
                <a:solidFill>
                  <a:srgbClr val="000000"/>
                </a:solidFill>
                <a:latin typeface="Cambria" panose="02040503050406030204" pitchFamily="18" charset="0"/>
                <a:ea typeface="Cambria" panose="02040503050406030204" pitchFamily="18" charset="0"/>
                <a:cs typeface="Times New Roman" pitchFamily="18" charset="0"/>
              </a:rPr>
              <a:t>i</a:t>
            </a:r>
            <a:r>
              <a:rPr lang="en-GB" sz="2400" spc="-55" dirty="0" smtClean="0">
                <a:solidFill>
                  <a:srgbClr val="000000"/>
                </a:solidFill>
                <a:latin typeface="Cambria" panose="02040503050406030204" pitchFamily="18" charset="0"/>
                <a:ea typeface="Cambria" panose="02040503050406030204" pitchFamily="18" charset="0"/>
                <a:cs typeface="Times New Roman" pitchFamily="18" charset="0"/>
              </a:rPr>
              <a:t>n</a:t>
            </a:r>
            <a:r>
              <a:rPr lang="en-GB" sz="2400" spc="-50" dirty="0" smtClean="0">
                <a:solidFill>
                  <a:srgbClr val="000000"/>
                </a:solidFill>
                <a:latin typeface="Cambria" panose="02040503050406030204" pitchFamily="18" charset="0"/>
                <a:ea typeface="Cambria" panose="02040503050406030204" pitchFamily="18" charset="0"/>
                <a:cs typeface="Times New Roman" pitchFamily="18" charset="0"/>
              </a:rPr>
              <a:t>t</a:t>
            </a:r>
            <a:r>
              <a:rPr lang="en-GB" sz="2400" spc="-30" dirty="0" smtClean="0">
                <a:solidFill>
                  <a:srgbClr val="000000"/>
                </a:solidFill>
                <a:latin typeface="Cambria" panose="02040503050406030204" pitchFamily="18" charset="0"/>
                <a:ea typeface="Cambria" panose="02040503050406030204" pitchFamily="18" charset="0"/>
                <a:cs typeface="Times New Roman" pitchFamily="18" charset="0"/>
              </a:rPr>
              <a:t>e</a:t>
            </a:r>
            <a:r>
              <a:rPr lang="en-GB" sz="2400" spc="-50" dirty="0" smtClean="0">
                <a:solidFill>
                  <a:srgbClr val="000000"/>
                </a:solidFill>
                <a:latin typeface="Cambria" panose="02040503050406030204" pitchFamily="18" charset="0"/>
                <a:ea typeface="Cambria" panose="02040503050406030204" pitchFamily="18" charset="0"/>
                <a:cs typeface="Times New Roman" pitchFamily="18" charset="0"/>
              </a:rPr>
              <a:t>g</a:t>
            </a:r>
            <a:r>
              <a:rPr lang="en-GB" sz="2400" spc="-30" dirty="0" smtClean="0">
                <a:solidFill>
                  <a:srgbClr val="000000"/>
                </a:solidFill>
                <a:latin typeface="Cambria" panose="02040503050406030204" pitchFamily="18" charset="0"/>
                <a:ea typeface="Cambria" panose="02040503050406030204" pitchFamily="18" charset="0"/>
                <a:cs typeface="Times New Roman" pitchFamily="18" charset="0"/>
              </a:rPr>
              <a:t>e</a:t>
            </a:r>
            <a:r>
              <a:rPr lang="en-GB" sz="2400" spc="-270" dirty="0" smtClean="0">
                <a:solidFill>
                  <a:srgbClr val="000000"/>
                </a:solidFill>
                <a:latin typeface="Cambria" panose="02040503050406030204" pitchFamily="18" charset="0"/>
                <a:ea typeface="Cambria" panose="02040503050406030204" pitchFamily="18" charset="0"/>
                <a:cs typeface="Times New Roman" pitchFamily="18" charset="0"/>
              </a:rPr>
              <a:t>r</a:t>
            </a:r>
            <a:r>
              <a:rPr lang="en-GB" sz="2400" dirty="0">
                <a:solidFill>
                  <a:srgbClr val="000000"/>
                </a:solidFill>
                <a:latin typeface="Cambria" panose="02040503050406030204" pitchFamily="18" charset="0"/>
                <a:ea typeface="Cambria" panose="02040503050406030204" pitchFamily="18" charset="0"/>
                <a:cs typeface="Times New Roman" pitchFamily="18" charset="0"/>
              </a:rPr>
              <a:t>,</a:t>
            </a:r>
            <a:r>
              <a:rPr lang="en-GB" sz="2400" spc="-11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5"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spc="-40" dirty="0">
                <a:solidFill>
                  <a:srgbClr val="000000"/>
                </a:solidFill>
                <a:latin typeface="Cambria" panose="02040503050406030204" pitchFamily="18" charset="0"/>
                <a:ea typeface="Cambria" panose="02040503050406030204" pitchFamily="18" charset="0"/>
                <a:cs typeface="Times New Roman" pitchFamily="18" charset="0"/>
              </a:rPr>
              <a:t> </a:t>
            </a:r>
            <a:r>
              <a:rPr lang="en-GB" sz="2400" spc="-15" dirty="0">
                <a:solidFill>
                  <a:srgbClr val="000000"/>
                </a:solidFill>
                <a:latin typeface="Cambria" panose="02040503050406030204" pitchFamily="18" charset="0"/>
                <a:ea typeface="Cambria" panose="02040503050406030204" pitchFamily="18" charset="0"/>
                <a:cs typeface="Times New Roman" pitchFamily="18" charset="0"/>
              </a:rPr>
              <a:t>f</a:t>
            </a:r>
            <a:r>
              <a:rPr lang="en-GB" sz="2400" dirty="0">
                <a:solidFill>
                  <a:srgbClr val="000000"/>
                </a:solidFill>
                <a:latin typeface="Cambria" panose="02040503050406030204" pitchFamily="18" charset="0"/>
                <a:ea typeface="Cambria" panose="02040503050406030204" pitchFamily="18" charset="0"/>
                <a:cs typeface="Times New Roman" pitchFamily="18" charset="0"/>
              </a:rPr>
              <a:t>l</a:t>
            </a:r>
            <a:r>
              <a:rPr lang="en-GB" sz="2400" spc="10" dirty="0">
                <a:solidFill>
                  <a:srgbClr val="000000"/>
                </a:solidFill>
                <a:latin typeface="Cambria" panose="02040503050406030204" pitchFamily="18" charset="0"/>
                <a:ea typeface="Cambria" panose="02040503050406030204" pitchFamily="18" charset="0"/>
                <a:cs typeface="Times New Roman" pitchFamily="18" charset="0"/>
              </a:rPr>
              <a:t>o</a:t>
            </a:r>
            <a:r>
              <a:rPr lang="en-GB" sz="2400" spc="-25" dirty="0">
                <a:solidFill>
                  <a:srgbClr val="000000"/>
                </a:solidFill>
                <a:latin typeface="Cambria" panose="02040503050406030204" pitchFamily="18" charset="0"/>
                <a:ea typeface="Cambria" panose="02040503050406030204" pitchFamily="18" charset="0"/>
                <a:cs typeface="Times New Roman" pitchFamily="18" charset="0"/>
              </a:rPr>
              <a:t>a</a:t>
            </a:r>
            <a:r>
              <a:rPr lang="en-GB" sz="2400" dirty="0">
                <a:solidFill>
                  <a:srgbClr val="000000"/>
                </a:solidFill>
                <a:latin typeface="Cambria" panose="02040503050406030204" pitchFamily="18" charset="0"/>
                <a:ea typeface="Cambria" panose="02040503050406030204" pitchFamily="18" charset="0"/>
                <a:cs typeface="Times New Roman" pitchFamily="18" charset="0"/>
              </a:rPr>
              <a:t>t.</a:t>
            </a:r>
            <a:endParaRPr lang="en-IN" sz="2400" dirty="0">
              <a:latin typeface="Cambria" panose="02040503050406030204" pitchFamily="18" charset="0"/>
              <a:ea typeface="Cambria" panose="02040503050406030204" pitchFamily="18" charset="0"/>
            </a:endParaRPr>
          </a:p>
        </p:txBody>
      </p:sp>
      <p:sp>
        <p:nvSpPr>
          <p:cNvPr id="7" name="Rectangle 6"/>
          <p:cNvSpPr/>
          <p:nvPr/>
        </p:nvSpPr>
        <p:spPr>
          <a:xfrm>
            <a:off x="156122" y="3530587"/>
            <a:ext cx="10931236" cy="1685783"/>
          </a:xfrm>
          <a:prstGeom prst="rect">
            <a:avLst/>
          </a:prstGeom>
        </p:spPr>
        <p:txBody>
          <a:bodyPr wrap="square">
            <a:spAutoFit/>
          </a:bodyPr>
          <a:lstStyle/>
          <a:p>
            <a:pPr marL="1014730" marR="5080" indent="-342900" algn="just">
              <a:lnSpc>
                <a:spcPct val="150000"/>
              </a:lnSpc>
              <a:spcBef>
                <a:spcPts val="115"/>
              </a:spcBef>
              <a:buFont typeface="Wingdings" panose="05000000000000000000" pitchFamily="2" charset="2"/>
              <a:buChar char="Ø"/>
            </a:pPr>
            <a:r>
              <a:rPr lang="en-GB" sz="2400" spc="5" dirty="0">
                <a:latin typeface="Cambria" panose="02040503050406030204" pitchFamily="18" charset="0"/>
                <a:ea typeface="Cambria" panose="02040503050406030204" pitchFamily="18" charset="0"/>
                <a:cs typeface="Times New Roman"/>
              </a:rPr>
              <a:t>A</a:t>
            </a:r>
            <a:r>
              <a:rPr lang="en-GB" sz="2400" spc="-30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non-primitive</a:t>
            </a:r>
            <a:r>
              <a:rPr lang="en-GB" sz="2400" spc="-114"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data</a:t>
            </a:r>
            <a:r>
              <a:rPr lang="en-GB" sz="2400" spc="-2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structure</a:t>
            </a:r>
            <a:r>
              <a:rPr lang="en-GB" sz="2400" spc="-4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is</a:t>
            </a:r>
            <a:r>
              <a:rPr lang="en-GB" sz="2400" spc="-2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built</a:t>
            </a:r>
            <a:r>
              <a:rPr lang="en-GB" sz="2400" spc="-3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out</a:t>
            </a:r>
            <a:r>
              <a:rPr lang="en-GB" sz="2400" spc="-4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of</a:t>
            </a:r>
            <a:r>
              <a:rPr lang="en-GB" sz="2400" spc="-1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primitive </a:t>
            </a:r>
            <a:r>
              <a:rPr lang="en-GB" sz="2400" spc="-66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data structures linked together </a:t>
            </a:r>
            <a:r>
              <a:rPr lang="en-GB" sz="2400" dirty="0">
                <a:latin typeface="Cambria" panose="02040503050406030204" pitchFamily="18" charset="0"/>
                <a:ea typeface="Cambria" panose="02040503050406030204" pitchFamily="18" charset="0"/>
                <a:cs typeface="Times New Roman"/>
              </a:rPr>
              <a:t>in meaningful </a:t>
            </a:r>
            <a:r>
              <a:rPr lang="en-GB" sz="2400" spc="5" dirty="0">
                <a:latin typeface="Cambria" panose="02040503050406030204" pitchFamily="18" charset="0"/>
                <a:ea typeface="Cambria" panose="02040503050406030204" pitchFamily="18" charset="0"/>
                <a:cs typeface="Times New Roman"/>
              </a:rPr>
              <a:t>ways, </a:t>
            </a:r>
            <a:r>
              <a:rPr lang="en-GB" sz="2400" spc="1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such </a:t>
            </a:r>
            <a:r>
              <a:rPr lang="en-GB" sz="2400" dirty="0">
                <a:latin typeface="Cambria" panose="02040503050406030204" pitchFamily="18" charset="0"/>
                <a:ea typeface="Cambria" panose="02040503050406030204" pitchFamily="18" charset="0"/>
                <a:cs typeface="Times New Roman"/>
              </a:rPr>
              <a:t>as </a:t>
            </a:r>
            <a:r>
              <a:rPr lang="en-GB" sz="2400" spc="5" dirty="0">
                <a:latin typeface="Cambria" panose="02040503050406030204" pitchFamily="18" charset="0"/>
                <a:ea typeface="Cambria" panose="02040503050406030204" pitchFamily="18" charset="0"/>
                <a:cs typeface="Times New Roman"/>
              </a:rPr>
              <a:t>a </a:t>
            </a:r>
            <a:r>
              <a:rPr lang="en-GB" sz="2400" spc="10" dirty="0">
                <a:latin typeface="Cambria" panose="02040503050406030204" pitchFamily="18" charset="0"/>
                <a:ea typeface="Cambria" panose="02040503050406030204" pitchFamily="18" charset="0"/>
                <a:cs typeface="Times New Roman"/>
              </a:rPr>
              <a:t>or </a:t>
            </a:r>
            <a:r>
              <a:rPr lang="en-GB" sz="2400" spc="5" dirty="0">
                <a:latin typeface="Cambria" panose="02040503050406030204" pitchFamily="18" charset="0"/>
                <a:ea typeface="Cambria" panose="02040503050406030204" pitchFamily="18" charset="0"/>
                <a:cs typeface="Times New Roman"/>
              </a:rPr>
              <a:t>a </a:t>
            </a:r>
            <a:r>
              <a:rPr lang="en-GB" sz="2400" dirty="0">
                <a:latin typeface="Cambria" panose="02040503050406030204" pitchFamily="18" charset="0"/>
                <a:ea typeface="Cambria" panose="02040503050406030204" pitchFamily="18" charset="0"/>
                <a:cs typeface="Times New Roman"/>
              </a:rPr>
              <a:t>linked-list, </a:t>
            </a:r>
            <a:r>
              <a:rPr lang="en-GB" sz="2400" spc="5" dirty="0">
                <a:latin typeface="Cambria" panose="02040503050406030204" pitchFamily="18" charset="0"/>
                <a:ea typeface="Cambria" panose="02040503050406030204" pitchFamily="18" charset="0"/>
                <a:cs typeface="Times New Roman"/>
              </a:rPr>
              <a:t>binary </a:t>
            </a:r>
            <a:r>
              <a:rPr lang="en-GB" sz="2400" dirty="0">
                <a:latin typeface="Cambria" panose="02040503050406030204" pitchFamily="18" charset="0"/>
                <a:ea typeface="Cambria" panose="02040503050406030204" pitchFamily="18" charset="0"/>
                <a:cs typeface="Times New Roman"/>
              </a:rPr>
              <a:t>search </a:t>
            </a:r>
            <a:r>
              <a:rPr lang="en-GB" sz="2400" spc="-80" dirty="0">
                <a:latin typeface="Cambria" panose="02040503050406030204" pitchFamily="18" charset="0"/>
                <a:ea typeface="Cambria" panose="02040503050406030204" pitchFamily="18" charset="0"/>
                <a:cs typeface="Times New Roman"/>
              </a:rPr>
              <a:t>tree, </a:t>
            </a:r>
            <a:r>
              <a:rPr lang="en-GB" sz="2400" spc="-80" dirty="0" err="1">
                <a:latin typeface="Cambria" panose="02040503050406030204" pitchFamily="18" charset="0"/>
                <a:ea typeface="Cambria" panose="02040503050406030204" pitchFamily="18" charset="0"/>
                <a:cs typeface="Times New Roman"/>
              </a:rPr>
              <a:t>AVLTree</a:t>
            </a:r>
            <a:r>
              <a:rPr lang="en-GB" sz="2400" spc="-80" dirty="0">
                <a:latin typeface="Cambria" panose="02040503050406030204" pitchFamily="18" charset="0"/>
                <a:ea typeface="Cambria" panose="02040503050406030204" pitchFamily="18" charset="0"/>
                <a:cs typeface="Times New Roman"/>
              </a:rPr>
              <a:t>, </a:t>
            </a:r>
            <a:r>
              <a:rPr lang="en-GB" sz="2400" spc="-66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graph</a:t>
            </a:r>
            <a:r>
              <a:rPr lang="en-GB" sz="2400" spc="-12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etc.</a:t>
            </a:r>
          </a:p>
        </p:txBody>
      </p:sp>
    </p:spTree>
    <p:extLst>
      <p:ext uri="{BB962C8B-B14F-4D97-AF65-F5344CB8AC3E}">
        <p14:creationId xmlns:p14="http://schemas.microsoft.com/office/powerpoint/2010/main" val="37693927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Lightbo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066" y="1316181"/>
            <a:ext cx="9027458" cy="399011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logo for a college of engineering&#10;&#10;Description automatically generated"/>
          <p:cNvPicPr/>
          <p:nvPr/>
        </p:nvPicPr>
        <p:blipFill rotWithShape="1">
          <a:blip r:embed="rId3" cstate="print">
            <a:extLst>
              <a:ext uri="{28A0092B-C50C-407E-A947-70E740481C1C}">
                <a14:useLocalDpi xmlns:a14="http://schemas.microsoft.com/office/drawing/2010/main" val="0"/>
              </a:ext>
            </a:extLst>
          </a:blip>
          <a:srcRect t="34057" r="271" b="33282"/>
          <a:stretch/>
        </p:blipFill>
        <p:spPr bwMode="auto">
          <a:xfrm>
            <a:off x="0"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4">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5"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36150634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277091" y="1025236"/>
            <a:ext cx="10321637" cy="523220"/>
          </a:xfrm>
          <a:prstGeom prst="rect">
            <a:avLst/>
          </a:prstGeom>
        </p:spPr>
        <p:txBody>
          <a:bodyPr wrap="square">
            <a:spAutoFit/>
          </a:bodyPr>
          <a:lstStyle/>
          <a:p>
            <a:pPr algn="ctr"/>
            <a:r>
              <a:rPr lang="en-GB" sz="2800" b="1" dirty="0">
                <a:solidFill>
                  <a:srgbClr val="000000"/>
                </a:solidFill>
                <a:latin typeface="Cambria" panose="02040503050406030204" pitchFamily="18" charset="0"/>
                <a:ea typeface="Cambria" panose="02040503050406030204" pitchFamily="18" charset="0"/>
                <a:cs typeface="Times New Roman"/>
              </a:rPr>
              <a:t>L</a:t>
            </a:r>
            <a:r>
              <a:rPr lang="en-GB" sz="2800" b="1" spc="-5" dirty="0">
                <a:solidFill>
                  <a:srgbClr val="000000"/>
                </a:solidFill>
                <a:latin typeface="Cambria" panose="02040503050406030204" pitchFamily="18" charset="0"/>
                <a:ea typeface="Cambria" panose="02040503050406030204" pitchFamily="18" charset="0"/>
                <a:cs typeface="Times New Roman"/>
              </a:rPr>
              <a:t>i</a:t>
            </a:r>
            <a:r>
              <a:rPr lang="en-GB" sz="2800" b="1" spc="5" dirty="0">
                <a:solidFill>
                  <a:srgbClr val="000000"/>
                </a:solidFill>
                <a:latin typeface="Cambria" panose="02040503050406030204" pitchFamily="18" charset="0"/>
                <a:ea typeface="Cambria" panose="02040503050406030204" pitchFamily="18" charset="0"/>
                <a:cs typeface="Times New Roman"/>
              </a:rPr>
              <a:t>n</a:t>
            </a:r>
            <a:r>
              <a:rPr lang="en-GB" sz="2800" b="1" spc="-10" dirty="0">
                <a:solidFill>
                  <a:srgbClr val="000000"/>
                </a:solidFill>
                <a:latin typeface="Cambria" panose="02040503050406030204" pitchFamily="18" charset="0"/>
                <a:ea typeface="Cambria" panose="02040503050406030204" pitchFamily="18" charset="0"/>
                <a:cs typeface="Times New Roman"/>
              </a:rPr>
              <a:t>e</a:t>
            </a:r>
            <a:r>
              <a:rPr lang="en-GB" sz="2800" b="1" dirty="0">
                <a:solidFill>
                  <a:srgbClr val="000000"/>
                </a:solidFill>
                <a:latin typeface="Cambria" panose="02040503050406030204" pitchFamily="18" charset="0"/>
                <a:ea typeface="Cambria" panose="02040503050406030204" pitchFamily="18" charset="0"/>
                <a:cs typeface="Times New Roman"/>
              </a:rPr>
              <a:t>ar</a:t>
            </a:r>
            <a:r>
              <a:rPr lang="en-GB" sz="2800" b="1" spc="-150" dirty="0">
                <a:solidFill>
                  <a:srgbClr val="000000"/>
                </a:solidFill>
                <a:latin typeface="Cambria" panose="02040503050406030204" pitchFamily="18" charset="0"/>
                <a:ea typeface="Cambria" panose="02040503050406030204" pitchFamily="18" charset="0"/>
                <a:cs typeface="Times New Roman"/>
              </a:rPr>
              <a:t> </a:t>
            </a:r>
            <a:r>
              <a:rPr lang="en-GB" sz="2800" b="1" spc="-5" dirty="0">
                <a:solidFill>
                  <a:srgbClr val="000000"/>
                </a:solidFill>
                <a:latin typeface="Cambria" panose="02040503050406030204" pitchFamily="18" charset="0"/>
                <a:ea typeface="Cambria" panose="02040503050406030204" pitchFamily="18" charset="0"/>
                <a:cs typeface="Times New Roman"/>
              </a:rPr>
              <a:t>a</a:t>
            </a:r>
            <a:r>
              <a:rPr lang="en-GB" sz="2800" b="1" dirty="0">
                <a:solidFill>
                  <a:srgbClr val="000000"/>
                </a:solidFill>
                <a:latin typeface="Cambria" panose="02040503050406030204" pitchFamily="18" charset="0"/>
                <a:ea typeface="Cambria" panose="02040503050406030204" pitchFamily="18" charset="0"/>
                <a:cs typeface="Times New Roman"/>
              </a:rPr>
              <a:t>n</a:t>
            </a:r>
            <a:r>
              <a:rPr lang="en-GB" sz="2800" b="1" spc="-5" dirty="0">
                <a:solidFill>
                  <a:srgbClr val="000000"/>
                </a:solidFill>
                <a:latin typeface="Cambria" panose="02040503050406030204" pitchFamily="18" charset="0"/>
                <a:ea typeface="Cambria" panose="02040503050406030204" pitchFamily="18" charset="0"/>
                <a:cs typeface="Times New Roman"/>
              </a:rPr>
              <a:t>d</a:t>
            </a:r>
            <a:r>
              <a:rPr lang="en-GB" sz="2800" b="1" spc="-10" dirty="0">
                <a:solidFill>
                  <a:srgbClr val="000000"/>
                </a:solidFill>
                <a:latin typeface="Cambria" panose="02040503050406030204" pitchFamily="18" charset="0"/>
                <a:ea typeface="Cambria" panose="02040503050406030204" pitchFamily="18" charset="0"/>
                <a:cs typeface="Times New Roman"/>
              </a:rPr>
              <a:t> </a:t>
            </a:r>
            <a:r>
              <a:rPr lang="en-GB" sz="2800" b="1" spc="-5" dirty="0">
                <a:solidFill>
                  <a:srgbClr val="000000"/>
                </a:solidFill>
                <a:latin typeface="Cambria" panose="02040503050406030204" pitchFamily="18" charset="0"/>
                <a:ea typeface="Cambria" panose="02040503050406030204" pitchFamily="18" charset="0"/>
                <a:cs typeface="Times New Roman"/>
              </a:rPr>
              <a:t>Non</a:t>
            </a:r>
            <a:r>
              <a:rPr lang="en-GB" sz="2800" b="1" dirty="0">
                <a:solidFill>
                  <a:srgbClr val="000000"/>
                </a:solidFill>
                <a:latin typeface="Cambria" panose="02040503050406030204" pitchFamily="18" charset="0"/>
                <a:ea typeface="Cambria" panose="02040503050406030204" pitchFamily="18" charset="0"/>
                <a:cs typeface="Times New Roman"/>
              </a:rPr>
              <a:t>-</a:t>
            </a:r>
            <a:r>
              <a:rPr lang="en-GB" sz="2800" b="1" spc="-5" dirty="0">
                <a:solidFill>
                  <a:srgbClr val="000000"/>
                </a:solidFill>
                <a:latin typeface="Cambria" panose="02040503050406030204" pitchFamily="18" charset="0"/>
                <a:ea typeface="Cambria" panose="02040503050406030204" pitchFamily="18" charset="0"/>
                <a:cs typeface="Times New Roman"/>
              </a:rPr>
              <a:t> </a:t>
            </a:r>
            <a:r>
              <a:rPr lang="en-GB" sz="2800" b="1" dirty="0">
                <a:solidFill>
                  <a:srgbClr val="000000"/>
                </a:solidFill>
                <a:latin typeface="Cambria" panose="02040503050406030204" pitchFamily="18" charset="0"/>
                <a:ea typeface="Cambria" panose="02040503050406030204" pitchFamily="18" charset="0"/>
                <a:cs typeface="Times New Roman"/>
              </a:rPr>
              <a:t>L</a:t>
            </a:r>
            <a:r>
              <a:rPr lang="en-GB" sz="2800" b="1" spc="-5" dirty="0">
                <a:solidFill>
                  <a:srgbClr val="000000"/>
                </a:solidFill>
                <a:latin typeface="Cambria" panose="02040503050406030204" pitchFamily="18" charset="0"/>
                <a:ea typeface="Cambria" panose="02040503050406030204" pitchFamily="18" charset="0"/>
                <a:cs typeface="Times New Roman"/>
              </a:rPr>
              <a:t>i</a:t>
            </a:r>
            <a:r>
              <a:rPr lang="en-GB" sz="2800" b="1" spc="5" dirty="0">
                <a:solidFill>
                  <a:srgbClr val="000000"/>
                </a:solidFill>
                <a:latin typeface="Cambria" panose="02040503050406030204" pitchFamily="18" charset="0"/>
                <a:ea typeface="Cambria" panose="02040503050406030204" pitchFamily="18" charset="0"/>
                <a:cs typeface="Times New Roman"/>
              </a:rPr>
              <a:t>n</a:t>
            </a:r>
            <a:r>
              <a:rPr lang="en-GB" sz="2800" b="1" spc="-10" dirty="0">
                <a:solidFill>
                  <a:srgbClr val="000000"/>
                </a:solidFill>
                <a:latin typeface="Cambria" panose="02040503050406030204" pitchFamily="18" charset="0"/>
                <a:ea typeface="Cambria" panose="02040503050406030204" pitchFamily="18" charset="0"/>
                <a:cs typeface="Times New Roman"/>
              </a:rPr>
              <a:t>e</a:t>
            </a:r>
            <a:r>
              <a:rPr lang="en-GB" sz="2800" b="1" dirty="0">
                <a:solidFill>
                  <a:srgbClr val="000000"/>
                </a:solidFill>
                <a:latin typeface="Cambria" panose="02040503050406030204" pitchFamily="18" charset="0"/>
                <a:ea typeface="Cambria" panose="02040503050406030204" pitchFamily="18" charset="0"/>
                <a:cs typeface="Times New Roman"/>
              </a:rPr>
              <a:t>ar</a:t>
            </a:r>
            <a:r>
              <a:rPr lang="en-GB" sz="2800" b="1" spc="-100" dirty="0">
                <a:solidFill>
                  <a:srgbClr val="000000"/>
                </a:solidFill>
                <a:latin typeface="Cambria" panose="02040503050406030204" pitchFamily="18" charset="0"/>
                <a:ea typeface="Cambria" panose="02040503050406030204" pitchFamily="18" charset="0"/>
                <a:cs typeface="Times New Roman"/>
              </a:rPr>
              <a:t> </a:t>
            </a:r>
            <a:r>
              <a:rPr lang="en-GB" sz="2800" b="1" spc="-5" dirty="0">
                <a:solidFill>
                  <a:srgbClr val="000000"/>
                </a:solidFill>
                <a:latin typeface="Cambria" panose="02040503050406030204" pitchFamily="18" charset="0"/>
                <a:ea typeface="Cambria" panose="02040503050406030204" pitchFamily="18" charset="0"/>
                <a:cs typeface="Times New Roman"/>
              </a:rPr>
              <a:t>Da</a:t>
            </a:r>
            <a:r>
              <a:rPr lang="en-GB" sz="2800" b="1" spc="-20" dirty="0">
                <a:solidFill>
                  <a:srgbClr val="000000"/>
                </a:solidFill>
                <a:latin typeface="Cambria" panose="02040503050406030204" pitchFamily="18" charset="0"/>
                <a:ea typeface="Cambria" panose="02040503050406030204" pitchFamily="18" charset="0"/>
                <a:cs typeface="Times New Roman"/>
              </a:rPr>
              <a:t>t</a:t>
            </a:r>
            <a:r>
              <a:rPr lang="en-GB" sz="2800" b="1" dirty="0">
                <a:solidFill>
                  <a:srgbClr val="000000"/>
                </a:solidFill>
                <a:latin typeface="Cambria" panose="02040503050406030204" pitchFamily="18" charset="0"/>
                <a:ea typeface="Cambria" panose="02040503050406030204" pitchFamily="18" charset="0"/>
                <a:cs typeface="Times New Roman"/>
              </a:rPr>
              <a:t>a St</a:t>
            </a:r>
            <a:r>
              <a:rPr lang="en-GB" sz="2800" b="1" spc="-20" dirty="0">
                <a:solidFill>
                  <a:srgbClr val="000000"/>
                </a:solidFill>
                <a:latin typeface="Cambria" panose="02040503050406030204" pitchFamily="18" charset="0"/>
                <a:ea typeface="Cambria" panose="02040503050406030204" pitchFamily="18" charset="0"/>
                <a:cs typeface="Times New Roman"/>
              </a:rPr>
              <a:t>r</a:t>
            </a:r>
            <a:r>
              <a:rPr lang="en-GB" sz="2800" b="1" dirty="0">
                <a:solidFill>
                  <a:srgbClr val="000000"/>
                </a:solidFill>
                <a:latin typeface="Cambria" panose="02040503050406030204" pitchFamily="18" charset="0"/>
                <a:ea typeface="Cambria" panose="02040503050406030204" pitchFamily="18" charset="0"/>
                <a:cs typeface="Times New Roman"/>
              </a:rPr>
              <a:t>u</a:t>
            </a:r>
            <a:r>
              <a:rPr lang="en-GB" sz="2800" b="1" spc="-10" dirty="0">
                <a:solidFill>
                  <a:srgbClr val="000000"/>
                </a:solidFill>
                <a:latin typeface="Cambria" panose="02040503050406030204" pitchFamily="18" charset="0"/>
                <a:ea typeface="Cambria" panose="02040503050406030204" pitchFamily="18" charset="0"/>
                <a:cs typeface="Times New Roman"/>
              </a:rPr>
              <a:t>c</a:t>
            </a:r>
            <a:r>
              <a:rPr lang="en-GB" sz="2800" b="1" spc="-5" dirty="0">
                <a:solidFill>
                  <a:srgbClr val="000000"/>
                </a:solidFill>
                <a:latin typeface="Cambria" panose="02040503050406030204" pitchFamily="18" charset="0"/>
                <a:ea typeface="Cambria" panose="02040503050406030204" pitchFamily="18" charset="0"/>
                <a:cs typeface="Times New Roman"/>
              </a:rPr>
              <a:t>tu</a:t>
            </a:r>
            <a:r>
              <a:rPr lang="en-GB" sz="2800" b="1" spc="-65" dirty="0">
                <a:solidFill>
                  <a:srgbClr val="000000"/>
                </a:solidFill>
                <a:latin typeface="Cambria" panose="02040503050406030204" pitchFamily="18" charset="0"/>
                <a:ea typeface="Cambria" panose="02040503050406030204" pitchFamily="18" charset="0"/>
                <a:cs typeface="Times New Roman"/>
              </a:rPr>
              <a:t>r</a:t>
            </a:r>
            <a:r>
              <a:rPr lang="en-GB" sz="2800" b="1" dirty="0">
                <a:solidFill>
                  <a:srgbClr val="000000"/>
                </a:solidFill>
                <a:latin typeface="Cambria" panose="02040503050406030204" pitchFamily="18" charset="0"/>
                <a:ea typeface="Cambria" panose="02040503050406030204" pitchFamily="18" charset="0"/>
                <a:cs typeface="Times New Roman"/>
              </a:rPr>
              <a:t>e</a:t>
            </a:r>
            <a:endParaRPr lang="en-IN" sz="2800" dirty="0">
              <a:latin typeface="Cambria" panose="02040503050406030204" pitchFamily="18" charset="0"/>
              <a:ea typeface="Cambria" panose="02040503050406030204" pitchFamily="18" charset="0"/>
            </a:endParaRPr>
          </a:p>
        </p:txBody>
      </p:sp>
      <p:sp>
        <p:nvSpPr>
          <p:cNvPr id="6" name="Rectangle 5"/>
          <p:cNvSpPr/>
          <p:nvPr/>
        </p:nvSpPr>
        <p:spPr>
          <a:xfrm>
            <a:off x="277090" y="1900535"/>
            <a:ext cx="11554691" cy="4339650"/>
          </a:xfrm>
          <a:prstGeom prst="rect">
            <a:avLst/>
          </a:prstGeom>
        </p:spPr>
        <p:txBody>
          <a:bodyPr wrap="square">
            <a:spAutoFit/>
          </a:bodyPr>
          <a:lstStyle/>
          <a:p>
            <a:r>
              <a:rPr lang="en-GB" sz="2400" b="1" dirty="0" smtClean="0">
                <a:latin typeface="Cambria" panose="02040503050406030204" pitchFamily="18" charset="0"/>
                <a:ea typeface="Cambria" panose="02040503050406030204" pitchFamily="18" charset="0"/>
              </a:rPr>
              <a:t>Linear Data Structures</a:t>
            </a:r>
          </a:p>
          <a:p>
            <a:pPr marL="342900" indent="-342900" algn="just">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rPr>
              <a:t>Linear data structures store elements sequentially, and operations occur in a linear manner.</a:t>
            </a:r>
          </a:p>
          <a:p>
            <a:pPr marL="342900" indent="-342900" algn="just">
              <a:lnSpc>
                <a:spcPct val="150000"/>
              </a:lnSpc>
              <a:buFont typeface="Wingdings" panose="05000000000000000000" pitchFamily="2" charset="2"/>
              <a:buChar char="Ø"/>
            </a:pPr>
            <a:r>
              <a:rPr lang="en-GB" sz="2400" dirty="0">
                <a:latin typeface="Cambria" panose="02040503050406030204" pitchFamily="18" charset="0"/>
                <a:ea typeface="Cambria" panose="02040503050406030204" pitchFamily="18" charset="0"/>
                <a:cs typeface="Times New Roman" pitchFamily="18" charset="0"/>
              </a:rPr>
              <a:t>In</a:t>
            </a:r>
            <a:r>
              <a:rPr lang="en-GB" sz="2400" spc="-10" dirty="0">
                <a:latin typeface="Cambria" panose="02040503050406030204" pitchFamily="18" charset="0"/>
                <a:ea typeface="Cambria" panose="02040503050406030204" pitchFamily="18" charset="0"/>
                <a:cs typeface="Times New Roman" pitchFamily="18" charset="0"/>
              </a:rPr>
              <a:t> </a:t>
            </a:r>
            <a:r>
              <a:rPr lang="en-GB" sz="2400" dirty="0">
                <a:latin typeface="Cambria" panose="02040503050406030204" pitchFamily="18" charset="0"/>
                <a:ea typeface="Cambria" panose="02040503050406030204" pitchFamily="18" charset="0"/>
                <a:cs typeface="Times New Roman" pitchFamily="18" charset="0"/>
              </a:rPr>
              <a:t>a</a:t>
            </a:r>
            <a:r>
              <a:rPr lang="en-GB" sz="2400" spc="-15" dirty="0">
                <a:latin typeface="Cambria" panose="02040503050406030204" pitchFamily="18" charset="0"/>
                <a:ea typeface="Cambria" panose="02040503050406030204" pitchFamily="18" charset="0"/>
                <a:cs typeface="Times New Roman" pitchFamily="18" charset="0"/>
              </a:rPr>
              <a:t> </a:t>
            </a:r>
            <a:r>
              <a:rPr lang="en-GB" sz="2400" dirty="0">
                <a:latin typeface="Cambria" panose="02040503050406030204" pitchFamily="18" charset="0"/>
                <a:ea typeface="Cambria" panose="02040503050406030204" pitchFamily="18" charset="0"/>
                <a:cs typeface="Times New Roman" pitchFamily="18" charset="0"/>
              </a:rPr>
              <a:t>linear</a:t>
            </a:r>
            <a:r>
              <a:rPr lang="en-GB" sz="2400" spc="-35" dirty="0">
                <a:latin typeface="Cambria" panose="02040503050406030204" pitchFamily="18" charset="0"/>
                <a:ea typeface="Cambria" panose="02040503050406030204" pitchFamily="18" charset="0"/>
                <a:cs typeface="Times New Roman" pitchFamily="18" charset="0"/>
              </a:rPr>
              <a:t> </a:t>
            </a:r>
            <a:r>
              <a:rPr lang="en-GB" sz="2400" spc="-10" dirty="0">
                <a:latin typeface="Cambria" panose="02040503050406030204" pitchFamily="18" charset="0"/>
                <a:ea typeface="Cambria" panose="02040503050406030204" pitchFamily="18" charset="0"/>
                <a:cs typeface="Times New Roman" pitchFamily="18" charset="0"/>
              </a:rPr>
              <a:t>data</a:t>
            </a:r>
            <a:r>
              <a:rPr lang="en-GB" sz="2400" spc="-40" dirty="0">
                <a:latin typeface="Cambria" panose="02040503050406030204" pitchFamily="18" charset="0"/>
                <a:ea typeface="Cambria" panose="02040503050406030204" pitchFamily="18" charset="0"/>
                <a:cs typeface="Times New Roman" pitchFamily="18" charset="0"/>
              </a:rPr>
              <a:t> </a:t>
            </a:r>
            <a:r>
              <a:rPr lang="en-GB" sz="2400" spc="-5" dirty="0">
                <a:latin typeface="Cambria" panose="02040503050406030204" pitchFamily="18" charset="0"/>
                <a:ea typeface="Cambria" panose="02040503050406030204" pitchFamily="18" charset="0"/>
                <a:cs typeface="Times New Roman" pitchFamily="18" charset="0"/>
              </a:rPr>
              <a:t>structure,</a:t>
            </a:r>
            <a:r>
              <a:rPr lang="en-GB" sz="2400" spc="-95" dirty="0">
                <a:latin typeface="Cambria" panose="02040503050406030204" pitchFamily="18" charset="0"/>
                <a:ea typeface="Cambria" panose="02040503050406030204" pitchFamily="18" charset="0"/>
                <a:cs typeface="Times New Roman" pitchFamily="18" charset="0"/>
              </a:rPr>
              <a:t> </a:t>
            </a:r>
            <a:r>
              <a:rPr lang="en-GB" sz="2400" spc="5" dirty="0">
                <a:latin typeface="Cambria" panose="02040503050406030204" pitchFamily="18" charset="0"/>
                <a:ea typeface="Cambria" panose="02040503050406030204" pitchFamily="18" charset="0"/>
                <a:cs typeface="Times New Roman" pitchFamily="18" charset="0"/>
              </a:rPr>
              <a:t>the</a:t>
            </a:r>
            <a:r>
              <a:rPr lang="en-GB" sz="2400" spc="-60" dirty="0">
                <a:latin typeface="Cambria" panose="02040503050406030204" pitchFamily="18" charset="0"/>
                <a:ea typeface="Cambria" panose="02040503050406030204" pitchFamily="18" charset="0"/>
                <a:cs typeface="Times New Roman" pitchFamily="18" charset="0"/>
              </a:rPr>
              <a:t> </a:t>
            </a:r>
            <a:r>
              <a:rPr lang="en-GB" sz="2400" spc="-10" dirty="0">
                <a:latin typeface="Cambria" panose="02040503050406030204" pitchFamily="18" charset="0"/>
                <a:ea typeface="Cambria" panose="02040503050406030204" pitchFamily="18" charset="0"/>
                <a:cs typeface="Times New Roman" pitchFamily="18" charset="0"/>
              </a:rPr>
              <a:t>data</a:t>
            </a:r>
            <a:r>
              <a:rPr lang="en-GB" sz="2400" spc="-40" dirty="0">
                <a:latin typeface="Cambria" panose="02040503050406030204" pitchFamily="18" charset="0"/>
                <a:ea typeface="Cambria" panose="02040503050406030204" pitchFamily="18" charset="0"/>
                <a:cs typeface="Times New Roman" pitchFamily="18" charset="0"/>
              </a:rPr>
              <a:t> </a:t>
            </a:r>
            <a:r>
              <a:rPr lang="en-GB" sz="2400" spc="-5" dirty="0">
                <a:latin typeface="Cambria" panose="02040503050406030204" pitchFamily="18" charset="0"/>
                <a:ea typeface="Cambria" panose="02040503050406030204" pitchFamily="18" charset="0"/>
                <a:cs typeface="Times New Roman" pitchFamily="18" charset="0"/>
              </a:rPr>
              <a:t>items</a:t>
            </a:r>
            <a:r>
              <a:rPr lang="en-GB" sz="2400" spc="-40" dirty="0">
                <a:latin typeface="Cambria" panose="02040503050406030204" pitchFamily="18" charset="0"/>
                <a:ea typeface="Cambria" panose="02040503050406030204" pitchFamily="18" charset="0"/>
                <a:cs typeface="Times New Roman" pitchFamily="18" charset="0"/>
              </a:rPr>
              <a:t> </a:t>
            </a:r>
            <a:r>
              <a:rPr lang="en-GB" sz="2400" spc="-10" dirty="0">
                <a:latin typeface="Cambria" panose="02040503050406030204" pitchFamily="18" charset="0"/>
                <a:ea typeface="Cambria" panose="02040503050406030204" pitchFamily="18" charset="0"/>
                <a:cs typeface="Times New Roman" pitchFamily="18" charset="0"/>
              </a:rPr>
              <a:t>are arranged</a:t>
            </a:r>
            <a:r>
              <a:rPr lang="en-GB" sz="2400" spc="-45" dirty="0">
                <a:latin typeface="Cambria" panose="02040503050406030204" pitchFamily="18" charset="0"/>
                <a:ea typeface="Cambria" panose="02040503050406030204" pitchFamily="18" charset="0"/>
                <a:cs typeface="Times New Roman" pitchFamily="18" charset="0"/>
              </a:rPr>
              <a:t> </a:t>
            </a:r>
            <a:r>
              <a:rPr lang="en-GB" sz="2400" dirty="0">
                <a:latin typeface="Cambria" panose="02040503050406030204" pitchFamily="18" charset="0"/>
                <a:ea typeface="Cambria" panose="02040503050406030204" pitchFamily="18" charset="0"/>
                <a:cs typeface="Times New Roman" pitchFamily="18" charset="0"/>
              </a:rPr>
              <a:t>in </a:t>
            </a:r>
            <a:r>
              <a:rPr lang="en-GB" sz="2400" spc="-525" dirty="0">
                <a:latin typeface="Cambria" panose="02040503050406030204" pitchFamily="18" charset="0"/>
                <a:ea typeface="Cambria" panose="02040503050406030204" pitchFamily="18" charset="0"/>
                <a:cs typeface="Times New Roman" pitchFamily="18" charset="0"/>
              </a:rPr>
              <a:t> </a:t>
            </a:r>
            <a:r>
              <a:rPr lang="en-GB" sz="2400" dirty="0">
                <a:latin typeface="Cambria" panose="02040503050406030204" pitchFamily="18" charset="0"/>
                <a:ea typeface="Cambria" panose="02040503050406030204" pitchFamily="18" charset="0"/>
                <a:cs typeface="Times New Roman" pitchFamily="18" charset="0"/>
              </a:rPr>
              <a:t>a</a:t>
            </a:r>
            <a:r>
              <a:rPr lang="en-GB" sz="2400" spc="-20" dirty="0">
                <a:latin typeface="Cambria" panose="02040503050406030204" pitchFamily="18" charset="0"/>
                <a:ea typeface="Cambria" panose="02040503050406030204" pitchFamily="18" charset="0"/>
                <a:cs typeface="Times New Roman" pitchFamily="18" charset="0"/>
              </a:rPr>
              <a:t> </a:t>
            </a:r>
            <a:r>
              <a:rPr lang="en-GB" sz="2400" dirty="0">
                <a:latin typeface="Cambria" panose="02040503050406030204" pitchFamily="18" charset="0"/>
                <a:ea typeface="Cambria" panose="02040503050406030204" pitchFamily="18" charset="0"/>
                <a:cs typeface="Times New Roman" pitchFamily="18" charset="0"/>
              </a:rPr>
              <a:t>linear</a:t>
            </a:r>
            <a:r>
              <a:rPr lang="en-GB" sz="2400" spc="-35" dirty="0">
                <a:latin typeface="Cambria" panose="02040503050406030204" pitchFamily="18" charset="0"/>
                <a:ea typeface="Cambria" panose="02040503050406030204" pitchFamily="18" charset="0"/>
                <a:cs typeface="Times New Roman" pitchFamily="18" charset="0"/>
              </a:rPr>
              <a:t> </a:t>
            </a:r>
            <a:r>
              <a:rPr lang="en-GB" sz="2400" dirty="0">
                <a:latin typeface="Cambria" panose="02040503050406030204" pitchFamily="18" charset="0"/>
                <a:ea typeface="Cambria" panose="02040503050406030204" pitchFamily="18" charset="0"/>
                <a:cs typeface="Times New Roman" pitchFamily="18" charset="0"/>
              </a:rPr>
              <a:t>sequence.</a:t>
            </a:r>
            <a:r>
              <a:rPr lang="en-GB" sz="2400" spc="-60" dirty="0">
                <a:latin typeface="Cambria" panose="02040503050406030204" pitchFamily="18" charset="0"/>
                <a:ea typeface="Cambria" panose="02040503050406030204" pitchFamily="18" charset="0"/>
                <a:cs typeface="Times New Roman" pitchFamily="18" charset="0"/>
              </a:rPr>
              <a:t> </a:t>
            </a:r>
            <a:endParaRPr lang="en-GB" sz="2400" spc="-60" dirty="0" smtClean="0">
              <a:latin typeface="Cambria" panose="02040503050406030204" pitchFamily="18" charset="0"/>
              <a:ea typeface="Cambria" panose="02040503050406030204" pitchFamily="18" charset="0"/>
              <a:cs typeface="Times New Roman" pitchFamily="18" charset="0"/>
            </a:endParaRPr>
          </a:p>
          <a:p>
            <a:pPr marL="457200" indent="-457200" algn="just">
              <a:lnSpc>
                <a:spcPct val="150000"/>
              </a:lnSpc>
              <a:buFont typeface="+mj-lt"/>
              <a:buAutoNum type="alphaLcParenR"/>
            </a:pPr>
            <a:r>
              <a:rPr lang="en-GB" sz="2400" spc="-20" dirty="0" smtClean="0">
                <a:latin typeface="Cambria" panose="02040503050406030204" pitchFamily="18" charset="0"/>
                <a:ea typeface="Cambria" panose="02040503050406030204" pitchFamily="18" charset="0"/>
                <a:cs typeface="Times New Roman" pitchFamily="18" charset="0"/>
              </a:rPr>
              <a:t> </a:t>
            </a:r>
            <a:r>
              <a:rPr lang="en-GB" sz="2400" spc="-65" dirty="0" smtClean="0">
                <a:latin typeface="Cambria" panose="02040503050406030204" pitchFamily="18" charset="0"/>
                <a:ea typeface="Cambria" panose="02040503050406030204" pitchFamily="18" charset="0"/>
                <a:cs typeface="Times New Roman" pitchFamily="18" charset="0"/>
              </a:rPr>
              <a:t>Array</a:t>
            </a:r>
          </a:p>
          <a:p>
            <a:pPr marL="457200" indent="-457200" algn="just">
              <a:lnSpc>
                <a:spcPct val="150000"/>
              </a:lnSpc>
              <a:buFont typeface="+mj-lt"/>
              <a:buAutoNum type="alphaLcParenR"/>
            </a:pPr>
            <a:r>
              <a:rPr lang="en-GB" sz="2400" spc="-65" dirty="0" smtClean="0">
                <a:latin typeface="Cambria" panose="02040503050406030204" pitchFamily="18" charset="0"/>
                <a:ea typeface="Cambria" panose="02040503050406030204" pitchFamily="18" charset="0"/>
                <a:cs typeface="Times New Roman" pitchFamily="18" charset="0"/>
              </a:rPr>
              <a:t>Linked List </a:t>
            </a:r>
          </a:p>
          <a:p>
            <a:pPr marL="457200" indent="-457200" algn="just">
              <a:lnSpc>
                <a:spcPct val="150000"/>
              </a:lnSpc>
              <a:buFont typeface="+mj-lt"/>
              <a:buAutoNum type="alphaLcParenR"/>
            </a:pPr>
            <a:r>
              <a:rPr lang="en-GB" sz="2400" spc="-65" dirty="0" smtClean="0">
                <a:latin typeface="Cambria" panose="02040503050406030204" pitchFamily="18" charset="0"/>
                <a:ea typeface="Cambria" panose="02040503050406030204" pitchFamily="18" charset="0"/>
                <a:cs typeface="Times New Roman" pitchFamily="18" charset="0"/>
              </a:rPr>
              <a:t>Stack </a:t>
            </a:r>
          </a:p>
          <a:p>
            <a:pPr marL="457200" indent="-457200" algn="just">
              <a:lnSpc>
                <a:spcPct val="150000"/>
              </a:lnSpc>
              <a:buFont typeface="+mj-lt"/>
              <a:buAutoNum type="alphaLcParenR"/>
            </a:pPr>
            <a:r>
              <a:rPr lang="en-GB" sz="2400" spc="-65" dirty="0" smtClean="0">
                <a:latin typeface="Cambria" panose="02040503050406030204" pitchFamily="18" charset="0"/>
                <a:ea typeface="Cambria" panose="02040503050406030204" pitchFamily="18" charset="0"/>
                <a:cs typeface="Times New Roman" pitchFamily="18" charset="0"/>
              </a:rPr>
              <a:t>Queue</a:t>
            </a:r>
            <a:endParaRPr lang="en-GB"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168953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233054" y="1304882"/>
            <a:ext cx="9379527" cy="5078313"/>
          </a:xfrm>
          <a:prstGeom prst="rect">
            <a:avLst/>
          </a:prstGeom>
        </p:spPr>
        <p:txBody>
          <a:bodyPr wrap="square">
            <a:spAutoFit/>
          </a:bodyPr>
          <a:lstStyle/>
          <a:p>
            <a:pPr algn="just">
              <a:lnSpc>
                <a:spcPct val="150000"/>
              </a:lnSpc>
            </a:pPr>
            <a:r>
              <a:rPr lang="en-GB" sz="2400" b="1" dirty="0" smtClean="0">
                <a:latin typeface="Cambria" panose="02040503050406030204" pitchFamily="18" charset="0"/>
                <a:ea typeface="Cambria" panose="02040503050406030204" pitchFamily="18" charset="0"/>
              </a:rPr>
              <a:t>1. Array</a:t>
            </a:r>
          </a:p>
          <a:p>
            <a:pPr marL="342900" indent="-342900" algn="just">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rPr>
              <a:t>A collection of elements of the same data type stored in contiguous memory locations.</a:t>
            </a:r>
          </a:p>
          <a:p>
            <a:pPr marL="342900" indent="-342900" algn="just">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rPr>
              <a:t>Elements are accessed using an index.</a:t>
            </a:r>
          </a:p>
          <a:p>
            <a:pPr algn="just">
              <a:lnSpc>
                <a:spcPct val="150000"/>
              </a:lnSpc>
            </a:pPr>
            <a:r>
              <a:rPr lang="en-GB" sz="2400" b="1" dirty="0" smtClean="0">
                <a:latin typeface="Cambria" panose="02040503050406030204" pitchFamily="18" charset="0"/>
                <a:ea typeface="Cambria" panose="02040503050406030204" pitchFamily="18" charset="0"/>
              </a:rPr>
              <a:t>Syntax:</a:t>
            </a:r>
          </a:p>
          <a:p>
            <a:pPr algn="just">
              <a:lnSpc>
                <a:spcPct val="150000"/>
              </a:lnSpc>
            </a:pPr>
            <a:r>
              <a:rPr lang="en-GB" sz="2400" dirty="0" smtClean="0">
                <a:latin typeface="Cambria" panose="02040503050406030204" pitchFamily="18" charset="0"/>
                <a:ea typeface="Cambria" panose="02040503050406030204" pitchFamily="18" charset="0"/>
              </a:rPr>
              <a:t>	datatype  variable[size] = { values }</a:t>
            </a:r>
            <a:endParaRPr lang="en-GB" sz="2400" b="1" dirty="0" smtClean="0">
              <a:latin typeface="Cambria" panose="02040503050406030204" pitchFamily="18" charset="0"/>
              <a:ea typeface="Cambria" panose="02040503050406030204" pitchFamily="18" charset="0"/>
            </a:endParaRPr>
          </a:p>
          <a:p>
            <a:pPr algn="just">
              <a:lnSpc>
                <a:spcPct val="150000"/>
              </a:lnSpc>
            </a:pPr>
            <a:r>
              <a:rPr lang="en-GB" sz="2400" b="1" dirty="0" smtClean="0">
                <a:latin typeface="Cambria" panose="02040503050406030204" pitchFamily="18" charset="0"/>
                <a:ea typeface="Cambria" panose="02040503050406030204" pitchFamily="18" charset="0"/>
              </a:rPr>
              <a:t>Example: </a:t>
            </a:r>
          </a:p>
          <a:p>
            <a:pPr algn="just">
              <a:lnSpc>
                <a:spcPct val="150000"/>
              </a:lnSpc>
            </a:pPr>
            <a:r>
              <a:rPr lang="en-GB" sz="2400" b="1" dirty="0">
                <a:latin typeface="Cambria" panose="02040503050406030204" pitchFamily="18" charset="0"/>
                <a:ea typeface="Cambria" panose="02040503050406030204" pitchFamily="18" charset="0"/>
              </a:rPr>
              <a:t>	</a:t>
            </a:r>
            <a:r>
              <a:rPr lang="en-GB" sz="2400" dirty="0" err="1" smtClean="0">
                <a:latin typeface="Cambria" panose="02040503050406030204" pitchFamily="18" charset="0"/>
                <a:ea typeface="Cambria" panose="02040503050406030204" pitchFamily="18" charset="0"/>
              </a:rPr>
              <a:t>int</a:t>
            </a:r>
            <a:r>
              <a:rPr lang="en-GB" sz="2400" dirty="0" smtClean="0">
                <a:latin typeface="Cambria" panose="02040503050406030204" pitchFamily="18" charset="0"/>
                <a:ea typeface="Cambria" panose="02040503050406030204" pitchFamily="18" charset="0"/>
              </a:rPr>
              <a:t> </a:t>
            </a:r>
            <a:r>
              <a:rPr lang="en-GB" sz="2400" dirty="0" err="1" smtClean="0">
                <a:latin typeface="Cambria" panose="02040503050406030204" pitchFamily="18" charset="0"/>
                <a:ea typeface="Cambria" panose="02040503050406030204" pitchFamily="18" charset="0"/>
              </a:rPr>
              <a:t>arr</a:t>
            </a:r>
            <a:r>
              <a:rPr lang="en-GB" sz="2400" dirty="0" smtClean="0">
                <a:latin typeface="Cambria" panose="02040503050406030204" pitchFamily="18" charset="0"/>
                <a:ea typeface="Cambria" panose="02040503050406030204" pitchFamily="18" charset="0"/>
              </a:rPr>
              <a:t>[5] = {1, 2, 3, 4, 5};</a:t>
            </a:r>
          </a:p>
          <a:p>
            <a:pPr algn="just">
              <a:lnSpc>
                <a:spcPct val="150000"/>
              </a:lnSpc>
            </a:pPr>
            <a:r>
              <a:rPr lang="en-GB" sz="2400" dirty="0" smtClean="0">
                <a:latin typeface="Cambria" panose="02040503050406030204" pitchFamily="18" charset="0"/>
                <a:ea typeface="Cambria" panose="02040503050406030204" pitchFamily="18" charset="0"/>
              </a:rPr>
              <a:t>	</a:t>
            </a:r>
            <a:endParaRPr lang="en-GB"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214053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468738" y="1207717"/>
            <a:ext cx="2588016" cy="461665"/>
          </a:xfrm>
          <a:prstGeom prst="rect">
            <a:avLst/>
          </a:prstGeom>
        </p:spPr>
        <p:txBody>
          <a:bodyPr wrap="none">
            <a:spAutoFit/>
          </a:bodyPr>
          <a:lstStyle/>
          <a:p>
            <a:r>
              <a:rPr lang="en-IN" sz="2400" dirty="0" smtClean="0">
                <a:latin typeface="Cambria" panose="02040503050406030204" pitchFamily="18" charset="0"/>
                <a:ea typeface="Cambria" panose="02040503050406030204" pitchFamily="18" charset="0"/>
              </a:rPr>
              <a:t>Example Program</a:t>
            </a:r>
            <a:r>
              <a:rPr lang="en-IN" dirty="0" smtClean="0">
                <a:latin typeface="Cambria" panose="02040503050406030204" pitchFamily="18" charset="0"/>
                <a:ea typeface="Cambria" panose="02040503050406030204" pitchFamily="18" charset="0"/>
              </a:rPr>
              <a:t>:</a:t>
            </a:r>
            <a:endParaRPr lang="en-IN" dirty="0">
              <a:latin typeface="Cambria" panose="02040503050406030204" pitchFamily="18" charset="0"/>
              <a:ea typeface="Cambria" panose="02040503050406030204" pitchFamily="18" charset="0"/>
            </a:endParaRPr>
          </a:p>
        </p:txBody>
      </p:sp>
      <p:sp>
        <p:nvSpPr>
          <p:cNvPr id="6" name="Rectangle 5"/>
          <p:cNvSpPr/>
          <p:nvPr/>
        </p:nvSpPr>
        <p:spPr>
          <a:xfrm>
            <a:off x="2119747" y="1956322"/>
            <a:ext cx="6096000" cy="4154984"/>
          </a:xfrm>
          <a:prstGeom prst="rect">
            <a:avLst/>
          </a:prstGeom>
        </p:spPr>
        <p:txBody>
          <a:bodyPr>
            <a:spAutoFit/>
          </a:bodyPr>
          <a:lstStyle/>
          <a:p>
            <a:r>
              <a:rPr lang="en-IN" sz="2400" dirty="0" smtClean="0">
                <a:latin typeface="Cambria" panose="02040503050406030204" pitchFamily="18" charset="0"/>
                <a:ea typeface="Cambria" panose="02040503050406030204" pitchFamily="18" charset="0"/>
              </a:rPr>
              <a:t>#include &lt;</a:t>
            </a:r>
            <a:r>
              <a:rPr lang="en-IN" sz="2400" dirty="0" err="1" smtClean="0">
                <a:latin typeface="Cambria" panose="02040503050406030204" pitchFamily="18" charset="0"/>
                <a:ea typeface="Cambria" panose="02040503050406030204" pitchFamily="18" charset="0"/>
              </a:rPr>
              <a:t>stdio.h</a:t>
            </a:r>
            <a:r>
              <a:rPr lang="en-IN" sz="2400" dirty="0" smtClean="0">
                <a:latin typeface="Cambria" panose="02040503050406030204" pitchFamily="18" charset="0"/>
                <a:ea typeface="Cambria" panose="02040503050406030204" pitchFamily="18" charset="0"/>
              </a:rPr>
              <a:t>&gt;</a:t>
            </a:r>
          </a:p>
          <a:p>
            <a:endParaRPr lang="en-IN" sz="2400" dirty="0" smtClean="0">
              <a:latin typeface="Cambria" panose="02040503050406030204" pitchFamily="18" charset="0"/>
              <a:ea typeface="Cambria" panose="02040503050406030204" pitchFamily="18" charset="0"/>
            </a:endParaRPr>
          </a:p>
          <a:p>
            <a:r>
              <a:rPr lang="en-IN" sz="2400" dirty="0" err="1" smtClean="0">
                <a:latin typeface="Cambria" panose="02040503050406030204" pitchFamily="18" charset="0"/>
                <a:ea typeface="Cambria" panose="02040503050406030204" pitchFamily="18" charset="0"/>
              </a:rPr>
              <a:t>int</a:t>
            </a:r>
            <a:r>
              <a:rPr lang="en-IN" sz="2400" dirty="0" smtClean="0">
                <a:latin typeface="Cambria" panose="02040503050406030204" pitchFamily="18" charset="0"/>
                <a:ea typeface="Cambria" panose="02040503050406030204" pitchFamily="18" charset="0"/>
              </a:rPr>
              <a:t> main() {</a:t>
            </a:r>
          </a:p>
          <a:p>
            <a:r>
              <a:rPr lang="en-IN" sz="2400" dirty="0" smtClean="0">
                <a:latin typeface="Cambria" panose="02040503050406030204" pitchFamily="18" charset="0"/>
                <a:ea typeface="Cambria" panose="02040503050406030204" pitchFamily="18" charset="0"/>
              </a:rPr>
              <a:t>    </a:t>
            </a:r>
            <a:r>
              <a:rPr lang="en-IN" sz="2400" dirty="0" err="1" smtClean="0">
                <a:latin typeface="Cambria" panose="02040503050406030204" pitchFamily="18" charset="0"/>
                <a:ea typeface="Cambria" panose="02040503050406030204" pitchFamily="18" charset="0"/>
              </a:rPr>
              <a:t>int</a:t>
            </a:r>
            <a:r>
              <a:rPr lang="en-IN" sz="2400" dirty="0" smtClean="0">
                <a:latin typeface="Cambria" panose="02040503050406030204" pitchFamily="18" charset="0"/>
                <a:ea typeface="Cambria" panose="02040503050406030204" pitchFamily="18" charset="0"/>
              </a:rPr>
              <a:t> </a:t>
            </a:r>
            <a:r>
              <a:rPr lang="en-IN" sz="2400" dirty="0" err="1" smtClean="0">
                <a:latin typeface="Cambria" panose="02040503050406030204" pitchFamily="18" charset="0"/>
                <a:ea typeface="Cambria" panose="02040503050406030204" pitchFamily="18" charset="0"/>
              </a:rPr>
              <a:t>arr</a:t>
            </a:r>
            <a:r>
              <a:rPr lang="en-IN" sz="2400" dirty="0" smtClean="0">
                <a:latin typeface="Cambria" panose="02040503050406030204" pitchFamily="18" charset="0"/>
                <a:ea typeface="Cambria" panose="02040503050406030204" pitchFamily="18" charset="0"/>
              </a:rPr>
              <a:t>[] = {10, 20, 30, 40, 50};</a:t>
            </a:r>
          </a:p>
          <a:p>
            <a:r>
              <a:rPr lang="en-IN" sz="2400" dirty="0" smtClean="0">
                <a:latin typeface="Cambria" panose="02040503050406030204" pitchFamily="18" charset="0"/>
                <a:ea typeface="Cambria" panose="02040503050406030204" pitchFamily="18" charset="0"/>
              </a:rPr>
              <a:t>    </a:t>
            </a:r>
          </a:p>
          <a:p>
            <a:r>
              <a:rPr lang="en-IN" sz="2400" dirty="0" smtClean="0">
                <a:latin typeface="Cambria" panose="02040503050406030204" pitchFamily="18" charset="0"/>
                <a:ea typeface="Cambria" panose="02040503050406030204" pitchFamily="18" charset="0"/>
              </a:rPr>
              <a:t>    for(</a:t>
            </a:r>
            <a:r>
              <a:rPr lang="en-IN" sz="2400" dirty="0" err="1" smtClean="0">
                <a:latin typeface="Cambria" panose="02040503050406030204" pitchFamily="18" charset="0"/>
                <a:ea typeface="Cambria" panose="02040503050406030204" pitchFamily="18" charset="0"/>
              </a:rPr>
              <a:t>int</a:t>
            </a:r>
            <a:r>
              <a:rPr lang="en-IN" sz="2400" dirty="0" smtClean="0">
                <a:latin typeface="Cambria" panose="02040503050406030204" pitchFamily="18" charset="0"/>
                <a:ea typeface="Cambria" panose="02040503050406030204" pitchFamily="18" charset="0"/>
              </a:rPr>
              <a:t> </a:t>
            </a:r>
            <a:r>
              <a:rPr lang="en-IN" sz="2400" dirty="0" err="1" smtClean="0">
                <a:latin typeface="Cambria" panose="02040503050406030204" pitchFamily="18" charset="0"/>
                <a:ea typeface="Cambria" panose="02040503050406030204" pitchFamily="18" charset="0"/>
              </a:rPr>
              <a:t>i</a:t>
            </a:r>
            <a:r>
              <a:rPr lang="en-IN" sz="2400" dirty="0" smtClean="0">
                <a:latin typeface="Cambria" panose="02040503050406030204" pitchFamily="18" charset="0"/>
                <a:ea typeface="Cambria" panose="02040503050406030204" pitchFamily="18" charset="0"/>
              </a:rPr>
              <a:t> = 0; </a:t>
            </a:r>
            <a:r>
              <a:rPr lang="en-IN" sz="2400" dirty="0" err="1" smtClean="0">
                <a:latin typeface="Cambria" panose="02040503050406030204" pitchFamily="18" charset="0"/>
                <a:ea typeface="Cambria" panose="02040503050406030204" pitchFamily="18" charset="0"/>
              </a:rPr>
              <a:t>i</a:t>
            </a:r>
            <a:r>
              <a:rPr lang="en-IN" sz="2400" dirty="0" smtClean="0">
                <a:latin typeface="Cambria" panose="02040503050406030204" pitchFamily="18" charset="0"/>
                <a:ea typeface="Cambria" panose="02040503050406030204" pitchFamily="18" charset="0"/>
              </a:rPr>
              <a:t> &lt; 5; </a:t>
            </a:r>
            <a:r>
              <a:rPr lang="en-IN" sz="2400" dirty="0" err="1" smtClean="0">
                <a:latin typeface="Cambria" panose="02040503050406030204" pitchFamily="18" charset="0"/>
                <a:ea typeface="Cambria" panose="02040503050406030204" pitchFamily="18" charset="0"/>
              </a:rPr>
              <a:t>i</a:t>
            </a:r>
            <a:r>
              <a:rPr lang="en-IN" sz="2400" dirty="0" smtClean="0">
                <a:latin typeface="Cambria" panose="02040503050406030204" pitchFamily="18" charset="0"/>
                <a:ea typeface="Cambria" panose="02040503050406030204" pitchFamily="18" charset="0"/>
              </a:rPr>
              <a:t>++) {</a:t>
            </a:r>
          </a:p>
          <a:p>
            <a:r>
              <a:rPr lang="en-IN" sz="2400" dirty="0" smtClean="0">
                <a:latin typeface="Cambria" panose="02040503050406030204" pitchFamily="18" charset="0"/>
                <a:ea typeface="Cambria" panose="02040503050406030204" pitchFamily="18" charset="0"/>
              </a:rPr>
              <a:t>        </a:t>
            </a:r>
            <a:r>
              <a:rPr lang="en-IN" sz="2400" dirty="0" err="1" smtClean="0">
                <a:latin typeface="Cambria" panose="02040503050406030204" pitchFamily="18" charset="0"/>
                <a:ea typeface="Cambria" panose="02040503050406030204" pitchFamily="18" charset="0"/>
              </a:rPr>
              <a:t>printf</a:t>
            </a:r>
            <a:r>
              <a:rPr lang="en-IN" sz="2400" dirty="0" smtClean="0">
                <a:latin typeface="Cambria" panose="02040503050406030204" pitchFamily="18" charset="0"/>
                <a:ea typeface="Cambria" panose="02040503050406030204" pitchFamily="18" charset="0"/>
              </a:rPr>
              <a:t>("%d ", </a:t>
            </a:r>
            <a:r>
              <a:rPr lang="en-IN" sz="2400" dirty="0" err="1" smtClean="0">
                <a:latin typeface="Cambria" panose="02040503050406030204" pitchFamily="18" charset="0"/>
                <a:ea typeface="Cambria" panose="02040503050406030204" pitchFamily="18" charset="0"/>
              </a:rPr>
              <a:t>arr</a:t>
            </a:r>
            <a:r>
              <a:rPr lang="en-IN" sz="2400" dirty="0" smtClean="0">
                <a:latin typeface="Cambria" panose="02040503050406030204" pitchFamily="18" charset="0"/>
                <a:ea typeface="Cambria" panose="02040503050406030204" pitchFamily="18" charset="0"/>
              </a:rPr>
              <a:t>[</a:t>
            </a:r>
            <a:r>
              <a:rPr lang="en-IN" sz="2400" dirty="0" err="1" smtClean="0">
                <a:latin typeface="Cambria" panose="02040503050406030204" pitchFamily="18" charset="0"/>
                <a:ea typeface="Cambria" panose="02040503050406030204" pitchFamily="18" charset="0"/>
              </a:rPr>
              <a:t>i</a:t>
            </a:r>
            <a:r>
              <a:rPr lang="en-IN" sz="2400" dirty="0" smtClean="0">
                <a:latin typeface="Cambria" panose="02040503050406030204" pitchFamily="18" charset="0"/>
                <a:ea typeface="Cambria" panose="02040503050406030204" pitchFamily="18" charset="0"/>
              </a:rPr>
              <a:t>]);</a:t>
            </a:r>
          </a:p>
          <a:p>
            <a:r>
              <a:rPr lang="en-IN" sz="2400" dirty="0" smtClean="0">
                <a:latin typeface="Cambria" panose="02040503050406030204" pitchFamily="18" charset="0"/>
                <a:ea typeface="Cambria" panose="02040503050406030204" pitchFamily="18" charset="0"/>
              </a:rPr>
              <a:t>    }</a:t>
            </a:r>
          </a:p>
          <a:p>
            <a:endParaRPr lang="en-IN" sz="2400" dirty="0" smtClean="0">
              <a:latin typeface="Cambria" panose="02040503050406030204" pitchFamily="18" charset="0"/>
              <a:ea typeface="Cambria" panose="02040503050406030204" pitchFamily="18" charset="0"/>
            </a:endParaRPr>
          </a:p>
          <a:p>
            <a:r>
              <a:rPr lang="en-IN" sz="2400" dirty="0" smtClean="0">
                <a:latin typeface="Cambria" panose="02040503050406030204" pitchFamily="18" charset="0"/>
                <a:ea typeface="Cambria" panose="02040503050406030204" pitchFamily="18" charset="0"/>
              </a:rPr>
              <a:t>    return 0;</a:t>
            </a:r>
          </a:p>
          <a:p>
            <a:r>
              <a:rPr lang="en-IN" sz="2400" dirty="0" smtClean="0">
                <a:latin typeface="Cambria" panose="02040503050406030204" pitchFamily="18" charset="0"/>
                <a:ea typeface="Cambria" panose="02040503050406030204" pitchFamily="18" charset="0"/>
              </a:rPr>
              <a:t>}</a:t>
            </a:r>
            <a:endParaRPr lang="en-IN" sz="2400" dirty="0">
              <a:latin typeface="Cambria" panose="02040503050406030204" pitchFamily="18" charset="0"/>
              <a:ea typeface="Cambria" panose="02040503050406030204" pitchFamily="18" charset="0"/>
            </a:endParaRPr>
          </a:p>
        </p:txBody>
      </p:sp>
      <p:sp>
        <p:nvSpPr>
          <p:cNvPr id="7" name="Rectangle 6"/>
          <p:cNvSpPr/>
          <p:nvPr/>
        </p:nvSpPr>
        <p:spPr>
          <a:xfrm>
            <a:off x="7993686" y="4878942"/>
            <a:ext cx="3076483" cy="830997"/>
          </a:xfrm>
          <a:prstGeom prst="rect">
            <a:avLst/>
          </a:prstGeom>
        </p:spPr>
        <p:txBody>
          <a:bodyPr wrap="none">
            <a:spAutoFit/>
          </a:bodyPr>
          <a:lstStyle/>
          <a:p>
            <a:r>
              <a:rPr lang="en-IN" sz="2400" dirty="0" smtClean="0">
                <a:latin typeface="Cambria" panose="02040503050406030204" pitchFamily="18" charset="0"/>
                <a:ea typeface="Cambria" panose="02040503050406030204" pitchFamily="18" charset="0"/>
              </a:rPr>
              <a:t>Output : </a:t>
            </a:r>
          </a:p>
          <a:p>
            <a:r>
              <a:rPr lang="en-IN" sz="2400" dirty="0">
                <a:latin typeface="Cambria" panose="02040503050406030204" pitchFamily="18" charset="0"/>
                <a:ea typeface="Cambria" panose="02040503050406030204" pitchFamily="18" charset="0"/>
              </a:rPr>
              <a:t>	</a:t>
            </a:r>
            <a:r>
              <a:rPr lang="en-IN" sz="2400" dirty="0" smtClean="0">
                <a:latin typeface="Cambria" panose="02040503050406030204" pitchFamily="18" charset="0"/>
                <a:ea typeface="Cambria" panose="02040503050406030204" pitchFamily="18" charset="0"/>
              </a:rPr>
              <a:t>10 20 30 40 50</a:t>
            </a:r>
            <a:endParaRPr lang="en-IN"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56048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29309"/>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246908" y="1221708"/>
            <a:ext cx="9892146" cy="2239780"/>
          </a:xfrm>
          <a:prstGeom prst="rect">
            <a:avLst/>
          </a:prstGeom>
        </p:spPr>
        <p:txBody>
          <a:bodyPr wrap="square">
            <a:spAutoFit/>
          </a:bodyPr>
          <a:lstStyle/>
          <a:p>
            <a:pPr algn="just">
              <a:lnSpc>
                <a:spcPct val="150000"/>
              </a:lnSpc>
            </a:pPr>
            <a:r>
              <a:rPr lang="en-GB" sz="2400" b="1" dirty="0" smtClean="0">
                <a:latin typeface="Cambria" panose="02040503050406030204" pitchFamily="18" charset="0"/>
                <a:ea typeface="Cambria" panose="02040503050406030204" pitchFamily="18" charset="0"/>
              </a:rPr>
              <a:t>2. Linked List</a:t>
            </a:r>
          </a:p>
          <a:p>
            <a:pPr marL="342900" indent="-342900" algn="just">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rPr>
              <a:t>A collection of nodes where each node contains data and a pointer to the next node.</a:t>
            </a:r>
          </a:p>
          <a:p>
            <a:pPr marL="342900" indent="-342900" algn="just">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rPr>
              <a:t>More efficient than arrays for dynamic memory allocation.</a:t>
            </a:r>
            <a:endParaRPr lang="en-GB" sz="2400" dirty="0">
              <a:latin typeface="Cambria" panose="02040503050406030204" pitchFamily="18" charset="0"/>
              <a:ea typeface="Cambria" panose="02040503050406030204" pitchFamily="18" charset="0"/>
            </a:endParaRPr>
          </a:p>
        </p:txBody>
      </p:sp>
      <p:pic>
        <p:nvPicPr>
          <p:cNvPr id="14338" name="Picture 2" descr="Lightbo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9636" y="3796507"/>
            <a:ext cx="7734300" cy="2105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8203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251709" y="1276989"/>
            <a:ext cx="1491114" cy="461665"/>
          </a:xfrm>
          <a:prstGeom prst="rect">
            <a:avLst/>
          </a:prstGeom>
        </p:spPr>
        <p:txBody>
          <a:bodyPr wrap="none">
            <a:spAutoFit/>
          </a:bodyPr>
          <a:lstStyle/>
          <a:p>
            <a:r>
              <a:rPr lang="en-IN" sz="2400" b="1" dirty="0" smtClean="0">
                <a:latin typeface="Cambria" panose="02040503050406030204" pitchFamily="18" charset="0"/>
                <a:ea typeface="Cambria" panose="02040503050406030204" pitchFamily="18" charset="0"/>
              </a:rPr>
              <a:t>3. Stack : </a:t>
            </a:r>
            <a:endParaRPr lang="en-IN" sz="2400" b="1" dirty="0">
              <a:latin typeface="Cambria" panose="02040503050406030204" pitchFamily="18" charset="0"/>
              <a:ea typeface="Cambria" panose="02040503050406030204" pitchFamily="18" charset="0"/>
            </a:endParaRPr>
          </a:p>
        </p:txBody>
      </p:sp>
      <p:sp>
        <p:nvSpPr>
          <p:cNvPr id="6" name="Rectangle 5"/>
          <p:cNvSpPr/>
          <p:nvPr/>
        </p:nvSpPr>
        <p:spPr>
          <a:xfrm>
            <a:off x="1251708" y="1738654"/>
            <a:ext cx="10372255" cy="2802690"/>
          </a:xfrm>
          <a:prstGeom prst="rect">
            <a:avLst/>
          </a:prstGeom>
        </p:spPr>
        <p:txBody>
          <a:bodyPr wrap="square">
            <a:spAutoFit/>
          </a:bodyPr>
          <a:lstStyle/>
          <a:p>
            <a:pPr algn="just">
              <a:lnSpc>
                <a:spcPct val="150000"/>
              </a:lnSpc>
            </a:pPr>
            <a:r>
              <a:rPr lang="en-GB" sz="2400" i="0" dirty="0" smtClean="0">
                <a:solidFill>
                  <a:srgbClr val="273239"/>
                </a:solidFill>
                <a:effectLst/>
                <a:latin typeface="Cambria" panose="02040503050406030204" pitchFamily="18" charset="0"/>
                <a:ea typeface="Cambria" panose="02040503050406030204" pitchFamily="18" charset="0"/>
              </a:rPr>
              <a:t>A Stack is a linear data structure that follows a particular order in which the operations are performed. The order may be LIFO(Last In First Out) or FILO(First In Last Out). LIFO implies that the element that is inserted last, comes out first and FILO implies that the element that is inserted first, comes out last.</a:t>
            </a:r>
            <a:endParaRPr lang="en-IN" sz="2400" dirty="0">
              <a:latin typeface="Cambria" panose="02040503050406030204" pitchFamily="18" charset="0"/>
              <a:ea typeface="Cambria" panose="02040503050406030204" pitchFamily="18" charset="0"/>
            </a:endParaRPr>
          </a:p>
        </p:txBody>
      </p:sp>
      <p:pic>
        <p:nvPicPr>
          <p:cNvPr id="20482" name="Picture 2" descr="Lightbo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9320" y="4000927"/>
            <a:ext cx="5275407" cy="2637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74138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610643" y="4720892"/>
            <a:ext cx="11373539" cy="1685783"/>
          </a:xfrm>
          <a:prstGeom prst="rect">
            <a:avLst/>
          </a:prstGeom>
        </p:spPr>
        <p:txBody>
          <a:bodyPr wrap="square">
            <a:spAutoFit/>
          </a:bodyPr>
          <a:lstStyle/>
          <a:p>
            <a:pPr marL="285750" indent="-285750">
              <a:lnSpc>
                <a:spcPct val="150000"/>
              </a:lnSpc>
              <a:buFont typeface="Wingdings" panose="05000000000000000000" pitchFamily="2" charset="2"/>
              <a:buChar char="Ø"/>
            </a:pPr>
            <a:r>
              <a:rPr lang="en-IN" sz="2400" b="1" dirty="0" smtClean="0">
                <a:latin typeface="Cambria" panose="02040503050406030204" pitchFamily="18" charset="0"/>
                <a:ea typeface="Cambria" panose="02040503050406030204" pitchFamily="18" charset="0"/>
              </a:rPr>
              <a:t>Recursion</a:t>
            </a:r>
            <a:r>
              <a:rPr lang="en-IN" sz="2400" b="1" dirty="0">
                <a:latin typeface="Cambria" panose="02040503050406030204" pitchFamily="18" charset="0"/>
                <a:ea typeface="Cambria" panose="02040503050406030204" pitchFamily="18" charset="0"/>
              </a:rPr>
              <a:t>: </a:t>
            </a:r>
            <a:r>
              <a:rPr lang="en-IN" sz="2400" dirty="0">
                <a:latin typeface="Cambria" panose="02040503050406030204" pitchFamily="18" charset="0"/>
                <a:ea typeface="Cambria" panose="02040503050406030204" pitchFamily="18" charset="0"/>
              </a:rPr>
              <a:t>Definition; Types of recursions; Recursion Technique Examples - GCD, </a:t>
            </a:r>
            <a:r>
              <a:rPr lang="en-IN" sz="2400" dirty="0" smtClean="0">
                <a:latin typeface="Cambria" panose="02040503050406030204" pitchFamily="18" charset="0"/>
                <a:ea typeface="Cambria" panose="02040503050406030204" pitchFamily="18" charset="0"/>
              </a:rPr>
              <a:t>Factorial,</a:t>
            </a:r>
            <a:r>
              <a:rPr lang="en-GB" sz="2400" dirty="0" smtClean="0">
                <a:latin typeface="Cambria" panose="02040503050406030204" pitchFamily="18" charset="0"/>
                <a:ea typeface="Cambria" panose="02040503050406030204" pitchFamily="18" charset="0"/>
              </a:rPr>
              <a:t>Binomial </a:t>
            </a:r>
            <a:r>
              <a:rPr lang="en-GB" sz="2400" dirty="0">
                <a:latin typeface="Cambria" panose="02040503050406030204" pitchFamily="18" charset="0"/>
                <a:ea typeface="Cambria" panose="02040503050406030204" pitchFamily="18" charset="0"/>
              </a:rPr>
              <a:t>coefficient </a:t>
            </a:r>
            <a:r>
              <a:rPr lang="en-GB" sz="2400" dirty="0" err="1">
                <a:latin typeface="Cambria" panose="02040503050406030204" pitchFamily="18" charset="0"/>
                <a:ea typeface="Cambria" panose="02040503050406030204" pitchFamily="18" charset="0"/>
              </a:rPr>
              <a:t>nCr</a:t>
            </a:r>
            <a:r>
              <a:rPr lang="en-GB" sz="2400" dirty="0">
                <a:latin typeface="Cambria" panose="02040503050406030204" pitchFamily="18" charset="0"/>
                <a:ea typeface="Cambria" panose="02040503050406030204" pitchFamily="18" charset="0"/>
              </a:rPr>
              <a:t>, Towers of Hanoi; Comparison between iterative and recursive functions.</a:t>
            </a:r>
            <a:endParaRPr lang="en-IN" sz="2400" dirty="0">
              <a:latin typeface="Cambria" panose="02040503050406030204" pitchFamily="18" charset="0"/>
              <a:ea typeface="Cambria" panose="02040503050406030204" pitchFamily="18" charset="0"/>
            </a:endParaRPr>
          </a:p>
        </p:txBody>
      </p:sp>
      <p:sp>
        <p:nvSpPr>
          <p:cNvPr id="6" name="Rectangle 5"/>
          <p:cNvSpPr/>
          <p:nvPr/>
        </p:nvSpPr>
        <p:spPr>
          <a:xfrm>
            <a:off x="4056774" y="563523"/>
            <a:ext cx="2484976" cy="646331"/>
          </a:xfrm>
          <a:prstGeom prst="rect">
            <a:avLst/>
          </a:prstGeom>
        </p:spPr>
        <p:txBody>
          <a:bodyPr wrap="none">
            <a:spAutoFit/>
          </a:bodyPr>
          <a:lstStyle/>
          <a:p>
            <a:r>
              <a:rPr lang="en-IN" sz="3600" b="1" dirty="0" smtClean="0">
                <a:latin typeface="Cambria" panose="02040503050406030204" pitchFamily="18" charset="0"/>
                <a:ea typeface="Cambria" panose="02040503050406030204" pitchFamily="18" charset="0"/>
              </a:rPr>
              <a:t>MODULE-1</a:t>
            </a:r>
            <a:endParaRPr lang="en-IN" sz="3600" b="1" dirty="0">
              <a:latin typeface="Cambria" panose="02040503050406030204" pitchFamily="18" charset="0"/>
              <a:ea typeface="Cambria" panose="02040503050406030204" pitchFamily="18" charset="0"/>
            </a:endParaRPr>
          </a:p>
        </p:txBody>
      </p:sp>
      <p:sp>
        <p:nvSpPr>
          <p:cNvPr id="7" name="Rectangle 6"/>
          <p:cNvSpPr/>
          <p:nvPr/>
        </p:nvSpPr>
        <p:spPr>
          <a:xfrm>
            <a:off x="2267940" y="1346261"/>
            <a:ext cx="6566093" cy="523220"/>
          </a:xfrm>
          <a:prstGeom prst="rect">
            <a:avLst/>
          </a:prstGeom>
        </p:spPr>
        <p:txBody>
          <a:bodyPr wrap="none">
            <a:spAutoFit/>
          </a:bodyPr>
          <a:lstStyle/>
          <a:p>
            <a:pPr algn="ctr"/>
            <a:r>
              <a:rPr lang="en-GB" sz="2800" b="1" dirty="0" smtClean="0">
                <a:latin typeface="Cambria" panose="02040503050406030204" pitchFamily="18" charset="0"/>
                <a:ea typeface="Cambria" panose="02040503050406030204" pitchFamily="18" charset="0"/>
              </a:rPr>
              <a:t>INTRODUCTION TO DATA STRUCTURES</a:t>
            </a:r>
            <a:endParaRPr lang="en-IN" sz="2800" dirty="0">
              <a:latin typeface="Cambria" panose="02040503050406030204" pitchFamily="18" charset="0"/>
              <a:ea typeface="Cambria" panose="02040503050406030204" pitchFamily="18" charset="0"/>
            </a:endParaRPr>
          </a:p>
        </p:txBody>
      </p:sp>
      <p:sp>
        <p:nvSpPr>
          <p:cNvPr id="8" name="Rectangle 7"/>
          <p:cNvSpPr/>
          <p:nvPr/>
        </p:nvSpPr>
        <p:spPr>
          <a:xfrm>
            <a:off x="530504" y="2039834"/>
            <a:ext cx="11294442" cy="1131785"/>
          </a:xfrm>
          <a:prstGeom prst="rect">
            <a:avLst/>
          </a:prstGeom>
        </p:spPr>
        <p:txBody>
          <a:bodyPr wrap="square">
            <a:spAutoFit/>
          </a:bodyPr>
          <a:lstStyle/>
          <a:p>
            <a:pPr marL="285750" indent="-285750">
              <a:lnSpc>
                <a:spcPct val="150000"/>
              </a:lnSpc>
              <a:buFont typeface="Wingdings" panose="05000000000000000000" pitchFamily="2" charset="2"/>
              <a:buChar char="Ø"/>
            </a:pPr>
            <a:r>
              <a:rPr lang="en-GB" sz="2400" b="1" dirty="0" smtClean="0">
                <a:latin typeface="Cambria" panose="02040503050406030204" pitchFamily="18" charset="0"/>
                <a:ea typeface="Cambria" panose="02040503050406030204" pitchFamily="18" charset="0"/>
              </a:rPr>
              <a:t>Definition : </a:t>
            </a:r>
            <a:r>
              <a:rPr lang="en-GB" sz="2400" dirty="0" smtClean="0">
                <a:latin typeface="Cambria" panose="02040503050406030204" pitchFamily="18" charset="0"/>
                <a:ea typeface="Cambria" panose="02040503050406030204" pitchFamily="18" charset="0"/>
              </a:rPr>
              <a:t>Types of data structures - Primitive &amp; Non primitive, Linear and Non-linear; Operations on data structures. </a:t>
            </a:r>
            <a:endParaRPr lang="en-GB" sz="2400" dirty="0">
              <a:latin typeface="Cambria" panose="02040503050406030204" pitchFamily="18" charset="0"/>
              <a:ea typeface="Cambria" panose="02040503050406030204" pitchFamily="18" charset="0"/>
            </a:endParaRPr>
          </a:p>
        </p:txBody>
      </p:sp>
      <p:sp>
        <p:nvSpPr>
          <p:cNvPr id="9" name="Rectangle 8"/>
          <p:cNvSpPr/>
          <p:nvPr/>
        </p:nvSpPr>
        <p:spPr>
          <a:xfrm>
            <a:off x="451407" y="3035109"/>
            <a:ext cx="11373539" cy="1685783"/>
          </a:xfrm>
          <a:prstGeom prst="rect">
            <a:avLst/>
          </a:prstGeom>
        </p:spPr>
        <p:txBody>
          <a:bodyPr wrap="square">
            <a:spAutoFit/>
          </a:bodyPr>
          <a:lstStyle/>
          <a:p>
            <a:pPr marL="285750" indent="-285750">
              <a:lnSpc>
                <a:spcPct val="150000"/>
              </a:lnSpc>
              <a:buFont typeface="Wingdings" panose="05000000000000000000" pitchFamily="2" charset="2"/>
              <a:buChar char="Ø"/>
            </a:pPr>
            <a:r>
              <a:rPr lang="en-GB" sz="2400" b="1" dirty="0" smtClean="0">
                <a:latin typeface="Cambria" panose="02040503050406030204" pitchFamily="18" charset="0"/>
                <a:ea typeface="Cambria" panose="02040503050406030204" pitchFamily="18" charset="0"/>
              </a:rPr>
              <a:t>Dynamic memory allocation: Static</a:t>
            </a:r>
            <a:r>
              <a:rPr lang="en-GB" sz="2400" dirty="0" smtClean="0">
                <a:latin typeface="Cambria" panose="02040503050406030204" pitchFamily="18" charset="0"/>
                <a:ea typeface="Cambria" panose="02040503050406030204" pitchFamily="18" charset="0"/>
              </a:rPr>
              <a:t> &amp; Dynamic memory allocation; Memory allocation and de-allocation functions - </a:t>
            </a:r>
            <a:r>
              <a:rPr lang="en-GB" sz="2400" dirty="0" err="1" smtClean="0">
                <a:latin typeface="Cambria" panose="02040503050406030204" pitchFamily="18" charset="0"/>
                <a:ea typeface="Cambria" panose="02040503050406030204" pitchFamily="18" charset="0"/>
              </a:rPr>
              <a:t>malloc</a:t>
            </a:r>
            <a:r>
              <a:rPr lang="en-GB" sz="2400" dirty="0" smtClean="0">
                <a:latin typeface="Cambria" panose="02040503050406030204" pitchFamily="18" charset="0"/>
                <a:ea typeface="Cambria" panose="02040503050406030204" pitchFamily="18" charset="0"/>
              </a:rPr>
              <a:t>, </a:t>
            </a:r>
            <a:r>
              <a:rPr lang="en-GB" sz="2400" dirty="0" err="1" smtClean="0">
                <a:latin typeface="Cambria" panose="02040503050406030204" pitchFamily="18" charset="0"/>
                <a:ea typeface="Cambria" panose="02040503050406030204" pitchFamily="18" charset="0"/>
              </a:rPr>
              <a:t>calloc</a:t>
            </a:r>
            <a:r>
              <a:rPr lang="en-GB" sz="2400" dirty="0" smtClean="0">
                <a:latin typeface="Cambria" panose="02040503050406030204" pitchFamily="18" charset="0"/>
                <a:ea typeface="Cambria" panose="02040503050406030204" pitchFamily="18" charset="0"/>
              </a:rPr>
              <a:t>, </a:t>
            </a:r>
            <a:r>
              <a:rPr lang="en-GB" sz="2400" dirty="0" err="1" smtClean="0">
                <a:latin typeface="Cambria" panose="02040503050406030204" pitchFamily="18" charset="0"/>
                <a:ea typeface="Cambria" panose="02040503050406030204" pitchFamily="18" charset="0"/>
              </a:rPr>
              <a:t>realloc</a:t>
            </a:r>
            <a:r>
              <a:rPr lang="en-GB" sz="2400" dirty="0" smtClean="0">
                <a:latin typeface="Cambria" panose="02040503050406030204" pitchFamily="18" charset="0"/>
                <a:ea typeface="Cambria" panose="02040503050406030204" pitchFamily="18" charset="0"/>
              </a:rPr>
              <a:t> and free. Algorithm Specification, Performance Analysis, Performance Measurement</a:t>
            </a:r>
            <a:endParaRPr lang="en-GB"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21482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6" name="Rectangle 5"/>
          <p:cNvSpPr/>
          <p:nvPr/>
        </p:nvSpPr>
        <p:spPr>
          <a:xfrm>
            <a:off x="1044427" y="1318552"/>
            <a:ext cx="2294518" cy="461665"/>
          </a:xfrm>
          <a:prstGeom prst="rect">
            <a:avLst/>
          </a:prstGeom>
        </p:spPr>
        <p:txBody>
          <a:bodyPr wrap="square">
            <a:spAutoFit/>
          </a:bodyPr>
          <a:lstStyle/>
          <a:p>
            <a:r>
              <a:rPr lang="en-IN" sz="2400" dirty="0" smtClean="0">
                <a:latin typeface="Cambria" panose="02040503050406030204" pitchFamily="18" charset="0"/>
                <a:ea typeface="Cambria" panose="02040503050406030204" pitchFamily="18" charset="0"/>
              </a:rPr>
              <a:t>4. </a:t>
            </a:r>
            <a:r>
              <a:rPr lang="en-IN" sz="2400" b="1" dirty="0" smtClean="0">
                <a:latin typeface="Cambria" panose="02040503050406030204" pitchFamily="18" charset="0"/>
                <a:ea typeface="Cambria" panose="02040503050406030204" pitchFamily="18" charset="0"/>
              </a:rPr>
              <a:t>Queue</a:t>
            </a:r>
            <a:r>
              <a:rPr lang="en-IN" sz="2400" dirty="0" smtClean="0">
                <a:latin typeface="Cambria" panose="02040503050406030204" pitchFamily="18" charset="0"/>
                <a:ea typeface="Cambria" panose="02040503050406030204" pitchFamily="18" charset="0"/>
              </a:rPr>
              <a:t> :</a:t>
            </a:r>
            <a:endParaRPr lang="en-IN" sz="2400" dirty="0">
              <a:latin typeface="Cambria" panose="02040503050406030204" pitchFamily="18" charset="0"/>
              <a:ea typeface="Cambria" panose="02040503050406030204" pitchFamily="18" charset="0"/>
            </a:endParaRPr>
          </a:p>
        </p:txBody>
      </p:sp>
      <p:sp>
        <p:nvSpPr>
          <p:cNvPr id="7" name="Rectangle 6"/>
          <p:cNvSpPr/>
          <p:nvPr/>
        </p:nvSpPr>
        <p:spPr>
          <a:xfrm>
            <a:off x="1044427" y="1855579"/>
            <a:ext cx="10413282" cy="2793778"/>
          </a:xfrm>
          <a:prstGeom prst="rect">
            <a:avLst/>
          </a:prstGeom>
        </p:spPr>
        <p:txBody>
          <a:bodyPr wrap="square">
            <a:spAutoFit/>
          </a:bodyPr>
          <a:lstStyle/>
          <a:p>
            <a:pPr algn="just">
              <a:lnSpc>
                <a:spcPct val="150000"/>
              </a:lnSpc>
            </a:pPr>
            <a:r>
              <a:rPr lang="en-GB" sz="2400" b="0" i="0" dirty="0" smtClean="0">
                <a:solidFill>
                  <a:srgbClr val="273239"/>
                </a:solidFill>
                <a:effectLst/>
                <a:latin typeface="Cambria" panose="02040503050406030204" pitchFamily="18" charset="0"/>
                <a:ea typeface="Cambria" panose="02040503050406030204" pitchFamily="18" charset="0"/>
              </a:rPr>
              <a:t>A </a:t>
            </a:r>
            <a:r>
              <a:rPr lang="en-GB" sz="2400" i="0" dirty="0" smtClean="0">
                <a:solidFill>
                  <a:srgbClr val="273239"/>
                </a:solidFill>
                <a:effectLst/>
                <a:latin typeface="Cambria" panose="02040503050406030204" pitchFamily="18" charset="0"/>
                <a:ea typeface="Cambria" panose="02040503050406030204" pitchFamily="18" charset="0"/>
              </a:rPr>
              <a:t>Queue Data Structure</a:t>
            </a:r>
            <a:r>
              <a:rPr lang="en-GB" sz="2400" b="1" i="0" dirty="0" smtClean="0">
                <a:solidFill>
                  <a:srgbClr val="273239"/>
                </a:solidFill>
                <a:effectLst/>
                <a:latin typeface="Cambria" panose="02040503050406030204" pitchFamily="18" charset="0"/>
                <a:ea typeface="Cambria" panose="02040503050406030204" pitchFamily="18" charset="0"/>
              </a:rPr>
              <a:t> </a:t>
            </a:r>
            <a:r>
              <a:rPr lang="en-GB" sz="2400" b="0" i="0" dirty="0" smtClean="0">
                <a:solidFill>
                  <a:srgbClr val="273239"/>
                </a:solidFill>
                <a:effectLst/>
                <a:latin typeface="Cambria" panose="02040503050406030204" pitchFamily="18" charset="0"/>
                <a:ea typeface="Cambria" panose="02040503050406030204" pitchFamily="18" charset="0"/>
              </a:rPr>
              <a:t>is a fundamental concept in computer science used for storing and managing data in a specific order. It follows the principle of </a:t>
            </a:r>
            <a:r>
              <a:rPr lang="en-GB" sz="2400" i="0" dirty="0" smtClean="0">
                <a:solidFill>
                  <a:srgbClr val="273239"/>
                </a:solidFill>
                <a:effectLst/>
                <a:latin typeface="Cambria" panose="02040503050406030204" pitchFamily="18" charset="0"/>
                <a:ea typeface="Cambria" panose="02040503050406030204" pitchFamily="18" charset="0"/>
              </a:rPr>
              <a:t>"First in, First out" (FIFO), </a:t>
            </a:r>
            <a:r>
              <a:rPr lang="en-GB" sz="2400" b="0" i="0" dirty="0" smtClean="0">
                <a:solidFill>
                  <a:srgbClr val="273239"/>
                </a:solidFill>
                <a:effectLst/>
                <a:latin typeface="Cambria" panose="02040503050406030204" pitchFamily="18" charset="0"/>
                <a:ea typeface="Cambria" panose="02040503050406030204" pitchFamily="18" charset="0"/>
              </a:rPr>
              <a:t>where the first element added to the queue is the first one to be removed. Queues are commonly used in various algorithms and applications for their simplicity and efficiency in managing data flow.</a:t>
            </a:r>
            <a:endParaRPr lang="en-IN" sz="2400" dirty="0">
              <a:latin typeface="Cambria" panose="02040503050406030204" pitchFamily="18" charset="0"/>
              <a:ea typeface="Cambria" panose="02040503050406030204" pitchFamily="18" charset="0"/>
            </a:endParaRPr>
          </a:p>
        </p:txBody>
      </p:sp>
      <p:pic>
        <p:nvPicPr>
          <p:cNvPr id="21506" name="Picture 2" descr="Lightbo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8702" y="4649357"/>
            <a:ext cx="4153189" cy="2076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90593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83471"/>
            <a:ext cx="1579418" cy="761653"/>
          </a:xfrm>
          <a:prstGeom prst="rect">
            <a:avLst/>
          </a:prstGeom>
        </p:spPr>
      </p:pic>
      <p:sp>
        <p:nvSpPr>
          <p:cNvPr id="5" name="Rectangle 4"/>
          <p:cNvSpPr/>
          <p:nvPr/>
        </p:nvSpPr>
        <p:spPr>
          <a:xfrm>
            <a:off x="233106" y="1193861"/>
            <a:ext cx="3948517" cy="461665"/>
          </a:xfrm>
          <a:prstGeom prst="rect">
            <a:avLst/>
          </a:prstGeom>
        </p:spPr>
        <p:txBody>
          <a:bodyPr wrap="none">
            <a:spAutoFit/>
          </a:bodyPr>
          <a:lstStyle/>
          <a:p>
            <a:r>
              <a:rPr lang="en-GB" sz="2400" b="1" spc="-5" dirty="0">
                <a:solidFill>
                  <a:srgbClr val="000000"/>
                </a:solidFill>
                <a:latin typeface="Cambria" panose="02040503050406030204" pitchFamily="18" charset="0"/>
                <a:ea typeface="Cambria" panose="02040503050406030204" pitchFamily="18" charset="0"/>
                <a:cs typeface="Times New Roman"/>
              </a:rPr>
              <a:t>Non</a:t>
            </a:r>
            <a:r>
              <a:rPr lang="en-GB" sz="2400" b="1" dirty="0">
                <a:solidFill>
                  <a:srgbClr val="000000"/>
                </a:solidFill>
                <a:latin typeface="Cambria" panose="02040503050406030204" pitchFamily="18" charset="0"/>
                <a:ea typeface="Cambria" panose="02040503050406030204" pitchFamily="18" charset="0"/>
                <a:cs typeface="Times New Roman"/>
              </a:rPr>
              <a:t>-</a:t>
            </a:r>
            <a:r>
              <a:rPr lang="en-GB" sz="2400" b="1" spc="-5" dirty="0">
                <a:solidFill>
                  <a:srgbClr val="000000"/>
                </a:solidFill>
                <a:latin typeface="Cambria" panose="02040503050406030204" pitchFamily="18" charset="0"/>
                <a:ea typeface="Cambria" panose="02040503050406030204" pitchFamily="18" charset="0"/>
                <a:cs typeface="Times New Roman"/>
              </a:rPr>
              <a:t> </a:t>
            </a:r>
            <a:r>
              <a:rPr lang="en-GB" sz="2400" b="1" dirty="0">
                <a:solidFill>
                  <a:srgbClr val="000000"/>
                </a:solidFill>
                <a:latin typeface="Cambria" panose="02040503050406030204" pitchFamily="18" charset="0"/>
                <a:ea typeface="Cambria" panose="02040503050406030204" pitchFamily="18" charset="0"/>
                <a:cs typeface="Times New Roman"/>
              </a:rPr>
              <a:t>L</a:t>
            </a:r>
            <a:r>
              <a:rPr lang="en-GB" sz="2400" b="1" spc="-5" dirty="0">
                <a:solidFill>
                  <a:srgbClr val="000000"/>
                </a:solidFill>
                <a:latin typeface="Cambria" panose="02040503050406030204" pitchFamily="18" charset="0"/>
                <a:ea typeface="Cambria" panose="02040503050406030204" pitchFamily="18" charset="0"/>
                <a:cs typeface="Times New Roman"/>
              </a:rPr>
              <a:t>i</a:t>
            </a:r>
            <a:r>
              <a:rPr lang="en-GB" sz="2400" b="1" spc="5" dirty="0">
                <a:solidFill>
                  <a:srgbClr val="000000"/>
                </a:solidFill>
                <a:latin typeface="Cambria" panose="02040503050406030204" pitchFamily="18" charset="0"/>
                <a:ea typeface="Cambria" panose="02040503050406030204" pitchFamily="18" charset="0"/>
                <a:cs typeface="Times New Roman"/>
              </a:rPr>
              <a:t>n</a:t>
            </a:r>
            <a:r>
              <a:rPr lang="en-GB" sz="2400" b="1" spc="-10" dirty="0">
                <a:solidFill>
                  <a:srgbClr val="000000"/>
                </a:solidFill>
                <a:latin typeface="Cambria" panose="02040503050406030204" pitchFamily="18" charset="0"/>
                <a:ea typeface="Cambria" panose="02040503050406030204" pitchFamily="18" charset="0"/>
                <a:cs typeface="Times New Roman"/>
              </a:rPr>
              <a:t>e</a:t>
            </a:r>
            <a:r>
              <a:rPr lang="en-GB" sz="2400" b="1" dirty="0">
                <a:solidFill>
                  <a:srgbClr val="000000"/>
                </a:solidFill>
                <a:latin typeface="Cambria" panose="02040503050406030204" pitchFamily="18" charset="0"/>
                <a:ea typeface="Cambria" panose="02040503050406030204" pitchFamily="18" charset="0"/>
                <a:cs typeface="Times New Roman"/>
              </a:rPr>
              <a:t>ar</a:t>
            </a:r>
            <a:r>
              <a:rPr lang="en-GB" sz="2400" b="1" spc="-100" dirty="0">
                <a:solidFill>
                  <a:srgbClr val="000000"/>
                </a:solidFill>
                <a:latin typeface="Cambria" panose="02040503050406030204" pitchFamily="18" charset="0"/>
                <a:ea typeface="Cambria" panose="02040503050406030204" pitchFamily="18" charset="0"/>
                <a:cs typeface="Times New Roman"/>
              </a:rPr>
              <a:t> </a:t>
            </a:r>
            <a:r>
              <a:rPr lang="en-GB" sz="2400" b="1" spc="-5" dirty="0">
                <a:solidFill>
                  <a:srgbClr val="000000"/>
                </a:solidFill>
                <a:latin typeface="Cambria" panose="02040503050406030204" pitchFamily="18" charset="0"/>
                <a:ea typeface="Cambria" panose="02040503050406030204" pitchFamily="18" charset="0"/>
                <a:cs typeface="Times New Roman"/>
              </a:rPr>
              <a:t>Da</a:t>
            </a:r>
            <a:r>
              <a:rPr lang="en-GB" sz="2400" b="1" spc="-20" dirty="0">
                <a:solidFill>
                  <a:srgbClr val="000000"/>
                </a:solidFill>
                <a:latin typeface="Cambria" panose="02040503050406030204" pitchFamily="18" charset="0"/>
                <a:ea typeface="Cambria" panose="02040503050406030204" pitchFamily="18" charset="0"/>
                <a:cs typeface="Times New Roman"/>
              </a:rPr>
              <a:t>t</a:t>
            </a:r>
            <a:r>
              <a:rPr lang="en-GB" sz="2400" b="1" dirty="0">
                <a:solidFill>
                  <a:srgbClr val="000000"/>
                </a:solidFill>
                <a:latin typeface="Cambria" panose="02040503050406030204" pitchFamily="18" charset="0"/>
                <a:ea typeface="Cambria" panose="02040503050406030204" pitchFamily="18" charset="0"/>
                <a:cs typeface="Times New Roman"/>
              </a:rPr>
              <a:t>a St</a:t>
            </a:r>
            <a:r>
              <a:rPr lang="en-GB" sz="2400" b="1" spc="-20" dirty="0">
                <a:solidFill>
                  <a:srgbClr val="000000"/>
                </a:solidFill>
                <a:latin typeface="Cambria" panose="02040503050406030204" pitchFamily="18" charset="0"/>
                <a:ea typeface="Cambria" panose="02040503050406030204" pitchFamily="18" charset="0"/>
                <a:cs typeface="Times New Roman"/>
              </a:rPr>
              <a:t>r</a:t>
            </a:r>
            <a:r>
              <a:rPr lang="en-GB" sz="2400" b="1" dirty="0">
                <a:solidFill>
                  <a:srgbClr val="000000"/>
                </a:solidFill>
                <a:latin typeface="Cambria" panose="02040503050406030204" pitchFamily="18" charset="0"/>
                <a:ea typeface="Cambria" panose="02040503050406030204" pitchFamily="18" charset="0"/>
                <a:cs typeface="Times New Roman"/>
              </a:rPr>
              <a:t>u</a:t>
            </a:r>
            <a:r>
              <a:rPr lang="en-GB" sz="2400" b="1" spc="-10" dirty="0">
                <a:solidFill>
                  <a:srgbClr val="000000"/>
                </a:solidFill>
                <a:latin typeface="Cambria" panose="02040503050406030204" pitchFamily="18" charset="0"/>
                <a:ea typeface="Cambria" panose="02040503050406030204" pitchFamily="18" charset="0"/>
                <a:cs typeface="Times New Roman"/>
              </a:rPr>
              <a:t>c</a:t>
            </a:r>
            <a:r>
              <a:rPr lang="en-GB" sz="2400" b="1" spc="-5" dirty="0">
                <a:solidFill>
                  <a:srgbClr val="000000"/>
                </a:solidFill>
                <a:latin typeface="Cambria" panose="02040503050406030204" pitchFamily="18" charset="0"/>
                <a:ea typeface="Cambria" panose="02040503050406030204" pitchFamily="18" charset="0"/>
                <a:cs typeface="Times New Roman"/>
              </a:rPr>
              <a:t>tu</a:t>
            </a:r>
            <a:r>
              <a:rPr lang="en-GB" sz="2400" b="1" spc="-65" dirty="0">
                <a:solidFill>
                  <a:srgbClr val="000000"/>
                </a:solidFill>
                <a:latin typeface="Cambria" panose="02040503050406030204" pitchFamily="18" charset="0"/>
                <a:ea typeface="Cambria" panose="02040503050406030204" pitchFamily="18" charset="0"/>
                <a:cs typeface="Times New Roman"/>
              </a:rPr>
              <a:t>r</a:t>
            </a:r>
            <a:r>
              <a:rPr lang="en-GB" sz="2400" b="1" dirty="0">
                <a:solidFill>
                  <a:srgbClr val="000000"/>
                </a:solidFill>
                <a:latin typeface="Cambria" panose="02040503050406030204" pitchFamily="18" charset="0"/>
                <a:ea typeface="Cambria" panose="02040503050406030204" pitchFamily="18" charset="0"/>
                <a:cs typeface="Times New Roman"/>
              </a:rPr>
              <a:t>e</a:t>
            </a:r>
            <a:endParaRPr lang="en-IN" sz="2400" dirty="0"/>
          </a:p>
        </p:txBody>
      </p:sp>
      <p:sp>
        <p:nvSpPr>
          <p:cNvPr id="6" name="Rectangle 5"/>
          <p:cNvSpPr/>
          <p:nvPr/>
        </p:nvSpPr>
        <p:spPr>
          <a:xfrm>
            <a:off x="415636" y="1824498"/>
            <a:ext cx="11222181" cy="4455772"/>
          </a:xfrm>
          <a:prstGeom prst="rect">
            <a:avLst/>
          </a:prstGeom>
        </p:spPr>
        <p:txBody>
          <a:bodyPr wrap="square">
            <a:spAutoFit/>
          </a:bodyPr>
          <a:lstStyle/>
          <a:p>
            <a:pPr marL="342900" indent="-342900">
              <a:lnSpc>
                <a:spcPct val="150000"/>
              </a:lnSpc>
              <a:buFont typeface="Wingdings" panose="05000000000000000000" pitchFamily="2" charset="2"/>
              <a:buChar char="Ø"/>
            </a:pPr>
            <a:r>
              <a:rPr lang="en-GB" sz="2400" b="0" i="0" dirty="0" smtClean="0">
                <a:solidFill>
                  <a:srgbClr val="273239"/>
                </a:solidFill>
                <a:effectLst/>
                <a:latin typeface="Cambria" panose="02040503050406030204" pitchFamily="18" charset="0"/>
                <a:ea typeface="Cambria" panose="02040503050406030204" pitchFamily="18" charset="0"/>
              </a:rPr>
              <a:t>Data structures where data elements are not arranged sequentially or linearly are called </a:t>
            </a:r>
            <a:r>
              <a:rPr lang="en-GB" sz="2400" i="0" dirty="0" smtClean="0">
                <a:solidFill>
                  <a:srgbClr val="273239"/>
                </a:solidFill>
                <a:effectLst/>
                <a:latin typeface="Cambria" panose="02040503050406030204" pitchFamily="18" charset="0"/>
                <a:ea typeface="Cambria" panose="02040503050406030204" pitchFamily="18" charset="0"/>
              </a:rPr>
              <a:t>non-linear data structures</a:t>
            </a:r>
            <a:r>
              <a:rPr lang="en-GB" sz="2400" b="0" i="0" dirty="0" smtClean="0">
                <a:solidFill>
                  <a:srgbClr val="273239"/>
                </a:solidFill>
                <a:effectLst/>
                <a:latin typeface="Cambria" panose="02040503050406030204" pitchFamily="18" charset="0"/>
                <a:ea typeface="Cambria" panose="02040503050406030204" pitchFamily="18" charset="0"/>
              </a:rPr>
              <a:t>.</a:t>
            </a:r>
          </a:p>
          <a:p>
            <a:pPr marL="342900" indent="-342900">
              <a:lnSpc>
                <a:spcPct val="150000"/>
              </a:lnSpc>
              <a:buFont typeface="Wingdings" panose="05000000000000000000" pitchFamily="2" charset="2"/>
              <a:buChar char="Ø"/>
            </a:pPr>
            <a:r>
              <a:rPr lang="en-GB" sz="2400" dirty="0">
                <a:latin typeface="Cambria" panose="02040503050406030204" pitchFamily="18" charset="0"/>
                <a:ea typeface="Cambria" panose="02040503050406030204" pitchFamily="18" charset="0"/>
              </a:rPr>
              <a:t>In a non-linear data structure, single level is not involved. Therefore, we can’t traverse all the elements in single run only</a:t>
            </a:r>
            <a:r>
              <a:rPr lang="en-GB" sz="2400" dirty="0" smtClean="0">
                <a:latin typeface="Cambria" panose="02040503050406030204" pitchFamily="18" charset="0"/>
                <a:ea typeface="Cambria" panose="02040503050406030204" pitchFamily="18" charset="0"/>
              </a:rPr>
              <a:t>.</a:t>
            </a:r>
          </a:p>
          <a:p>
            <a:pPr marL="342900" indent="-342900">
              <a:lnSpc>
                <a:spcPct val="150000"/>
              </a:lnSpc>
              <a:buFont typeface="Wingdings" panose="05000000000000000000" pitchFamily="2" charset="2"/>
              <a:buChar char="Ø"/>
            </a:pPr>
            <a:r>
              <a:rPr lang="en-GB" sz="2400" dirty="0">
                <a:latin typeface="Cambria" panose="02040503050406030204" pitchFamily="18" charset="0"/>
                <a:ea typeface="Cambria" panose="02040503050406030204" pitchFamily="18" charset="0"/>
              </a:rPr>
              <a:t>Non-linear data structures are not easy to implement in comparison to linear data structure. It utilizes computer memory efficiently in comparison to a linear data structure. </a:t>
            </a:r>
          </a:p>
          <a:p>
            <a:pPr marL="342900" indent="-342900">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rPr>
              <a:t>examples </a:t>
            </a:r>
            <a:r>
              <a:rPr lang="en-GB" sz="2400" dirty="0">
                <a:latin typeface="Cambria" panose="02040503050406030204" pitchFamily="18" charset="0"/>
                <a:ea typeface="Cambria" panose="02040503050406030204" pitchFamily="18" charset="0"/>
              </a:rPr>
              <a:t>are </a:t>
            </a:r>
            <a:r>
              <a:rPr lang="en-GB" sz="2400" u="sng" dirty="0">
                <a:latin typeface="Cambria" panose="02040503050406030204" pitchFamily="18" charset="0"/>
                <a:ea typeface="Cambria" panose="02040503050406030204" pitchFamily="18" charset="0"/>
                <a:hlinkClick r:id="rId5"/>
              </a:rPr>
              <a:t>trees</a:t>
            </a:r>
            <a:r>
              <a:rPr lang="en-GB" sz="2400" dirty="0">
                <a:latin typeface="Cambria" panose="02040503050406030204" pitchFamily="18" charset="0"/>
                <a:ea typeface="Cambria" panose="02040503050406030204" pitchFamily="18" charset="0"/>
              </a:rPr>
              <a:t> and </a:t>
            </a:r>
            <a:r>
              <a:rPr lang="en-GB" sz="2400" u="sng" dirty="0">
                <a:latin typeface="Cambria" panose="02040503050406030204" pitchFamily="18" charset="0"/>
                <a:ea typeface="Cambria" panose="02040503050406030204" pitchFamily="18" charset="0"/>
                <a:hlinkClick r:id="rId6"/>
              </a:rPr>
              <a:t>graphs</a:t>
            </a:r>
            <a:r>
              <a:rPr lang="en-GB" sz="2400" dirty="0">
                <a:latin typeface="Cambria" panose="02040503050406030204" pitchFamily="18" charset="0"/>
                <a:ea typeface="Cambria" panose="02040503050406030204" pitchFamily="18" charset="0"/>
              </a:rPr>
              <a:t>.  </a:t>
            </a:r>
            <a:endParaRPr lang="en-IN"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01114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89477"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83471"/>
            <a:ext cx="1579418" cy="761653"/>
          </a:xfrm>
          <a:prstGeom prst="rect">
            <a:avLst/>
          </a:prstGeom>
        </p:spPr>
      </p:pic>
      <p:sp>
        <p:nvSpPr>
          <p:cNvPr id="6" name="Rectangle 5"/>
          <p:cNvSpPr/>
          <p:nvPr/>
        </p:nvSpPr>
        <p:spPr>
          <a:xfrm>
            <a:off x="353386" y="1484807"/>
            <a:ext cx="3207232" cy="461665"/>
          </a:xfrm>
          <a:prstGeom prst="rect">
            <a:avLst/>
          </a:prstGeom>
        </p:spPr>
        <p:txBody>
          <a:bodyPr wrap="square">
            <a:spAutoFit/>
          </a:bodyPr>
          <a:lstStyle/>
          <a:p>
            <a:pPr fontAlgn="base"/>
            <a:r>
              <a:rPr lang="en-IN" sz="2400" b="1" i="0" dirty="0" smtClean="0">
                <a:solidFill>
                  <a:srgbClr val="273239"/>
                </a:solidFill>
                <a:effectLst/>
                <a:latin typeface="Cambria" panose="02040503050406030204" pitchFamily="18" charset="0"/>
                <a:ea typeface="Cambria" panose="02040503050406030204" pitchFamily="18" charset="0"/>
              </a:rPr>
              <a:t>Tree Data Structure</a:t>
            </a:r>
            <a:endParaRPr lang="en-IN" sz="2400" b="1" i="0" dirty="0">
              <a:solidFill>
                <a:srgbClr val="273239"/>
              </a:solidFill>
              <a:effectLst/>
              <a:latin typeface="Cambria" panose="02040503050406030204" pitchFamily="18" charset="0"/>
              <a:ea typeface="Cambria" panose="02040503050406030204" pitchFamily="18" charset="0"/>
            </a:endParaRPr>
          </a:p>
        </p:txBody>
      </p:sp>
      <p:sp>
        <p:nvSpPr>
          <p:cNvPr id="7" name="Rectangle 6"/>
          <p:cNvSpPr/>
          <p:nvPr/>
        </p:nvSpPr>
        <p:spPr>
          <a:xfrm>
            <a:off x="353386" y="2066836"/>
            <a:ext cx="10508578" cy="1200329"/>
          </a:xfrm>
          <a:prstGeom prst="rect">
            <a:avLst/>
          </a:prstGeom>
        </p:spPr>
        <p:txBody>
          <a:bodyPr wrap="square">
            <a:spAutoFit/>
          </a:bodyPr>
          <a:lstStyle/>
          <a:p>
            <a:r>
              <a:rPr lang="en-GB" sz="2400" b="1" i="0" dirty="0" smtClean="0">
                <a:solidFill>
                  <a:srgbClr val="273239"/>
                </a:solidFill>
                <a:effectLst/>
                <a:latin typeface="Cambria" panose="02040503050406030204" pitchFamily="18" charset="0"/>
                <a:ea typeface="Cambria" panose="02040503050406030204" pitchFamily="18" charset="0"/>
              </a:rPr>
              <a:t>Tree Data Structure</a:t>
            </a:r>
            <a:r>
              <a:rPr lang="en-GB" sz="2400" b="0" i="0" dirty="0" smtClean="0">
                <a:solidFill>
                  <a:srgbClr val="273239"/>
                </a:solidFill>
                <a:effectLst/>
                <a:latin typeface="Cambria" panose="02040503050406030204" pitchFamily="18" charset="0"/>
                <a:ea typeface="Cambria" panose="02040503050406030204" pitchFamily="18" charset="0"/>
              </a:rPr>
              <a:t> is a non-linear data structure in which a collection of elements known as nodes are connected to each other via edges such that there exists exactly one path between any two nodes.</a:t>
            </a:r>
            <a:endParaRPr lang="en-IN" sz="2400" dirty="0">
              <a:latin typeface="Cambria" panose="02040503050406030204" pitchFamily="18" charset="0"/>
              <a:ea typeface="Cambria" panose="02040503050406030204" pitchFamily="18" charset="0"/>
            </a:endParaRPr>
          </a:p>
        </p:txBody>
      </p:sp>
      <p:sp>
        <p:nvSpPr>
          <p:cNvPr id="9" name="AutoShape 2" descr="Lightbox"/>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0" name="AutoShape 4" descr="Lightbox"/>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1" name="AutoShape 6" descr="Lightbox"/>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2" name="AutoShape 8" descr="Lightbox"/>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3" name="AutoShape 10" descr="Lightbox"/>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4" name="AutoShape 12" descr="Lightbox"/>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5" name="Picture 14"/>
          <p:cNvPicPr>
            <a:picLocks noChangeAspect="1"/>
          </p:cNvPicPr>
          <p:nvPr/>
        </p:nvPicPr>
        <p:blipFill>
          <a:blip r:embed="rId5"/>
          <a:stretch>
            <a:fillRect/>
          </a:stretch>
        </p:blipFill>
        <p:spPr>
          <a:xfrm>
            <a:off x="2131772" y="3383022"/>
            <a:ext cx="6951806" cy="3264084"/>
          </a:xfrm>
          <a:prstGeom prst="rect">
            <a:avLst/>
          </a:prstGeom>
        </p:spPr>
      </p:pic>
    </p:spTree>
    <p:extLst>
      <p:ext uri="{BB962C8B-B14F-4D97-AF65-F5344CB8AC3E}">
        <p14:creationId xmlns:p14="http://schemas.microsoft.com/office/powerpoint/2010/main" val="1989235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89477"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83471"/>
            <a:ext cx="1579418" cy="761653"/>
          </a:xfrm>
          <a:prstGeom prst="rect">
            <a:avLst/>
          </a:prstGeom>
        </p:spPr>
      </p:pic>
      <p:sp>
        <p:nvSpPr>
          <p:cNvPr id="6" name="Rectangle 5"/>
          <p:cNvSpPr/>
          <p:nvPr/>
        </p:nvSpPr>
        <p:spPr>
          <a:xfrm>
            <a:off x="373204" y="1429388"/>
            <a:ext cx="1372469" cy="461665"/>
          </a:xfrm>
          <a:prstGeom prst="rect">
            <a:avLst/>
          </a:prstGeom>
        </p:spPr>
        <p:txBody>
          <a:bodyPr wrap="square">
            <a:spAutoFit/>
          </a:bodyPr>
          <a:lstStyle/>
          <a:p>
            <a:pPr fontAlgn="base"/>
            <a:r>
              <a:rPr lang="en-IN" sz="2400" b="1" i="0" dirty="0" smtClean="0">
                <a:solidFill>
                  <a:srgbClr val="273239"/>
                </a:solidFill>
                <a:effectLst/>
                <a:latin typeface="Cambria" panose="02040503050406030204" pitchFamily="18" charset="0"/>
                <a:ea typeface="Cambria" panose="02040503050406030204" pitchFamily="18" charset="0"/>
              </a:rPr>
              <a:t>Graph</a:t>
            </a:r>
            <a:endParaRPr lang="en-IN" sz="2400" b="1" i="0" dirty="0">
              <a:solidFill>
                <a:srgbClr val="273239"/>
              </a:solidFill>
              <a:effectLst/>
              <a:latin typeface="Cambria" panose="02040503050406030204" pitchFamily="18" charset="0"/>
              <a:ea typeface="Cambria" panose="02040503050406030204" pitchFamily="18" charset="0"/>
            </a:endParaRPr>
          </a:p>
        </p:txBody>
      </p:sp>
      <p:sp>
        <p:nvSpPr>
          <p:cNvPr id="7" name="Rectangle 6"/>
          <p:cNvSpPr/>
          <p:nvPr/>
        </p:nvSpPr>
        <p:spPr>
          <a:xfrm>
            <a:off x="373204" y="2011510"/>
            <a:ext cx="11264614" cy="1569660"/>
          </a:xfrm>
          <a:prstGeom prst="rect">
            <a:avLst/>
          </a:prstGeom>
        </p:spPr>
        <p:txBody>
          <a:bodyPr wrap="square">
            <a:spAutoFit/>
          </a:bodyPr>
          <a:lstStyle/>
          <a:p>
            <a:r>
              <a:rPr lang="en-GB" sz="2400" b="0" i="0" dirty="0" smtClean="0">
                <a:solidFill>
                  <a:srgbClr val="273239"/>
                </a:solidFill>
                <a:effectLst/>
                <a:latin typeface="Cambria" panose="02040503050406030204" pitchFamily="18" charset="0"/>
                <a:ea typeface="Cambria" panose="02040503050406030204" pitchFamily="18" charset="0"/>
              </a:rPr>
              <a:t>A </a:t>
            </a:r>
            <a:r>
              <a:rPr lang="en-GB" sz="2400" b="1" i="0" u="sng" dirty="0" smtClean="0">
                <a:effectLst/>
                <a:latin typeface="Cambria" panose="02040503050406030204" pitchFamily="18" charset="0"/>
                <a:ea typeface="Cambria" panose="02040503050406030204" pitchFamily="18" charset="0"/>
                <a:hlinkClick r:id="rId5"/>
              </a:rPr>
              <a:t>Graph</a:t>
            </a:r>
            <a:r>
              <a:rPr lang="en-GB" sz="2400" b="0" i="0" dirty="0" smtClean="0">
                <a:solidFill>
                  <a:srgbClr val="273239"/>
                </a:solidFill>
                <a:effectLst/>
                <a:latin typeface="Cambria" panose="02040503050406030204" pitchFamily="18" charset="0"/>
                <a:ea typeface="Cambria" panose="02040503050406030204" pitchFamily="18" charset="0"/>
              </a:rPr>
              <a:t> is a non-linear data structure consisting of vertices and edges. The vertices are sometimes also referred to as nodes and the edges are lines or arcs that connect any two nodes in the graph. More formally a Graph is composed of a set of vertices( </a:t>
            </a:r>
            <a:r>
              <a:rPr lang="en-GB" sz="2400" b="1" i="0" dirty="0" smtClean="0">
                <a:solidFill>
                  <a:srgbClr val="273239"/>
                </a:solidFill>
                <a:effectLst/>
                <a:latin typeface="Cambria" panose="02040503050406030204" pitchFamily="18" charset="0"/>
                <a:ea typeface="Cambria" panose="02040503050406030204" pitchFamily="18" charset="0"/>
              </a:rPr>
              <a:t>V</a:t>
            </a:r>
            <a:r>
              <a:rPr lang="en-GB" sz="2400" b="0" i="0" dirty="0" smtClean="0">
                <a:solidFill>
                  <a:srgbClr val="273239"/>
                </a:solidFill>
                <a:effectLst/>
                <a:latin typeface="Cambria" panose="02040503050406030204" pitchFamily="18" charset="0"/>
                <a:ea typeface="Cambria" panose="02040503050406030204" pitchFamily="18" charset="0"/>
              </a:rPr>
              <a:t> ) and a set of edges( </a:t>
            </a:r>
            <a:r>
              <a:rPr lang="en-GB" sz="2400" b="1" i="0" dirty="0" smtClean="0">
                <a:solidFill>
                  <a:srgbClr val="273239"/>
                </a:solidFill>
                <a:effectLst/>
                <a:latin typeface="Cambria" panose="02040503050406030204" pitchFamily="18" charset="0"/>
                <a:ea typeface="Cambria" panose="02040503050406030204" pitchFamily="18" charset="0"/>
              </a:rPr>
              <a:t>E</a:t>
            </a:r>
            <a:r>
              <a:rPr lang="en-GB" sz="2400" b="0" i="0" dirty="0" smtClean="0">
                <a:solidFill>
                  <a:srgbClr val="273239"/>
                </a:solidFill>
                <a:effectLst/>
                <a:latin typeface="Cambria" panose="02040503050406030204" pitchFamily="18" charset="0"/>
                <a:ea typeface="Cambria" panose="02040503050406030204" pitchFamily="18" charset="0"/>
              </a:rPr>
              <a:t> ). The graph is denoted by </a:t>
            </a:r>
            <a:r>
              <a:rPr lang="en-GB" sz="2400" b="1" i="0" dirty="0" smtClean="0">
                <a:solidFill>
                  <a:srgbClr val="273239"/>
                </a:solidFill>
                <a:effectLst/>
                <a:latin typeface="Cambria" panose="02040503050406030204" pitchFamily="18" charset="0"/>
                <a:ea typeface="Cambria" panose="02040503050406030204" pitchFamily="18" charset="0"/>
              </a:rPr>
              <a:t>G(V, E)</a:t>
            </a:r>
            <a:r>
              <a:rPr lang="en-GB" sz="2400" b="0" i="0" dirty="0" smtClean="0">
                <a:solidFill>
                  <a:srgbClr val="273239"/>
                </a:solidFill>
                <a:effectLst/>
                <a:latin typeface="Cambria" panose="02040503050406030204" pitchFamily="18" charset="0"/>
                <a:ea typeface="Cambria" panose="02040503050406030204" pitchFamily="18" charset="0"/>
              </a:rPr>
              <a:t>.</a:t>
            </a:r>
            <a:endParaRPr lang="en-IN" sz="2400" dirty="0">
              <a:latin typeface="Cambria" panose="02040503050406030204" pitchFamily="18" charset="0"/>
              <a:ea typeface="Cambria" panose="02040503050406030204" pitchFamily="18" charset="0"/>
            </a:endParaRPr>
          </a:p>
        </p:txBody>
      </p:sp>
      <p:pic>
        <p:nvPicPr>
          <p:cNvPr id="25602" name="Picture 2" descr="Lightbo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085" y="3835257"/>
            <a:ext cx="4597426" cy="2233036"/>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Lightbox"/>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0303" y="3701627"/>
            <a:ext cx="4984462" cy="242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693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66799" y="1457426"/>
          <a:ext cx="10515600" cy="4663440"/>
        </p:xfrm>
        <a:graphic>
          <a:graphicData uri="http://schemas.openxmlformats.org/drawingml/2006/table">
            <a:tbl>
              <a:tblPr/>
              <a:tblGrid>
                <a:gridCol w="5096612">
                  <a:extLst>
                    <a:ext uri="{9D8B030D-6E8A-4147-A177-3AD203B41FA5}">
                      <a16:colId xmlns:a16="http://schemas.microsoft.com/office/drawing/2014/main" val="2708258283"/>
                    </a:ext>
                  </a:extLst>
                </a:gridCol>
                <a:gridCol w="5418988">
                  <a:extLst>
                    <a:ext uri="{9D8B030D-6E8A-4147-A177-3AD203B41FA5}">
                      <a16:colId xmlns:a16="http://schemas.microsoft.com/office/drawing/2014/main" val="3811165612"/>
                    </a:ext>
                  </a:extLst>
                </a:gridCol>
              </a:tblGrid>
              <a:tr h="0">
                <a:tc>
                  <a:txBody>
                    <a:bodyPr/>
                    <a:lstStyle/>
                    <a:p>
                      <a:r>
                        <a:rPr lang="en-IN" sz="2400" b="1" dirty="0">
                          <a:latin typeface="Cambria" panose="02040503050406030204" pitchFamily="18" charset="0"/>
                          <a:ea typeface="Cambria" panose="02040503050406030204" pitchFamily="18" charset="0"/>
                        </a:rPr>
                        <a:t>Operation</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IN" sz="2400" b="1">
                          <a:latin typeface="Cambria" panose="02040503050406030204" pitchFamily="18" charset="0"/>
                          <a:ea typeface="Cambria" panose="02040503050406030204" pitchFamily="18" charset="0"/>
                        </a:rPr>
                        <a:t>Description</a:t>
                      </a:r>
                      <a:endParaRPr lang="en-IN" sz="240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33889499"/>
                  </a:ext>
                </a:extLst>
              </a:tr>
              <a:tr h="0">
                <a:tc>
                  <a:txBody>
                    <a:bodyPr/>
                    <a:lstStyle/>
                    <a:p>
                      <a:r>
                        <a:rPr lang="en-IN" sz="2400" b="1">
                          <a:latin typeface="Cambria" panose="02040503050406030204" pitchFamily="18" charset="0"/>
                          <a:ea typeface="Cambria" panose="02040503050406030204" pitchFamily="18" charset="0"/>
                        </a:rPr>
                        <a:t>Insertion</a:t>
                      </a:r>
                      <a:endParaRPr lang="en-IN" sz="240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GB" sz="2400">
                          <a:latin typeface="Cambria" panose="02040503050406030204" pitchFamily="18" charset="0"/>
                          <a:ea typeface="Cambria" panose="02040503050406030204" pitchFamily="18" charset="0"/>
                        </a:rPr>
                        <a:t>Adding an element to the data structure.</a:t>
                      </a:r>
                    </a:p>
                  </a:txBody>
                  <a:tcPr anchor="ctr">
                    <a:lnL>
                      <a:noFill/>
                    </a:lnL>
                    <a:lnR>
                      <a:noFill/>
                    </a:lnR>
                    <a:lnT>
                      <a:noFill/>
                    </a:lnT>
                    <a:lnB>
                      <a:noFill/>
                    </a:lnB>
                  </a:tcPr>
                </a:tc>
                <a:extLst>
                  <a:ext uri="{0D108BD9-81ED-4DB2-BD59-A6C34878D82A}">
                    <a16:rowId xmlns:a16="http://schemas.microsoft.com/office/drawing/2014/main" val="1647206967"/>
                  </a:ext>
                </a:extLst>
              </a:tr>
              <a:tr h="0">
                <a:tc>
                  <a:txBody>
                    <a:bodyPr/>
                    <a:lstStyle/>
                    <a:p>
                      <a:r>
                        <a:rPr lang="en-IN" sz="2400" b="1" dirty="0">
                          <a:latin typeface="Cambria" panose="02040503050406030204" pitchFamily="18" charset="0"/>
                          <a:ea typeface="Cambria" panose="02040503050406030204" pitchFamily="18" charset="0"/>
                        </a:rPr>
                        <a:t>Deletion</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GB" sz="2400">
                          <a:latin typeface="Cambria" panose="02040503050406030204" pitchFamily="18" charset="0"/>
                          <a:ea typeface="Cambria" panose="02040503050406030204" pitchFamily="18" charset="0"/>
                        </a:rPr>
                        <a:t>Removing an element from the data structure.</a:t>
                      </a:r>
                    </a:p>
                  </a:txBody>
                  <a:tcPr anchor="ctr">
                    <a:lnL>
                      <a:noFill/>
                    </a:lnL>
                    <a:lnR>
                      <a:noFill/>
                    </a:lnR>
                    <a:lnT>
                      <a:noFill/>
                    </a:lnT>
                    <a:lnB>
                      <a:noFill/>
                    </a:lnB>
                  </a:tcPr>
                </a:tc>
                <a:extLst>
                  <a:ext uri="{0D108BD9-81ED-4DB2-BD59-A6C34878D82A}">
                    <a16:rowId xmlns:a16="http://schemas.microsoft.com/office/drawing/2014/main" val="2723775679"/>
                  </a:ext>
                </a:extLst>
              </a:tr>
              <a:tr h="0">
                <a:tc>
                  <a:txBody>
                    <a:bodyPr/>
                    <a:lstStyle/>
                    <a:p>
                      <a:r>
                        <a:rPr lang="en-IN" sz="2400" b="1" dirty="0">
                          <a:latin typeface="Cambria" panose="02040503050406030204" pitchFamily="18" charset="0"/>
                          <a:ea typeface="Cambria" panose="02040503050406030204" pitchFamily="18" charset="0"/>
                        </a:rPr>
                        <a:t>Searching</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GB" sz="2400">
                          <a:latin typeface="Cambria" panose="02040503050406030204" pitchFamily="18" charset="0"/>
                          <a:ea typeface="Cambria" panose="02040503050406030204" pitchFamily="18" charset="0"/>
                        </a:rPr>
                        <a:t>Finding an element in the data structure.</a:t>
                      </a:r>
                    </a:p>
                  </a:txBody>
                  <a:tcPr anchor="ctr">
                    <a:lnL>
                      <a:noFill/>
                    </a:lnL>
                    <a:lnR>
                      <a:noFill/>
                    </a:lnR>
                    <a:lnT>
                      <a:noFill/>
                    </a:lnT>
                    <a:lnB>
                      <a:noFill/>
                    </a:lnB>
                  </a:tcPr>
                </a:tc>
                <a:extLst>
                  <a:ext uri="{0D108BD9-81ED-4DB2-BD59-A6C34878D82A}">
                    <a16:rowId xmlns:a16="http://schemas.microsoft.com/office/drawing/2014/main" val="1290491476"/>
                  </a:ext>
                </a:extLst>
              </a:tr>
              <a:tr h="0">
                <a:tc>
                  <a:txBody>
                    <a:bodyPr/>
                    <a:lstStyle/>
                    <a:p>
                      <a:r>
                        <a:rPr lang="en-IN" sz="2400" b="1" dirty="0">
                          <a:latin typeface="Cambria" panose="02040503050406030204" pitchFamily="18" charset="0"/>
                          <a:ea typeface="Cambria" panose="02040503050406030204" pitchFamily="18" charset="0"/>
                        </a:rPr>
                        <a:t>Sorting</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GB" sz="2400">
                          <a:latin typeface="Cambria" panose="02040503050406030204" pitchFamily="18" charset="0"/>
                          <a:ea typeface="Cambria" panose="02040503050406030204" pitchFamily="18" charset="0"/>
                        </a:rPr>
                        <a:t>Arranging elements in a specific order (ascending/descending).</a:t>
                      </a:r>
                    </a:p>
                  </a:txBody>
                  <a:tcPr anchor="ctr">
                    <a:lnL>
                      <a:noFill/>
                    </a:lnL>
                    <a:lnR>
                      <a:noFill/>
                    </a:lnR>
                    <a:lnT>
                      <a:noFill/>
                    </a:lnT>
                    <a:lnB>
                      <a:noFill/>
                    </a:lnB>
                  </a:tcPr>
                </a:tc>
                <a:extLst>
                  <a:ext uri="{0D108BD9-81ED-4DB2-BD59-A6C34878D82A}">
                    <a16:rowId xmlns:a16="http://schemas.microsoft.com/office/drawing/2014/main" val="693361940"/>
                  </a:ext>
                </a:extLst>
              </a:tr>
              <a:tr h="0">
                <a:tc>
                  <a:txBody>
                    <a:bodyPr/>
                    <a:lstStyle/>
                    <a:p>
                      <a:r>
                        <a:rPr lang="en-IN" sz="2400" b="1" dirty="0">
                          <a:latin typeface="Cambria" panose="02040503050406030204" pitchFamily="18" charset="0"/>
                          <a:ea typeface="Cambria" panose="02040503050406030204" pitchFamily="18" charset="0"/>
                        </a:rPr>
                        <a:t>Traversal</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GB" sz="2400">
                          <a:latin typeface="Cambria" panose="02040503050406030204" pitchFamily="18" charset="0"/>
                          <a:ea typeface="Cambria" panose="02040503050406030204" pitchFamily="18" charset="0"/>
                        </a:rPr>
                        <a:t>Visiting each element in the data structure.</a:t>
                      </a:r>
                    </a:p>
                  </a:txBody>
                  <a:tcPr anchor="ctr">
                    <a:lnL>
                      <a:noFill/>
                    </a:lnL>
                    <a:lnR>
                      <a:noFill/>
                    </a:lnR>
                    <a:lnT>
                      <a:noFill/>
                    </a:lnT>
                    <a:lnB>
                      <a:noFill/>
                    </a:lnB>
                  </a:tcPr>
                </a:tc>
                <a:extLst>
                  <a:ext uri="{0D108BD9-81ED-4DB2-BD59-A6C34878D82A}">
                    <a16:rowId xmlns:a16="http://schemas.microsoft.com/office/drawing/2014/main" val="3555314311"/>
                  </a:ext>
                </a:extLst>
              </a:tr>
              <a:tr h="0">
                <a:tc>
                  <a:txBody>
                    <a:bodyPr/>
                    <a:lstStyle/>
                    <a:p>
                      <a:r>
                        <a:rPr lang="en-IN" sz="2400" b="1" dirty="0" err="1">
                          <a:latin typeface="Cambria" panose="02040503050406030204" pitchFamily="18" charset="0"/>
                          <a:ea typeface="Cambria" panose="02040503050406030204" pitchFamily="18" charset="0"/>
                        </a:rPr>
                        <a:t>Updation</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tc>
                  <a:txBody>
                    <a:bodyPr/>
                    <a:lstStyle/>
                    <a:p>
                      <a:r>
                        <a:rPr lang="en-IN" sz="2400" dirty="0">
                          <a:latin typeface="Cambria" panose="02040503050406030204" pitchFamily="18" charset="0"/>
                          <a:ea typeface="Cambria" panose="02040503050406030204" pitchFamily="18" charset="0"/>
                        </a:rPr>
                        <a:t>Modifying an existing element.</a:t>
                      </a:r>
                    </a:p>
                  </a:txBody>
                  <a:tcPr anchor="ctr">
                    <a:lnL>
                      <a:noFill/>
                    </a:lnL>
                    <a:lnR>
                      <a:noFill/>
                    </a:lnR>
                    <a:lnT>
                      <a:noFill/>
                    </a:lnT>
                    <a:lnB>
                      <a:noFill/>
                    </a:lnB>
                  </a:tcPr>
                </a:tc>
                <a:extLst>
                  <a:ext uri="{0D108BD9-81ED-4DB2-BD59-A6C34878D82A}">
                    <a16:rowId xmlns:a16="http://schemas.microsoft.com/office/drawing/2014/main" val="3991891015"/>
                  </a:ext>
                </a:extLst>
              </a:tr>
            </a:tbl>
          </a:graphicData>
        </a:graphic>
      </p:graphicFrame>
      <p:pic>
        <p:nvPicPr>
          <p:cNvPr id="3" name="Picture 2"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1679791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56122" y="1066801"/>
            <a:ext cx="11471564" cy="5734903"/>
          </a:xfrm>
          <a:prstGeom prst="rect">
            <a:avLst/>
          </a:prstGeom>
        </p:spPr>
        <p:txBody>
          <a:bodyPr wrap="square">
            <a:spAutoFit/>
          </a:bodyPr>
          <a:lstStyle/>
          <a:p>
            <a:pPr marL="12700" algn="just">
              <a:lnSpc>
                <a:spcPct val="100000"/>
              </a:lnSpc>
              <a:spcBef>
                <a:spcPts val="1689"/>
              </a:spcBef>
            </a:pPr>
            <a:r>
              <a:rPr lang="en-GB" sz="2000" b="1" spc="-5" dirty="0">
                <a:latin typeface="Cambria" panose="02040503050406030204" pitchFamily="18" charset="0"/>
                <a:ea typeface="Cambria" panose="02040503050406030204" pitchFamily="18" charset="0"/>
                <a:cs typeface="Times New Roman"/>
              </a:rPr>
              <a:t>(a)</a:t>
            </a:r>
            <a:r>
              <a:rPr lang="en-GB" sz="2000" b="1" spc="295" dirty="0">
                <a:latin typeface="Cambria" panose="02040503050406030204" pitchFamily="18" charset="0"/>
                <a:ea typeface="Cambria" panose="02040503050406030204" pitchFamily="18" charset="0"/>
                <a:cs typeface="Times New Roman"/>
              </a:rPr>
              <a:t> </a:t>
            </a:r>
            <a:r>
              <a:rPr lang="en-GB" sz="2000" b="1" spc="-45" dirty="0">
                <a:latin typeface="Cambria" panose="02040503050406030204" pitchFamily="18" charset="0"/>
                <a:ea typeface="Cambria" panose="02040503050406030204" pitchFamily="18" charset="0"/>
                <a:cs typeface="Times New Roman"/>
              </a:rPr>
              <a:t>Traversing</a:t>
            </a:r>
            <a:endParaRPr lang="en-GB" sz="2000" dirty="0">
              <a:latin typeface="Cambria" panose="02040503050406030204" pitchFamily="18" charset="0"/>
              <a:ea typeface="Cambria" panose="02040503050406030204" pitchFamily="18" charset="0"/>
              <a:cs typeface="Times New Roman"/>
            </a:endParaRPr>
          </a:p>
          <a:p>
            <a:pPr marL="12700" algn="just">
              <a:lnSpc>
                <a:spcPct val="100000"/>
              </a:lnSpc>
              <a:spcBef>
                <a:spcPts val="695"/>
              </a:spcBef>
            </a:pPr>
            <a:r>
              <a:rPr lang="en-GB" sz="2000" spc="-15" dirty="0">
                <a:latin typeface="Cambria" panose="02040503050406030204" pitchFamily="18" charset="0"/>
                <a:ea typeface="Cambria" panose="02040503050406030204" pitchFamily="18" charset="0"/>
                <a:cs typeface="Times New Roman"/>
              </a:rPr>
              <a:t>Traversing</a:t>
            </a:r>
            <a:r>
              <a:rPr lang="en-GB" sz="2000" spc="-45"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means</a:t>
            </a:r>
            <a:r>
              <a:rPr lang="en-GB" sz="2000" dirty="0">
                <a:latin typeface="Cambria" panose="02040503050406030204" pitchFamily="18" charset="0"/>
                <a:ea typeface="Cambria" panose="02040503050406030204" pitchFamily="18" charset="0"/>
                <a:cs typeface="Times New Roman"/>
              </a:rPr>
              <a:t> </a:t>
            </a:r>
            <a:r>
              <a:rPr lang="en-GB" sz="2000" b="1" spc="-5" dirty="0">
                <a:solidFill>
                  <a:srgbClr val="FF0066"/>
                </a:solidFill>
                <a:latin typeface="Cambria" panose="02040503050406030204" pitchFamily="18" charset="0"/>
                <a:ea typeface="Cambria" panose="02040503050406030204" pitchFamily="18" charset="0"/>
                <a:cs typeface="Times New Roman"/>
              </a:rPr>
              <a:t>accessing</a:t>
            </a:r>
            <a:r>
              <a:rPr lang="en-GB" sz="2000" b="1" spc="20" dirty="0">
                <a:solidFill>
                  <a:srgbClr val="FF0066"/>
                </a:solidFill>
                <a:latin typeface="Cambria" panose="02040503050406030204" pitchFamily="18" charset="0"/>
                <a:ea typeface="Cambria" panose="02040503050406030204" pitchFamily="18" charset="0"/>
                <a:cs typeface="Times New Roman"/>
              </a:rPr>
              <a:t> </a:t>
            </a:r>
            <a:r>
              <a:rPr lang="en-GB" sz="2000" b="1" dirty="0">
                <a:solidFill>
                  <a:srgbClr val="FF0066"/>
                </a:solidFill>
                <a:latin typeface="Cambria" panose="02040503050406030204" pitchFamily="18" charset="0"/>
                <a:ea typeface="Cambria" panose="02040503050406030204" pitchFamily="18" charset="0"/>
                <a:cs typeface="Times New Roman"/>
              </a:rPr>
              <a:t>and</a:t>
            </a:r>
            <a:r>
              <a:rPr lang="en-GB" sz="2000" b="1" spc="5" dirty="0">
                <a:solidFill>
                  <a:srgbClr val="FF0066"/>
                </a:solidFill>
                <a:latin typeface="Cambria" panose="02040503050406030204" pitchFamily="18" charset="0"/>
                <a:ea typeface="Cambria" panose="02040503050406030204" pitchFamily="18" charset="0"/>
                <a:cs typeface="Times New Roman"/>
              </a:rPr>
              <a:t> </a:t>
            </a:r>
            <a:r>
              <a:rPr lang="en-GB" sz="2000" b="1" spc="-5" dirty="0">
                <a:solidFill>
                  <a:srgbClr val="FF0066"/>
                </a:solidFill>
                <a:latin typeface="Cambria" panose="02040503050406030204" pitchFamily="18" charset="0"/>
                <a:ea typeface="Cambria" panose="02040503050406030204" pitchFamily="18" charset="0"/>
                <a:cs typeface="Times New Roman"/>
              </a:rPr>
              <a:t>processing</a:t>
            </a:r>
            <a:r>
              <a:rPr lang="en-GB" sz="2000" b="1" spc="-70" dirty="0">
                <a:solidFill>
                  <a:srgbClr val="FF0066"/>
                </a:solidFill>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each</a:t>
            </a:r>
            <a:r>
              <a:rPr lang="en-GB" sz="2000" spc="40"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element</a:t>
            </a:r>
            <a:r>
              <a:rPr lang="en-GB" sz="2000" spc="4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in the</a:t>
            </a:r>
            <a:r>
              <a:rPr lang="en-GB" sz="2000" spc="-2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data</a:t>
            </a:r>
            <a:r>
              <a:rPr lang="en-GB" sz="2000" spc="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structure</a:t>
            </a:r>
            <a:r>
              <a:rPr lang="en-GB" sz="2000" spc="-25"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exactly</a:t>
            </a:r>
            <a:r>
              <a:rPr lang="en-GB" sz="2000" spc="4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once.</a:t>
            </a:r>
          </a:p>
          <a:p>
            <a:pPr marL="12700" algn="just">
              <a:lnSpc>
                <a:spcPct val="100000"/>
              </a:lnSpc>
              <a:spcBef>
                <a:spcPts val="1085"/>
              </a:spcBef>
            </a:pPr>
            <a:r>
              <a:rPr lang="en-GB" sz="2000" spc="-5" dirty="0">
                <a:latin typeface="Cambria" panose="02040503050406030204" pitchFamily="18" charset="0"/>
                <a:ea typeface="Cambria" panose="02040503050406030204" pitchFamily="18" charset="0"/>
                <a:cs typeface="Times New Roman"/>
              </a:rPr>
              <a:t>This</a:t>
            </a:r>
            <a:r>
              <a:rPr lang="en-GB" sz="2000" spc="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operation</a:t>
            </a:r>
            <a:r>
              <a:rPr lang="en-GB" sz="2000" spc="-1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is</a:t>
            </a:r>
            <a:r>
              <a:rPr lang="en-GB" sz="2000" spc="-1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used</a:t>
            </a:r>
            <a:r>
              <a:rPr lang="en-GB" sz="2000" spc="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for</a:t>
            </a:r>
            <a:r>
              <a:rPr lang="en-GB" sz="2000" spc="1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counting</a:t>
            </a:r>
            <a:r>
              <a:rPr lang="en-GB" sz="2000" spc="-5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r>
              <a:rPr lang="en-GB" sz="2000" spc="-5" dirty="0">
                <a:latin typeface="Cambria" panose="02040503050406030204" pitchFamily="18" charset="0"/>
                <a:ea typeface="Cambria" panose="02040503050406030204" pitchFamily="18" charset="0"/>
                <a:cs typeface="Times New Roman"/>
              </a:rPr>
              <a:t> number</a:t>
            </a:r>
            <a:r>
              <a:rPr lang="en-GB" sz="2000" spc="-1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10" dirty="0">
                <a:latin typeface="Cambria" panose="02040503050406030204" pitchFamily="18" charset="0"/>
                <a:ea typeface="Cambria" panose="02040503050406030204" pitchFamily="18" charset="0"/>
                <a:cs typeface="Times New Roman"/>
              </a:rPr>
              <a:t> elements,</a:t>
            </a:r>
            <a:r>
              <a:rPr lang="en-GB" sz="2000" spc="4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printing</a:t>
            </a:r>
            <a:r>
              <a:rPr lang="en-GB" sz="2000" spc="-3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r>
              <a:rPr lang="en-GB" sz="2000" spc="-2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contents</a:t>
            </a:r>
            <a:r>
              <a:rPr lang="en-GB" sz="2000" spc="-1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1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p>
          <a:p>
            <a:pPr marL="12700" algn="just">
              <a:lnSpc>
                <a:spcPct val="100000"/>
              </a:lnSpc>
              <a:spcBef>
                <a:spcPts val="1080"/>
              </a:spcBef>
            </a:pPr>
            <a:r>
              <a:rPr lang="en-GB" sz="2000" spc="-10" dirty="0">
                <a:latin typeface="Cambria" panose="02040503050406030204" pitchFamily="18" charset="0"/>
                <a:ea typeface="Cambria" panose="02040503050406030204" pitchFamily="18" charset="0"/>
                <a:cs typeface="Times New Roman"/>
              </a:rPr>
              <a:t>elements</a:t>
            </a:r>
            <a:r>
              <a:rPr lang="en-GB" sz="2000" spc="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etc.</a:t>
            </a:r>
            <a:endParaRPr lang="en-GB" sz="2000" dirty="0">
              <a:latin typeface="Cambria" panose="02040503050406030204" pitchFamily="18" charset="0"/>
              <a:ea typeface="Cambria" panose="02040503050406030204" pitchFamily="18" charset="0"/>
              <a:cs typeface="Times New Roman"/>
            </a:endParaRPr>
          </a:p>
          <a:p>
            <a:pPr marL="329565" indent="-317500" algn="just">
              <a:lnSpc>
                <a:spcPct val="100000"/>
              </a:lnSpc>
              <a:spcBef>
                <a:spcPts val="1490"/>
              </a:spcBef>
              <a:buAutoNum type="alphaLcParenR" startAt="2"/>
              <a:tabLst>
                <a:tab pos="330200" algn="l"/>
              </a:tabLst>
            </a:pPr>
            <a:r>
              <a:rPr lang="en-GB" sz="2000" b="1" spc="-15" dirty="0">
                <a:latin typeface="Cambria" panose="02040503050406030204" pitchFamily="18" charset="0"/>
                <a:ea typeface="Cambria" panose="02040503050406030204" pitchFamily="18" charset="0"/>
                <a:cs typeface="Times New Roman"/>
              </a:rPr>
              <a:t>Searching</a:t>
            </a:r>
            <a:endParaRPr lang="en-GB" sz="2000" dirty="0">
              <a:latin typeface="Cambria" panose="02040503050406030204" pitchFamily="18" charset="0"/>
              <a:ea typeface="Cambria" panose="02040503050406030204" pitchFamily="18" charset="0"/>
              <a:cs typeface="Times New Roman"/>
            </a:endParaRPr>
          </a:p>
          <a:p>
            <a:pPr marL="12700" algn="just">
              <a:lnSpc>
                <a:spcPct val="100000"/>
              </a:lnSpc>
              <a:spcBef>
                <a:spcPts val="1105"/>
              </a:spcBef>
            </a:pPr>
            <a:r>
              <a:rPr lang="en-GB" sz="2000" spc="-5" dirty="0">
                <a:latin typeface="Cambria" panose="02040503050406030204" pitchFamily="18" charset="0"/>
                <a:ea typeface="Cambria" panose="02040503050406030204" pitchFamily="18" charset="0"/>
                <a:cs typeface="Times New Roman"/>
              </a:rPr>
              <a:t>Searching</a:t>
            </a:r>
            <a:r>
              <a:rPr lang="en-GB" sz="2000" spc="-2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is</a:t>
            </a:r>
            <a:r>
              <a:rPr lang="en-GB" sz="2000" spc="-15" dirty="0">
                <a:latin typeface="Cambria" panose="02040503050406030204" pitchFamily="18" charset="0"/>
                <a:ea typeface="Cambria" panose="02040503050406030204" pitchFamily="18" charset="0"/>
                <a:cs typeface="Times New Roman"/>
              </a:rPr>
              <a:t> </a:t>
            </a:r>
            <a:r>
              <a:rPr lang="en-GB" sz="2000" b="1" dirty="0">
                <a:solidFill>
                  <a:srgbClr val="00B050"/>
                </a:solidFill>
                <a:latin typeface="Cambria" panose="02040503050406030204" pitchFamily="18" charset="0"/>
                <a:ea typeface="Cambria" panose="02040503050406030204" pitchFamily="18" charset="0"/>
                <a:cs typeface="Times New Roman"/>
              </a:rPr>
              <a:t>finding</a:t>
            </a:r>
            <a:r>
              <a:rPr lang="en-GB" sz="2000" b="1" spc="-25" dirty="0">
                <a:solidFill>
                  <a:srgbClr val="00B050"/>
                </a:solidFill>
                <a:latin typeface="Cambria" panose="02040503050406030204" pitchFamily="18" charset="0"/>
                <a:ea typeface="Cambria" panose="02040503050406030204" pitchFamily="18" charset="0"/>
                <a:cs typeface="Times New Roman"/>
              </a:rPr>
              <a:t> </a:t>
            </a:r>
            <a:r>
              <a:rPr lang="en-GB" sz="2000" b="1" spc="5" dirty="0">
                <a:solidFill>
                  <a:srgbClr val="00B050"/>
                </a:solidFill>
                <a:latin typeface="Cambria" panose="02040503050406030204" pitchFamily="18" charset="0"/>
                <a:ea typeface="Cambria" panose="02040503050406030204" pitchFamily="18" charset="0"/>
                <a:cs typeface="Times New Roman"/>
              </a:rPr>
              <a:t>out</a:t>
            </a:r>
            <a:r>
              <a:rPr lang="en-GB" sz="2000" b="1" spc="-35" dirty="0">
                <a:solidFill>
                  <a:srgbClr val="00B050"/>
                </a:solidFill>
                <a:latin typeface="Cambria" panose="02040503050406030204" pitchFamily="18" charset="0"/>
                <a:ea typeface="Cambria" panose="02040503050406030204" pitchFamily="18" charset="0"/>
                <a:cs typeface="Times New Roman"/>
              </a:rPr>
              <a:t> </a:t>
            </a:r>
            <a:r>
              <a:rPr lang="en-GB" sz="2000" b="1" dirty="0">
                <a:solidFill>
                  <a:srgbClr val="00B050"/>
                </a:solidFill>
                <a:latin typeface="Cambria" panose="02040503050406030204" pitchFamily="18" charset="0"/>
                <a:ea typeface="Cambria" panose="02040503050406030204" pitchFamily="18" charset="0"/>
                <a:cs typeface="Times New Roman"/>
              </a:rPr>
              <a:t>the location</a:t>
            </a:r>
            <a:r>
              <a:rPr lang="en-GB" sz="2000" spc="-5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1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a</a:t>
            </a:r>
            <a:r>
              <a:rPr lang="en-GB" sz="2000" spc="5"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given</a:t>
            </a:r>
            <a:r>
              <a:rPr lang="en-GB" sz="2000" spc="20"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element</a:t>
            </a:r>
            <a:r>
              <a:rPr lang="en-GB" sz="2000" spc="3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from</a:t>
            </a:r>
            <a:r>
              <a:rPr lang="en-GB" sz="2000" spc="1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a</a:t>
            </a:r>
            <a:r>
              <a:rPr lang="en-GB" sz="2000" spc="-5"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set</a:t>
            </a:r>
            <a:r>
              <a:rPr lang="en-GB" sz="2000" spc="1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1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numbers.</a:t>
            </a:r>
            <a:endParaRPr lang="en-GB" sz="2000" dirty="0">
              <a:latin typeface="Cambria" panose="02040503050406030204" pitchFamily="18" charset="0"/>
              <a:ea typeface="Cambria" panose="02040503050406030204" pitchFamily="18" charset="0"/>
              <a:cs typeface="Times New Roman"/>
            </a:endParaRPr>
          </a:p>
          <a:p>
            <a:pPr marL="305435" indent="-293370" algn="just">
              <a:lnSpc>
                <a:spcPct val="100000"/>
              </a:lnSpc>
              <a:spcBef>
                <a:spcPts val="1105"/>
              </a:spcBef>
              <a:buAutoNum type="alphaLcParenR" startAt="3"/>
              <a:tabLst>
                <a:tab pos="306070" algn="l"/>
              </a:tabLst>
            </a:pPr>
            <a:r>
              <a:rPr lang="en-GB" sz="2000" b="1" spc="-10" dirty="0">
                <a:latin typeface="Cambria" panose="02040503050406030204" pitchFamily="18" charset="0"/>
                <a:ea typeface="Cambria" panose="02040503050406030204" pitchFamily="18" charset="0"/>
                <a:cs typeface="Times New Roman"/>
              </a:rPr>
              <a:t>Sorting</a:t>
            </a:r>
            <a:endParaRPr lang="en-GB" sz="2000" dirty="0">
              <a:latin typeface="Cambria" panose="02040503050406030204" pitchFamily="18" charset="0"/>
              <a:ea typeface="Cambria" panose="02040503050406030204" pitchFamily="18" charset="0"/>
              <a:cs typeface="Times New Roman"/>
            </a:endParaRPr>
          </a:p>
          <a:p>
            <a:pPr marL="12700" algn="just">
              <a:lnSpc>
                <a:spcPct val="100000"/>
              </a:lnSpc>
              <a:spcBef>
                <a:spcPts val="1080"/>
              </a:spcBef>
            </a:pPr>
            <a:r>
              <a:rPr lang="en-GB" sz="2000" dirty="0">
                <a:latin typeface="Cambria" panose="02040503050406030204" pitchFamily="18" charset="0"/>
                <a:ea typeface="Cambria" panose="02040503050406030204" pitchFamily="18" charset="0"/>
                <a:cs typeface="Times New Roman"/>
              </a:rPr>
              <a:t>Sorting</a:t>
            </a:r>
            <a:r>
              <a:rPr lang="en-GB" sz="2000" spc="-4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is</a:t>
            </a:r>
            <a:r>
              <a:rPr lang="en-GB" sz="2000" spc="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r>
              <a:rPr lang="en-GB" sz="2000" spc="-2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process</a:t>
            </a:r>
            <a:r>
              <a:rPr lang="en-GB" sz="2000" spc="-4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15" dirty="0">
                <a:latin typeface="Cambria" panose="02040503050406030204" pitchFamily="18" charset="0"/>
                <a:ea typeface="Cambria" panose="02040503050406030204" pitchFamily="18" charset="0"/>
                <a:cs typeface="Times New Roman"/>
              </a:rPr>
              <a:t> </a:t>
            </a:r>
            <a:r>
              <a:rPr lang="en-GB" sz="2000" b="1" spc="-5" dirty="0">
                <a:solidFill>
                  <a:srgbClr val="7030A0"/>
                </a:solidFill>
                <a:latin typeface="Cambria" panose="02040503050406030204" pitchFamily="18" charset="0"/>
                <a:ea typeface="Cambria" panose="02040503050406030204" pitchFamily="18" charset="0"/>
                <a:cs typeface="Times New Roman"/>
              </a:rPr>
              <a:t>arranging</a:t>
            </a:r>
            <a:r>
              <a:rPr lang="en-GB" sz="2000" spc="-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a list</a:t>
            </a:r>
            <a:r>
              <a:rPr lang="en-GB" sz="2000" spc="-1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20"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elements</a:t>
            </a:r>
            <a:r>
              <a:rPr lang="en-GB" sz="2000" spc="3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in</a:t>
            </a:r>
            <a:r>
              <a:rPr lang="en-GB" sz="2000" spc="2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a</a:t>
            </a:r>
            <a:r>
              <a:rPr lang="en-GB" sz="2000" spc="-2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sequential</a:t>
            </a:r>
            <a:r>
              <a:rPr lang="en-GB" sz="2000" spc="-10" dirty="0">
                <a:latin typeface="Cambria" panose="02040503050406030204" pitchFamily="18" charset="0"/>
                <a:ea typeface="Cambria" panose="02040503050406030204" pitchFamily="18" charset="0"/>
                <a:cs typeface="Times New Roman"/>
              </a:rPr>
              <a:t> </a:t>
            </a:r>
            <a:r>
              <a:rPr lang="en-GB" sz="2000" spc="-35" dirty="0">
                <a:latin typeface="Cambria" panose="02040503050406030204" pitchFamily="18" charset="0"/>
                <a:ea typeface="Cambria" panose="02040503050406030204" pitchFamily="18" charset="0"/>
                <a:cs typeface="Times New Roman"/>
              </a:rPr>
              <a:t>order.</a:t>
            </a:r>
            <a:endParaRPr lang="en-GB" sz="2000" dirty="0">
              <a:latin typeface="Cambria" panose="02040503050406030204" pitchFamily="18" charset="0"/>
              <a:ea typeface="Cambria" panose="02040503050406030204" pitchFamily="18" charset="0"/>
              <a:cs typeface="Times New Roman"/>
            </a:endParaRPr>
          </a:p>
          <a:p>
            <a:pPr marL="12700" algn="just">
              <a:lnSpc>
                <a:spcPct val="100000"/>
              </a:lnSpc>
              <a:spcBef>
                <a:spcPts val="695"/>
              </a:spcBef>
            </a:pPr>
            <a:r>
              <a:rPr lang="en-GB" sz="2000" spc="-10" dirty="0">
                <a:latin typeface="Cambria" panose="02040503050406030204" pitchFamily="18" charset="0"/>
                <a:ea typeface="Cambria" panose="02040503050406030204" pitchFamily="18" charset="0"/>
                <a:cs typeface="Times New Roman"/>
              </a:rPr>
              <a:t>The</a:t>
            </a:r>
            <a:r>
              <a:rPr lang="en-GB" sz="2000" spc="41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sequential</a:t>
            </a:r>
            <a:r>
              <a:rPr lang="en-GB" sz="2000" spc="36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order</a:t>
            </a:r>
            <a:r>
              <a:rPr lang="en-GB" sz="2000" spc="375" dirty="0">
                <a:latin typeface="Cambria" panose="02040503050406030204" pitchFamily="18" charset="0"/>
                <a:ea typeface="Cambria" panose="02040503050406030204" pitchFamily="18" charset="0"/>
                <a:cs typeface="Times New Roman"/>
              </a:rPr>
              <a:t> </a:t>
            </a:r>
            <a:r>
              <a:rPr lang="en-GB" sz="2000" spc="-15" dirty="0">
                <a:latin typeface="Cambria" panose="02040503050406030204" pitchFamily="18" charset="0"/>
                <a:ea typeface="Cambria" panose="02040503050406030204" pitchFamily="18" charset="0"/>
                <a:cs typeface="Times New Roman"/>
              </a:rPr>
              <a:t>may</a:t>
            </a:r>
            <a:r>
              <a:rPr lang="en-GB" sz="200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be</a:t>
            </a:r>
            <a:r>
              <a:rPr lang="en-GB" sz="2000" spc="37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descending</a:t>
            </a:r>
            <a:r>
              <a:rPr lang="en-GB" sz="2000" spc="34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order</a:t>
            </a:r>
            <a:r>
              <a:rPr lang="en-GB" sz="2000" spc="35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or</a:t>
            </a:r>
            <a:r>
              <a:rPr lang="en-GB" sz="2000" spc="37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an</a:t>
            </a:r>
            <a:r>
              <a:rPr lang="en-GB" sz="2000" spc="38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ascending</a:t>
            </a:r>
            <a:r>
              <a:rPr lang="en-GB" sz="2000" spc="36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order</a:t>
            </a:r>
            <a:r>
              <a:rPr lang="en-GB" sz="2000" spc="36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according</a:t>
            </a:r>
            <a:r>
              <a:rPr lang="en-GB" sz="2000" spc="34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to</a:t>
            </a:r>
            <a:r>
              <a:rPr lang="en-GB" sz="2000" spc="36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p>
          <a:p>
            <a:pPr marL="12700" algn="just">
              <a:lnSpc>
                <a:spcPct val="100000"/>
              </a:lnSpc>
              <a:spcBef>
                <a:spcPts val="1085"/>
              </a:spcBef>
            </a:pPr>
            <a:r>
              <a:rPr lang="en-GB" sz="2000" spc="-5" dirty="0">
                <a:latin typeface="Cambria" panose="02040503050406030204" pitchFamily="18" charset="0"/>
                <a:ea typeface="Cambria" panose="02040503050406030204" pitchFamily="18" charset="0"/>
                <a:cs typeface="Times New Roman"/>
              </a:rPr>
              <a:t>requirements</a:t>
            </a:r>
            <a:r>
              <a:rPr lang="en-GB" sz="200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3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r>
              <a:rPr lang="en-GB" sz="2000" spc="-4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data</a:t>
            </a:r>
            <a:r>
              <a:rPr lang="en-GB" sz="2000" spc="-1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structure.</a:t>
            </a:r>
          </a:p>
          <a:p>
            <a:pPr marL="12700" algn="just">
              <a:lnSpc>
                <a:spcPct val="100000"/>
              </a:lnSpc>
              <a:spcBef>
                <a:spcPts val="1490"/>
              </a:spcBef>
            </a:pPr>
            <a:r>
              <a:rPr lang="en-GB" sz="2000" b="1" spc="-10" dirty="0">
                <a:latin typeface="Cambria" panose="02040503050406030204" pitchFamily="18" charset="0"/>
                <a:ea typeface="Cambria" panose="02040503050406030204" pitchFamily="18" charset="0"/>
                <a:cs typeface="Times New Roman"/>
              </a:rPr>
              <a:t>(d)</a:t>
            </a:r>
            <a:r>
              <a:rPr lang="en-GB" sz="2000" b="1" spc="375" dirty="0">
                <a:latin typeface="Cambria" panose="02040503050406030204" pitchFamily="18" charset="0"/>
                <a:ea typeface="Cambria" panose="02040503050406030204" pitchFamily="18" charset="0"/>
                <a:cs typeface="Times New Roman"/>
              </a:rPr>
              <a:t> </a:t>
            </a:r>
            <a:r>
              <a:rPr lang="en-GB" sz="2000" b="1" spc="-10" dirty="0">
                <a:latin typeface="Cambria" panose="02040503050406030204" pitchFamily="18" charset="0"/>
                <a:ea typeface="Cambria" panose="02040503050406030204" pitchFamily="18" charset="0"/>
                <a:cs typeface="Times New Roman"/>
              </a:rPr>
              <a:t>Inserting</a:t>
            </a:r>
            <a:endParaRPr lang="en-GB" sz="2000" dirty="0">
              <a:latin typeface="Cambria" panose="02040503050406030204" pitchFamily="18" charset="0"/>
              <a:ea typeface="Cambria" panose="02040503050406030204" pitchFamily="18" charset="0"/>
              <a:cs typeface="Times New Roman"/>
            </a:endParaRPr>
          </a:p>
          <a:p>
            <a:pPr marL="12700" algn="just">
              <a:lnSpc>
                <a:spcPct val="100000"/>
              </a:lnSpc>
              <a:spcBef>
                <a:spcPts val="695"/>
              </a:spcBef>
            </a:pPr>
            <a:r>
              <a:rPr lang="en-GB" sz="2000" dirty="0">
                <a:latin typeface="Cambria" panose="02040503050406030204" pitchFamily="18" charset="0"/>
                <a:ea typeface="Cambria" panose="02040503050406030204" pitchFamily="18" charset="0"/>
                <a:cs typeface="Times New Roman"/>
              </a:rPr>
              <a:t>Inserting</a:t>
            </a:r>
            <a:r>
              <a:rPr lang="en-GB" sz="2000" spc="4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an</a:t>
            </a:r>
            <a:r>
              <a:rPr lang="en-GB" sz="2000" spc="95"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element</a:t>
            </a:r>
            <a:r>
              <a:rPr lang="en-GB" sz="2000" spc="14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is</a:t>
            </a:r>
            <a:r>
              <a:rPr lang="en-GB" sz="2000" spc="70" dirty="0">
                <a:latin typeface="Cambria" panose="02040503050406030204" pitchFamily="18" charset="0"/>
                <a:ea typeface="Cambria" panose="02040503050406030204" pitchFamily="18" charset="0"/>
                <a:cs typeface="Times New Roman"/>
              </a:rPr>
              <a:t> </a:t>
            </a:r>
            <a:r>
              <a:rPr lang="en-GB" sz="2000" b="1" dirty="0">
                <a:solidFill>
                  <a:schemeClr val="accent6">
                    <a:lumMod val="75000"/>
                  </a:schemeClr>
                </a:solidFill>
                <a:latin typeface="Cambria" panose="02040503050406030204" pitchFamily="18" charset="0"/>
                <a:ea typeface="Cambria" panose="02040503050406030204" pitchFamily="18" charset="0"/>
                <a:cs typeface="Times New Roman"/>
              </a:rPr>
              <a:t>adding</a:t>
            </a:r>
            <a:r>
              <a:rPr lang="en-GB" sz="2000" b="1" spc="75" dirty="0">
                <a:solidFill>
                  <a:schemeClr val="accent6">
                    <a:lumMod val="75000"/>
                  </a:schemeClr>
                </a:solidFill>
                <a:latin typeface="Cambria" panose="02040503050406030204" pitchFamily="18" charset="0"/>
                <a:ea typeface="Cambria" panose="02040503050406030204" pitchFamily="18" charset="0"/>
                <a:cs typeface="Times New Roman"/>
              </a:rPr>
              <a:t> </a:t>
            </a:r>
            <a:r>
              <a:rPr lang="en-GB" sz="2000" b="1" spc="-5" dirty="0">
                <a:solidFill>
                  <a:schemeClr val="accent6">
                    <a:lumMod val="75000"/>
                  </a:schemeClr>
                </a:solidFill>
                <a:latin typeface="Cambria" panose="02040503050406030204" pitchFamily="18" charset="0"/>
                <a:ea typeface="Cambria" panose="02040503050406030204" pitchFamily="18" charset="0"/>
                <a:cs typeface="Times New Roman"/>
              </a:rPr>
              <a:t>an</a:t>
            </a:r>
            <a:r>
              <a:rPr lang="en-GB" sz="2000" b="1" spc="90" dirty="0">
                <a:solidFill>
                  <a:schemeClr val="accent6">
                    <a:lumMod val="75000"/>
                  </a:schemeClr>
                </a:solidFill>
                <a:latin typeface="Cambria" panose="02040503050406030204" pitchFamily="18" charset="0"/>
                <a:ea typeface="Cambria" panose="02040503050406030204" pitchFamily="18" charset="0"/>
                <a:cs typeface="Times New Roman"/>
              </a:rPr>
              <a:t> </a:t>
            </a:r>
            <a:r>
              <a:rPr lang="en-GB" sz="2000" b="1" spc="-10" dirty="0">
                <a:solidFill>
                  <a:schemeClr val="accent6">
                    <a:lumMod val="75000"/>
                  </a:schemeClr>
                </a:solidFill>
                <a:latin typeface="Cambria" panose="02040503050406030204" pitchFamily="18" charset="0"/>
                <a:ea typeface="Cambria" panose="02040503050406030204" pitchFamily="18" charset="0"/>
                <a:cs typeface="Times New Roman"/>
              </a:rPr>
              <a:t>element</a:t>
            </a:r>
            <a:r>
              <a:rPr lang="en-GB" sz="2000" b="1" spc="155" dirty="0">
                <a:solidFill>
                  <a:schemeClr val="accent6">
                    <a:lumMod val="75000"/>
                  </a:schemeClr>
                </a:solidFill>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in</a:t>
            </a:r>
            <a:r>
              <a:rPr lang="en-GB" sz="2000" spc="9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a:t>
            </a:r>
            <a:r>
              <a:rPr lang="en-GB" sz="2000" spc="10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data</a:t>
            </a:r>
            <a:r>
              <a:rPr lang="en-GB" sz="2000" spc="7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structure</a:t>
            </a:r>
            <a:r>
              <a:rPr lang="en-GB" sz="2000" spc="5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at</a:t>
            </a:r>
            <a:r>
              <a:rPr lang="en-GB" sz="2000" spc="11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any</a:t>
            </a:r>
            <a:r>
              <a:rPr lang="en-GB" sz="2000" spc="9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position.</a:t>
            </a:r>
            <a:r>
              <a:rPr lang="en-GB" sz="2000" spc="-55" dirty="0">
                <a:latin typeface="Cambria" panose="02040503050406030204" pitchFamily="18" charset="0"/>
                <a:ea typeface="Cambria" panose="02040503050406030204" pitchFamily="18" charset="0"/>
                <a:cs typeface="Times New Roman"/>
              </a:rPr>
              <a:t> </a:t>
            </a:r>
            <a:r>
              <a:rPr lang="en-GB" sz="2000" spc="-15" dirty="0">
                <a:latin typeface="Cambria" panose="02040503050406030204" pitchFamily="18" charset="0"/>
                <a:ea typeface="Cambria" panose="02040503050406030204" pitchFamily="18" charset="0"/>
                <a:cs typeface="Times New Roman"/>
              </a:rPr>
              <a:t>After</a:t>
            </a:r>
            <a:r>
              <a:rPr lang="en-GB" sz="2000" spc="14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insert</a:t>
            </a:r>
          </a:p>
          <a:p>
            <a:pPr marL="12700" algn="just">
              <a:lnSpc>
                <a:spcPct val="100000"/>
              </a:lnSpc>
              <a:spcBef>
                <a:spcPts val="1085"/>
              </a:spcBef>
            </a:pPr>
            <a:r>
              <a:rPr lang="en-GB" sz="2000" dirty="0">
                <a:latin typeface="Cambria" panose="02040503050406030204" pitchFamily="18" charset="0"/>
                <a:ea typeface="Cambria" panose="02040503050406030204" pitchFamily="18" charset="0"/>
                <a:cs typeface="Times New Roman"/>
              </a:rPr>
              <a:t>operation</a:t>
            </a:r>
            <a:r>
              <a:rPr lang="en-GB" sz="2000" spc="-50"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the </a:t>
            </a:r>
            <a:r>
              <a:rPr lang="en-GB" sz="2000" spc="-5" dirty="0">
                <a:latin typeface="Cambria" panose="02040503050406030204" pitchFamily="18" charset="0"/>
                <a:ea typeface="Cambria" panose="02040503050406030204" pitchFamily="18" charset="0"/>
                <a:cs typeface="Times New Roman"/>
              </a:rPr>
              <a:t>number</a:t>
            </a:r>
            <a:r>
              <a:rPr lang="en-GB" sz="2000" spc="-15"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of</a:t>
            </a:r>
            <a:r>
              <a:rPr lang="en-GB" sz="2000" spc="-20" dirty="0">
                <a:latin typeface="Cambria" panose="02040503050406030204" pitchFamily="18" charset="0"/>
                <a:ea typeface="Cambria" panose="02040503050406030204" pitchFamily="18" charset="0"/>
                <a:cs typeface="Times New Roman"/>
              </a:rPr>
              <a:t> </a:t>
            </a:r>
            <a:r>
              <a:rPr lang="en-GB" sz="2000" spc="-10" dirty="0">
                <a:latin typeface="Cambria" panose="02040503050406030204" pitchFamily="18" charset="0"/>
                <a:ea typeface="Cambria" panose="02040503050406030204" pitchFamily="18" charset="0"/>
                <a:cs typeface="Times New Roman"/>
              </a:rPr>
              <a:t>elements</a:t>
            </a:r>
            <a:r>
              <a:rPr lang="en-GB" sz="2000" spc="3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are increased</a:t>
            </a:r>
            <a:r>
              <a:rPr lang="en-GB" sz="2000" spc="20" dirty="0">
                <a:latin typeface="Cambria" panose="02040503050406030204" pitchFamily="18" charset="0"/>
                <a:ea typeface="Cambria" panose="02040503050406030204" pitchFamily="18" charset="0"/>
                <a:cs typeface="Times New Roman"/>
              </a:rPr>
              <a:t> </a:t>
            </a:r>
            <a:r>
              <a:rPr lang="en-GB" sz="2000" spc="5" dirty="0">
                <a:latin typeface="Cambria" panose="02040503050406030204" pitchFamily="18" charset="0"/>
                <a:ea typeface="Cambria" panose="02040503050406030204" pitchFamily="18" charset="0"/>
                <a:cs typeface="Times New Roman"/>
              </a:rPr>
              <a:t>by</a:t>
            </a:r>
            <a:r>
              <a:rPr lang="en-GB" sz="2000" spc="-5" dirty="0">
                <a:latin typeface="Cambria" panose="02040503050406030204" pitchFamily="18" charset="0"/>
                <a:ea typeface="Cambria" panose="02040503050406030204" pitchFamily="18" charset="0"/>
                <a:cs typeface="Times New Roman"/>
              </a:rPr>
              <a:t> </a:t>
            </a:r>
            <a:r>
              <a:rPr lang="en-GB" sz="2000" dirty="0">
                <a:latin typeface="Cambria" panose="02040503050406030204" pitchFamily="18" charset="0"/>
                <a:ea typeface="Cambria" panose="02040503050406030204" pitchFamily="18" charset="0"/>
                <a:cs typeface="Times New Roman"/>
              </a:rPr>
              <a:t>one.</a:t>
            </a:r>
          </a:p>
        </p:txBody>
      </p:sp>
    </p:spTree>
    <p:extLst>
      <p:ext uri="{BB962C8B-B14F-4D97-AF65-F5344CB8AC3E}">
        <p14:creationId xmlns:p14="http://schemas.microsoft.com/office/powerpoint/2010/main" val="17441613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56122" y="1025236"/>
            <a:ext cx="11828060" cy="4321696"/>
          </a:xfrm>
          <a:prstGeom prst="rect">
            <a:avLst/>
          </a:prstGeom>
        </p:spPr>
        <p:txBody>
          <a:bodyPr wrap="square">
            <a:spAutoFit/>
          </a:bodyPr>
          <a:lstStyle/>
          <a:p>
            <a:pPr>
              <a:lnSpc>
                <a:spcPct val="100000"/>
              </a:lnSpc>
              <a:spcBef>
                <a:spcPts val="25"/>
              </a:spcBef>
            </a:pPr>
            <a:endParaRPr lang="en-GB" sz="2550" dirty="0" smtClean="0">
              <a:latin typeface="Arial MT"/>
              <a:cs typeface="Arial MT"/>
            </a:endParaRPr>
          </a:p>
          <a:p>
            <a:pPr marL="12700" algn="just">
              <a:lnSpc>
                <a:spcPct val="150000"/>
              </a:lnSpc>
            </a:pPr>
            <a:r>
              <a:rPr lang="en-GB" sz="2400" b="1" spc="-5" dirty="0">
                <a:latin typeface="Cambria" panose="02040503050406030204" pitchFamily="18" charset="0"/>
                <a:ea typeface="Cambria" panose="02040503050406030204" pitchFamily="18" charset="0"/>
                <a:cs typeface="Times New Roman"/>
              </a:rPr>
              <a:t>e)</a:t>
            </a:r>
            <a:r>
              <a:rPr lang="en-GB" sz="2400" b="1" spc="330" dirty="0">
                <a:latin typeface="Cambria" panose="02040503050406030204" pitchFamily="18" charset="0"/>
                <a:ea typeface="Cambria" panose="02040503050406030204" pitchFamily="18" charset="0"/>
                <a:cs typeface="Times New Roman"/>
              </a:rPr>
              <a:t> </a:t>
            </a:r>
            <a:r>
              <a:rPr lang="en-GB" sz="2400" b="1" spc="-5" dirty="0">
                <a:latin typeface="Cambria" panose="02040503050406030204" pitchFamily="18" charset="0"/>
                <a:ea typeface="Cambria" panose="02040503050406030204" pitchFamily="18" charset="0"/>
                <a:cs typeface="Times New Roman"/>
              </a:rPr>
              <a:t>Deleting</a:t>
            </a:r>
            <a:endParaRPr lang="en-GB" sz="2400" dirty="0">
              <a:latin typeface="Cambria" panose="02040503050406030204" pitchFamily="18" charset="0"/>
              <a:ea typeface="Cambria" panose="02040503050406030204" pitchFamily="18" charset="0"/>
              <a:cs typeface="Times New Roman"/>
            </a:endParaRPr>
          </a:p>
          <a:p>
            <a:pPr marL="12700" algn="just">
              <a:lnSpc>
                <a:spcPct val="150000"/>
              </a:lnSpc>
              <a:spcBef>
                <a:spcPts val="695"/>
              </a:spcBef>
            </a:pPr>
            <a:r>
              <a:rPr lang="en-GB" sz="2400" dirty="0">
                <a:latin typeface="Cambria" panose="02040503050406030204" pitchFamily="18" charset="0"/>
                <a:ea typeface="Cambria" panose="02040503050406030204" pitchFamily="18" charset="0"/>
                <a:cs typeface="Times New Roman"/>
              </a:rPr>
              <a:t>Deleting</a:t>
            </a:r>
            <a:r>
              <a:rPr lang="en-GB" sz="2400" spc="204"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an</a:t>
            </a:r>
            <a:r>
              <a:rPr lang="en-GB" sz="2400" spc="185"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element</a:t>
            </a:r>
            <a:r>
              <a:rPr lang="en-GB" sz="2400" spc="229"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is</a:t>
            </a:r>
            <a:r>
              <a:rPr lang="en-GB" sz="2400" spc="190" dirty="0">
                <a:latin typeface="Cambria" panose="02040503050406030204" pitchFamily="18" charset="0"/>
                <a:ea typeface="Cambria" panose="02040503050406030204" pitchFamily="18" charset="0"/>
                <a:cs typeface="Times New Roman"/>
              </a:rPr>
              <a:t> </a:t>
            </a:r>
            <a:r>
              <a:rPr lang="en-GB" sz="2400" b="1" spc="-5" dirty="0">
                <a:solidFill>
                  <a:schemeClr val="accent5">
                    <a:lumMod val="75000"/>
                  </a:schemeClr>
                </a:solidFill>
                <a:latin typeface="Cambria" panose="02040503050406030204" pitchFamily="18" charset="0"/>
                <a:ea typeface="Cambria" panose="02040503050406030204" pitchFamily="18" charset="0"/>
                <a:cs typeface="Times New Roman"/>
              </a:rPr>
              <a:t>removing</a:t>
            </a:r>
            <a:r>
              <a:rPr lang="en-GB" sz="2400" spc="21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an</a:t>
            </a:r>
            <a:r>
              <a:rPr lang="en-GB" sz="2400" spc="215"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element</a:t>
            </a:r>
            <a:r>
              <a:rPr lang="en-GB" sz="2400" spc="22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in</a:t>
            </a:r>
            <a:r>
              <a:rPr lang="en-GB" sz="2400" spc="21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the</a:t>
            </a:r>
            <a:r>
              <a:rPr lang="en-GB" sz="2400" spc="19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data</a:t>
            </a:r>
            <a:r>
              <a:rPr lang="en-GB" sz="2400" spc="19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structure</a:t>
            </a:r>
            <a:r>
              <a:rPr lang="en-GB" sz="2400" spc="16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at</a:t>
            </a:r>
            <a:r>
              <a:rPr lang="en-GB" sz="2400" spc="20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any</a:t>
            </a:r>
            <a:r>
              <a:rPr lang="en-GB" sz="2400" spc="21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position.</a:t>
            </a:r>
            <a:r>
              <a:rPr lang="en-GB" sz="2400" spc="45" dirty="0">
                <a:latin typeface="Cambria" panose="02040503050406030204" pitchFamily="18" charset="0"/>
                <a:ea typeface="Cambria" panose="02040503050406030204" pitchFamily="18" charset="0"/>
                <a:cs typeface="Times New Roman"/>
              </a:rPr>
              <a:t> </a:t>
            </a:r>
            <a:r>
              <a:rPr lang="en-GB" sz="2400" spc="-15" dirty="0">
                <a:latin typeface="Cambria" panose="02040503050406030204" pitchFamily="18" charset="0"/>
                <a:ea typeface="Cambria" panose="02040503050406030204" pitchFamily="18" charset="0"/>
                <a:cs typeface="Times New Roman"/>
              </a:rPr>
              <a:t>After</a:t>
            </a:r>
            <a:endParaRPr lang="en-GB" sz="2400" dirty="0">
              <a:latin typeface="Cambria" panose="02040503050406030204" pitchFamily="18" charset="0"/>
              <a:ea typeface="Cambria" panose="02040503050406030204" pitchFamily="18" charset="0"/>
              <a:cs typeface="Times New Roman"/>
            </a:endParaRPr>
          </a:p>
          <a:p>
            <a:pPr marL="12700" algn="just">
              <a:lnSpc>
                <a:spcPct val="150000"/>
              </a:lnSpc>
              <a:spcBef>
                <a:spcPts val="1080"/>
              </a:spcBef>
            </a:pPr>
            <a:r>
              <a:rPr lang="en-GB" sz="2400" dirty="0">
                <a:latin typeface="Cambria" panose="02040503050406030204" pitchFamily="18" charset="0"/>
                <a:ea typeface="Cambria" panose="02040503050406030204" pitchFamily="18" charset="0"/>
                <a:cs typeface="Times New Roman"/>
              </a:rPr>
              <a:t>deletion</a:t>
            </a:r>
            <a:r>
              <a:rPr lang="en-GB" sz="2400" spc="-3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operation</a:t>
            </a:r>
            <a:r>
              <a:rPr lang="en-GB" sz="2400" spc="-4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the </a:t>
            </a:r>
            <a:r>
              <a:rPr lang="en-GB" sz="2400" spc="-5" dirty="0">
                <a:latin typeface="Cambria" panose="02040503050406030204" pitchFamily="18" charset="0"/>
                <a:ea typeface="Cambria" panose="02040503050406030204" pitchFamily="18" charset="0"/>
                <a:cs typeface="Times New Roman"/>
              </a:rPr>
              <a:t>number</a:t>
            </a:r>
            <a:r>
              <a:rPr lang="en-GB" sz="2400" spc="-1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of</a:t>
            </a:r>
            <a:r>
              <a:rPr lang="en-GB" sz="2400" spc="-20"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elements</a:t>
            </a:r>
            <a:r>
              <a:rPr lang="en-GB" sz="2400" spc="3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are</a:t>
            </a:r>
            <a:r>
              <a:rPr lang="en-GB" sz="2400" spc="-1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decreased</a:t>
            </a:r>
            <a:r>
              <a:rPr lang="en-GB" sz="2400" spc="2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by</a:t>
            </a:r>
            <a:r>
              <a:rPr lang="en-GB" sz="2400" spc="-1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one.</a:t>
            </a:r>
          </a:p>
          <a:p>
            <a:pPr marL="12700" algn="just">
              <a:lnSpc>
                <a:spcPct val="150000"/>
              </a:lnSpc>
              <a:spcBef>
                <a:spcPts val="1495"/>
              </a:spcBef>
            </a:pPr>
            <a:r>
              <a:rPr lang="en-GB" sz="2400" b="1" dirty="0">
                <a:latin typeface="Cambria" panose="02040503050406030204" pitchFamily="18" charset="0"/>
                <a:ea typeface="Cambria" panose="02040503050406030204" pitchFamily="18" charset="0"/>
                <a:cs typeface="Times New Roman"/>
              </a:rPr>
              <a:t>(f)</a:t>
            </a:r>
            <a:r>
              <a:rPr lang="en-GB" sz="2400" b="1" spc="350" dirty="0">
                <a:latin typeface="Cambria" panose="02040503050406030204" pitchFamily="18" charset="0"/>
                <a:ea typeface="Cambria" panose="02040503050406030204" pitchFamily="18" charset="0"/>
                <a:cs typeface="Times New Roman"/>
              </a:rPr>
              <a:t> </a:t>
            </a:r>
            <a:r>
              <a:rPr lang="en-GB" sz="2400" b="1" spc="-5" dirty="0">
                <a:latin typeface="Cambria" panose="02040503050406030204" pitchFamily="18" charset="0"/>
                <a:ea typeface="Cambria" panose="02040503050406030204" pitchFamily="18" charset="0"/>
                <a:cs typeface="Times New Roman"/>
              </a:rPr>
              <a:t>Merging</a:t>
            </a:r>
            <a:endParaRPr lang="en-GB" sz="2400" dirty="0">
              <a:latin typeface="Cambria" panose="02040503050406030204" pitchFamily="18" charset="0"/>
              <a:ea typeface="Cambria" panose="02040503050406030204" pitchFamily="18" charset="0"/>
              <a:cs typeface="Times New Roman"/>
            </a:endParaRPr>
          </a:p>
          <a:p>
            <a:pPr marL="12700" algn="just">
              <a:lnSpc>
                <a:spcPct val="150000"/>
              </a:lnSpc>
              <a:spcBef>
                <a:spcPts val="695"/>
              </a:spcBef>
            </a:pPr>
            <a:r>
              <a:rPr lang="en-GB" sz="2400" spc="-5" dirty="0">
                <a:latin typeface="Cambria" panose="02040503050406030204" pitchFamily="18" charset="0"/>
                <a:ea typeface="Cambria" panose="02040503050406030204" pitchFamily="18" charset="0"/>
                <a:cs typeface="Times New Roman"/>
              </a:rPr>
              <a:t>The</a:t>
            </a:r>
            <a:r>
              <a:rPr lang="en-GB" sz="2400" spc="12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process</a:t>
            </a:r>
            <a:r>
              <a:rPr lang="en-GB" sz="2400" spc="10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of</a:t>
            </a:r>
            <a:r>
              <a:rPr lang="en-GB" sz="2400" spc="105" dirty="0">
                <a:latin typeface="Cambria" panose="02040503050406030204" pitchFamily="18" charset="0"/>
                <a:ea typeface="Cambria" panose="02040503050406030204" pitchFamily="18" charset="0"/>
                <a:cs typeface="Times New Roman"/>
              </a:rPr>
              <a:t> </a:t>
            </a:r>
            <a:r>
              <a:rPr lang="en-GB" sz="2400" b="1" spc="-5" dirty="0">
                <a:solidFill>
                  <a:schemeClr val="accent2">
                    <a:lumMod val="75000"/>
                  </a:schemeClr>
                </a:solidFill>
                <a:latin typeface="Cambria" panose="02040503050406030204" pitchFamily="18" charset="0"/>
                <a:ea typeface="Cambria" panose="02040503050406030204" pitchFamily="18" charset="0"/>
                <a:cs typeface="Times New Roman"/>
              </a:rPr>
              <a:t>combining</a:t>
            </a:r>
            <a:r>
              <a:rPr lang="en-GB" sz="2400" b="1" spc="50" dirty="0">
                <a:solidFill>
                  <a:schemeClr val="accent2">
                    <a:lumMod val="75000"/>
                  </a:schemeClr>
                </a:solidFill>
                <a:latin typeface="Cambria" panose="02040503050406030204" pitchFamily="18" charset="0"/>
                <a:ea typeface="Cambria" panose="02040503050406030204" pitchFamily="18" charset="0"/>
                <a:cs typeface="Times New Roman"/>
              </a:rPr>
              <a:t> </a:t>
            </a:r>
            <a:r>
              <a:rPr lang="en-GB" sz="2400" b="1" dirty="0">
                <a:solidFill>
                  <a:schemeClr val="accent2">
                    <a:lumMod val="75000"/>
                  </a:schemeClr>
                </a:solidFill>
                <a:latin typeface="Cambria" panose="02040503050406030204" pitchFamily="18" charset="0"/>
                <a:ea typeface="Cambria" panose="02040503050406030204" pitchFamily="18" charset="0"/>
                <a:cs typeface="Times New Roman"/>
              </a:rPr>
              <a:t>the</a:t>
            </a:r>
            <a:r>
              <a:rPr lang="en-GB" sz="2400" b="1" spc="105" dirty="0">
                <a:solidFill>
                  <a:schemeClr val="accent2">
                    <a:lumMod val="75000"/>
                  </a:schemeClr>
                </a:solidFill>
                <a:latin typeface="Cambria" panose="02040503050406030204" pitchFamily="18" charset="0"/>
                <a:ea typeface="Cambria" panose="02040503050406030204" pitchFamily="18" charset="0"/>
                <a:cs typeface="Times New Roman"/>
              </a:rPr>
              <a:t> </a:t>
            </a:r>
            <a:r>
              <a:rPr lang="en-GB" sz="2400" b="1" spc="-10" dirty="0">
                <a:solidFill>
                  <a:schemeClr val="accent2">
                    <a:lumMod val="75000"/>
                  </a:schemeClr>
                </a:solidFill>
                <a:latin typeface="Cambria" panose="02040503050406030204" pitchFamily="18" charset="0"/>
                <a:ea typeface="Cambria" panose="02040503050406030204" pitchFamily="18" charset="0"/>
                <a:cs typeface="Times New Roman"/>
              </a:rPr>
              <a:t>elements</a:t>
            </a:r>
            <a:r>
              <a:rPr lang="en-GB" sz="2400" b="1" spc="130" dirty="0">
                <a:solidFill>
                  <a:schemeClr val="accent2">
                    <a:lumMod val="75000"/>
                  </a:schemeClr>
                </a:solidFill>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of</a:t>
            </a:r>
            <a:r>
              <a:rPr lang="en-GB" sz="2400" spc="85" dirty="0">
                <a:latin typeface="Cambria" panose="02040503050406030204" pitchFamily="18" charset="0"/>
                <a:ea typeface="Cambria" panose="02040503050406030204" pitchFamily="18" charset="0"/>
                <a:cs typeface="Times New Roman"/>
              </a:rPr>
              <a:t> </a:t>
            </a:r>
            <a:r>
              <a:rPr lang="en-GB" sz="2400" spc="-10" dirty="0">
                <a:latin typeface="Cambria" panose="02040503050406030204" pitchFamily="18" charset="0"/>
                <a:ea typeface="Cambria" panose="02040503050406030204" pitchFamily="18" charset="0"/>
                <a:cs typeface="Times New Roman"/>
              </a:rPr>
              <a:t>two</a:t>
            </a:r>
            <a:r>
              <a:rPr lang="en-GB" sz="2400" spc="114"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data</a:t>
            </a:r>
            <a:r>
              <a:rPr lang="en-GB" sz="2400" spc="110"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structures</a:t>
            </a:r>
            <a:r>
              <a:rPr lang="en-GB" sz="2400" spc="60"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into</a:t>
            </a:r>
            <a:r>
              <a:rPr lang="en-GB" sz="2400" spc="10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a</a:t>
            </a:r>
            <a:r>
              <a:rPr lang="en-GB" sz="2400" spc="125" dirty="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single</a:t>
            </a:r>
            <a:r>
              <a:rPr lang="en-GB" sz="2400" spc="85" dirty="0">
                <a:latin typeface="Cambria" panose="02040503050406030204" pitchFamily="18" charset="0"/>
                <a:ea typeface="Cambria" panose="02040503050406030204" pitchFamily="18" charset="0"/>
                <a:cs typeface="Times New Roman"/>
              </a:rPr>
              <a:t> </a:t>
            </a:r>
            <a:r>
              <a:rPr lang="en-GB" sz="2400" dirty="0">
                <a:latin typeface="Cambria" panose="02040503050406030204" pitchFamily="18" charset="0"/>
                <a:ea typeface="Cambria" panose="02040503050406030204" pitchFamily="18" charset="0"/>
                <a:cs typeface="Times New Roman"/>
              </a:rPr>
              <a:t>data</a:t>
            </a:r>
            <a:r>
              <a:rPr lang="en-GB" sz="2400" spc="130" dirty="0">
                <a:latin typeface="Cambria" panose="02040503050406030204" pitchFamily="18" charset="0"/>
                <a:ea typeface="Cambria" panose="02040503050406030204" pitchFamily="18" charset="0"/>
                <a:cs typeface="Times New Roman"/>
              </a:rPr>
              <a:t> </a:t>
            </a:r>
            <a:r>
              <a:rPr lang="en-GB" sz="2400" dirty="0" smtClean="0">
                <a:latin typeface="Cambria" panose="02040503050406030204" pitchFamily="18" charset="0"/>
                <a:ea typeface="Cambria" panose="02040503050406030204" pitchFamily="18" charset="0"/>
                <a:cs typeface="Times New Roman"/>
              </a:rPr>
              <a:t>structure is</a:t>
            </a:r>
            <a:r>
              <a:rPr lang="en-GB" sz="2400" spc="-45" dirty="0" smtClean="0">
                <a:latin typeface="Cambria" panose="02040503050406030204" pitchFamily="18" charset="0"/>
                <a:ea typeface="Cambria" panose="02040503050406030204" pitchFamily="18" charset="0"/>
                <a:cs typeface="Times New Roman"/>
              </a:rPr>
              <a:t> </a:t>
            </a:r>
            <a:r>
              <a:rPr lang="en-GB" sz="2400" spc="-5" dirty="0">
                <a:latin typeface="Cambria" panose="02040503050406030204" pitchFamily="18" charset="0"/>
                <a:ea typeface="Cambria" panose="02040503050406030204" pitchFamily="18" charset="0"/>
                <a:cs typeface="Times New Roman"/>
              </a:rPr>
              <a:t>called</a:t>
            </a:r>
            <a:r>
              <a:rPr lang="en-GB" sz="2400" spc="-20" dirty="0">
                <a:latin typeface="Cambria" panose="02040503050406030204" pitchFamily="18" charset="0"/>
                <a:ea typeface="Cambria" panose="02040503050406030204" pitchFamily="18" charset="0"/>
                <a:cs typeface="Times New Roman"/>
              </a:rPr>
              <a:t> </a:t>
            </a:r>
            <a:r>
              <a:rPr lang="en-GB" sz="2400" spc="-15" dirty="0">
                <a:latin typeface="Cambria" panose="02040503050406030204" pitchFamily="18" charset="0"/>
                <a:ea typeface="Cambria" panose="02040503050406030204" pitchFamily="18" charset="0"/>
                <a:cs typeface="Times New Roman"/>
              </a:rPr>
              <a:t>merging.</a:t>
            </a:r>
            <a:endParaRPr lang="en-GB" sz="2400" dirty="0">
              <a:latin typeface="Cambria" panose="02040503050406030204" pitchFamily="18" charset="0"/>
              <a:ea typeface="Cambria" panose="02040503050406030204" pitchFamily="18" charset="0"/>
              <a:cs typeface="Times New Roman"/>
            </a:endParaRPr>
          </a:p>
        </p:txBody>
      </p:sp>
    </p:spTree>
    <p:extLst>
      <p:ext uri="{BB962C8B-B14F-4D97-AF65-F5344CB8AC3E}">
        <p14:creationId xmlns:p14="http://schemas.microsoft.com/office/powerpoint/2010/main" val="19190431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96981" y="1748342"/>
            <a:ext cx="12095019" cy="2769989"/>
          </a:xfrm>
          <a:prstGeom prst="rect">
            <a:avLst/>
          </a:prstGeom>
        </p:spPr>
        <p:txBody>
          <a:bodyPr wrap="square">
            <a:spAutoFit/>
          </a:bodyPr>
          <a:lstStyle/>
          <a:p>
            <a:pPr algn="ctr">
              <a:lnSpc>
                <a:spcPct val="150000"/>
              </a:lnSpc>
            </a:pPr>
            <a:r>
              <a:rPr lang="en-GB" sz="3200" b="1" dirty="0">
                <a:latin typeface="Cambria" panose="02040503050406030204" pitchFamily="18" charset="0"/>
                <a:ea typeface="Cambria" panose="02040503050406030204" pitchFamily="18" charset="0"/>
              </a:rPr>
              <a:t>Dynamic memory allocation</a:t>
            </a:r>
            <a:r>
              <a:rPr lang="en-GB" sz="3200" b="1" dirty="0" smtClean="0">
                <a:latin typeface="Cambria" panose="02040503050406030204" pitchFamily="18" charset="0"/>
                <a:ea typeface="Cambria" panose="02040503050406030204" pitchFamily="18" charset="0"/>
              </a:rPr>
              <a:t>:</a:t>
            </a:r>
          </a:p>
          <a:p>
            <a:pPr>
              <a:lnSpc>
                <a:spcPct val="150000"/>
              </a:lnSpc>
            </a:pPr>
            <a:r>
              <a:rPr lang="en-GB" sz="2800" dirty="0" smtClean="0">
                <a:latin typeface="Cambria" panose="02040503050406030204" pitchFamily="18" charset="0"/>
                <a:ea typeface="Cambria" panose="02040503050406030204" pitchFamily="18" charset="0"/>
              </a:rPr>
              <a:t>Static </a:t>
            </a:r>
            <a:r>
              <a:rPr lang="en-GB" sz="2800" dirty="0">
                <a:latin typeface="Cambria" panose="02040503050406030204" pitchFamily="18" charset="0"/>
                <a:ea typeface="Cambria" panose="02040503050406030204" pitchFamily="18" charset="0"/>
              </a:rPr>
              <a:t>&amp; Dynamic memory allocation; Memory allocation and de-allocation functions - </a:t>
            </a:r>
            <a:r>
              <a:rPr lang="en-GB" sz="2800" dirty="0" err="1">
                <a:latin typeface="Cambria" panose="02040503050406030204" pitchFamily="18" charset="0"/>
                <a:ea typeface="Cambria" panose="02040503050406030204" pitchFamily="18" charset="0"/>
              </a:rPr>
              <a:t>malloc</a:t>
            </a:r>
            <a:r>
              <a:rPr lang="en-GB" sz="2800" dirty="0">
                <a:latin typeface="Cambria" panose="02040503050406030204" pitchFamily="18" charset="0"/>
                <a:ea typeface="Cambria" panose="02040503050406030204" pitchFamily="18" charset="0"/>
              </a:rPr>
              <a:t>, </a:t>
            </a:r>
            <a:r>
              <a:rPr lang="en-GB" sz="2800" dirty="0" err="1">
                <a:latin typeface="Cambria" panose="02040503050406030204" pitchFamily="18" charset="0"/>
                <a:ea typeface="Cambria" panose="02040503050406030204" pitchFamily="18" charset="0"/>
              </a:rPr>
              <a:t>calloc</a:t>
            </a:r>
            <a:r>
              <a:rPr lang="en-GB" sz="2800" dirty="0">
                <a:latin typeface="Cambria" panose="02040503050406030204" pitchFamily="18" charset="0"/>
                <a:ea typeface="Cambria" panose="02040503050406030204" pitchFamily="18" charset="0"/>
              </a:rPr>
              <a:t>, </a:t>
            </a:r>
            <a:r>
              <a:rPr lang="en-GB" sz="2800" dirty="0" err="1">
                <a:latin typeface="Cambria" panose="02040503050406030204" pitchFamily="18" charset="0"/>
                <a:ea typeface="Cambria" panose="02040503050406030204" pitchFamily="18" charset="0"/>
              </a:rPr>
              <a:t>realloc</a:t>
            </a:r>
            <a:r>
              <a:rPr lang="en-GB" sz="2800" dirty="0">
                <a:latin typeface="Cambria" panose="02040503050406030204" pitchFamily="18" charset="0"/>
                <a:ea typeface="Cambria" panose="02040503050406030204" pitchFamily="18" charset="0"/>
              </a:rPr>
              <a:t> and free. </a:t>
            </a:r>
            <a:endParaRPr lang="en-GB" sz="2800" dirty="0" smtClean="0">
              <a:latin typeface="Cambria" panose="02040503050406030204" pitchFamily="18" charset="0"/>
              <a:ea typeface="Cambria" panose="02040503050406030204" pitchFamily="18" charset="0"/>
            </a:endParaRPr>
          </a:p>
          <a:p>
            <a:pPr>
              <a:lnSpc>
                <a:spcPct val="150000"/>
              </a:lnSpc>
            </a:pPr>
            <a:r>
              <a:rPr lang="en-GB" sz="2800" dirty="0" smtClean="0">
                <a:latin typeface="Cambria" panose="02040503050406030204" pitchFamily="18" charset="0"/>
                <a:ea typeface="Cambria" panose="02040503050406030204" pitchFamily="18" charset="0"/>
              </a:rPr>
              <a:t>Algorithm </a:t>
            </a:r>
            <a:r>
              <a:rPr lang="en-GB" sz="2800" dirty="0">
                <a:latin typeface="Cambria" panose="02040503050406030204" pitchFamily="18" charset="0"/>
                <a:ea typeface="Cambria" panose="02040503050406030204" pitchFamily="18" charset="0"/>
              </a:rPr>
              <a:t>Specification, Performance Analysis, </a:t>
            </a:r>
            <a:r>
              <a:rPr lang="en-GB" sz="2800" dirty="0" smtClean="0">
                <a:latin typeface="Cambria" panose="02040503050406030204" pitchFamily="18" charset="0"/>
                <a:ea typeface="Cambria" panose="02040503050406030204" pitchFamily="18" charset="0"/>
              </a:rPr>
              <a:t>Performance Measurement</a:t>
            </a:r>
            <a:endParaRPr lang="en-GB"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4314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83127" y="1074861"/>
            <a:ext cx="10681855" cy="3323987"/>
          </a:xfrm>
          <a:prstGeom prst="rect">
            <a:avLst/>
          </a:prstGeom>
        </p:spPr>
        <p:txBody>
          <a:bodyPr wrap="square">
            <a:spAutoFit/>
          </a:bodyPr>
          <a:lstStyle/>
          <a:p>
            <a:pPr>
              <a:lnSpc>
                <a:spcPct val="150000"/>
              </a:lnSpc>
            </a:pPr>
            <a:r>
              <a:rPr lang="en-GB" sz="2800" b="1" dirty="0">
                <a:latin typeface="Cambria" panose="02040503050406030204" pitchFamily="18" charset="0"/>
                <a:ea typeface="Cambria" panose="02040503050406030204" pitchFamily="18" charset="0"/>
              </a:rPr>
              <a:t>Static Memory Allocation</a:t>
            </a:r>
          </a:p>
          <a:p>
            <a:pPr>
              <a:lnSpc>
                <a:spcPct val="150000"/>
              </a:lnSpc>
            </a:pPr>
            <a:r>
              <a:rPr lang="en-GB" sz="2800" b="1" dirty="0">
                <a:latin typeface="Cambria" panose="02040503050406030204" pitchFamily="18" charset="0"/>
                <a:ea typeface="Cambria" panose="02040503050406030204" pitchFamily="18" charset="0"/>
              </a:rPr>
              <a:t>Definition:</a:t>
            </a:r>
            <a:endParaRPr lang="en-GB" sz="2800" dirty="0">
              <a:latin typeface="Cambria" panose="02040503050406030204" pitchFamily="18" charset="0"/>
              <a:ea typeface="Cambria" panose="02040503050406030204" pitchFamily="18" charset="0"/>
            </a:endParaRP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In static memory allocation, memory is allocated at compile time.</a:t>
            </a: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The memory size is fixed and cannot be changed during execution.</a:t>
            </a: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The allocated memory remains until the program terminates.</a:t>
            </a:r>
          </a:p>
        </p:txBody>
      </p:sp>
      <p:sp>
        <p:nvSpPr>
          <p:cNvPr id="6" name="Rectangle 5"/>
          <p:cNvSpPr/>
          <p:nvPr/>
        </p:nvSpPr>
        <p:spPr>
          <a:xfrm>
            <a:off x="83127" y="4180344"/>
            <a:ext cx="10681855" cy="2677656"/>
          </a:xfrm>
          <a:prstGeom prst="rect">
            <a:avLst/>
          </a:prstGeom>
        </p:spPr>
        <p:txBody>
          <a:bodyPr wrap="square">
            <a:spAutoFit/>
          </a:bodyPr>
          <a:lstStyle/>
          <a:p>
            <a:pPr algn="just">
              <a:lnSpc>
                <a:spcPct val="150000"/>
              </a:lnSpc>
            </a:pPr>
            <a:r>
              <a:rPr lang="en-GB" sz="2800" b="1" dirty="0">
                <a:latin typeface="Cambria" panose="02040503050406030204" pitchFamily="18" charset="0"/>
                <a:ea typeface="Cambria" panose="02040503050406030204" pitchFamily="18" charset="0"/>
              </a:rPr>
              <a:t>Syntax:</a:t>
            </a:r>
          </a:p>
          <a:p>
            <a:pPr algn="just">
              <a:lnSpc>
                <a:spcPct val="150000"/>
              </a:lnSpc>
            </a:pPr>
            <a:r>
              <a:rPr lang="en-GB" sz="2800" dirty="0">
                <a:latin typeface="Cambria" panose="02040503050406030204" pitchFamily="18" charset="0"/>
                <a:ea typeface="Cambria" panose="02040503050406030204" pitchFamily="18" charset="0"/>
              </a:rPr>
              <a:t>	datatype  variable[size] = { values }</a:t>
            </a:r>
            <a:endParaRPr lang="en-GB" sz="2800" b="1" dirty="0">
              <a:latin typeface="Cambria" panose="02040503050406030204" pitchFamily="18" charset="0"/>
              <a:ea typeface="Cambria" panose="02040503050406030204" pitchFamily="18" charset="0"/>
            </a:endParaRPr>
          </a:p>
          <a:p>
            <a:pPr algn="just">
              <a:lnSpc>
                <a:spcPct val="150000"/>
              </a:lnSpc>
            </a:pPr>
            <a:r>
              <a:rPr lang="en-GB" sz="2800" b="1" dirty="0">
                <a:latin typeface="Cambria" panose="02040503050406030204" pitchFamily="18" charset="0"/>
                <a:ea typeface="Cambria" panose="02040503050406030204" pitchFamily="18" charset="0"/>
              </a:rPr>
              <a:t>Example: </a:t>
            </a:r>
          </a:p>
          <a:p>
            <a:pPr algn="just">
              <a:lnSpc>
                <a:spcPct val="150000"/>
              </a:lnSpc>
            </a:pPr>
            <a:r>
              <a:rPr lang="en-GB" sz="2800" b="1" dirty="0">
                <a:latin typeface="Cambria" panose="02040503050406030204" pitchFamily="18" charset="0"/>
                <a:ea typeface="Cambria" panose="02040503050406030204" pitchFamily="18" charset="0"/>
              </a:rPr>
              <a:t>	</a:t>
            </a:r>
            <a:r>
              <a:rPr lang="en-GB" sz="2800" dirty="0" err="1">
                <a:latin typeface="Cambria" panose="02040503050406030204" pitchFamily="18" charset="0"/>
                <a:ea typeface="Cambria" panose="02040503050406030204" pitchFamily="18" charset="0"/>
              </a:rPr>
              <a:t>int</a:t>
            </a:r>
            <a:r>
              <a:rPr lang="en-GB" sz="2800" dirty="0">
                <a:latin typeface="Cambria" panose="02040503050406030204" pitchFamily="18" charset="0"/>
                <a:ea typeface="Cambria" panose="02040503050406030204" pitchFamily="18" charset="0"/>
              </a:rPr>
              <a:t> </a:t>
            </a:r>
            <a:r>
              <a:rPr lang="en-GB" sz="2800" dirty="0" err="1">
                <a:latin typeface="Cambria" panose="02040503050406030204" pitchFamily="18" charset="0"/>
                <a:ea typeface="Cambria" panose="02040503050406030204" pitchFamily="18" charset="0"/>
              </a:rPr>
              <a:t>arr</a:t>
            </a:r>
            <a:r>
              <a:rPr lang="en-GB" sz="2800" dirty="0">
                <a:latin typeface="Cambria" panose="02040503050406030204" pitchFamily="18" charset="0"/>
                <a:ea typeface="Cambria" panose="02040503050406030204" pitchFamily="18" charset="0"/>
              </a:rPr>
              <a:t>[5] = {1, 2, 3, 4, 5};</a:t>
            </a:r>
          </a:p>
        </p:txBody>
      </p:sp>
    </p:spTree>
    <p:extLst>
      <p:ext uri="{BB962C8B-B14F-4D97-AF65-F5344CB8AC3E}">
        <p14:creationId xmlns:p14="http://schemas.microsoft.com/office/powerpoint/2010/main" val="16063863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6" name="Rectangle 5"/>
          <p:cNvSpPr/>
          <p:nvPr/>
        </p:nvSpPr>
        <p:spPr>
          <a:xfrm>
            <a:off x="156121" y="1124589"/>
            <a:ext cx="10955223" cy="6124754"/>
          </a:xfrm>
          <a:prstGeom prst="rect">
            <a:avLst/>
          </a:prstGeom>
        </p:spPr>
        <p:txBody>
          <a:bodyPr wrap="square">
            <a:spAutoFit/>
          </a:bodyPr>
          <a:lstStyle/>
          <a:p>
            <a:r>
              <a:rPr lang="en-IN" sz="2800" b="1" dirty="0">
                <a:latin typeface="Cambria" panose="02040503050406030204" pitchFamily="18" charset="0"/>
                <a:ea typeface="Cambria" panose="02040503050406030204" pitchFamily="18" charset="0"/>
              </a:rPr>
              <a:t>Example:</a:t>
            </a:r>
            <a:endParaRPr lang="en-IN" sz="2800" dirty="0">
              <a:latin typeface="Cambria" panose="02040503050406030204" pitchFamily="18" charset="0"/>
              <a:ea typeface="Cambria" panose="02040503050406030204" pitchFamily="18" charset="0"/>
            </a:endParaRPr>
          </a:p>
          <a:p>
            <a:r>
              <a:rPr lang="en-IN" sz="2800" dirty="0" smtClean="0">
                <a:latin typeface="Cambria" panose="02040503050406030204" pitchFamily="18" charset="0"/>
                <a:ea typeface="Cambria" panose="02040503050406030204" pitchFamily="18" charset="0"/>
              </a:rPr>
              <a:t>#</a:t>
            </a:r>
            <a:r>
              <a:rPr lang="en-IN" sz="2800" dirty="0">
                <a:latin typeface="Cambria" panose="02040503050406030204" pitchFamily="18" charset="0"/>
                <a:ea typeface="Cambria" panose="02040503050406030204" pitchFamily="18" charset="0"/>
              </a:rPr>
              <a:t>include &lt;</a:t>
            </a:r>
            <a:r>
              <a:rPr lang="en-IN" sz="2800" dirty="0" err="1">
                <a:latin typeface="Cambria" panose="02040503050406030204" pitchFamily="18" charset="0"/>
                <a:ea typeface="Cambria" panose="02040503050406030204" pitchFamily="18" charset="0"/>
              </a:rPr>
              <a:t>stdio.h</a:t>
            </a:r>
            <a:r>
              <a:rPr lang="en-IN" sz="2800" dirty="0" smtClean="0">
                <a:latin typeface="Cambria" panose="02040503050406030204" pitchFamily="18" charset="0"/>
                <a:ea typeface="Cambria" panose="02040503050406030204" pitchFamily="18" charset="0"/>
              </a:rPr>
              <a:t>&gt;</a:t>
            </a:r>
          </a:p>
          <a:p>
            <a:r>
              <a:rPr lang="en-IN" sz="2800" dirty="0" err="1" smtClean="0">
                <a:latin typeface="Cambria" panose="02040503050406030204" pitchFamily="18" charset="0"/>
                <a:ea typeface="Cambria" panose="02040503050406030204" pitchFamily="18" charset="0"/>
              </a:rPr>
              <a:t>int</a:t>
            </a:r>
            <a:r>
              <a:rPr lang="en-IN" sz="2800" dirty="0" smtClean="0">
                <a:latin typeface="Cambria" panose="02040503050406030204" pitchFamily="18" charset="0"/>
                <a:ea typeface="Cambria" panose="02040503050406030204" pitchFamily="18" charset="0"/>
              </a:rPr>
              <a:t> </a:t>
            </a:r>
            <a:r>
              <a:rPr lang="en-IN" sz="2800" dirty="0">
                <a:latin typeface="Cambria" panose="02040503050406030204" pitchFamily="18" charset="0"/>
                <a:ea typeface="Cambria" panose="02040503050406030204" pitchFamily="18" charset="0"/>
              </a:rPr>
              <a:t>main</a:t>
            </a:r>
            <a:r>
              <a:rPr lang="en-IN" sz="2800" dirty="0" smtClean="0">
                <a:latin typeface="Cambria" panose="02040503050406030204" pitchFamily="18" charset="0"/>
                <a:ea typeface="Cambria" panose="02040503050406030204" pitchFamily="18" charset="0"/>
              </a:rPr>
              <a:t>()</a:t>
            </a:r>
          </a:p>
          <a:p>
            <a:r>
              <a:rPr lang="en-IN" sz="2800" dirty="0" smtClean="0">
                <a:latin typeface="Cambria" panose="02040503050406030204" pitchFamily="18" charset="0"/>
                <a:ea typeface="Cambria" panose="02040503050406030204" pitchFamily="18" charset="0"/>
              </a:rPr>
              <a:t> </a:t>
            </a:r>
            <a:r>
              <a:rPr lang="en-IN" sz="2800" dirty="0">
                <a:latin typeface="Cambria" panose="02040503050406030204" pitchFamily="18" charset="0"/>
                <a:ea typeface="Cambria" panose="02040503050406030204" pitchFamily="18" charset="0"/>
              </a:rPr>
              <a:t>{   </a:t>
            </a:r>
            <a:endParaRPr lang="en-IN" sz="2800" dirty="0" smtClean="0">
              <a:latin typeface="Cambria" panose="02040503050406030204" pitchFamily="18" charset="0"/>
              <a:ea typeface="Cambria" panose="02040503050406030204" pitchFamily="18" charset="0"/>
            </a:endParaRPr>
          </a:p>
          <a:p>
            <a:r>
              <a:rPr lang="en-IN" sz="2800" dirty="0" smtClean="0">
                <a:latin typeface="Cambria" panose="02040503050406030204" pitchFamily="18" charset="0"/>
                <a:ea typeface="Cambria" panose="02040503050406030204" pitchFamily="18" charset="0"/>
              </a:rPr>
              <a:t> </a:t>
            </a:r>
            <a:r>
              <a:rPr lang="en-IN" sz="2800" dirty="0" err="1">
                <a:latin typeface="Cambria" panose="02040503050406030204" pitchFamily="18" charset="0"/>
                <a:ea typeface="Cambria" panose="02040503050406030204" pitchFamily="18" charset="0"/>
              </a:rPr>
              <a:t>int</a:t>
            </a:r>
            <a:r>
              <a:rPr lang="en-IN" sz="2800" dirty="0">
                <a:latin typeface="Cambria" panose="02040503050406030204" pitchFamily="18" charset="0"/>
                <a:ea typeface="Cambria" panose="02040503050406030204" pitchFamily="18" charset="0"/>
              </a:rPr>
              <a:t> </a:t>
            </a:r>
            <a:r>
              <a:rPr lang="en-IN" sz="2800" dirty="0" smtClean="0">
                <a:latin typeface="Cambria" panose="02040503050406030204" pitchFamily="18" charset="0"/>
                <a:ea typeface="Cambria" panose="02040503050406030204" pitchFamily="18" charset="0"/>
              </a:rPr>
              <a:t> </a:t>
            </a:r>
            <a:r>
              <a:rPr lang="en-IN" sz="2800" dirty="0" err="1" smtClean="0">
                <a:latin typeface="Cambria" panose="02040503050406030204" pitchFamily="18" charset="0"/>
                <a:ea typeface="Cambria" panose="02040503050406030204" pitchFamily="18" charset="0"/>
              </a:rPr>
              <a:t>arr</a:t>
            </a:r>
            <a:r>
              <a:rPr lang="en-IN" sz="2800" dirty="0" smtClean="0">
                <a:latin typeface="Cambria" panose="02040503050406030204" pitchFamily="18" charset="0"/>
                <a:ea typeface="Cambria" panose="02040503050406030204" pitchFamily="18" charset="0"/>
              </a:rPr>
              <a:t>[5</a:t>
            </a:r>
            <a:r>
              <a:rPr lang="en-IN" sz="2800" dirty="0">
                <a:latin typeface="Cambria" panose="02040503050406030204" pitchFamily="18" charset="0"/>
                <a:ea typeface="Cambria" panose="02040503050406030204" pitchFamily="18" charset="0"/>
              </a:rPr>
              <a:t>] = {1, 2, 3, 4, 5}; // Static allocation        </a:t>
            </a:r>
            <a:endParaRPr lang="en-IN" sz="2800" dirty="0" smtClean="0">
              <a:latin typeface="Cambria" panose="02040503050406030204" pitchFamily="18" charset="0"/>
              <a:ea typeface="Cambria" panose="02040503050406030204" pitchFamily="18" charset="0"/>
            </a:endParaRPr>
          </a:p>
          <a:p>
            <a:r>
              <a:rPr lang="en-IN" sz="2800" dirty="0" err="1" smtClean="0">
                <a:latin typeface="Cambria" panose="02040503050406030204" pitchFamily="18" charset="0"/>
                <a:ea typeface="Cambria" panose="02040503050406030204" pitchFamily="18" charset="0"/>
              </a:rPr>
              <a:t>printf</a:t>
            </a:r>
            <a:r>
              <a:rPr lang="en-IN" sz="2800" dirty="0">
                <a:latin typeface="Cambria" panose="02040503050406030204" pitchFamily="18" charset="0"/>
                <a:ea typeface="Cambria" panose="02040503050406030204" pitchFamily="18" charset="0"/>
              </a:rPr>
              <a:t>("Stored values: ");   </a:t>
            </a:r>
            <a:endParaRPr lang="en-IN" sz="2800" dirty="0" smtClean="0">
              <a:latin typeface="Cambria" panose="02040503050406030204" pitchFamily="18" charset="0"/>
              <a:ea typeface="Cambria" panose="02040503050406030204" pitchFamily="18" charset="0"/>
            </a:endParaRPr>
          </a:p>
          <a:p>
            <a:r>
              <a:rPr lang="en-IN" sz="2800" dirty="0" smtClean="0">
                <a:latin typeface="Cambria" panose="02040503050406030204" pitchFamily="18" charset="0"/>
                <a:ea typeface="Cambria" panose="02040503050406030204" pitchFamily="18" charset="0"/>
              </a:rPr>
              <a:t> </a:t>
            </a:r>
            <a:r>
              <a:rPr lang="en-IN" sz="2800" dirty="0">
                <a:latin typeface="Cambria" panose="02040503050406030204" pitchFamily="18" charset="0"/>
                <a:ea typeface="Cambria" panose="02040503050406030204" pitchFamily="18" charset="0"/>
              </a:rPr>
              <a:t>for (</a:t>
            </a:r>
            <a:r>
              <a:rPr lang="en-IN" sz="2800" dirty="0" err="1">
                <a:latin typeface="Cambria" panose="02040503050406030204" pitchFamily="18" charset="0"/>
                <a:ea typeface="Cambria" panose="02040503050406030204" pitchFamily="18" charset="0"/>
              </a:rPr>
              <a:t>int</a:t>
            </a:r>
            <a:r>
              <a:rPr lang="en-IN" sz="2800" dirty="0">
                <a:latin typeface="Cambria" panose="02040503050406030204" pitchFamily="18" charset="0"/>
                <a:ea typeface="Cambria" panose="02040503050406030204" pitchFamily="18" charset="0"/>
              </a:rPr>
              <a:t> </a:t>
            </a:r>
            <a:r>
              <a:rPr lang="en-IN" sz="2800" dirty="0" err="1">
                <a:latin typeface="Cambria" panose="02040503050406030204" pitchFamily="18" charset="0"/>
                <a:ea typeface="Cambria" panose="02040503050406030204" pitchFamily="18" charset="0"/>
              </a:rPr>
              <a:t>i</a:t>
            </a:r>
            <a:r>
              <a:rPr lang="en-IN" sz="2800" dirty="0">
                <a:latin typeface="Cambria" panose="02040503050406030204" pitchFamily="18" charset="0"/>
                <a:ea typeface="Cambria" panose="02040503050406030204" pitchFamily="18" charset="0"/>
              </a:rPr>
              <a:t> = 0; </a:t>
            </a:r>
            <a:r>
              <a:rPr lang="en-IN" sz="2800" dirty="0" err="1">
                <a:latin typeface="Cambria" panose="02040503050406030204" pitchFamily="18" charset="0"/>
                <a:ea typeface="Cambria" panose="02040503050406030204" pitchFamily="18" charset="0"/>
              </a:rPr>
              <a:t>i</a:t>
            </a:r>
            <a:r>
              <a:rPr lang="en-IN" sz="2800" dirty="0">
                <a:latin typeface="Cambria" panose="02040503050406030204" pitchFamily="18" charset="0"/>
                <a:ea typeface="Cambria" panose="02040503050406030204" pitchFamily="18" charset="0"/>
              </a:rPr>
              <a:t> &lt; 5; </a:t>
            </a:r>
            <a:r>
              <a:rPr lang="en-IN" sz="2800" dirty="0" err="1">
                <a:latin typeface="Cambria" panose="02040503050406030204" pitchFamily="18" charset="0"/>
                <a:ea typeface="Cambria" panose="02040503050406030204" pitchFamily="18" charset="0"/>
              </a:rPr>
              <a:t>i</a:t>
            </a:r>
            <a:r>
              <a:rPr lang="en-IN" sz="2800" dirty="0">
                <a:latin typeface="Cambria" panose="02040503050406030204" pitchFamily="18" charset="0"/>
                <a:ea typeface="Cambria" panose="02040503050406030204" pitchFamily="18" charset="0"/>
              </a:rPr>
              <a:t>++) </a:t>
            </a:r>
            <a:endParaRPr lang="en-IN" sz="2800" dirty="0" smtClean="0">
              <a:latin typeface="Cambria" panose="02040503050406030204" pitchFamily="18" charset="0"/>
              <a:ea typeface="Cambria" panose="02040503050406030204" pitchFamily="18" charset="0"/>
            </a:endParaRPr>
          </a:p>
          <a:p>
            <a:r>
              <a:rPr lang="en-IN" sz="2800" dirty="0">
                <a:latin typeface="Cambria" panose="02040503050406030204" pitchFamily="18" charset="0"/>
                <a:ea typeface="Cambria" panose="02040503050406030204" pitchFamily="18" charset="0"/>
              </a:rPr>
              <a:t>	</a:t>
            </a:r>
            <a:r>
              <a:rPr lang="en-IN" sz="2800" dirty="0" smtClean="0">
                <a:latin typeface="Cambria" panose="02040503050406030204" pitchFamily="18" charset="0"/>
                <a:ea typeface="Cambria" panose="02040503050406030204" pitchFamily="18" charset="0"/>
              </a:rPr>
              <a:t>{       </a:t>
            </a:r>
          </a:p>
          <a:p>
            <a:r>
              <a:rPr lang="en-IN" sz="2800" dirty="0">
                <a:latin typeface="Cambria" panose="02040503050406030204" pitchFamily="18" charset="0"/>
                <a:ea typeface="Cambria" panose="02040503050406030204" pitchFamily="18" charset="0"/>
              </a:rPr>
              <a:t>	</a:t>
            </a:r>
            <a:r>
              <a:rPr lang="en-IN" sz="2800" dirty="0" smtClean="0">
                <a:latin typeface="Cambria" panose="02040503050406030204" pitchFamily="18" charset="0"/>
                <a:ea typeface="Cambria" panose="02040503050406030204" pitchFamily="18" charset="0"/>
              </a:rPr>
              <a:t>	 </a:t>
            </a:r>
            <a:r>
              <a:rPr lang="en-IN" sz="2800" dirty="0" err="1">
                <a:latin typeface="Cambria" panose="02040503050406030204" pitchFamily="18" charset="0"/>
                <a:ea typeface="Cambria" panose="02040503050406030204" pitchFamily="18" charset="0"/>
              </a:rPr>
              <a:t>printf</a:t>
            </a:r>
            <a:r>
              <a:rPr lang="en-IN" sz="2800" dirty="0">
                <a:latin typeface="Cambria" panose="02040503050406030204" pitchFamily="18" charset="0"/>
                <a:ea typeface="Cambria" panose="02040503050406030204" pitchFamily="18" charset="0"/>
              </a:rPr>
              <a:t>("%d ", </a:t>
            </a:r>
            <a:r>
              <a:rPr lang="en-IN" sz="2800" dirty="0" err="1">
                <a:latin typeface="Cambria" panose="02040503050406030204" pitchFamily="18" charset="0"/>
                <a:ea typeface="Cambria" panose="02040503050406030204" pitchFamily="18" charset="0"/>
              </a:rPr>
              <a:t>arr</a:t>
            </a:r>
            <a:r>
              <a:rPr lang="en-IN" sz="2800" dirty="0">
                <a:latin typeface="Cambria" panose="02040503050406030204" pitchFamily="18" charset="0"/>
                <a:ea typeface="Cambria" panose="02040503050406030204" pitchFamily="18" charset="0"/>
              </a:rPr>
              <a:t>[</a:t>
            </a:r>
            <a:r>
              <a:rPr lang="en-IN" sz="2800" dirty="0" err="1">
                <a:latin typeface="Cambria" panose="02040503050406030204" pitchFamily="18" charset="0"/>
                <a:ea typeface="Cambria" panose="02040503050406030204" pitchFamily="18" charset="0"/>
              </a:rPr>
              <a:t>i</a:t>
            </a:r>
            <a:r>
              <a:rPr lang="en-IN" sz="2800" dirty="0">
                <a:latin typeface="Cambria" panose="02040503050406030204" pitchFamily="18" charset="0"/>
                <a:ea typeface="Cambria" panose="02040503050406030204" pitchFamily="18" charset="0"/>
              </a:rPr>
              <a:t>]);   </a:t>
            </a:r>
            <a:endParaRPr lang="en-IN" sz="2800" dirty="0" smtClean="0">
              <a:latin typeface="Cambria" panose="02040503050406030204" pitchFamily="18" charset="0"/>
              <a:ea typeface="Cambria" panose="02040503050406030204" pitchFamily="18" charset="0"/>
            </a:endParaRPr>
          </a:p>
          <a:p>
            <a:r>
              <a:rPr lang="en-IN" sz="2800" dirty="0">
                <a:latin typeface="Cambria" panose="02040503050406030204" pitchFamily="18" charset="0"/>
                <a:ea typeface="Cambria" panose="02040503050406030204" pitchFamily="18" charset="0"/>
              </a:rPr>
              <a:t>	</a:t>
            </a:r>
            <a:r>
              <a:rPr lang="en-IN" sz="2800" dirty="0" smtClean="0">
                <a:latin typeface="Cambria" panose="02040503050406030204" pitchFamily="18" charset="0"/>
                <a:ea typeface="Cambria" panose="02040503050406030204" pitchFamily="18" charset="0"/>
              </a:rPr>
              <a:t> }</a:t>
            </a:r>
          </a:p>
          <a:p>
            <a:r>
              <a:rPr lang="en-IN" sz="2800" dirty="0" smtClean="0">
                <a:latin typeface="Cambria" panose="02040503050406030204" pitchFamily="18" charset="0"/>
                <a:ea typeface="Cambria" panose="02040503050406030204" pitchFamily="18" charset="0"/>
              </a:rPr>
              <a:t> return </a:t>
            </a:r>
            <a:r>
              <a:rPr lang="en-IN" sz="2800" dirty="0">
                <a:latin typeface="Cambria" panose="02040503050406030204" pitchFamily="18" charset="0"/>
                <a:ea typeface="Cambria" panose="02040503050406030204" pitchFamily="18" charset="0"/>
              </a:rPr>
              <a:t>0</a:t>
            </a:r>
            <a:r>
              <a:rPr lang="en-IN" sz="2800" dirty="0" smtClean="0">
                <a:latin typeface="Cambria" panose="02040503050406030204" pitchFamily="18" charset="0"/>
                <a:ea typeface="Cambria" panose="02040503050406030204" pitchFamily="18" charset="0"/>
              </a:rPr>
              <a:t>;</a:t>
            </a:r>
          </a:p>
          <a:p>
            <a:r>
              <a:rPr lang="en-IN" sz="2800" dirty="0" smtClean="0">
                <a:latin typeface="Cambria" panose="02040503050406030204" pitchFamily="18" charset="0"/>
                <a:ea typeface="Cambria" panose="02040503050406030204" pitchFamily="18" charset="0"/>
              </a:rPr>
              <a:t>}						</a:t>
            </a:r>
            <a:r>
              <a:rPr lang="en-GB" sz="2800" b="1" dirty="0" smtClean="0">
                <a:latin typeface="Cambria" panose="02040503050406030204" pitchFamily="18" charset="0"/>
                <a:ea typeface="Cambria" panose="02040503050406030204" pitchFamily="18" charset="0"/>
              </a:rPr>
              <a:t>Output </a:t>
            </a:r>
            <a:r>
              <a:rPr lang="en-GB" sz="2800" b="1" dirty="0">
                <a:latin typeface="Cambria" panose="02040503050406030204" pitchFamily="18" charset="0"/>
                <a:ea typeface="Cambria" panose="02040503050406030204" pitchFamily="18" charset="0"/>
              </a:rPr>
              <a:t>: </a:t>
            </a:r>
            <a:r>
              <a:rPr lang="en-GB" sz="2800" dirty="0">
                <a:latin typeface="Cambria" panose="02040503050406030204" pitchFamily="18" charset="0"/>
                <a:ea typeface="Cambria" panose="02040503050406030204" pitchFamily="18" charset="0"/>
              </a:rPr>
              <a:t>Stored values: 1 2 3 4 5</a:t>
            </a:r>
            <a:endParaRPr lang="en-IN" sz="2800" dirty="0">
              <a:latin typeface="Cambria" panose="02040503050406030204" pitchFamily="18" charset="0"/>
              <a:ea typeface="Cambria" panose="02040503050406030204" pitchFamily="18" charset="0"/>
            </a:endParaRPr>
          </a:p>
          <a:p>
            <a:endParaRPr lang="en-IN" sz="2800" dirty="0" smtClean="0">
              <a:latin typeface="Cambria" panose="02040503050406030204" pitchFamily="18" charset="0"/>
              <a:ea typeface="Cambria" panose="02040503050406030204" pitchFamily="18" charset="0"/>
            </a:endParaRPr>
          </a:p>
          <a:p>
            <a:endParaRPr lang="en-IN"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99094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136072" y="1429666"/>
            <a:ext cx="10252364" cy="3532442"/>
          </a:xfrm>
          <a:prstGeom prst="rect">
            <a:avLst/>
          </a:prstGeom>
        </p:spPr>
        <p:txBody>
          <a:bodyPr wrap="square">
            <a:spAutoFit/>
          </a:bodyPr>
          <a:lstStyle/>
          <a:p>
            <a:r>
              <a:rPr lang="en-GB" sz="2400" b="1" dirty="0" smtClean="0">
                <a:latin typeface="Cambria" panose="02040503050406030204" pitchFamily="18" charset="0"/>
                <a:ea typeface="Cambria" panose="02040503050406030204" pitchFamily="18" charset="0"/>
                <a:cs typeface="Times New Roman" panose="02020603050405020304" pitchFamily="18" charset="0"/>
              </a:rPr>
              <a:t>Definition</a:t>
            </a:r>
          </a:p>
          <a:p>
            <a:endParaRPr lang="en-GB" sz="2400" b="1" dirty="0" smtClean="0">
              <a:latin typeface="Cambria" panose="02040503050406030204" pitchFamily="18" charset="0"/>
              <a:ea typeface="Cambria" panose="02040503050406030204" pitchFamily="18" charset="0"/>
              <a:cs typeface="Times New Roman" panose="02020603050405020304" pitchFamily="18" charset="0"/>
            </a:endParaRPr>
          </a:p>
          <a:p>
            <a:pPr marL="342900" indent="-342900">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cs typeface="Times New Roman" panose="02020603050405020304" pitchFamily="18" charset="0"/>
              </a:rPr>
              <a:t>A </a:t>
            </a:r>
            <a:r>
              <a:rPr lang="en-GB" sz="2400" b="1" dirty="0" smtClean="0">
                <a:latin typeface="Cambria" panose="02040503050406030204" pitchFamily="18" charset="0"/>
                <a:ea typeface="Cambria" panose="02040503050406030204" pitchFamily="18" charset="0"/>
                <a:cs typeface="Times New Roman" panose="02020603050405020304" pitchFamily="18" charset="0"/>
              </a:rPr>
              <a:t>data structure</a:t>
            </a:r>
            <a:r>
              <a:rPr lang="en-GB" sz="2400" dirty="0" smtClean="0">
                <a:latin typeface="Cambria" panose="02040503050406030204" pitchFamily="18" charset="0"/>
                <a:ea typeface="Cambria" panose="02040503050406030204" pitchFamily="18" charset="0"/>
                <a:cs typeface="Times New Roman" panose="02020603050405020304" pitchFamily="18" charset="0"/>
              </a:rPr>
              <a:t> is a specialized format for organizing, storing, and managing data efficiently. It defines the relationship between data elements and the operations that can be performed on them.</a:t>
            </a:r>
          </a:p>
          <a:p>
            <a:pPr marL="342900" indent="-342900">
              <a:lnSpc>
                <a:spcPct val="150000"/>
              </a:lnSpc>
              <a:buFont typeface="Wingdings" panose="05000000000000000000" pitchFamily="2" charset="2"/>
              <a:buChar char="Ø"/>
            </a:pPr>
            <a:r>
              <a:rPr lang="en-GB" sz="2400" dirty="0" smtClean="0">
                <a:latin typeface="Cambria" panose="02040503050406030204" pitchFamily="18" charset="0"/>
                <a:ea typeface="Cambria" panose="02040503050406030204" pitchFamily="18" charset="0"/>
                <a:cs typeface="Times New Roman" panose="02020603050405020304" pitchFamily="18" charset="0"/>
              </a:rPr>
              <a:t>A well-designed data structure enhances performance, reduces complexity, and optimizes resource utilization.</a:t>
            </a:r>
            <a:endParaRPr lang="en-GB" sz="2400" dirty="0">
              <a:latin typeface="Cambria" panose="02040503050406030204" pitchFamily="18" charset="0"/>
              <a:ea typeface="Cambria" panose="02040503050406030204" pitchFamily="18" charset="0"/>
              <a:cs typeface="Times New Roman" panose="02020603050405020304" pitchFamily="18" charset="0"/>
            </a:endParaRPr>
          </a:p>
        </p:txBody>
      </p:sp>
      <p:sp>
        <p:nvSpPr>
          <p:cNvPr id="6" name="Rectangle 5"/>
          <p:cNvSpPr/>
          <p:nvPr/>
        </p:nvSpPr>
        <p:spPr>
          <a:xfrm>
            <a:off x="1565563" y="5243475"/>
            <a:ext cx="9393381" cy="523220"/>
          </a:xfrm>
          <a:prstGeom prst="rect">
            <a:avLst/>
          </a:prstGeom>
        </p:spPr>
        <p:txBody>
          <a:bodyPr wrap="square">
            <a:spAutoFit/>
          </a:bodyPr>
          <a:lstStyle/>
          <a:p>
            <a:pPr marR="36830" algn="ctr">
              <a:lnSpc>
                <a:spcPct val="100000"/>
              </a:lnSpc>
              <a:spcBef>
                <a:spcPts val="1440"/>
              </a:spcBef>
            </a:pPr>
            <a:r>
              <a:rPr lang="en-GB" sz="2800" b="1" dirty="0">
                <a:latin typeface="Cambria" panose="02040503050406030204" pitchFamily="18" charset="0"/>
                <a:ea typeface="Cambria" panose="02040503050406030204" pitchFamily="18" charset="0"/>
                <a:cs typeface="Times New Roman"/>
              </a:rPr>
              <a:t>Data</a:t>
            </a:r>
            <a:r>
              <a:rPr lang="en-GB" sz="2800" b="1" spc="-20" dirty="0">
                <a:latin typeface="Cambria" panose="02040503050406030204" pitchFamily="18" charset="0"/>
                <a:ea typeface="Cambria" panose="02040503050406030204" pitchFamily="18" charset="0"/>
                <a:cs typeface="Times New Roman"/>
              </a:rPr>
              <a:t> </a:t>
            </a:r>
            <a:r>
              <a:rPr lang="en-GB" sz="2800" b="1" spc="-10" dirty="0">
                <a:latin typeface="Cambria" panose="02040503050406030204" pitchFamily="18" charset="0"/>
                <a:ea typeface="Cambria" panose="02040503050406030204" pitchFamily="18" charset="0"/>
                <a:cs typeface="Times New Roman"/>
              </a:rPr>
              <a:t>Structure</a:t>
            </a:r>
            <a:r>
              <a:rPr lang="en-GB" sz="2800" b="1" spc="-65" dirty="0">
                <a:latin typeface="Cambria" panose="02040503050406030204" pitchFamily="18" charset="0"/>
                <a:ea typeface="Cambria" panose="02040503050406030204" pitchFamily="18" charset="0"/>
                <a:cs typeface="Times New Roman"/>
              </a:rPr>
              <a:t> </a:t>
            </a:r>
            <a:r>
              <a:rPr lang="en-GB" sz="2800" b="1" spc="5" dirty="0">
                <a:latin typeface="Cambria" panose="02040503050406030204" pitchFamily="18" charset="0"/>
                <a:ea typeface="Cambria" panose="02040503050406030204" pitchFamily="18" charset="0"/>
                <a:cs typeface="Times New Roman"/>
              </a:rPr>
              <a:t>=</a:t>
            </a:r>
            <a:r>
              <a:rPr lang="en-GB" sz="2800" b="1" spc="-5" dirty="0">
                <a:latin typeface="Cambria" panose="02040503050406030204" pitchFamily="18" charset="0"/>
                <a:ea typeface="Cambria" panose="02040503050406030204" pitchFamily="18" charset="0"/>
                <a:cs typeface="Times New Roman"/>
              </a:rPr>
              <a:t> </a:t>
            </a:r>
            <a:r>
              <a:rPr lang="en-GB" sz="2800" b="1" dirty="0">
                <a:latin typeface="Cambria" panose="02040503050406030204" pitchFamily="18" charset="0"/>
                <a:ea typeface="Cambria" panose="02040503050406030204" pitchFamily="18" charset="0"/>
                <a:cs typeface="Times New Roman"/>
              </a:rPr>
              <a:t>Organized</a:t>
            </a:r>
            <a:r>
              <a:rPr lang="en-GB" sz="2800" b="1" spc="-20" dirty="0">
                <a:latin typeface="Cambria" panose="02040503050406030204" pitchFamily="18" charset="0"/>
                <a:ea typeface="Cambria" panose="02040503050406030204" pitchFamily="18" charset="0"/>
                <a:cs typeface="Times New Roman"/>
              </a:rPr>
              <a:t> </a:t>
            </a:r>
            <a:r>
              <a:rPr lang="en-GB" sz="2800" b="1" dirty="0">
                <a:latin typeface="Cambria" panose="02040503050406030204" pitchFamily="18" charset="0"/>
                <a:ea typeface="Cambria" panose="02040503050406030204" pitchFamily="18" charset="0"/>
                <a:cs typeface="Times New Roman"/>
              </a:rPr>
              <a:t>Data</a:t>
            </a:r>
            <a:r>
              <a:rPr lang="en-GB" sz="2800" b="1" spc="-65" dirty="0">
                <a:latin typeface="Cambria" panose="02040503050406030204" pitchFamily="18" charset="0"/>
                <a:ea typeface="Cambria" panose="02040503050406030204" pitchFamily="18" charset="0"/>
                <a:cs typeface="Times New Roman"/>
              </a:rPr>
              <a:t> </a:t>
            </a:r>
            <a:r>
              <a:rPr lang="en-GB" sz="2800" b="1" spc="5" dirty="0">
                <a:latin typeface="Cambria" panose="02040503050406030204" pitchFamily="18" charset="0"/>
                <a:ea typeface="Cambria" panose="02040503050406030204" pitchFamily="18" charset="0"/>
                <a:cs typeface="Times New Roman"/>
              </a:rPr>
              <a:t>+</a:t>
            </a:r>
            <a:r>
              <a:rPr lang="en-GB" sz="2800" b="1" spc="-275" dirty="0">
                <a:latin typeface="Cambria" panose="02040503050406030204" pitchFamily="18" charset="0"/>
                <a:ea typeface="Cambria" panose="02040503050406030204" pitchFamily="18" charset="0"/>
                <a:cs typeface="Times New Roman"/>
              </a:rPr>
              <a:t> </a:t>
            </a:r>
            <a:r>
              <a:rPr lang="en-GB" sz="2800" b="1" spc="5" dirty="0">
                <a:latin typeface="Cambria" panose="02040503050406030204" pitchFamily="18" charset="0"/>
                <a:ea typeface="Cambria" panose="02040503050406030204" pitchFamily="18" charset="0"/>
                <a:cs typeface="Times New Roman"/>
              </a:rPr>
              <a:t>Allowed</a:t>
            </a:r>
            <a:r>
              <a:rPr lang="en-GB" sz="2800" b="1" spc="-70" dirty="0">
                <a:latin typeface="Cambria" panose="02040503050406030204" pitchFamily="18" charset="0"/>
                <a:ea typeface="Cambria" panose="02040503050406030204" pitchFamily="18" charset="0"/>
                <a:cs typeface="Times New Roman"/>
              </a:rPr>
              <a:t> </a:t>
            </a:r>
            <a:r>
              <a:rPr lang="en-GB" sz="2800" b="1" dirty="0">
                <a:latin typeface="Cambria" panose="02040503050406030204" pitchFamily="18" charset="0"/>
                <a:ea typeface="Cambria" panose="02040503050406030204" pitchFamily="18" charset="0"/>
                <a:cs typeface="Times New Roman"/>
              </a:rPr>
              <a:t>Operations</a:t>
            </a:r>
            <a:endParaRPr lang="en-GB" sz="2800" dirty="0">
              <a:latin typeface="Cambria" panose="02040503050406030204" pitchFamily="18" charset="0"/>
              <a:ea typeface="Cambria" panose="02040503050406030204" pitchFamily="18" charset="0"/>
              <a:cs typeface="Times New Roman"/>
            </a:endParaRPr>
          </a:p>
        </p:txBody>
      </p:sp>
    </p:spTree>
    <p:extLst>
      <p:ext uri="{BB962C8B-B14F-4D97-AF65-F5344CB8AC3E}">
        <p14:creationId xmlns:p14="http://schemas.microsoft.com/office/powerpoint/2010/main" val="3720343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595745" y="2039127"/>
            <a:ext cx="10432473" cy="3244030"/>
          </a:xfrm>
          <a:prstGeom prst="rect">
            <a:avLst/>
          </a:prstGeom>
        </p:spPr>
        <p:txBody>
          <a:bodyPr wrap="square">
            <a:spAutoFit/>
          </a:bodyPr>
          <a:lstStyle/>
          <a:p>
            <a:pPr>
              <a:lnSpc>
                <a:spcPct val="150000"/>
              </a:lnSpc>
            </a:pPr>
            <a:r>
              <a:rPr lang="en-GB" sz="2800" b="1" dirty="0">
                <a:latin typeface="Cambria" panose="02040503050406030204" pitchFamily="18" charset="0"/>
                <a:ea typeface="Cambria" panose="02040503050406030204" pitchFamily="18" charset="0"/>
              </a:rPr>
              <a:t>Characteristics of Static Memory Allocation:</a:t>
            </a:r>
            <a:r>
              <a:rPr lang="en-GB" sz="2800" dirty="0">
                <a:latin typeface="Cambria" panose="02040503050406030204" pitchFamily="18" charset="0"/>
                <a:ea typeface="Cambria" panose="02040503050406030204" pitchFamily="18" charset="0"/>
              </a:rPr>
              <a:t> </a:t>
            </a:r>
            <a:endParaRPr lang="en-GB" sz="2800" dirty="0" smtClean="0">
              <a:latin typeface="Cambria" panose="02040503050406030204" pitchFamily="18" charset="0"/>
              <a:ea typeface="Cambria" panose="02040503050406030204" pitchFamily="18" charset="0"/>
            </a:endParaRPr>
          </a:p>
          <a:p>
            <a:pPr marL="457200" indent="-457200">
              <a:lnSpc>
                <a:spcPct val="150000"/>
              </a:lnSpc>
              <a:buFont typeface="Wingdings" panose="05000000000000000000" pitchFamily="2" charset="2"/>
              <a:buChar char="Ø"/>
            </a:pPr>
            <a:r>
              <a:rPr lang="en-GB" sz="2800" dirty="0" smtClean="0">
                <a:latin typeface="Cambria" panose="02040503050406030204" pitchFamily="18" charset="0"/>
                <a:ea typeface="Cambria" panose="02040503050406030204" pitchFamily="18" charset="0"/>
              </a:rPr>
              <a:t>Memory </a:t>
            </a:r>
            <a:r>
              <a:rPr lang="en-GB" sz="2800" dirty="0">
                <a:latin typeface="Cambria" panose="02040503050406030204" pitchFamily="18" charset="0"/>
                <a:ea typeface="Cambria" panose="02040503050406030204" pitchFamily="18" charset="0"/>
              </a:rPr>
              <a:t>size is fixed and allocated during compilation. </a:t>
            </a:r>
            <a:endParaRPr lang="en-GB" sz="2800" dirty="0" smtClean="0">
              <a:latin typeface="Cambria" panose="02040503050406030204" pitchFamily="18" charset="0"/>
              <a:ea typeface="Cambria" panose="02040503050406030204" pitchFamily="18" charset="0"/>
            </a:endParaRPr>
          </a:p>
          <a:p>
            <a:pPr marL="457200" indent="-457200">
              <a:lnSpc>
                <a:spcPct val="150000"/>
              </a:lnSpc>
              <a:buFont typeface="Wingdings" panose="05000000000000000000" pitchFamily="2" charset="2"/>
              <a:buChar char="Ø"/>
            </a:pPr>
            <a:r>
              <a:rPr lang="en-GB" sz="2800" dirty="0" smtClean="0">
                <a:latin typeface="Cambria" panose="02040503050406030204" pitchFamily="18" charset="0"/>
                <a:ea typeface="Cambria" panose="02040503050406030204" pitchFamily="18" charset="0"/>
              </a:rPr>
              <a:t>Faster </a:t>
            </a:r>
            <a:r>
              <a:rPr lang="en-GB" sz="2800" dirty="0">
                <a:latin typeface="Cambria" panose="02040503050406030204" pitchFamily="18" charset="0"/>
                <a:ea typeface="Cambria" panose="02040503050406030204" pitchFamily="18" charset="0"/>
              </a:rPr>
              <a:t>than dynamic memory allocation. </a:t>
            </a:r>
            <a:endParaRPr lang="en-GB" sz="2800" dirty="0" smtClean="0">
              <a:latin typeface="Cambria" panose="02040503050406030204" pitchFamily="18" charset="0"/>
              <a:ea typeface="Cambria" panose="02040503050406030204" pitchFamily="18" charset="0"/>
            </a:endParaRPr>
          </a:p>
          <a:p>
            <a:pPr marL="457200" indent="-457200">
              <a:lnSpc>
                <a:spcPct val="150000"/>
              </a:lnSpc>
              <a:buFont typeface="Wingdings" panose="05000000000000000000" pitchFamily="2" charset="2"/>
              <a:buChar char="Ø"/>
            </a:pPr>
            <a:r>
              <a:rPr lang="en-GB" sz="2800" dirty="0" smtClean="0">
                <a:latin typeface="Cambria" panose="02040503050406030204" pitchFamily="18" charset="0"/>
                <a:ea typeface="Cambria" panose="02040503050406030204" pitchFamily="18" charset="0"/>
              </a:rPr>
              <a:t>No </a:t>
            </a:r>
            <a:r>
              <a:rPr lang="en-GB" sz="2800" dirty="0">
                <a:latin typeface="Cambria" panose="02040503050406030204" pitchFamily="18" charset="0"/>
                <a:ea typeface="Cambria" panose="02040503050406030204" pitchFamily="18" charset="0"/>
              </a:rPr>
              <a:t>risk of memory leaks. </a:t>
            </a:r>
            <a:endParaRPr lang="en-GB" sz="2800" dirty="0" smtClean="0">
              <a:latin typeface="Cambria" panose="02040503050406030204" pitchFamily="18" charset="0"/>
              <a:ea typeface="Cambria" panose="02040503050406030204" pitchFamily="18" charset="0"/>
            </a:endParaRPr>
          </a:p>
          <a:p>
            <a:pPr marL="457200" indent="-457200">
              <a:lnSpc>
                <a:spcPct val="150000"/>
              </a:lnSpc>
              <a:buFont typeface="Wingdings" panose="05000000000000000000" pitchFamily="2" charset="2"/>
              <a:buChar char="Ø"/>
            </a:pPr>
            <a:r>
              <a:rPr lang="en-GB" sz="2800" dirty="0" smtClean="0">
                <a:latin typeface="Cambria" panose="02040503050406030204" pitchFamily="18" charset="0"/>
                <a:ea typeface="Cambria" panose="02040503050406030204" pitchFamily="18" charset="0"/>
              </a:rPr>
              <a:t>Limited </a:t>
            </a:r>
            <a:r>
              <a:rPr lang="en-GB" sz="2800" dirty="0">
                <a:latin typeface="Cambria" panose="02040503050406030204" pitchFamily="18" charset="0"/>
                <a:ea typeface="Cambria" panose="02040503050406030204" pitchFamily="18" charset="0"/>
              </a:rPr>
              <a:t>flexibility (size cannot be changed at runtime).</a:t>
            </a:r>
          </a:p>
        </p:txBody>
      </p:sp>
    </p:spTree>
    <p:extLst>
      <p:ext uri="{BB962C8B-B14F-4D97-AF65-F5344CB8AC3E}">
        <p14:creationId xmlns:p14="http://schemas.microsoft.com/office/powerpoint/2010/main" val="25041666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0" y="1039670"/>
            <a:ext cx="11984182" cy="6340197"/>
          </a:xfrm>
          <a:prstGeom prst="rect">
            <a:avLst/>
          </a:prstGeom>
        </p:spPr>
        <p:txBody>
          <a:bodyPr wrap="square">
            <a:spAutoFit/>
          </a:bodyPr>
          <a:lstStyle/>
          <a:p>
            <a:pPr>
              <a:lnSpc>
                <a:spcPct val="150000"/>
              </a:lnSpc>
            </a:pPr>
            <a:r>
              <a:rPr lang="en-GB" sz="2800" b="1" dirty="0">
                <a:latin typeface="Cambria" panose="02040503050406030204" pitchFamily="18" charset="0"/>
                <a:ea typeface="Cambria" panose="02040503050406030204" pitchFamily="18" charset="0"/>
              </a:rPr>
              <a:t>Dynamic Memory Allocation</a:t>
            </a:r>
          </a:p>
          <a:p>
            <a:r>
              <a:rPr lang="en-GB" sz="2800" dirty="0">
                <a:latin typeface="Cambria" panose="02040503050406030204" pitchFamily="18" charset="0"/>
                <a:ea typeface="Cambria" panose="02040503050406030204" pitchFamily="18" charset="0"/>
              </a:rPr>
              <a:t>Dynamic memory allocation allows programs to allocate memory at runtime instead of compile time, which helps in efficient memory management. It is particularly useful when the size of data structures is unknown before </a:t>
            </a:r>
            <a:r>
              <a:rPr lang="en-GB" sz="2800" dirty="0" smtClean="0">
                <a:latin typeface="Cambria" panose="02040503050406030204" pitchFamily="18" charset="0"/>
                <a:ea typeface="Cambria" panose="02040503050406030204" pitchFamily="18" charset="0"/>
              </a:rPr>
              <a:t>execution.</a:t>
            </a:r>
          </a:p>
          <a:p>
            <a:pPr>
              <a:lnSpc>
                <a:spcPct val="150000"/>
              </a:lnSpc>
            </a:pPr>
            <a:r>
              <a:rPr lang="en-GB" sz="2800" b="1" dirty="0" smtClean="0">
                <a:latin typeface="Cambria" panose="02040503050406030204" pitchFamily="18" charset="0"/>
                <a:ea typeface="Cambria" panose="02040503050406030204" pitchFamily="18" charset="0"/>
              </a:rPr>
              <a:t>Why </a:t>
            </a:r>
            <a:r>
              <a:rPr lang="en-GB" sz="2800" b="1" dirty="0">
                <a:latin typeface="Cambria" panose="02040503050406030204" pitchFamily="18" charset="0"/>
                <a:ea typeface="Cambria" panose="02040503050406030204" pitchFamily="18" charset="0"/>
              </a:rPr>
              <a:t>Use Dynamic Memory Allocation?</a:t>
            </a: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Allows efficient use of memory.</a:t>
            </a: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Avoids wastage of memory (compared to static allocation).</a:t>
            </a: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Required for handling large data structures like linked lists, trees, graphs, etc.</a:t>
            </a:r>
          </a:p>
          <a:p>
            <a:pPr>
              <a:lnSpc>
                <a:spcPct val="150000"/>
              </a:lnSpc>
              <a:buFont typeface="Arial" panose="020B0604020202020204" pitchFamily="34" charset="0"/>
              <a:buChar char="•"/>
            </a:pPr>
            <a:r>
              <a:rPr lang="en-GB" sz="2800" dirty="0">
                <a:latin typeface="Cambria" panose="02040503050406030204" pitchFamily="18" charset="0"/>
                <a:ea typeface="Cambria" panose="02040503050406030204" pitchFamily="18" charset="0"/>
              </a:rPr>
              <a:t>Enables memory reusability and efficient resource management.</a:t>
            </a:r>
          </a:p>
          <a:p>
            <a:pPr>
              <a:lnSpc>
                <a:spcPct val="150000"/>
              </a:lnSpc>
            </a:pPr>
            <a:endParaRPr lang="en-GB" sz="2800" dirty="0">
              <a:latin typeface="Cambria" panose="02040503050406030204" pitchFamily="18" charset="0"/>
              <a:ea typeface="Cambria" panose="02040503050406030204" pitchFamily="18" charset="0"/>
            </a:endParaRPr>
          </a:p>
        </p:txBody>
      </p:sp>
      <p:sp>
        <p:nvSpPr>
          <p:cNvPr id="6" name="Rectangle 5"/>
          <p:cNvSpPr/>
          <p:nvPr/>
        </p:nvSpPr>
        <p:spPr>
          <a:xfrm>
            <a:off x="1" y="4422247"/>
            <a:ext cx="11554690" cy="369332"/>
          </a:xfrm>
          <a:prstGeom prst="rect">
            <a:avLst/>
          </a:prstGeom>
        </p:spPr>
        <p:txBody>
          <a:bodyPr wrap="square">
            <a:spAutoFit/>
          </a:bodyPr>
          <a:lstStyle/>
          <a:p>
            <a:endParaRPr lang="en-GB" dirty="0"/>
          </a:p>
        </p:txBody>
      </p:sp>
    </p:spTree>
    <p:extLst>
      <p:ext uri="{BB962C8B-B14F-4D97-AF65-F5344CB8AC3E}">
        <p14:creationId xmlns:p14="http://schemas.microsoft.com/office/powerpoint/2010/main" val="1598226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1"/>
          <p:cNvSpPr>
            <a:spLocks noChangeArrowheads="1"/>
          </p:cNvSpPr>
          <p:nvPr/>
        </p:nvSpPr>
        <p:spPr bwMode="auto">
          <a:xfrm>
            <a:off x="0" y="971959"/>
            <a:ext cx="11984182"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Memory Allocation Functions in C</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The </a:t>
            </a:r>
            <a:r>
              <a:rPr kumimoji="0" lang="en-US" altLang="en-US" sz="28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stdlib.h</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library provides four functions for dynamic memory management:</a:t>
            </a:r>
          </a:p>
          <a:p>
            <a:pPr marL="0" marR="0" lvl="0" indent="0" algn="l" defTabSz="914400" rtl="0" eaLnBrk="0" fontAlgn="base" latinLnBrk="0" hangingPunct="0">
              <a:lnSpc>
                <a:spcPct val="150000"/>
              </a:lnSpc>
              <a:spcBef>
                <a:spcPct val="0"/>
              </a:spcBef>
              <a:spcAft>
                <a:spcPct val="0"/>
              </a:spcAft>
              <a:buClrTx/>
              <a:buSzTx/>
              <a:buFontTx/>
              <a:buAutoNum type="arabicPeriod"/>
              <a:tabLst/>
            </a:pPr>
            <a:r>
              <a:rPr kumimoji="0" lang="en-US" altLang="en-US" sz="28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malloc</a:t>
            </a: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 Allocates a block of memory.</a:t>
            </a:r>
          </a:p>
          <a:p>
            <a:pPr marL="0" marR="0" lvl="0" indent="0" algn="l" defTabSz="914400" rtl="0" eaLnBrk="0" fontAlgn="base" latinLnBrk="0" hangingPunct="0">
              <a:lnSpc>
                <a:spcPct val="150000"/>
              </a:lnSpc>
              <a:spcBef>
                <a:spcPct val="0"/>
              </a:spcBef>
              <a:spcAft>
                <a:spcPct val="0"/>
              </a:spcAft>
              <a:buClrTx/>
              <a:buSzTx/>
              <a:buFontTx/>
              <a:buAutoNum type="arabicPeriod" startAt="2"/>
              <a:tabLst/>
            </a:pPr>
            <a:r>
              <a:rPr kumimoji="0" lang="en-US" altLang="en-US" sz="28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calloc</a:t>
            </a: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 Allocates multiple blocks and initializes them to zero.</a:t>
            </a:r>
          </a:p>
          <a:p>
            <a:pPr marL="0" marR="0" lvl="0" indent="0" algn="l" defTabSz="914400" rtl="0" eaLnBrk="0" fontAlgn="base" latinLnBrk="0" hangingPunct="0">
              <a:lnSpc>
                <a:spcPct val="150000"/>
              </a:lnSpc>
              <a:spcBef>
                <a:spcPct val="0"/>
              </a:spcBef>
              <a:spcAft>
                <a:spcPct val="0"/>
              </a:spcAft>
              <a:buClrTx/>
              <a:buSzTx/>
              <a:buFontTx/>
              <a:buAutoNum type="arabicPeriod" startAt="3"/>
              <a:tabLst/>
            </a:pPr>
            <a:r>
              <a:rPr kumimoji="0" lang="en-US" altLang="en-US" sz="28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realloc</a:t>
            </a: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 Resizes previously allocated memory.</a:t>
            </a:r>
          </a:p>
          <a:p>
            <a:pPr marL="0" marR="0" lvl="0" indent="0" algn="l" defTabSz="914400" rtl="0" eaLnBrk="0" fontAlgn="base" latinLnBrk="0" hangingPunct="0">
              <a:lnSpc>
                <a:spcPct val="150000"/>
              </a:lnSpc>
              <a:spcBef>
                <a:spcPct val="0"/>
              </a:spcBef>
              <a:spcAft>
                <a:spcPct val="0"/>
              </a:spcAft>
              <a:buClrTx/>
              <a:buSzTx/>
              <a:buFontTx/>
              <a:buAutoNum type="arabicPeriod" startAt="4"/>
              <a:tabLst/>
            </a:pP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free()</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 Deallocates memory.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50176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0" y="1025236"/>
            <a:ext cx="11828060" cy="7632859"/>
          </a:xfrm>
          <a:prstGeom prst="rect">
            <a:avLst/>
          </a:prstGeom>
        </p:spPr>
        <p:txBody>
          <a:bodyPr wrap="square">
            <a:spAutoFit/>
          </a:bodyPr>
          <a:lstStyle/>
          <a:p>
            <a:pPr marL="514350" indent="-514350">
              <a:lnSpc>
                <a:spcPct val="150000"/>
              </a:lnSpc>
              <a:buAutoNum type="arabicPeriod"/>
            </a:pPr>
            <a:r>
              <a:rPr lang="en-IN" sz="2800" b="1" dirty="0" err="1" smtClean="0">
                <a:latin typeface="Cambria" panose="02040503050406030204" pitchFamily="18" charset="0"/>
                <a:ea typeface="Cambria" panose="02040503050406030204" pitchFamily="18" charset="0"/>
              </a:rPr>
              <a:t>malloc</a:t>
            </a:r>
            <a:r>
              <a:rPr lang="en-IN" sz="2800" b="1" dirty="0">
                <a:latin typeface="Cambria" panose="02040503050406030204" pitchFamily="18" charset="0"/>
                <a:ea typeface="Cambria" panose="02040503050406030204" pitchFamily="18" charset="0"/>
              </a:rPr>
              <a:t>() - Memory </a:t>
            </a:r>
            <a:r>
              <a:rPr lang="en-IN" sz="2800" b="1" dirty="0" smtClean="0">
                <a:latin typeface="Cambria" panose="02040503050406030204" pitchFamily="18" charset="0"/>
                <a:ea typeface="Cambria" panose="02040503050406030204" pitchFamily="18" charset="0"/>
              </a:rPr>
              <a:t>Allocation : </a:t>
            </a:r>
          </a:p>
          <a:p>
            <a:pPr marL="457200" indent="-457200">
              <a:lnSpc>
                <a:spcPct val="150000"/>
              </a:lnSpc>
              <a:buFont typeface="Wingdings" panose="05000000000000000000" pitchFamily="2" charset="2"/>
              <a:buChar char="Ø"/>
            </a:pPr>
            <a:r>
              <a:rPr lang="en-IN" sz="2800" dirty="0" smtClean="0">
                <a:latin typeface="Cambria" panose="02040503050406030204" pitchFamily="18" charset="0"/>
                <a:ea typeface="Cambria" panose="02040503050406030204" pitchFamily="18" charset="0"/>
              </a:rPr>
              <a:t>It is a built-in function declared in the header file  #include&lt;</a:t>
            </a:r>
            <a:r>
              <a:rPr lang="en-IN" sz="2800" dirty="0" err="1" smtClean="0">
                <a:latin typeface="Cambria" panose="02040503050406030204" pitchFamily="18" charset="0"/>
                <a:ea typeface="Cambria" panose="02040503050406030204" pitchFamily="18" charset="0"/>
              </a:rPr>
              <a:t>stdlib.h</a:t>
            </a:r>
            <a:r>
              <a:rPr lang="en-IN" sz="2800" dirty="0" smtClean="0">
                <a:latin typeface="Cambria" panose="02040503050406030204" pitchFamily="18" charset="0"/>
                <a:ea typeface="Cambria" panose="02040503050406030204" pitchFamily="18" charset="0"/>
              </a:rPr>
              <a:t>&gt;.</a:t>
            </a:r>
          </a:p>
          <a:p>
            <a:pPr marL="457200" indent="-457200">
              <a:lnSpc>
                <a:spcPct val="150000"/>
              </a:lnSpc>
              <a:buFont typeface="Wingdings" panose="05000000000000000000" pitchFamily="2" charset="2"/>
              <a:buChar char="Ø"/>
            </a:pPr>
            <a:r>
              <a:rPr lang="en-IN" sz="2800" dirty="0" err="1">
                <a:latin typeface="Cambria" panose="02040503050406030204" pitchFamily="18" charset="0"/>
                <a:ea typeface="Cambria" panose="02040503050406030204" pitchFamily="18" charset="0"/>
              </a:rPr>
              <a:t>m</a:t>
            </a:r>
            <a:r>
              <a:rPr lang="en-IN" sz="2800" dirty="0" err="1" smtClean="0">
                <a:latin typeface="Cambria" panose="02040503050406030204" pitchFamily="18" charset="0"/>
                <a:ea typeface="Cambria" panose="02040503050406030204" pitchFamily="18" charset="0"/>
              </a:rPr>
              <a:t>alloc</a:t>
            </a:r>
            <a:r>
              <a:rPr lang="en-IN" sz="2800" dirty="0" smtClean="0">
                <a:latin typeface="Cambria" panose="02040503050406030204" pitchFamily="18" charset="0"/>
                <a:ea typeface="Cambria" panose="02040503050406030204" pitchFamily="18" charset="0"/>
              </a:rPr>
              <a:t> is the short name for </a:t>
            </a:r>
            <a:r>
              <a:rPr lang="en-IN" sz="2800" b="1" dirty="0" smtClean="0">
                <a:latin typeface="Cambria" panose="02040503050406030204" pitchFamily="18" charset="0"/>
                <a:ea typeface="Cambria" panose="02040503050406030204" pitchFamily="18" charset="0"/>
              </a:rPr>
              <a:t>“memory allocation” </a:t>
            </a:r>
            <a:r>
              <a:rPr lang="en-IN" sz="2800" dirty="0" smtClean="0">
                <a:latin typeface="Cambria" panose="02040503050406030204" pitchFamily="18" charset="0"/>
                <a:ea typeface="Cambria" panose="02040503050406030204" pitchFamily="18" charset="0"/>
              </a:rPr>
              <a:t>and is used to dynamically allocate a single large block of contiguous memory according to the size specified.</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IN" sz="2800" b="1" dirty="0">
                <a:latin typeface="Cambria" panose="02040503050406030204" pitchFamily="18" charset="0"/>
                <a:ea typeface="Cambria" panose="02040503050406030204" pitchFamily="18" charset="0"/>
              </a:rPr>
              <a:t>Syntax: void* </a:t>
            </a:r>
            <a:r>
              <a:rPr lang="en-IN" sz="2800" b="1" dirty="0" err="1">
                <a:latin typeface="Cambria" panose="02040503050406030204" pitchFamily="18" charset="0"/>
                <a:ea typeface="Cambria" panose="02040503050406030204" pitchFamily="18" charset="0"/>
              </a:rPr>
              <a:t>malloc</a:t>
            </a:r>
            <a:r>
              <a:rPr lang="en-IN" sz="2800" b="1" dirty="0">
                <a:latin typeface="Cambria" panose="02040503050406030204" pitchFamily="18" charset="0"/>
                <a:ea typeface="Cambria" panose="02040503050406030204" pitchFamily="18" charset="0"/>
              </a:rPr>
              <a:t>(</a:t>
            </a:r>
            <a:r>
              <a:rPr lang="en-IN" sz="2800" b="1" dirty="0" err="1">
                <a:latin typeface="Cambria" panose="02040503050406030204" pitchFamily="18" charset="0"/>
                <a:ea typeface="Cambria" panose="02040503050406030204" pitchFamily="18" charset="0"/>
              </a:rPr>
              <a:t>size_t</a:t>
            </a:r>
            <a:r>
              <a:rPr lang="en-IN" sz="2800" b="1" dirty="0">
                <a:latin typeface="Cambria" panose="02040503050406030204" pitchFamily="18" charset="0"/>
                <a:ea typeface="Cambria" panose="02040503050406030204" pitchFamily="18" charset="0"/>
              </a:rPr>
              <a:t> size</a:t>
            </a:r>
            <a:r>
              <a:rPr lang="en-IN" sz="2800" b="1" dirty="0" smtClean="0">
                <a:latin typeface="Cambria" panose="02040503050406030204" pitchFamily="18" charset="0"/>
                <a:ea typeface="Cambria" panose="02040503050406030204" pitchFamily="18" charset="0"/>
              </a:rPr>
              <a:t>);</a:t>
            </a:r>
            <a:r>
              <a:rPr lang="en-US" altLang="en-US" sz="2800" dirty="0">
                <a:latin typeface="Arial" panose="020B0604020202020204" pitchFamily="34" charset="0"/>
              </a:rPr>
              <a:t> </a:t>
            </a:r>
            <a:endParaRPr lang="en-US" altLang="en-US" sz="2800" dirty="0" smtClean="0">
              <a:latin typeface="Arial" panose="020B0604020202020204" pitchFamily="34" charset="0"/>
            </a:endParaRP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smtClean="0">
                <a:latin typeface="Cambria" panose="02040503050406030204" pitchFamily="18" charset="0"/>
                <a:ea typeface="Cambria" panose="02040503050406030204" pitchFamily="18" charset="0"/>
              </a:rPr>
              <a:t>Allocates </a:t>
            </a:r>
            <a:r>
              <a:rPr lang="en-US" altLang="en-US" sz="2800" dirty="0">
                <a:latin typeface="Cambria" panose="02040503050406030204" pitchFamily="18" charset="0"/>
                <a:ea typeface="Cambria" panose="02040503050406030204" pitchFamily="18" charset="0"/>
              </a:rPr>
              <a:t>size bytes of memory and returns a pointer to it.</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Returns NULL if allocation fails.</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Uninitialized memory (garbage values remain).</a:t>
            </a:r>
          </a:p>
          <a:p>
            <a:pPr lvl="0" eaLnBrk="0" fontAlgn="base" hangingPunct="0">
              <a:spcBef>
                <a:spcPct val="0"/>
              </a:spcBef>
              <a:spcAft>
                <a:spcPct val="0"/>
              </a:spcAft>
            </a:pPr>
            <a:endParaRPr lang="en-US" altLang="en-US" sz="2800" dirty="0">
              <a:latin typeface="Arial" panose="020B0604020202020204" pitchFamily="34" charset="0"/>
            </a:endParaRPr>
          </a:p>
          <a:p>
            <a:pPr marL="457200" indent="-457200">
              <a:buFont typeface="Wingdings" panose="05000000000000000000" pitchFamily="2" charset="2"/>
              <a:buChar char="Ø"/>
            </a:pPr>
            <a:endParaRPr lang="en-IN" sz="2800" b="1" dirty="0" smtClean="0">
              <a:latin typeface="Cambria" panose="02040503050406030204" pitchFamily="18" charset="0"/>
              <a:ea typeface="Cambria" panose="02040503050406030204" pitchFamily="18" charset="0"/>
            </a:endParaRPr>
          </a:p>
          <a:p>
            <a:pPr marL="457200" indent="-457200">
              <a:buFont typeface="Wingdings" panose="05000000000000000000" pitchFamily="2" charset="2"/>
              <a:buChar char="Ø"/>
            </a:pPr>
            <a:endParaRPr lang="en-IN" sz="2800" b="1" dirty="0">
              <a:latin typeface="Cambria" panose="02040503050406030204" pitchFamily="18" charset="0"/>
              <a:ea typeface="Cambria" panose="02040503050406030204" pitchFamily="18" charset="0"/>
            </a:endParaRPr>
          </a:p>
          <a:p>
            <a:pPr marL="457200" indent="-457200">
              <a:buFont typeface="Wingdings" panose="05000000000000000000" pitchFamily="2" charset="2"/>
              <a:buChar char="Ø"/>
            </a:pPr>
            <a:endParaRPr lang="en-IN"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5732110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55961"/>
            <a:ext cx="12095018" cy="6463308"/>
          </a:xfrm>
          <a:prstGeom prst="rect">
            <a:avLst/>
          </a:prstGeom>
        </p:spPr>
        <p:txBody>
          <a:bodyPr wrap="square">
            <a:spAutoFit/>
          </a:bodyPr>
          <a:lstStyle/>
          <a:p>
            <a:r>
              <a:rPr lang="en-IN" b="1" dirty="0">
                <a:latin typeface="Cambria" panose="02040503050406030204" pitchFamily="18" charset="0"/>
                <a:ea typeface="Cambria" panose="02040503050406030204" pitchFamily="18" charset="0"/>
              </a:rPr>
              <a:t>Example:</a:t>
            </a:r>
            <a:endParaRPr lang="en-IN" dirty="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a:t>
            </a:r>
            <a:r>
              <a:rPr lang="en-IN" dirty="0">
                <a:latin typeface="Cambria" panose="02040503050406030204" pitchFamily="18" charset="0"/>
                <a:ea typeface="Cambria" panose="02040503050406030204" pitchFamily="18" charset="0"/>
              </a:rPr>
              <a:t>include &lt;</a:t>
            </a:r>
            <a:r>
              <a:rPr lang="en-IN" dirty="0" err="1">
                <a:latin typeface="Cambria" panose="02040503050406030204" pitchFamily="18" charset="0"/>
                <a:ea typeface="Cambria" panose="02040503050406030204" pitchFamily="18" charset="0"/>
              </a:rPr>
              <a:t>stdio.h</a:t>
            </a:r>
            <a:r>
              <a:rPr lang="en-IN" dirty="0" smtClean="0">
                <a:latin typeface="Cambria" panose="02040503050406030204" pitchFamily="18" charset="0"/>
                <a:ea typeface="Cambria" panose="02040503050406030204" pitchFamily="18" charset="0"/>
              </a:rPr>
              <a:t>&gt;</a:t>
            </a:r>
          </a:p>
          <a:p>
            <a:r>
              <a:rPr lang="en-IN" dirty="0" smtClean="0">
                <a:latin typeface="Cambria" panose="02040503050406030204" pitchFamily="18" charset="0"/>
                <a:ea typeface="Cambria" panose="02040503050406030204" pitchFamily="18" charset="0"/>
              </a:rPr>
              <a:t>#</a:t>
            </a:r>
            <a:r>
              <a:rPr lang="en-IN" dirty="0">
                <a:latin typeface="Cambria" panose="02040503050406030204" pitchFamily="18" charset="0"/>
                <a:ea typeface="Cambria" panose="02040503050406030204" pitchFamily="18" charset="0"/>
              </a:rPr>
              <a:t>include &lt;</a:t>
            </a:r>
            <a:r>
              <a:rPr lang="en-IN" dirty="0" err="1">
                <a:latin typeface="Cambria" panose="02040503050406030204" pitchFamily="18" charset="0"/>
                <a:ea typeface="Cambria" panose="02040503050406030204" pitchFamily="18" charset="0"/>
              </a:rPr>
              <a:t>stdlib.h</a:t>
            </a:r>
            <a:r>
              <a:rPr lang="en-IN" dirty="0" smtClean="0">
                <a:latin typeface="Cambria" panose="02040503050406030204" pitchFamily="18" charset="0"/>
                <a:ea typeface="Cambria" panose="02040503050406030204" pitchFamily="18" charset="0"/>
              </a:rPr>
              <a:t>&gt;</a:t>
            </a:r>
          </a:p>
          <a:p>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main</a:t>
            </a:r>
            <a:r>
              <a:rPr lang="en-IN" dirty="0" smtClean="0">
                <a:latin typeface="Cambria" panose="02040503050406030204" pitchFamily="18" charset="0"/>
                <a:ea typeface="Cambria" panose="02040503050406030204" pitchFamily="18" charset="0"/>
              </a:rPr>
              <a:t>()</a:t>
            </a:r>
          </a:p>
          <a:p>
            <a:r>
              <a:rPr lang="en-IN" dirty="0" smtClean="0">
                <a:latin typeface="Cambria" panose="02040503050406030204" pitchFamily="18" charset="0"/>
                <a:ea typeface="Cambria" panose="02040503050406030204" pitchFamily="18" charset="0"/>
              </a:rPr>
              <a:t>{    </a:t>
            </a:r>
          </a:p>
          <a:p>
            <a:r>
              <a:rPr lang="en-IN" dirty="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ptr</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malloc</a:t>
            </a:r>
            <a:r>
              <a:rPr lang="en-IN" dirty="0">
                <a:latin typeface="Cambria" panose="02040503050406030204" pitchFamily="18" charset="0"/>
                <a:ea typeface="Cambria" panose="02040503050406030204" pitchFamily="18" charset="0"/>
              </a:rPr>
              <a:t>(5 * </a:t>
            </a:r>
            <a:r>
              <a:rPr lang="en-IN" dirty="0" err="1">
                <a:latin typeface="Cambria" panose="02040503050406030204" pitchFamily="18" charset="0"/>
                <a:ea typeface="Cambria" panose="02040503050406030204" pitchFamily="18" charset="0"/>
              </a:rPr>
              <a:t>sizeof</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 Allocating memory for 5 integers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if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NULL</a:t>
            </a:r>
            <a:r>
              <a:rPr lang="en-IN" dirty="0" smtClean="0">
                <a:latin typeface="Cambria" panose="02040503050406030204" pitchFamily="18" charset="0"/>
                <a:ea typeface="Cambria" panose="02040503050406030204" pitchFamily="18" charset="0"/>
              </a:rPr>
              <a:t>)  {        </a:t>
            </a: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allocation failed\n");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return </a:t>
            </a:r>
            <a:r>
              <a:rPr lang="en-IN" dirty="0">
                <a:latin typeface="Cambria" panose="02040503050406030204" pitchFamily="18" charset="0"/>
                <a:ea typeface="Cambria" panose="02040503050406030204" pitchFamily="18" charset="0"/>
              </a:rPr>
              <a:t>1;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p>
          <a:p>
            <a:r>
              <a:rPr lang="en-IN" dirty="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allocated using </a:t>
            </a:r>
            <a:r>
              <a:rPr lang="en-IN" dirty="0" err="1">
                <a:latin typeface="Cambria" panose="02040503050406030204" pitchFamily="18" charset="0"/>
                <a:ea typeface="Cambria" panose="02040503050406030204" pitchFamily="18" charset="0"/>
              </a:rPr>
              <a:t>malloc</a:t>
            </a:r>
            <a:r>
              <a:rPr lang="en-IN" dirty="0">
                <a:latin typeface="Cambria" panose="02040503050406030204" pitchFamily="18" charset="0"/>
                <a:ea typeface="Cambria" panose="02040503050406030204" pitchFamily="18" charset="0"/>
              </a:rPr>
              <a:t>.\n");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for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0;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&lt; 5;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ptr</a:t>
            </a:r>
            <a:r>
              <a:rPr lang="en-IN" dirty="0" smtClean="0">
                <a:latin typeface="Cambria" panose="02040503050406030204" pitchFamily="18" charset="0"/>
                <a:ea typeface="Cambria" panose="02040503050406030204" pitchFamily="18" charset="0"/>
              </a:rPr>
              <a:t>[</a:t>
            </a:r>
            <a:r>
              <a:rPr lang="en-IN" dirty="0" err="1" smtClean="0">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+ 1;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("Stored values: ");    	</a:t>
            </a:r>
            <a:r>
              <a:rPr lang="en-IN" dirty="0" smtClean="0">
                <a:latin typeface="Cambria" panose="02040503050406030204" pitchFamily="18" charset="0"/>
                <a:ea typeface="Cambria" panose="02040503050406030204" pitchFamily="18" charset="0"/>
              </a:rPr>
              <a:t>			</a:t>
            </a:r>
            <a:r>
              <a:rPr lang="en-IN" b="1" dirty="0" smtClean="0">
                <a:latin typeface="Cambria" panose="02040503050406030204" pitchFamily="18" charset="0"/>
                <a:ea typeface="Cambria" panose="02040503050406030204" pitchFamily="18" charset="0"/>
              </a:rPr>
              <a:t>Output:</a:t>
            </a:r>
            <a:r>
              <a:rPr lang="en-GB" dirty="0">
                <a:latin typeface="Cambria" panose="02040503050406030204" pitchFamily="18" charset="0"/>
                <a:ea typeface="Cambria" panose="02040503050406030204" pitchFamily="18" charset="0"/>
              </a:rPr>
              <a:t>Memory allocated using </a:t>
            </a:r>
            <a:r>
              <a:rPr lang="en-GB" dirty="0" err="1">
                <a:latin typeface="Cambria" panose="02040503050406030204" pitchFamily="18" charset="0"/>
                <a:ea typeface="Cambria" panose="02040503050406030204" pitchFamily="18" charset="0"/>
              </a:rPr>
              <a:t>malloc</a:t>
            </a:r>
            <a:r>
              <a:rPr lang="en-GB" dirty="0" smtClean="0">
                <a:latin typeface="Cambria" panose="02040503050406030204" pitchFamily="18" charset="0"/>
                <a:ea typeface="Cambria" panose="02040503050406030204" pitchFamily="18" charset="0"/>
              </a:rPr>
              <a:t>.</a:t>
            </a:r>
          </a:p>
          <a:p>
            <a:r>
              <a:rPr lang="en-GB" dirty="0">
                <a:latin typeface="Cambria" panose="02040503050406030204" pitchFamily="18" charset="0"/>
                <a:ea typeface="Cambria" panose="02040503050406030204" pitchFamily="18" charset="0"/>
              </a:rPr>
              <a:t>	</a:t>
            </a:r>
            <a:r>
              <a:rPr lang="en-GB" dirty="0" smtClean="0">
                <a:latin typeface="Cambria" panose="02040503050406030204" pitchFamily="18" charset="0"/>
                <a:ea typeface="Cambria" panose="02040503050406030204" pitchFamily="18" charset="0"/>
              </a:rPr>
              <a:t>						Stored </a:t>
            </a:r>
            <a:r>
              <a:rPr lang="en-GB" dirty="0">
                <a:latin typeface="Cambria" panose="02040503050406030204" pitchFamily="18" charset="0"/>
                <a:ea typeface="Cambria" panose="02040503050406030204" pitchFamily="18" charset="0"/>
              </a:rPr>
              <a:t>values: 1 2 3 4 5</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for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0;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&lt; 5;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p>
          <a:p>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("%d ", </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p>
          <a:p>
            <a:r>
              <a:rPr lang="en-IN" dirty="0" smtClean="0">
                <a:latin typeface="Cambria" panose="02040503050406030204" pitchFamily="18" charset="0"/>
                <a:ea typeface="Cambria" panose="02040503050406030204" pitchFamily="18" charset="0"/>
              </a:rPr>
              <a:t>}   </a:t>
            </a:r>
          </a:p>
          <a:p>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free(</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Free memory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return </a:t>
            </a:r>
            <a:r>
              <a:rPr lang="en-IN" dirty="0">
                <a:latin typeface="Cambria" panose="02040503050406030204" pitchFamily="18" charset="0"/>
                <a:ea typeface="Cambria" panose="02040503050406030204" pitchFamily="18" charset="0"/>
              </a:rPr>
              <a:t>0</a:t>
            </a:r>
            <a:r>
              <a:rPr lang="en-IN" dirty="0" smtClean="0">
                <a:latin typeface="Cambria" panose="02040503050406030204" pitchFamily="18" charset="0"/>
                <a:ea typeface="Cambria" panose="02040503050406030204" pitchFamily="18" charset="0"/>
              </a:rPr>
              <a:t>;</a:t>
            </a:r>
          </a:p>
          <a:p>
            <a:r>
              <a:rPr lang="en-IN" dirty="0" smtClean="0"/>
              <a:t>}</a:t>
            </a:r>
            <a:endParaRPr lang="en-IN" dirty="0"/>
          </a:p>
        </p:txBody>
      </p:sp>
      <p:pic>
        <p:nvPicPr>
          <p:cNvPr id="3" name="Picture 2"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21257407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56122" y="1025236"/>
            <a:ext cx="11592533" cy="6771084"/>
          </a:xfrm>
          <a:prstGeom prst="rect">
            <a:avLst/>
          </a:prstGeom>
        </p:spPr>
        <p:txBody>
          <a:bodyPr wrap="square">
            <a:spAutoFit/>
          </a:bodyPr>
          <a:lstStyle/>
          <a:p>
            <a:pPr>
              <a:lnSpc>
                <a:spcPct val="150000"/>
              </a:lnSpc>
            </a:pPr>
            <a:r>
              <a:rPr lang="en-IN" sz="2800" b="1" dirty="0" smtClean="0">
                <a:latin typeface="Cambria" panose="02040503050406030204" pitchFamily="18" charset="0"/>
                <a:ea typeface="Cambria" panose="02040503050406030204" pitchFamily="18" charset="0"/>
              </a:rPr>
              <a:t>2. </a:t>
            </a:r>
            <a:r>
              <a:rPr lang="en-IN" sz="2800" b="1" dirty="0" err="1">
                <a:latin typeface="Cambria" panose="02040503050406030204" pitchFamily="18" charset="0"/>
                <a:ea typeface="Cambria" panose="02040503050406030204" pitchFamily="18" charset="0"/>
              </a:rPr>
              <a:t>calloc</a:t>
            </a:r>
            <a:r>
              <a:rPr lang="en-IN" sz="2800" b="1" dirty="0">
                <a:latin typeface="Cambria" panose="02040503050406030204" pitchFamily="18" charset="0"/>
                <a:ea typeface="Cambria" panose="02040503050406030204" pitchFamily="18" charset="0"/>
              </a:rPr>
              <a:t>() - </a:t>
            </a:r>
            <a:r>
              <a:rPr lang="en-IN" sz="2800" dirty="0">
                <a:latin typeface="Cambria" panose="02040503050406030204" pitchFamily="18" charset="0"/>
                <a:ea typeface="Cambria" panose="02040503050406030204" pitchFamily="18" charset="0"/>
              </a:rPr>
              <a:t>Contiguous </a:t>
            </a:r>
            <a:r>
              <a:rPr lang="en-IN" sz="2800" dirty="0" smtClean="0">
                <a:latin typeface="Cambria" panose="02040503050406030204" pitchFamily="18" charset="0"/>
                <a:ea typeface="Cambria" panose="02040503050406030204" pitchFamily="18" charset="0"/>
              </a:rPr>
              <a:t>Allocation </a:t>
            </a:r>
            <a:r>
              <a:rPr lang="en-GB" sz="2800" dirty="0" smtClean="0">
                <a:latin typeface="Cambria" panose="02040503050406030204" pitchFamily="18" charset="0"/>
                <a:ea typeface="Cambria" panose="02040503050406030204" pitchFamily="18" charset="0"/>
              </a:rPr>
              <a:t>is </a:t>
            </a:r>
            <a:r>
              <a:rPr lang="en-GB" sz="2800" dirty="0">
                <a:latin typeface="Cambria" panose="02040503050406030204" pitchFamily="18" charset="0"/>
                <a:ea typeface="Cambria" panose="02040503050406030204" pitchFamily="18" charset="0"/>
              </a:rPr>
              <a:t>used to allocate multiple blocks of memory, each of the same size. It initializes all elements to zero</a:t>
            </a:r>
            <a:r>
              <a:rPr lang="en-GB" sz="2800" dirty="0" smtClean="0">
                <a:latin typeface="Cambria" panose="02040503050406030204" pitchFamily="18" charset="0"/>
                <a:ea typeface="Cambria" panose="02040503050406030204" pitchFamily="18" charset="0"/>
              </a:rPr>
              <a:t>.</a:t>
            </a:r>
          </a:p>
          <a:p>
            <a:pPr>
              <a:lnSpc>
                <a:spcPct val="150000"/>
              </a:lnSpc>
            </a:pPr>
            <a:r>
              <a:rPr lang="en-IN" sz="2800" b="1" dirty="0">
                <a:latin typeface="Cambria" panose="02040503050406030204" pitchFamily="18" charset="0"/>
                <a:ea typeface="Cambria" panose="02040503050406030204" pitchFamily="18" charset="0"/>
              </a:rPr>
              <a:t>Syntax:</a:t>
            </a:r>
            <a:endParaRPr lang="en-IN" sz="2800" dirty="0">
              <a:latin typeface="Cambria" panose="02040503050406030204" pitchFamily="18" charset="0"/>
              <a:ea typeface="Cambria" panose="02040503050406030204" pitchFamily="18" charset="0"/>
            </a:endParaRPr>
          </a:p>
          <a:p>
            <a:pPr>
              <a:lnSpc>
                <a:spcPct val="150000"/>
              </a:lnSpc>
            </a:pPr>
            <a:r>
              <a:rPr lang="en-GB" sz="2800" dirty="0" smtClean="0">
                <a:latin typeface="Cambria" panose="02040503050406030204" pitchFamily="18" charset="0"/>
                <a:ea typeface="Cambria" panose="02040503050406030204" pitchFamily="18" charset="0"/>
              </a:rPr>
              <a:t>	void</a:t>
            </a:r>
            <a:r>
              <a:rPr lang="en-GB" sz="2800" dirty="0">
                <a:latin typeface="Cambria" panose="02040503050406030204" pitchFamily="18" charset="0"/>
                <a:ea typeface="Cambria" panose="02040503050406030204" pitchFamily="18" charset="0"/>
              </a:rPr>
              <a:t>* </a:t>
            </a:r>
            <a:r>
              <a:rPr lang="en-GB" sz="2800" dirty="0" err="1">
                <a:latin typeface="Cambria" panose="02040503050406030204" pitchFamily="18" charset="0"/>
                <a:ea typeface="Cambria" panose="02040503050406030204" pitchFamily="18" charset="0"/>
              </a:rPr>
              <a:t>calloc</a:t>
            </a:r>
            <a:r>
              <a:rPr lang="en-GB" sz="2800" dirty="0">
                <a:latin typeface="Cambria" panose="02040503050406030204" pitchFamily="18" charset="0"/>
                <a:ea typeface="Cambria" panose="02040503050406030204" pitchFamily="18" charset="0"/>
              </a:rPr>
              <a:t>(</a:t>
            </a:r>
            <a:r>
              <a:rPr lang="en-GB" sz="2800" dirty="0" err="1">
                <a:latin typeface="Cambria" panose="02040503050406030204" pitchFamily="18" charset="0"/>
                <a:ea typeface="Cambria" panose="02040503050406030204" pitchFamily="18" charset="0"/>
              </a:rPr>
              <a:t>size_t</a:t>
            </a:r>
            <a:r>
              <a:rPr lang="en-GB" sz="2800" dirty="0">
                <a:latin typeface="Cambria" panose="02040503050406030204" pitchFamily="18" charset="0"/>
                <a:ea typeface="Cambria" panose="02040503050406030204" pitchFamily="18" charset="0"/>
              </a:rPr>
              <a:t> </a:t>
            </a:r>
            <a:r>
              <a:rPr lang="en-GB" sz="2800" dirty="0" smtClean="0">
                <a:latin typeface="Cambria" panose="02040503050406030204" pitchFamily="18" charset="0"/>
                <a:ea typeface="Cambria" panose="02040503050406030204" pitchFamily="18" charset="0"/>
              </a:rPr>
              <a:t> </a:t>
            </a:r>
            <a:r>
              <a:rPr lang="en-GB" sz="2800" dirty="0" err="1" smtClean="0">
                <a:latin typeface="Cambria" panose="02040503050406030204" pitchFamily="18" charset="0"/>
                <a:ea typeface="Cambria" panose="02040503050406030204" pitchFamily="18" charset="0"/>
              </a:rPr>
              <a:t>num</a:t>
            </a:r>
            <a:r>
              <a:rPr lang="en-GB" sz="2800" dirty="0">
                <a:latin typeface="Cambria" panose="02040503050406030204" pitchFamily="18" charset="0"/>
                <a:ea typeface="Cambria" panose="02040503050406030204" pitchFamily="18" charset="0"/>
              </a:rPr>
              <a:t>, </a:t>
            </a:r>
            <a:r>
              <a:rPr lang="en-GB" sz="2800" dirty="0" err="1">
                <a:latin typeface="Cambria" panose="02040503050406030204" pitchFamily="18" charset="0"/>
                <a:ea typeface="Cambria" panose="02040503050406030204" pitchFamily="18" charset="0"/>
              </a:rPr>
              <a:t>size_t</a:t>
            </a:r>
            <a:r>
              <a:rPr lang="en-GB" sz="2800" dirty="0">
                <a:latin typeface="Cambria" panose="02040503050406030204" pitchFamily="18" charset="0"/>
                <a:ea typeface="Cambria" panose="02040503050406030204" pitchFamily="18" charset="0"/>
              </a:rPr>
              <a:t> </a:t>
            </a:r>
            <a:r>
              <a:rPr lang="en-GB" sz="2800" dirty="0" smtClean="0">
                <a:latin typeface="Cambria" panose="02040503050406030204" pitchFamily="18" charset="0"/>
                <a:ea typeface="Cambria" panose="02040503050406030204" pitchFamily="18" charset="0"/>
              </a:rPr>
              <a:t> size);</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err="1">
                <a:latin typeface="Cambria" panose="02040503050406030204" pitchFamily="18" charset="0"/>
                <a:ea typeface="Cambria" panose="02040503050406030204" pitchFamily="18" charset="0"/>
              </a:rPr>
              <a:t>num</a:t>
            </a:r>
            <a:r>
              <a:rPr lang="en-US" altLang="en-US" sz="2800" dirty="0">
                <a:latin typeface="Cambria" panose="02040503050406030204" pitchFamily="18" charset="0"/>
                <a:ea typeface="Cambria" panose="02040503050406030204" pitchFamily="18" charset="0"/>
              </a:rPr>
              <a:t> → Number of blocks to allocate.</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size → Size of each block in bytes.</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Returns a void pointer (void</a:t>
            </a:r>
            <a:r>
              <a:rPr lang="en-US" altLang="en-US" sz="2800" dirty="0" smtClean="0">
                <a:latin typeface="Cambria" panose="02040503050406030204" pitchFamily="18" charset="0"/>
                <a:ea typeface="Cambria" panose="02040503050406030204" pitchFamily="18" charset="0"/>
              </a:rPr>
              <a:t>*).</a:t>
            </a:r>
            <a:endParaRPr lang="en-US" altLang="en-US" sz="4400" dirty="0">
              <a:latin typeface="Arial" panose="020B0604020202020204" pitchFamily="34" charset="0"/>
            </a:endParaRP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Allocates </a:t>
            </a:r>
            <a:r>
              <a:rPr lang="en-US" altLang="en-US" sz="2800" dirty="0" err="1">
                <a:latin typeface="Cambria" panose="02040503050406030204" pitchFamily="18" charset="0"/>
                <a:ea typeface="Cambria" panose="02040503050406030204" pitchFamily="18" charset="0"/>
              </a:rPr>
              <a:t>num</a:t>
            </a:r>
            <a:r>
              <a:rPr lang="en-US" altLang="en-US" sz="2800" dirty="0">
                <a:latin typeface="Cambria" panose="02040503050406030204" pitchFamily="18" charset="0"/>
                <a:ea typeface="Cambria" panose="02040503050406030204" pitchFamily="18" charset="0"/>
              </a:rPr>
              <a:t> blocks of size bytes each and initializes all to zero.</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Returns NULL if allocation fails.</a:t>
            </a:r>
          </a:p>
          <a:p>
            <a:endParaRPr lang="en-IN" sz="2800" dirty="0" smtClean="0">
              <a:latin typeface="Cambria" panose="02040503050406030204" pitchFamily="18" charset="0"/>
              <a:ea typeface="Cambria" panose="02040503050406030204" pitchFamily="18" charset="0"/>
            </a:endParaRPr>
          </a:p>
          <a:p>
            <a:endParaRPr lang="en-IN" sz="2800" b="1" dirty="0">
              <a:latin typeface="Cambria" panose="02040503050406030204" pitchFamily="18" charset="0"/>
              <a:ea typeface="Cambria" panose="02040503050406030204" pitchFamily="18" charset="0"/>
            </a:endParaRPr>
          </a:p>
        </p:txBody>
      </p:sp>
      <p:sp>
        <p:nvSpPr>
          <p:cNvPr id="8" name="Rectangle 3"/>
          <p:cNvSpPr>
            <a:spLocks noChangeArrowheads="1"/>
          </p:cNvSpPr>
          <p:nvPr/>
        </p:nvSpPr>
        <p:spPr bwMode="auto">
          <a:xfrm>
            <a:off x="599467" y="1561007"/>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639340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0" y="1235656"/>
            <a:ext cx="11984182" cy="5909310"/>
          </a:xfrm>
          <a:prstGeom prst="rect">
            <a:avLst/>
          </a:prstGeom>
        </p:spPr>
        <p:txBody>
          <a:bodyPr wrap="square">
            <a:spAutoFit/>
          </a:bodyPr>
          <a:lstStyle/>
          <a:p>
            <a:r>
              <a:rPr lang="en-IN" b="1" dirty="0" smtClean="0">
                <a:latin typeface="Cambria" panose="02040503050406030204" pitchFamily="18" charset="0"/>
                <a:ea typeface="Cambria" panose="02040503050406030204" pitchFamily="18" charset="0"/>
              </a:rPr>
              <a:t>Example:</a:t>
            </a:r>
          </a:p>
          <a:p>
            <a:r>
              <a:rPr lang="en-IN" dirty="0" smtClean="0">
                <a:latin typeface="Cambria" panose="02040503050406030204" pitchFamily="18" charset="0"/>
                <a:ea typeface="Cambria" panose="02040503050406030204" pitchFamily="18" charset="0"/>
              </a:rPr>
              <a:t>#include </a:t>
            </a:r>
            <a:r>
              <a:rPr lang="en-IN" dirty="0">
                <a:latin typeface="Cambria" panose="02040503050406030204" pitchFamily="18" charset="0"/>
                <a:ea typeface="Cambria" panose="02040503050406030204" pitchFamily="18" charset="0"/>
              </a:rPr>
              <a:t>&lt;</a:t>
            </a:r>
            <a:r>
              <a:rPr lang="en-IN" dirty="0" err="1">
                <a:latin typeface="Cambria" panose="02040503050406030204" pitchFamily="18" charset="0"/>
                <a:ea typeface="Cambria" panose="02040503050406030204" pitchFamily="18" charset="0"/>
              </a:rPr>
              <a:t>stdio.h</a:t>
            </a:r>
            <a:r>
              <a:rPr lang="en-IN" dirty="0" smtClean="0">
                <a:latin typeface="Cambria" panose="02040503050406030204" pitchFamily="18" charset="0"/>
                <a:ea typeface="Cambria" panose="02040503050406030204" pitchFamily="18" charset="0"/>
              </a:rPr>
              <a:t>&gt;</a:t>
            </a:r>
          </a:p>
          <a:p>
            <a:r>
              <a:rPr lang="en-IN" dirty="0" smtClean="0">
                <a:latin typeface="Cambria" panose="02040503050406030204" pitchFamily="18" charset="0"/>
                <a:ea typeface="Cambria" panose="02040503050406030204" pitchFamily="18" charset="0"/>
              </a:rPr>
              <a:t>#</a:t>
            </a:r>
            <a:r>
              <a:rPr lang="en-IN" dirty="0">
                <a:latin typeface="Cambria" panose="02040503050406030204" pitchFamily="18" charset="0"/>
                <a:ea typeface="Cambria" panose="02040503050406030204" pitchFamily="18" charset="0"/>
              </a:rPr>
              <a:t>include &lt;</a:t>
            </a:r>
            <a:r>
              <a:rPr lang="en-IN" dirty="0" err="1">
                <a:latin typeface="Cambria" panose="02040503050406030204" pitchFamily="18" charset="0"/>
                <a:ea typeface="Cambria" panose="02040503050406030204" pitchFamily="18" charset="0"/>
              </a:rPr>
              <a:t>stdlib.h</a:t>
            </a:r>
            <a:r>
              <a:rPr lang="en-IN" dirty="0" smtClean="0">
                <a:latin typeface="Cambria" panose="02040503050406030204" pitchFamily="18" charset="0"/>
                <a:ea typeface="Cambria" panose="02040503050406030204" pitchFamily="18" charset="0"/>
              </a:rPr>
              <a:t>&gt;</a:t>
            </a:r>
          </a:p>
          <a:p>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main() {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ptr</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calloc</a:t>
            </a:r>
            <a:r>
              <a:rPr lang="en-IN" dirty="0">
                <a:latin typeface="Cambria" panose="02040503050406030204" pitchFamily="18" charset="0"/>
                <a:ea typeface="Cambria" panose="02040503050406030204" pitchFamily="18" charset="0"/>
              </a:rPr>
              <a:t>(5, </a:t>
            </a:r>
            <a:r>
              <a:rPr lang="en-IN" dirty="0" err="1">
                <a:latin typeface="Cambria" panose="02040503050406030204" pitchFamily="18" charset="0"/>
                <a:ea typeface="Cambria" panose="02040503050406030204" pitchFamily="18" charset="0"/>
              </a:rPr>
              <a:t>sizeof</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if (</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NULL) {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allocation failed\n");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return </a:t>
            </a:r>
            <a:r>
              <a:rPr lang="en-IN" dirty="0">
                <a:latin typeface="Cambria" panose="02040503050406030204" pitchFamily="18" charset="0"/>
                <a:ea typeface="Cambria" panose="02040503050406030204" pitchFamily="18" charset="0"/>
              </a:rPr>
              <a:t>1;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p>
          <a:p>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allocated using </a:t>
            </a:r>
            <a:r>
              <a:rPr lang="en-IN" dirty="0" err="1">
                <a:latin typeface="Cambria" panose="02040503050406030204" pitchFamily="18" charset="0"/>
                <a:ea typeface="Cambria" panose="02040503050406030204" pitchFamily="18" charset="0"/>
              </a:rPr>
              <a:t>calloc</a:t>
            </a:r>
            <a:r>
              <a:rPr lang="en-IN" dirty="0">
                <a:latin typeface="Cambria" panose="02040503050406030204" pitchFamily="18" charset="0"/>
                <a:ea typeface="Cambria" panose="02040503050406030204" pitchFamily="18" charset="0"/>
              </a:rPr>
              <a:t>.\n");        </a:t>
            </a:r>
            <a:endParaRPr lang="en-IN" dirty="0" smtClean="0">
              <a:latin typeface="Cambria" panose="02040503050406030204" pitchFamily="18" charset="0"/>
              <a:ea typeface="Cambria" panose="02040503050406030204" pitchFamily="18" charset="0"/>
            </a:endParaRPr>
          </a:p>
          <a:p>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("Stored values (should be zeros): ");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for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0;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&lt; 5;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("%d ", </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p>
          <a:p>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free(</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return </a:t>
            </a:r>
            <a:r>
              <a:rPr lang="en-IN" dirty="0">
                <a:latin typeface="Cambria" panose="02040503050406030204" pitchFamily="18" charset="0"/>
                <a:ea typeface="Cambria" panose="02040503050406030204" pitchFamily="18" charset="0"/>
              </a:rPr>
              <a:t>0</a:t>
            </a:r>
            <a:r>
              <a:rPr lang="en-IN" dirty="0" smtClean="0">
                <a:latin typeface="Cambria" panose="02040503050406030204" pitchFamily="18" charset="0"/>
                <a:ea typeface="Cambria" panose="02040503050406030204" pitchFamily="18" charset="0"/>
              </a:rPr>
              <a:t>;</a:t>
            </a:r>
          </a:p>
          <a:p>
            <a:r>
              <a:rPr lang="en-IN" dirty="0" smtClean="0">
                <a:latin typeface="Cambria" panose="02040503050406030204" pitchFamily="18" charset="0"/>
                <a:ea typeface="Cambria" panose="02040503050406030204" pitchFamily="18" charset="0"/>
              </a:rPr>
              <a:t>}		</a:t>
            </a:r>
            <a:r>
              <a:rPr lang="en-IN" b="1" dirty="0" smtClean="0">
                <a:latin typeface="Cambria" panose="02040503050406030204" pitchFamily="18" charset="0"/>
                <a:ea typeface="Cambria" panose="02040503050406030204" pitchFamily="18" charset="0"/>
              </a:rPr>
              <a:t>Output :</a:t>
            </a:r>
            <a:endParaRPr lang="en-IN" dirty="0" smtClean="0">
              <a:latin typeface="Cambria" panose="02040503050406030204" pitchFamily="18" charset="0"/>
              <a:ea typeface="Cambria" panose="02040503050406030204" pitchFamily="18" charset="0"/>
            </a:endParaRPr>
          </a:p>
          <a:p>
            <a:r>
              <a:rPr lang="en-IN" dirty="0">
                <a:latin typeface="Cambria" panose="02040503050406030204" pitchFamily="18" charset="0"/>
                <a:ea typeface="Cambria" panose="02040503050406030204" pitchFamily="18" charset="0"/>
              </a:rPr>
              <a:t>	</a:t>
            </a:r>
            <a:r>
              <a:rPr lang="en-IN" dirty="0" smtClean="0">
                <a:latin typeface="Cambria" panose="02040503050406030204" pitchFamily="18" charset="0"/>
                <a:ea typeface="Cambria" panose="02040503050406030204" pitchFamily="18" charset="0"/>
              </a:rPr>
              <a:t>		</a:t>
            </a:r>
            <a:r>
              <a:rPr lang="en-GB" dirty="0">
                <a:latin typeface="Cambria" panose="02040503050406030204" pitchFamily="18" charset="0"/>
                <a:ea typeface="Cambria" panose="02040503050406030204" pitchFamily="18" charset="0"/>
              </a:rPr>
              <a:t>Memory allocated using </a:t>
            </a:r>
            <a:r>
              <a:rPr lang="en-GB" dirty="0" err="1">
                <a:latin typeface="Cambria" panose="02040503050406030204" pitchFamily="18" charset="0"/>
                <a:ea typeface="Cambria" panose="02040503050406030204" pitchFamily="18" charset="0"/>
              </a:rPr>
              <a:t>calloc</a:t>
            </a:r>
            <a:r>
              <a:rPr lang="en-GB" dirty="0" smtClean="0">
                <a:latin typeface="Cambria" panose="02040503050406030204" pitchFamily="18" charset="0"/>
                <a:ea typeface="Cambria" panose="02040503050406030204" pitchFamily="18" charset="0"/>
              </a:rPr>
              <a:t>.</a:t>
            </a:r>
          </a:p>
          <a:p>
            <a:r>
              <a:rPr lang="en-GB" dirty="0">
                <a:latin typeface="Cambria" panose="02040503050406030204" pitchFamily="18" charset="0"/>
                <a:ea typeface="Cambria" panose="02040503050406030204" pitchFamily="18" charset="0"/>
              </a:rPr>
              <a:t>	</a:t>
            </a:r>
            <a:r>
              <a:rPr lang="en-GB" dirty="0" smtClean="0">
                <a:latin typeface="Cambria" panose="02040503050406030204" pitchFamily="18" charset="0"/>
                <a:ea typeface="Cambria" panose="02040503050406030204" pitchFamily="18" charset="0"/>
              </a:rPr>
              <a:t>		Stored </a:t>
            </a:r>
            <a:r>
              <a:rPr lang="en-GB" dirty="0">
                <a:latin typeface="Cambria" panose="02040503050406030204" pitchFamily="18" charset="0"/>
                <a:ea typeface="Cambria" panose="02040503050406030204" pitchFamily="18" charset="0"/>
              </a:rPr>
              <a:t>values: 0 0 0 0 0</a:t>
            </a:r>
            <a:endParaRPr lang="en-IN" dirty="0" smtClean="0">
              <a:latin typeface="Cambria" panose="02040503050406030204" pitchFamily="18" charset="0"/>
              <a:ea typeface="Cambria" panose="02040503050406030204" pitchFamily="18" charset="0"/>
            </a:endParaRPr>
          </a:p>
          <a:p>
            <a:endParaRPr lang="en-IN"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673517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51696" y="1025236"/>
            <a:ext cx="12035878" cy="6463308"/>
          </a:xfrm>
          <a:prstGeom prst="rect">
            <a:avLst/>
          </a:prstGeom>
        </p:spPr>
        <p:txBody>
          <a:bodyPr wrap="square">
            <a:spAutoFit/>
          </a:bodyPr>
          <a:lstStyle/>
          <a:p>
            <a:pPr>
              <a:lnSpc>
                <a:spcPct val="150000"/>
              </a:lnSpc>
            </a:pPr>
            <a:r>
              <a:rPr lang="en-IN" sz="2000" b="1" dirty="0" smtClean="0">
                <a:latin typeface="Cambria" panose="02040503050406030204" pitchFamily="18" charset="0"/>
                <a:ea typeface="Cambria" panose="02040503050406030204" pitchFamily="18" charset="0"/>
              </a:rPr>
              <a:t>3. </a:t>
            </a:r>
            <a:r>
              <a:rPr lang="en-IN" sz="2000" b="1" dirty="0" err="1">
                <a:latin typeface="Cambria" panose="02040503050406030204" pitchFamily="18" charset="0"/>
                <a:ea typeface="Cambria" panose="02040503050406030204" pitchFamily="18" charset="0"/>
              </a:rPr>
              <a:t>realloc</a:t>
            </a:r>
            <a:r>
              <a:rPr lang="en-IN" sz="2000" b="1" dirty="0">
                <a:latin typeface="Cambria" panose="02040503050406030204" pitchFamily="18" charset="0"/>
                <a:ea typeface="Cambria" panose="02040503050406030204" pitchFamily="18" charset="0"/>
              </a:rPr>
              <a:t>() </a:t>
            </a:r>
            <a:endParaRPr lang="en-IN" sz="2000" b="1" dirty="0" smtClean="0">
              <a:latin typeface="Cambria" panose="02040503050406030204" pitchFamily="18" charset="0"/>
              <a:ea typeface="Cambria" panose="02040503050406030204" pitchFamily="18" charset="0"/>
            </a:endParaRPr>
          </a:p>
          <a:p>
            <a:pPr>
              <a:lnSpc>
                <a:spcPct val="150000"/>
              </a:lnSpc>
            </a:pPr>
            <a:r>
              <a:rPr lang="en-IN" sz="2000" b="1" dirty="0" smtClean="0">
                <a:latin typeface="Cambria" panose="02040503050406030204" pitchFamily="18" charset="0"/>
                <a:ea typeface="Cambria" panose="02040503050406030204" pitchFamily="18" charset="0"/>
              </a:rPr>
              <a:t>– Reallocation </a:t>
            </a:r>
            <a:r>
              <a:rPr lang="en-GB" sz="2000" dirty="0" smtClean="0">
                <a:latin typeface="Cambria" panose="02040503050406030204" pitchFamily="18" charset="0"/>
                <a:ea typeface="Cambria" panose="02040503050406030204" pitchFamily="18" charset="0"/>
              </a:rPr>
              <a:t>is </a:t>
            </a:r>
            <a:r>
              <a:rPr lang="en-GB" sz="2000" dirty="0">
                <a:latin typeface="Cambria" panose="02040503050406030204" pitchFamily="18" charset="0"/>
                <a:ea typeface="Cambria" panose="02040503050406030204" pitchFamily="18" charset="0"/>
              </a:rPr>
              <a:t>used to resize an already allocated memory block </a:t>
            </a:r>
            <a:r>
              <a:rPr lang="en-GB" sz="2000" dirty="0" smtClean="0">
                <a:latin typeface="Cambria" panose="02040503050406030204" pitchFamily="18" charset="0"/>
                <a:ea typeface="Cambria" panose="02040503050406030204" pitchFamily="18" charset="0"/>
              </a:rPr>
              <a:t>without</a:t>
            </a:r>
          </a:p>
          <a:p>
            <a:pPr>
              <a:lnSpc>
                <a:spcPct val="150000"/>
              </a:lnSpc>
            </a:pPr>
            <a:r>
              <a:rPr lang="en-GB" sz="2000" dirty="0" smtClean="0">
                <a:latin typeface="Cambria" panose="02040503050406030204" pitchFamily="18" charset="0"/>
                <a:ea typeface="Cambria" panose="02040503050406030204" pitchFamily="18" charset="0"/>
              </a:rPr>
              <a:t> </a:t>
            </a:r>
            <a:r>
              <a:rPr lang="en-GB" sz="2000" dirty="0">
                <a:latin typeface="Cambria" panose="02040503050406030204" pitchFamily="18" charset="0"/>
                <a:ea typeface="Cambria" panose="02040503050406030204" pitchFamily="18" charset="0"/>
              </a:rPr>
              <a:t>losing existing data</a:t>
            </a:r>
            <a:r>
              <a:rPr lang="en-GB" sz="2000" dirty="0" smtClean="0">
                <a:latin typeface="Cambria" panose="02040503050406030204" pitchFamily="18" charset="0"/>
                <a:ea typeface="Cambria" panose="02040503050406030204" pitchFamily="18" charset="0"/>
              </a:rPr>
              <a:t>.</a:t>
            </a:r>
          </a:p>
          <a:p>
            <a:pPr>
              <a:lnSpc>
                <a:spcPct val="150000"/>
              </a:lnSpc>
            </a:pPr>
            <a:r>
              <a:rPr lang="en-IN" sz="2000" b="1" dirty="0">
                <a:latin typeface="Cambria" panose="02040503050406030204" pitchFamily="18" charset="0"/>
                <a:ea typeface="Cambria" panose="02040503050406030204" pitchFamily="18" charset="0"/>
              </a:rPr>
              <a:t>Syntax</a:t>
            </a:r>
            <a:r>
              <a:rPr lang="en-IN" sz="2000" b="1" dirty="0" smtClean="0">
                <a:latin typeface="Cambria" panose="02040503050406030204" pitchFamily="18" charset="0"/>
                <a:ea typeface="Cambria" panose="02040503050406030204" pitchFamily="18" charset="0"/>
              </a:rPr>
              <a:t>:</a:t>
            </a:r>
          </a:p>
          <a:p>
            <a:pPr>
              <a:lnSpc>
                <a:spcPct val="150000"/>
              </a:lnSpc>
            </a:pPr>
            <a:r>
              <a:rPr lang="en-IN" sz="2000" b="1" dirty="0">
                <a:latin typeface="Cambria" panose="02040503050406030204" pitchFamily="18" charset="0"/>
                <a:ea typeface="Cambria" panose="02040503050406030204" pitchFamily="18" charset="0"/>
              </a:rPr>
              <a:t>	</a:t>
            </a:r>
            <a:r>
              <a:rPr lang="en-GB" sz="2000" b="1" dirty="0">
                <a:latin typeface="Cambria" panose="02040503050406030204" pitchFamily="18" charset="0"/>
                <a:ea typeface="Cambria" panose="02040503050406030204" pitchFamily="18" charset="0"/>
              </a:rPr>
              <a:t>void* </a:t>
            </a:r>
            <a:r>
              <a:rPr lang="en-GB" sz="2000" b="1" dirty="0" err="1">
                <a:latin typeface="Cambria" panose="02040503050406030204" pitchFamily="18" charset="0"/>
                <a:ea typeface="Cambria" panose="02040503050406030204" pitchFamily="18" charset="0"/>
              </a:rPr>
              <a:t>realloc</a:t>
            </a:r>
            <a:r>
              <a:rPr lang="en-GB" sz="2000" b="1" dirty="0">
                <a:latin typeface="Cambria" panose="02040503050406030204" pitchFamily="18" charset="0"/>
                <a:ea typeface="Cambria" panose="02040503050406030204" pitchFamily="18" charset="0"/>
              </a:rPr>
              <a:t>(void* </a:t>
            </a:r>
            <a:r>
              <a:rPr lang="en-GB" sz="2000" b="1" dirty="0" err="1">
                <a:latin typeface="Cambria" panose="02040503050406030204" pitchFamily="18" charset="0"/>
                <a:ea typeface="Cambria" panose="02040503050406030204" pitchFamily="18" charset="0"/>
              </a:rPr>
              <a:t>ptr</a:t>
            </a:r>
            <a:r>
              <a:rPr lang="en-GB" sz="2000" b="1" dirty="0">
                <a:latin typeface="Cambria" panose="02040503050406030204" pitchFamily="18" charset="0"/>
                <a:ea typeface="Cambria" panose="02040503050406030204" pitchFamily="18" charset="0"/>
              </a:rPr>
              <a:t>, </a:t>
            </a:r>
            <a:r>
              <a:rPr lang="en-GB" sz="2000" b="1" dirty="0" err="1">
                <a:latin typeface="Cambria" panose="02040503050406030204" pitchFamily="18" charset="0"/>
                <a:ea typeface="Cambria" panose="02040503050406030204" pitchFamily="18" charset="0"/>
              </a:rPr>
              <a:t>size_t</a:t>
            </a:r>
            <a:r>
              <a:rPr lang="en-GB" sz="2000" b="1" dirty="0">
                <a:latin typeface="Cambria" panose="02040503050406030204" pitchFamily="18" charset="0"/>
                <a:ea typeface="Cambria" panose="02040503050406030204" pitchFamily="18" charset="0"/>
              </a:rPr>
              <a:t> </a:t>
            </a:r>
            <a:r>
              <a:rPr lang="en-GB" sz="2000" b="1" dirty="0" err="1">
                <a:latin typeface="Cambria" panose="02040503050406030204" pitchFamily="18" charset="0"/>
                <a:ea typeface="Cambria" panose="02040503050406030204" pitchFamily="18" charset="0"/>
              </a:rPr>
              <a:t>new_size</a:t>
            </a:r>
            <a:r>
              <a:rPr lang="en-GB" sz="2000" b="1" dirty="0" smtClean="0">
                <a:latin typeface="Cambria" panose="02040503050406030204" pitchFamily="18" charset="0"/>
                <a:ea typeface="Cambria" panose="02040503050406030204" pitchFamily="18" charset="0"/>
              </a:rPr>
              <a:t>);</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000" dirty="0" err="1">
                <a:latin typeface="Cambria" panose="02040503050406030204" pitchFamily="18" charset="0"/>
                <a:ea typeface="Cambria" panose="02040503050406030204" pitchFamily="18" charset="0"/>
              </a:rPr>
              <a:t>ptr</a:t>
            </a:r>
            <a:r>
              <a:rPr lang="en-US" altLang="en-US" sz="2000" dirty="0">
                <a:latin typeface="Cambria" panose="02040503050406030204" pitchFamily="18" charset="0"/>
                <a:ea typeface="Cambria" panose="02040503050406030204" pitchFamily="18" charset="0"/>
              </a:rPr>
              <a:t> → Pointer to the previously allocated memory.</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000" dirty="0" err="1">
                <a:latin typeface="Cambria" panose="02040503050406030204" pitchFamily="18" charset="0"/>
                <a:ea typeface="Cambria" panose="02040503050406030204" pitchFamily="18" charset="0"/>
              </a:rPr>
              <a:t>new_size</a:t>
            </a:r>
            <a:r>
              <a:rPr lang="en-US" altLang="en-US" sz="2000" dirty="0">
                <a:latin typeface="Cambria" panose="02040503050406030204" pitchFamily="18" charset="0"/>
                <a:ea typeface="Cambria" panose="02040503050406030204" pitchFamily="18" charset="0"/>
              </a:rPr>
              <a:t> → New size of memory block.</a:t>
            </a:r>
          </a:p>
          <a:p>
            <a:pPr marL="342900" lvl="0" indent="-342900" eaLnBrk="0" fontAlgn="base" hangingPunct="0">
              <a:lnSpc>
                <a:spcPct val="150000"/>
              </a:lnSpc>
              <a:spcBef>
                <a:spcPct val="0"/>
              </a:spcBef>
              <a:spcAft>
                <a:spcPct val="0"/>
              </a:spcAft>
              <a:buFont typeface="Wingdings" panose="05000000000000000000" pitchFamily="2" charset="2"/>
              <a:buChar char="Ø"/>
            </a:pPr>
            <a:r>
              <a:rPr lang="en-US" altLang="en-US" sz="2000" dirty="0">
                <a:latin typeface="Cambria" panose="02040503050406030204" pitchFamily="18" charset="0"/>
                <a:ea typeface="Cambria" panose="02040503050406030204" pitchFamily="18" charset="0"/>
              </a:rPr>
              <a:t>Returns a void pointer (void</a:t>
            </a:r>
            <a:r>
              <a:rPr lang="en-US" altLang="en-US" sz="2000" dirty="0" smtClean="0">
                <a:latin typeface="Cambria" panose="02040503050406030204" pitchFamily="18" charset="0"/>
                <a:ea typeface="Cambria" panose="02040503050406030204" pitchFamily="18" charset="0"/>
              </a:rPr>
              <a:t>*).</a:t>
            </a:r>
            <a:endParaRPr lang="en-US" altLang="en-US" sz="2000" dirty="0">
              <a:latin typeface="Cambria" panose="02040503050406030204" pitchFamily="18" charset="0"/>
              <a:ea typeface="Cambria" panose="02040503050406030204" pitchFamily="18" charset="0"/>
            </a:endParaRPr>
          </a:p>
          <a:p>
            <a:pPr marL="342900" lvl="0" indent="-342900" eaLnBrk="0" fontAlgn="base" hangingPunct="0">
              <a:lnSpc>
                <a:spcPct val="150000"/>
              </a:lnSpc>
              <a:spcBef>
                <a:spcPct val="0"/>
              </a:spcBef>
              <a:spcAft>
                <a:spcPct val="0"/>
              </a:spcAft>
              <a:buFont typeface="Wingdings" panose="05000000000000000000" pitchFamily="2" charset="2"/>
              <a:buChar char="Ø"/>
            </a:pPr>
            <a:r>
              <a:rPr lang="en-US" altLang="en-US" sz="2000" dirty="0">
                <a:latin typeface="Cambria" panose="02040503050406030204" pitchFamily="18" charset="0"/>
                <a:ea typeface="Cambria" panose="02040503050406030204" pitchFamily="18" charset="0"/>
              </a:rPr>
              <a:t>Resizes an existing memory block.</a:t>
            </a:r>
          </a:p>
          <a:p>
            <a:pPr marL="342900" lvl="0" indent="-342900" eaLnBrk="0" fontAlgn="base" hangingPunct="0">
              <a:lnSpc>
                <a:spcPct val="150000"/>
              </a:lnSpc>
              <a:spcBef>
                <a:spcPct val="0"/>
              </a:spcBef>
              <a:spcAft>
                <a:spcPct val="0"/>
              </a:spcAft>
              <a:buFont typeface="Wingdings" panose="05000000000000000000" pitchFamily="2" charset="2"/>
              <a:buChar char="Ø"/>
            </a:pPr>
            <a:r>
              <a:rPr lang="en-US" altLang="en-US" sz="2000" dirty="0">
                <a:latin typeface="Cambria" panose="02040503050406030204" pitchFamily="18" charset="0"/>
                <a:ea typeface="Cambria" panose="02040503050406030204" pitchFamily="18" charset="0"/>
              </a:rPr>
              <a:t>If new size is larger, additional space is uninitialized.</a:t>
            </a:r>
          </a:p>
          <a:p>
            <a:pPr marL="342900" lvl="0" indent="-342900" eaLnBrk="0" fontAlgn="base" hangingPunct="0">
              <a:lnSpc>
                <a:spcPct val="150000"/>
              </a:lnSpc>
              <a:spcBef>
                <a:spcPct val="0"/>
              </a:spcBef>
              <a:spcAft>
                <a:spcPct val="0"/>
              </a:spcAft>
              <a:buFont typeface="Wingdings" panose="05000000000000000000" pitchFamily="2" charset="2"/>
              <a:buChar char="Ø"/>
            </a:pPr>
            <a:r>
              <a:rPr lang="en-US" altLang="en-US" sz="2000" dirty="0">
                <a:latin typeface="Cambria" panose="02040503050406030204" pitchFamily="18" charset="0"/>
                <a:ea typeface="Cambria" panose="02040503050406030204" pitchFamily="18" charset="0"/>
              </a:rPr>
              <a:t>If </a:t>
            </a:r>
            <a:r>
              <a:rPr lang="en-US" altLang="en-US" sz="2000" dirty="0" err="1">
                <a:latin typeface="Cambria" panose="02040503050406030204" pitchFamily="18" charset="0"/>
                <a:ea typeface="Cambria" panose="02040503050406030204" pitchFamily="18" charset="0"/>
              </a:rPr>
              <a:t>ptr</a:t>
            </a:r>
            <a:r>
              <a:rPr lang="en-US" altLang="en-US" sz="2000" dirty="0">
                <a:latin typeface="Cambria" panose="02040503050406030204" pitchFamily="18" charset="0"/>
                <a:ea typeface="Cambria" panose="02040503050406030204" pitchFamily="18" charset="0"/>
              </a:rPr>
              <a:t> is NULL, it acts like </a:t>
            </a:r>
            <a:r>
              <a:rPr lang="en-US" altLang="en-US" sz="2000" dirty="0" err="1">
                <a:latin typeface="Cambria" panose="02040503050406030204" pitchFamily="18" charset="0"/>
                <a:ea typeface="Cambria" panose="02040503050406030204" pitchFamily="18" charset="0"/>
              </a:rPr>
              <a:t>malloc</a:t>
            </a:r>
            <a:r>
              <a:rPr lang="en-US" altLang="en-US" sz="2000" dirty="0">
                <a:latin typeface="Cambria" panose="02040503050406030204" pitchFamily="18" charset="0"/>
                <a:ea typeface="Cambria" panose="02040503050406030204" pitchFamily="18" charset="0"/>
              </a:rPr>
              <a:t>().</a:t>
            </a:r>
          </a:p>
          <a:p>
            <a:pPr marL="457200" lvl="0" indent="-457200" eaLnBrk="0" fontAlgn="base" hangingPunct="0">
              <a:lnSpc>
                <a:spcPct val="150000"/>
              </a:lnSpc>
              <a:spcBef>
                <a:spcPct val="0"/>
              </a:spcBef>
              <a:spcAft>
                <a:spcPct val="0"/>
              </a:spcAft>
              <a:buFont typeface="Wingdings" panose="05000000000000000000" pitchFamily="2" charset="2"/>
              <a:buChar char="Ø"/>
            </a:pPr>
            <a:endParaRPr lang="en-US" altLang="en-US" sz="2400" dirty="0">
              <a:latin typeface="Cambria" panose="02040503050406030204" pitchFamily="18" charset="0"/>
              <a:ea typeface="Cambria" panose="02040503050406030204" pitchFamily="18" charset="0"/>
            </a:endParaRPr>
          </a:p>
          <a:p>
            <a:endParaRPr lang="en-GB" sz="2400" b="1" dirty="0">
              <a:latin typeface="Cambria" panose="02040503050406030204" pitchFamily="18" charset="0"/>
              <a:ea typeface="Cambria" panose="02040503050406030204" pitchFamily="18" charset="0"/>
            </a:endParaRPr>
          </a:p>
          <a:p>
            <a:endParaRPr lang="en-IN" sz="24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990094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156122" y="997527"/>
            <a:ext cx="5150169" cy="5355312"/>
          </a:xfrm>
          <a:prstGeom prst="rect">
            <a:avLst/>
          </a:prstGeom>
        </p:spPr>
        <p:txBody>
          <a:bodyPr wrap="square">
            <a:spAutoFit/>
          </a:bodyPr>
          <a:lstStyle/>
          <a:p>
            <a:r>
              <a:rPr lang="en-IN" b="1" dirty="0" smtClean="0">
                <a:latin typeface="Cambria" panose="02040503050406030204" pitchFamily="18" charset="0"/>
                <a:ea typeface="Cambria" panose="02040503050406030204" pitchFamily="18" charset="0"/>
              </a:rPr>
              <a:t>Example:</a:t>
            </a:r>
          </a:p>
          <a:p>
            <a:r>
              <a:rPr lang="en-IN" dirty="0" smtClean="0">
                <a:latin typeface="Cambria" panose="02040503050406030204" pitchFamily="18" charset="0"/>
                <a:ea typeface="Cambria" panose="02040503050406030204" pitchFamily="18" charset="0"/>
              </a:rPr>
              <a:t>#include </a:t>
            </a:r>
            <a:r>
              <a:rPr lang="en-IN" dirty="0">
                <a:latin typeface="Cambria" panose="02040503050406030204" pitchFamily="18" charset="0"/>
                <a:ea typeface="Cambria" panose="02040503050406030204" pitchFamily="18" charset="0"/>
              </a:rPr>
              <a:t>&lt;</a:t>
            </a:r>
            <a:r>
              <a:rPr lang="en-IN" dirty="0" err="1">
                <a:latin typeface="Cambria" panose="02040503050406030204" pitchFamily="18" charset="0"/>
                <a:ea typeface="Cambria" panose="02040503050406030204" pitchFamily="18" charset="0"/>
              </a:rPr>
              <a:t>stdio.h</a:t>
            </a:r>
            <a:r>
              <a:rPr lang="en-IN" dirty="0" smtClean="0">
                <a:latin typeface="Cambria" panose="02040503050406030204" pitchFamily="18" charset="0"/>
                <a:ea typeface="Cambria" panose="02040503050406030204" pitchFamily="18" charset="0"/>
              </a:rPr>
              <a:t>&gt;</a:t>
            </a:r>
          </a:p>
          <a:p>
            <a:r>
              <a:rPr lang="en-IN" dirty="0" smtClean="0">
                <a:latin typeface="Cambria" panose="02040503050406030204" pitchFamily="18" charset="0"/>
                <a:ea typeface="Cambria" panose="02040503050406030204" pitchFamily="18" charset="0"/>
              </a:rPr>
              <a:t>#</a:t>
            </a:r>
            <a:r>
              <a:rPr lang="en-IN" dirty="0">
                <a:latin typeface="Cambria" panose="02040503050406030204" pitchFamily="18" charset="0"/>
                <a:ea typeface="Cambria" panose="02040503050406030204" pitchFamily="18" charset="0"/>
              </a:rPr>
              <a:t>include &lt;</a:t>
            </a:r>
            <a:r>
              <a:rPr lang="en-IN" dirty="0" err="1">
                <a:latin typeface="Cambria" panose="02040503050406030204" pitchFamily="18" charset="0"/>
                <a:ea typeface="Cambria" panose="02040503050406030204" pitchFamily="18" charset="0"/>
              </a:rPr>
              <a:t>stdlib.h</a:t>
            </a:r>
            <a:r>
              <a:rPr lang="en-IN" dirty="0" smtClean="0">
                <a:latin typeface="Cambria" panose="02040503050406030204" pitchFamily="18" charset="0"/>
                <a:ea typeface="Cambria" panose="02040503050406030204" pitchFamily="18" charset="0"/>
              </a:rPr>
              <a:t>&gt;</a:t>
            </a:r>
          </a:p>
          <a:p>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main() {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malloc</a:t>
            </a:r>
            <a:r>
              <a:rPr lang="en-IN" dirty="0">
                <a:latin typeface="Cambria" panose="02040503050406030204" pitchFamily="18" charset="0"/>
                <a:ea typeface="Cambria" panose="02040503050406030204" pitchFamily="18" charset="0"/>
              </a:rPr>
              <a:t>(3 * </a:t>
            </a:r>
            <a:r>
              <a:rPr lang="en-IN" dirty="0" err="1">
                <a:latin typeface="Cambria" panose="02040503050406030204" pitchFamily="18" charset="0"/>
                <a:ea typeface="Cambria" panose="02040503050406030204" pitchFamily="18" charset="0"/>
              </a:rPr>
              <a:t>sizeof</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if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NULL) {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allocation failed\n");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return </a:t>
            </a:r>
            <a:r>
              <a:rPr lang="en-IN" dirty="0">
                <a:latin typeface="Cambria" panose="02040503050406030204" pitchFamily="18" charset="0"/>
                <a:ea typeface="Cambria" panose="02040503050406030204" pitchFamily="18" charset="0"/>
              </a:rPr>
              <a:t>1;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p>
          <a:p>
            <a:r>
              <a:rPr lang="en-IN" dirty="0" err="1" smtClean="0">
                <a:latin typeface="Cambria" panose="02040503050406030204" pitchFamily="18" charset="0"/>
                <a:ea typeface="Cambria" panose="02040503050406030204" pitchFamily="18" charset="0"/>
              </a:rPr>
              <a:t>ptr</a:t>
            </a:r>
            <a:r>
              <a:rPr lang="en-IN" dirty="0" smtClean="0">
                <a:latin typeface="Cambria" panose="02040503050406030204" pitchFamily="18" charset="0"/>
                <a:ea typeface="Cambria" panose="02040503050406030204" pitchFamily="18" charset="0"/>
              </a:rPr>
              <a:t>[0</a:t>
            </a:r>
            <a:r>
              <a:rPr lang="en-IN" dirty="0">
                <a:latin typeface="Cambria" panose="02040503050406030204" pitchFamily="18" charset="0"/>
                <a:ea typeface="Cambria" panose="02040503050406030204" pitchFamily="18" charset="0"/>
              </a:rPr>
              <a:t>] = 1;    </a:t>
            </a:r>
            <a:endParaRPr lang="en-IN" dirty="0" smtClean="0">
              <a:latin typeface="Cambria" panose="02040503050406030204" pitchFamily="18" charset="0"/>
              <a:ea typeface="Cambria" panose="02040503050406030204" pitchFamily="18" charset="0"/>
            </a:endParaRPr>
          </a:p>
          <a:p>
            <a:r>
              <a:rPr lang="en-IN" dirty="0" err="1" smtClean="0">
                <a:latin typeface="Cambria" panose="02040503050406030204" pitchFamily="18" charset="0"/>
                <a:ea typeface="Cambria" panose="02040503050406030204" pitchFamily="18" charset="0"/>
              </a:rPr>
              <a:t>ptr</a:t>
            </a:r>
            <a:r>
              <a:rPr lang="en-IN" dirty="0" smtClean="0">
                <a:latin typeface="Cambria" panose="02040503050406030204" pitchFamily="18" charset="0"/>
                <a:ea typeface="Cambria" panose="02040503050406030204" pitchFamily="18" charset="0"/>
              </a:rPr>
              <a:t>[1</a:t>
            </a:r>
            <a:r>
              <a:rPr lang="en-IN" dirty="0">
                <a:latin typeface="Cambria" panose="02040503050406030204" pitchFamily="18" charset="0"/>
                <a:ea typeface="Cambria" panose="02040503050406030204" pitchFamily="18" charset="0"/>
              </a:rPr>
              <a:t>] = 2;    </a:t>
            </a:r>
            <a:endParaRPr lang="en-IN" dirty="0" smtClean="0">
              <a:latin typeface="Cambria" panose="02040503050406030204" pitchFamily="18" charset="0"/>
              <a:ea typeface="Cambria" panose="02040503050406030204" pitchFamily="18" charset="0"/>
            </a:endParaRPr>
          </a:p>
          <a:p>
            <a:r>
              <a:rPr lang="en-IN" dirty="0" err="1" smtClean="0">
                <a:latin typeface="Cambria" panose="02040503050406030204" pitchFamily="18" charset="0"/>
                <a:ea typeface="Cambria" panose="02040503050406030204" pitchFamily="18" charset="0"/>
              </a:rPr>
              <a:t>ptr</a:t>
            </a:r>
            <a:r>
              <a:rPr lang="en-IN" dirty="0" smtClean="0">
                <a:latin typeface="Cambria" panose="02040503050406030204" pitchFamily="18" charset="0"/>
                <a:ea typeface="Cambria" panose="02040503050406030204" pitchFamily="18" charset="0"/>
              </a:rPr>
              <a:t>[2</a:t>
            </a:r>
            <a:r>
              <a:rPr lang="en-IN" dirty="0">
                <a:latin typeface="Cambria" panose="02040503050406030204" pitchFamily="18" charset="0"/>
                <a:ea typeface="Cambria" panose="02040503050406030204" pitchFamily="18" charset="0"/>
              </a:rPr>
              <a:t>] = 3;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realloc</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5 * </a:t>
            </a:r>
            <a:r>
              <a:rPr lang="en-IN" dirty="0" err="1">
                <a:latin typeface="Cambria" panose="02040503050406030204" pitchFamily="18" charset="0"/>
                <a:ea typeface="Cambria" panose="02040503050406030204" pitchFamily="18" charset="0"/>
              </a:rPr>
              <a:t>sizeof</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if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NULL) {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reallocation failed\n");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return 1;    </a:t>
            </a:r>
            <a:endParaRPr lang="en-IN" dirty="0" smtClean="0">
              <a:latin typeface="Cambria" panose="02040503050406030204" pitchFamily="18" charset="0"/>
              <a:ea typeface="Cambria" panose="02040503050406030204" pitchFamily="18" charset="0"/>
            </a:endParaRPr>
          </a:p>
          <a:p>
            <a:r>
              <a:rPr lang="en-IN" dirty="0" smtClean="0">
                <a:latin typeface="Cambria" panose="02040503050406030204" pitchFamily="18" charset="0"/>
                <a:ea typeface="Cambria" panose="02040503050406030204" pitchFamily="18" charset="0"/>
              </a:rPr>
              <a:t>}       </a:t>
            </a:r>
          </a:p>
          <a:p>
            <a:r>
              <a:rPr lang="en-IN" dirty="0" smtClean="0">
                <a:latin typeface="Cambria" panose="02040503050406030204" pitchFamily="18" charset="0"/>
                <a:ea typeface="Cambria" panose="02040503050406030204" pitchFamily="18" charset="0"/>
              </a:rPr>
              <a:t> </a:t>
            </a:r>
            <a:endParaRPr lang="en-IN" dirty="0">
              <a:latin typeface="Cambria" panose="02040503050406030204" pitchFamily="18" charset="0"/>
              <a:ea typeface="Cambria" panose="02040503050406030204" pitchFamily="18" charset="0"/>
            </a:endParaRPr>
          </a:p>
        </p:txBody>
      </p:sp>
      <p:sp>
        <p:nvSpPr>
          <p:cNvPr id="6" name="Rectangle 5"/>
          <p:cNvSpPr/>
          <p:nvPr/>
        </p:nvSpPr>
        <p:spPr>
          <a:xfrm>
            <a:off x="5749638" y="1485129"/>
            <a:ext cx="6096000" cy="2308324"/>
          </a:xfrm>
          <a:prstGeom prst="rect">
            <a:avLst/>
          </a:prstGeom>
        </p:spPr>
        <p:txBody>
          <a:bodyPr>
            <a:spAutoFit/>
          </a:bodyPr>
          <a:lstStyle/>
          <a:p>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[3] = 4;    </a:t>
            </a:r>
          </a:p>
          <a:p>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[4] = 5;    </a:t>
            </a:r>
          </a:p>
          <a:p>
            <a:r>
              <a:rPr lang="en-IN" dirty="0" err="1">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("Reallocated values: ");    </a:t>
            </a:r>
          </a:p>
          <a:p>
            <a:r>
              <a:rPr lang="en-IN" dirty="0">
                <a:latin typeface="Cambria" panose="02040503050406030204" pitchFamily="18" charset="0"/>
                <a:ea typeface="Cambria" panose="02040503050406030204" pitchFamily="18" charset="0"/>
              </a:rPr>
              <a:t>for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0;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&lt; 5; </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a:t>
            </a:r>
          </a:p>
          <a:p>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("%d ", </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a:t>
            </a:r>
            <a:r>
              <a:rPr lang="en-IN" dirty="0">
                <a:latin typeface="Cambria" panose="02040503050406030204" pitchFamily="18" charset="0"/>
                <a:ea typeface="Cambria" panose="02040503050406030204" pitchFamily="18" charset="0"/>
              </a:rPr>
              <a:t>]);    }       </a:t>
            </a:r>
          </a:p>
          <a:p>
            <a:r>
              <a:rPr lang="en-IN" dirty="0">
                <a:latin typeface="Cambria" panose="02040503050406030204" pitchFamily="18" charset="0"/>
                <a:ea typeface="Cambria" panose="02040503050406030204" pitchFamily="18" charset="0"/>
              </a:rPr>
              <a:t> free(</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a:t>
            </a:r>
          </a:p>
          <a:p>
            <a:r>
              <a:rPr lang="en-IN" dirty="0">
                <a:latin typeface="Cambria" panose="02040503050406030204" pitchFamily="18" charset="0"/>
                <a:ea typeface="Cambria" panose="02040503050406030204" pitchFamily="18" charset="0"/>
              </a:rPr>
              <a:t>return 0;</a:t>
            </a:r>
          </a:p>
          <a:p>
            <a:r>
              <a:rPr lang="en-IN" dirty="0">
                <a:latin typeface="Cambria" panose="02040503050406030204" pitchFamily="18" charset="0"/>
                <a:ea typeface="Cambria" panose="02040503050406030204" pitchFamily="18" charset="0"/>
              </a:rPr>
              <a:t>}</a:t>
            </a:r>
            <a:endParaRPr lang="en-IN" dirty="0">
              <a:latin typeface="Cambria" panose="02040503050406030204" pitchFamily="18" charset="0"/>
              <a:ea typeface="Cambria" panose="02040503050406030204" pitchFamily="18" charset="0"/>
            </a:endParaRPr>
          </a:p>
        </p:txBody>
      </p:sp>
      <p:sp>
        <p:nvSpPr>
          <p:cNvPr id="7" name="Rectangle 6"/>
          <p:cNvSpPr/>
          <p:nvPr/>
        </p:nvSpPr>
        <p:spPr>
          <a:xfrm>
            <a:off x="5913180" y="4068680"/>
            <a:ext cx="3820341" cy="369332"/>
          </a:xfrm>
          <a:prstGeom prst="rect">
            <a:avLst/>
          </a:prstGeom>
        </p:spPr>
        <p:txBody>
          <a:bodyPr wrap="none">
            <a:spAutoFit/>
          </a:bodyPr>
          <a:lstStyle/>
          <a:p>
            <a:r>
              <a:rPr lang="en-IN" b="1" dirty="0" smtClean="0">
                <a:latin typeface="Cambria" panose="02040503050406030204" pitchFamily="18" charset="0"/>
                <a:ea typeface="Cambria" panose="02040503050406030204" pitchFamily="18" charset="0"/>
              </a:rPr>
              <a:t>Output: </a:t>
            </a:r>
            <a:r>
              <a:rPr lang="en-IN" dirty="0" smtClean="0">
                <a:latin typeface="Cambria" panose="02040503050406030204" pitchFamily="18" charset="0"/>
                <a:ea typeface="Cambria" panose="02040503050406030204" pitchFamily="18" charset="0"/>
              </a:rPr>
              <a:t>Reallocated </a:t>
            </a:r>
            <a:r>
              <a:rPr lang="en-IN" dirty="0">
                <a:latin typeface="Cambria" panose="02040503050406030204" pitchFamily="18" charset="0"/>
                <a:ea typeface="Cambria" panose="02040503050406030204" pitchFamily="18" charset="0"/>
              </a:rPr>
              <a:t>values: 1 2 3 4 5</a:t>
            </a:r>
          </a:p>
        </p:txBody>
      </p:sp>
    </p:spTree>
    <p:extLst>
      <p:ext uri="{BB962C8B-B14F-4D97-AF65-F5344CB8AC3E}">
        <p14:creationId xmlns:p14="http://schemas.microsoft.com/office/powerpoint/2010/main" val="30650881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0" y="1283658"/>
            <a:ext cx="12058203" cy="5478423"/>
          </a:xfrm>
          <a:prstGeom prst="rect">
            <a:avLst/>
          </a:prstGeom>
        </p:spPr>
        <p:txBody>
          <a:bodyPr wrap="square">
            <a:spAutoFit/>
          </a:bodyPr>
          <a:lstStyle/>
          <a:p>
            <a:pPr>
              <a:lnSpc>
                <a:spcPct val="150000"/>
              </a:lnSpc>
            </a:pPr>
            <a:r>
              <a:rPr lang="en-IN" sz="2800" b="1" dirty="0" smtClean="0">
                <a:latin typeface="Cambria" panose="02040503050406030204" pitchFamily="18" charset="0"/>
                <a:ea typeface="Cambria" panose="02040503050406030204" pitchFamily="18" charset="0"/>
              </a:rPr>
              <a:t>4. </a:t>
            </a:r>
            <a:r>
              <a:rPr lang="en-IN" sz="2800" b="1" dirty="0">
                <a:latin typeface="Cambria" panose="02040503050406030204" pitchFamily="18" charset="0"/>
                <a:ea typeface="Cambria" panose="02040503050406030204" pitchFamily="18" charset="0"/>
              </a:rPr>
              <a:t>free() - Freeing </a:t>
            </a:r>
            <a:r>
              <a:rPr lang="en-IN" sz="2800" b="1" dirty="0" smtClean="0">
                <a:latin typeface="Cambria" panose="02040503050406030204" pitchFamily="18" charset="0"/>
                <a:ea typeface="Cambria" panose="02040503050406030204" pitchFamily="18" charset="0"/>
              </a:rPr>
              <a:t>Memory </a:t>
            </a:r>
          </a:p>
          <a:p>
            <a:pPr>
              <a:lnSpc>
                <a:spcPct val="150000"/>
              </a:lnSpc>
            </a:pPr>
            <a:r>
              <a:rPr lang="en-GB" sz="2800" b="1" dirty="0" smtClean="0">
                <a:latin typeface="Cambria" panose="02040503050406030204" pitchFamily="18" charset="0"/>
                <a:ea typeface="Cambria" panose="02040503050406030204" pitchFamily="18" charset="0"/>
              </a:rPr>
              <a:t>free</a:t>
            </a:r>
            <a:r>
              <a:rPr lang="en-GB" sz="2800" b="1" dirty="0">
                <a:latin typeface="Cambria" panose="02040503050406030204" pitchFamily="18" charset="0"/>
                <a:ea typeface="Cambria" panose="02040503050406030204" pitchFamily="18" charset="0"/>
              </a:rPr>
              <a:t>()</a:t>
            </a:r>
            <a:r>
              <a:rPr lang="en-GB" sz="2800" dirty="0">
                <a:latin typeface="Cambria" panose="02040503050406030204" pitchFamily="18" charset="0"/>
                <a:ea typeface="Cambria" panose="02040503050406030204" pitchFamily="18" charset="0"/>
              </a:rPr>
              <a:t> is used to release dynamically allocated memory </a:t>
            </a:r>
            <a:r>
              <a:rPr lang="en-GB" sz="2800" dirty="0" smtClean="0">
                <a:latin typeface="Cambria" panose="02040503050406030204" pitchFamily="18" charset="0"/>
                <a:ea typeface="Cambria" panose="02040503050406030204" pitchFamily="18" charset="0"/>
              </a:rPr>
              <a:t>to </a:t>
            </a:r>
            <a:r>
              <a:rPr lang="en-GB" sz="2800" dirty="0">
                <a:latin typeface="Cambria" panose="02040503050406030204" pitchFamily="18" charset="0"/>
                <a:ea typeface="Cambria" panose="02040503050406030204" pitchFamily="18" charset="0"/>
              </a:rPr>
              <a:t>prevent memory leaks</a:t>
            </a:r>
            <a:r>
              <a:rPr lang="en-GB" sz="2800" dirty="0" smtClean="0">
                <a:latin typeface="Cambria" panose="02040503050406030204" pitchFamily="18" charset="0"/>
                <a:ea typeface="Cambria" panose="02040503050406030204" pitchFamily="18" charset="0"/>
              </a:rPr>
              <a:t>.</a:t>
            </a:r>
          </a:p>
          <a:p>
            <a:pPr>
              <a:lnSpc>
                <a:spcPct val="150000"/>
              </a:lnSpc>
            </a:pPr>
            <a:r>
              <a:rPr lang="en-IN" sz="2800" dirty="0" smtClean="0">
                <a:latin typeface="Cambria" panose="02040503050406030204" pitchFamily="18" charset="0"/>
                <a:ea typeface="Cambria" panose="02040503050406030204" pitchFamily="18" charset="0"/>
              </a:rPr>
              <a:t>Syntax: </a:t>
            </a:r>
            <a:r>
              <a:rPr lang="en-IN" sz="2800" b="1" dirty="0" smtClean="0">
                <a:latin typeface="Cambria" panose="02040503050406030204" pitchFamily="18" charset="0"/>
                <a:ea typeface="Cambria" panose="02040503050406030204" pitchFamily="18" charset="0"/>
              </a:rPr>
              <a:t>void </a:t>
            </a:r>
            <a:r>
              <a:rPr lang="en-IN" sz="2800" b="1" dirty="0">
                <a:latin typeface="Cambria" panose="02040503050406030204" pitchFamily="18" charset="0"/>
                <a:ea typeface="Cambria" panose="02040503050406030204" pitchFamily="18" charset="0"/>
              </a:rPr>
              <a:t>free(void* </a:t>
            </a:r>
            <a:r>
              <a:rPr lang="en-IN" sz="2800" b="1" dirty="0" err="1">
                <a:latin typeface="Cambria" panose="02040503050406030204" pitchFamily="18" charset="0"/>
                <a:ea typeface="Cambria" panose="02040503050406030204" pitchFamily="18" charset="0"/>
              </a:rPr>
              <a:t>ptr</a:t>
            </a:r>
            <a:r>
              <a:rPr lang="en-IN" sz="2800" b="1" dirty="0" smtClean="0">
                <a:latin typeface="Cambria" panose="02040503050406030204" pitchFamily="18" charset="0"/>
                <a:ea typeface="Cambria" panose="02040503050406030204" pitchFamily="18" charset="0"/>
              </a:rPr>
              <a:t>);</a:t>
            </a:r>
          </a:p>
          <a:p>
            <a:pPr>
              <a:lnSpc>
                <a:spcPct val="150000"/>
              </a:lnSpc>
            </a:pPr>
            <a:r>
              <a:rPr lang="en-US" altLang="en-US" sz="2800" dirty="0" err="1">
                <a:latin typeface="Cambria" panose="02040503050406030204" pitchFamily="18" charset="0"/>
                <a:ea typeface="Cambria" panose="02040503050406030204" pitchFamily="18" charset="0"/>
              </a:rPr>
              <a:t>ptr</a:t>
            </a:r>
            <a:r>
              <a:rPr lang="en-US" altLang="en-US" sz="2800" dirty="0">
                <a:latin typeface="Cambria" panose="02040503050406030204" pitchFamily="18" charset="0"/>
                <a:ea typeface="Cambria" panose="02040503050406030204" pitchFamily="18" charset="0"/>
              </a:rPr>
              <a:t> → Pointer to memory block to be freed</a:t>
            </a:r>
            <a:endParaRPr lang="en-IN" sz="2800" b="1" dirty="0" smtClean="0">
              <a:latin typeface="Cambria" panose="02040503050406030204" pitchFamily="18" charset="0"/>
              <a:ea typeface="Cambria" panose="02040503050406030204" pitchFamily="18" charset="0"/>
            </a:endParaRPr>
          </a:p>
          <a:p>
            <a:pPr marL="457200" indent="-457200">
              <a:lnSpc>
                <a:spcPct val="150000"/>
              </a:lnSpc>
              <a:buFont typeface="Wingdings" panose="05000000000000000000" pitchFamily="2" charset="2"/>
              <a:buChar char="Ø"/>
            </a:pPr>
            <a:r>
              <a:rPr lang="en-GB" sz="2800" dirty="0">
                <a:latin typeface="Cambria" panose="02040503050406030204" pitchFamily="18" charset="0"/>
                <a:ea typeface="Cambria" panose="02040503050406030204" pitchFamily="18" charset="0"/>
              </a:rPr>
              <a:t>Releases allocated memory.</a:t>
            </a:r>
          </a:p>
          <a:p>
            <a:pPr marL="457200" indent="-457200">
              <a:lnSpc>
                <a:spcPct val="150000"/>
              </a:lnSpc>
              <a:buFont typeface="Wingdings" panose="05000000000000000000" pitchFamily="2" charset="2"/>
              <a:buChar char="Ø"/>
            </a:pPr>
            <a:r>
              <a:rPr lang="en-GB" sz="2800" dirty="0">
                <a:latin typeface="Cambria" panose="02040503050406030204" pitchFamily="18" charset="0"/>
                <a:ea typeface="Cambria" panose="02040503050406030204" pitchFamily="18" charset="0"/>
              </a:rPr>
              <a:t>Prevents memory leaks.</a:t>
            </a:r>
          </a:p>
          <a:p>
            <a:endParaRPr lang="en-IN" sz="2800" b="1" dirty="0">
              <a:latin typeface="Cambria" panose="02040503050406030204" pitchFamily="18" charset="0"/>
              <a:ea typeface="Cambria" panose="02040503050406030204" pitchFamily="18" charset="0"/>
            </a:endParaRPr>
          </a:p>
          <a:p>
            <a:endParaRPr lang="en-IN" sz="2800" b="1" dirty="0">
              <a:latin typeface="Cambria" panose="02040503050406030204" pitchFamily="18" charset="0"/>
              <a:ea typeface="Cambria" panose="02040503050406030204" pitchFamily="18" charset="0"/>
            </a:endParaRPr>
          </a:p>
        </p:txBody>
      </p:sp>
      <p:sp>
        <p:nvSpPr>
          <p:cNvPr id="6" name="Rectangle 1"/>
          <p:cNvSpPr>
            <a:spLocks noChangeArrowheads="1"/>
          </p:cNvSpPr>
          <p:nvPr/>
        </p:nvSpPr>
        <p:spPr bwMode="auto">
          <a:xfrm>
            <a:off x="257175" y="1283658"/>
            <a:ext cx="25199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chemeClr val="tx1"/>
                </a:solidFill>
                <a:effectLst/>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07534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2950" y="1754649"/>
            <a:ext cx="10715625" cy="3595856"/>
          </a:xfrm>
          <a:prstGeom prst="rect">
            <a:avLst/>
          </a:prstGeom>
        </p:spPr>
        <p:txBody>
          <a:bodyPr wrap="square">
            <a:spAutoFit/>
          </a:bodyPr>
          <a:lstStyle/>
          <a:p>
            <a:pPr marL="256540" indent="-243840" algn="just">
              <a:lnSpc>
                <a:spcPct val="150000"/>
              </a:lnSpc>
              <a:spcBef>
                <a:spcPts val="1325"/>
              </a:spcBef>
              <a:buClr>
                <a:srgbClr val="9F4DA1"/>
              </a:buClr>
              <a:buSzPct val="91666"/>
              <a:buFont typeface="Wingdings"/>
              <a:buChar char=""/>
              <a:tabLst>
                <a:tab pos="256540" algn="l"/>
              </a:tabLst>
            </a:pPr>
            <a:r>
              <a:rPr lang="en-GB" sz="2800" spc="-5" dirty="0">
                <a:latin typeface="Cambria" panose="02040503050406030204" pitchFamily="18" charset="0"/>
                <a:ea typeface="Cambria" panose="02040503050406030204" pitchFamily="18" charset="0"/>
                <a:cs typeface="Times New Roman"/>
              </a:rPr>
              <a:t>A</a:t>
            </a:r>
            <a:r>
              <a:rPr lang="en-GB" sz="2800" spc="-27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s</a:t>
            </a:r>
            <a:r>
              <a:rPr lang="en-GB" sz="2800" spc="-15" dirty="0">
                <a:latin typeface="Cambria" panose="02040503050406030204" pitchFamily="18" charset="0"/>
                <a:ea typeface="Cambria" panose="02040503050406030204" pitchFamily="18" charset="0"/>
                <a:cs typeface="Times New Roman"/>
              </a:rPr>
              <a:t>e</a:t>
            </a:r>
            <a:r>
              <a:rPr lang="en-GB" sz="2800" dirty="0">
                <a:latin typeface="Cambria" panose="02040503050406030204" pitchFamily="18" charset="0"/>
                <a:ea typeface="Cambria" panose="02040503050406030204" pitchFamily="18" charset="0"/>
                <a:cs typeface="Times New Roman"/>
              </a:rPr>
              <a:t>t</a:t>
            </a:r>
            <a:r>
              <a:rPr lang="en-GB" sz="2800" spc="-2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of</a:t>
            </a:r>
            <a:r>
              <a:rPr lang="en-GB" sz="2800" spc="-35"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d</a:t>
            </a:r>
            <a:r>
              <a:rPr lang="en-GB" sz="2800" spc="-10" dirty="0">
                <a:latin typeface="Cambria" panose="02040503050406030204" pitchFamily="18" charset="0"/>
                <a:ea typeface="Cambria" panose="02040503050406030204" pitchFamily="18" charset="0"/>
                <a:cs typeface="Times New Roman"/>
              </a:rPr>
              <a:t>a</a:t>
            </a:r>
            <a:r>
              <a:rPr lang="en-GB" sz="2800" dirty="0">
                <a:latin typeface="Cambria" panose="02040503050406030204" pitchFamily="18" charset="0"/>
                <a:ea typeface="Cambria" panose="02040503050406030204" pitchFamily="18" charset="0"/>
                <a:cs typeface="Times New Roman"/>
              </a:rPr>
              <a:t>ta</a:t>
            </a:r>
            <a:r>
              <a:rPr lang="en-GB" sz="2800" spc="-3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v</a:t>
            </a:r>
            <a:r>
              <a:rPr lang="en-GB" sz="2800" spc="-10" dirty="0">
                <a:latin typeface="Cambria" panose="02040503050406030204" pitchFamily="18" charset="0"/>
                <a:ea typeface="Cambria" panose="02040503050406030204" pitchFamily="18" charset="0"/>
                <a:cs typeface="Times New Roman"/>
              </a:rPr>
              <a:t>a</a:t>
            </a:r>
            <a:r>
              <a:rPr lang="en-GB" sz="2800" dirty="0">
                <a:latin typeface="Cambria" panose="02040503050406030204" pitchFamily="18" charset="0"/>
                <a:ea typeface="Cambria" panose="02040503050406030204" pitchFamily="18" charset="0"/>
                <a:cs typeface="Times New Roman"/>
              </a:rPr>
              <a:t>lues</a:t>
            </a:r>
          </a:p>
          <a:p>
            <a:pPr marL="27305" marR="5080" indent="-15240" algn="just">
              <a:lnSpc>
                <a:spcPct val="150000"/>
              </a:lnSpc>
              <a:spcBef>
                <a:spcPts val="170"/>
              </a:spcBef>
              <a:buClr>
                <a:srgbClr val="9F4DA1"/>
              </a:buClr>
              <a:buSzPct val="91666"/>
              <a:buFont typeface="Wingdings"/>
              <a:buChar char=""/>
              <a:tabLst>
                <a:tab pos="246379" algn="l"/>
              </a:tabLst>
            </a:pPr>
            <a:r>
              <a:rPr lang="en-GB" sz="2800" spc="-5" dirty="0">
                <a:latin typeface="Cambria" panose="02040503050406030204" pitchFamily="18" charset="0"/>
                <a:ea typeface="Cambria" panose="02040503050406030204" pitchFamily="18" charset="0"/>
                <a:cs typeface="Times New Roman"/>
              </a:rPr>
              <a:t>A</a:t>
            </a:r>
            <a:r>
              <a:rPr lang="en-GB" sz="2800" spc="-27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set</a:t>
            </a:r>
            <a:r>
              <a:rPr lang="en-GB" sz="2800" spc="-2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of</a:t>
            </a:r>
            <a:r>
              <a:rPr lang="en-GB" sz="2800" spc="-1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functions</a:t>
            </a:r>
            <a:r>
              <a:rPr lang="en-GB" sz="2800" spc="-40" dirty="0">
                <a:latin typeface="Cambria" panose="02040503050406030204" pitchFamily="18" charset="0"/>
                <a:ea typeface="Cambria" panose="02040503050406030204" pitchFamily="18" charset="0"/>
                <a:cs typeface="Times New Roman"/>
              </a:rPr>
              <a:t> </a:t>
            </a:r>
            <a:r>
              <a:rPr lang="en-GB" sz="2800" spc="-10" dirty="0">
                <a:latin typeface="Cambria" panose="02040503050406030204" pitchFamily="18" charset="0"/>
                <a:ea typeface="Cambria" panose="02040503050406030204" pitchFamily="18" charset="0"/>
                <a:cs typeface="Times New Roman"/>
              </a:rPr>
              <a:t>specifying</a:t>
            </a:r>
            <a:r>
              <a:rPr lang="en-GB" sz="2800" spc="3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the </a:t>
            </a:r>
            <a:r>
              <a:rPr lang="en-GB" sz="2800" spc="-5" dirty="0">
                <a:latin typeface="Cambria" panose="02040503050406030204" pitchFamily="18" charset="0"/>
                <a:ea typeface="Cambria" panose="02040503050406030204" pitchFamily="18" charset="0"/>
                <a:cs typeface="Times New Roman"/>
              </a:rPr>
              <a:t>operations</a:t>
            </a:r>
            <a:r>
              <a:rPr lang="en-GB" sz="2800" spc="-1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permitted</a:t>
            </a:r>
            <a:r>
              <a:rPr lang="en-GB" sz="2800" spc="-9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on</a:t>
            </a:r>
            <a:r>
              <a:rPr lang="en-GB" sz="2800" spc="2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the </a:t>
            </a:r>
            <a:r>
              <a:rPr lang="en-GB" sz="2800" spc="-585"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data</a:t>
            </a:r>
            <a:r>
              <a:rPr lang="en-GB" sz="2800" spc="-35"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values</a:t>
            </a:r>
            <a:endParaRPr lang="en-GB" sz="2800" dirty="0">
              <a:latin typeface="Cambria" panose="02040503050406030204" pitchFamily="18" charset="0"/>
              <a:ea typeface="Cambria" panose="02040503050406030204" pitchFamily="18" charset="0"/>
              <a:cs typeface="Times New Roman"/>
            </a:endParaRPr>
          </a:p>
          <a:p>
            <a:pPr marL="256540" indent="-243840" algn="just">
              <a:lnSpc>
                <a:spcPct val="150000"/>
              </a:lnSpc>
              <a:spcBef>
                <a:spcPts val="1825"/>
              </a:spcBef>
              <a:buClr>
                <a:srgbClr val="9F4DA1"/>
              </a:buClr>
              <a:buSzPct val="91666"/>
              <a:buFont typeface="Wingdings"/>
              <a:buChar char=""/>
              <a:tabLst>
                <a:tab pos="256540" algn="l"/>
              </a:tabLst>
            </a:pPr>
            <a:r>
              <a:rPr lang="en-GB" sz="2800" dirty="0">
                <a:latin typeface="Cambria" panose="02040503050406030204" pitchFamily="18" charset="0"/>
                <a:ea typeface="Cambria" panose="02040503050406030204" pitchFamily="18" charset="0"/>
                <a:cs typeface="Times New Roman"/>
              </a:rPr>
              <a:t>A</a:t>
            </a:r>
            <a:r>
              <a:rPr lang="en-GB" sz="2800" spc="-275"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set</a:t>
            </a:r>
            <a:r>
              <a:rPr lang="en-GB" sz="2800" spc="5"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of</a:t>
            </a:r>
            <a:r>
              <a:rPr lang="en-GB" sz="2800" spc="-30" dirty="0">
                <a:latin typeface="Cambria" panose="02040503050406030204" pitchFamily="18" charset="0"/>
                <a:ea typeface="Cambria" panose="02040503050406030204" pitchFamily="18" charset="0"/>
                <a:cs typeface="Times New Roman"/>
              </a:rPr>
              <a:t> </a:t>
            </a:r>
            <a:r>
              <a:rPr lang="en-GB" sz="2800" dirty="0">
                <a:latin typeface="Cambria" panose="02040503050406030204" pitchFamily="18" charset="0"/>
                <a:ea typeface="Cambria" panose="02040503050406030204" pitchFamily="18" charset="0"/>
                <a:cs typeface="Times New Roman"/>
              </a:rPr>
              <a:t>axioms</a:t>
            </a:r>
            <a:r>
              <a:rPr lang="en-GB" sz="2800" spc="-4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describing</a:t>
            </a:r>
            <a:r>
              <a:rPr lang="en-GB" sz="2800" spc="-1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how these</a:t>
            </a:r>
            <a:r>
              <a:rPr lang="en-GB" sz="2800" spc="-15"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operations</a:t>
            </a:r>
            <a:r>
              <a:rPr lang="en-GB" sz="2800" spc="-40" dirty="0">
                <a:latin typeface="Cambria" panose="02040503050406030204" pitchFamily="18" charset="0"/>
                <a:ea typeface="Cambria" panose="02040503050406030204" pitchFamily="18" charset="0"/>
                <a:cs typeface="Times New Roman"/>
              </a:rPr>
              <a:t> </a:t>
            </a:r>
            <a:r>
              <a:rPr lang="en-GB" sz="2800" spc="-5" dirty="0">
                <a:latin typeface="Cambria" panose="02040503050406030204" pitchFamily="18" charset="0"/>
                <a:ea typeface="Cambria" panose="02040503050406030204" pitchFamily="18" charset="0"/>
                <a:cs typeface="Times New Roman"/>
              </a:rPr>
              <a:t>work</a:t>
            </a:r>
            <a:r>
              <a:rPr lang="en-GB" sz="2800" spc="-5" dirty="0" smtClean="0">
                <a:latin typeface="Cambria" panose="02040503050406030204" pitchFamily="18" charset="0"/>
                <a:ea typeface="Cambria" panose="02040503050406030204" pitchFamily="18" charset="0"/>
                <a:cs typeface="Times New Roman"/>
              </a:rPr>
              <a:t>.</a:t>
            </a:r>
            <a:endParaRPr lang="en-GB" sz="2800" spc="-5" dirty="0">
              <a:latin typeface="Cambria" panose="02040503050406030204" pitchFamily="18" charset="0"/>
              <a:ea typeface="Cambria" panose="02040503050406030204" pitchFamily="18" charset="0"/>
              <a:cs typeface="Times New Roman"/>
            </a:endParaRPr>
          </a:p>
          <a:p>
            <a:pPr marL="256540" indent="-243840">
              <a:lnSpc>
                <a:spcPct val="100000"/>
              </a:lnSpc>
              <a:spcBef>
                <a:spcPts val="1825"/>
              </a:spcBef>
              <a:buClr>
                <a:srgbClr val="9F4DA1"/>
              </a:buClr>
              <a:buSzPct val="91666"/>
              <a:buFont typeface="Wingdings"/>
              <a:buChar char=""/>
              <a:tabLst>
                <a:tab pos="256540" algn="l"/>
              </a:tabLst>
            </a:pPr>
            <a:endParaRPr lang="en-GB" sz="2800" dirty="0">
              <a:latin typeface="Cambria" panose="02040503050406030204" pitchFamily="18" charset="0"/>
              <a:ea typeface="Cambria" panose="02040503050406030204" pitchFamily="18" charset="0"/>
              <a:cs typeface="Times New Roman"/>
            </a:endParaRPr>
          </a:p>
        </p:txBody>
      </p:sp>
      <p:pic>
        <p:nvPicPr>
          <p:cNvPr id="3" name="Picture 2"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12674948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5" name="Rectangle 4"/>
          <p:cNvSpPr/>
          <p:nvPr/>
        </p:nvSpPr>
        <p:spPr>
          <a:xfrm>
            <a:off x="0" y="1000050"/>
            <a:ext cx="6096000" cy="5857950"/>
          </a:xfrm>
          <a:prstGeom prst="rect">
            <a:avLst/>
          </a:prstGeom>
        </p:spPr>
        <p:txBody>
          <a:bodyPr>
            <a:spAutoFit/>
          </a:bodyPr>
          <a:lstStyle/>
          <a:p>
            <a:pPr>
              <a:lnSpc>
                <a:spcPct val="150000"/>
              </a:lnSpc>
            </a:pPr>
            <a:r>
              <a:rPr lang="en-IN" b="1" dirty="0" smtClean="0">
                <a:latin typeface="Cambria" panose="02040503050406030204" pitchFamily="18" charset="0"/>
                <a:ea typeface="Cambria" panose="02040503050406030204" pitchFamily="18" charset="0"/>
              </a:rPr>
              <a:t>Example:</a:t>
            </a:r>
          </a:p>
          <a:p>
            <a:pPr>
              <a:lnSpc>
                <a:spcPct val="150000"/>
              </a:lnSpc>
            </a:pPr>
            <a:r>
              <a:rPr lang="en-IN" dirty="0" smtClean="0">
                <a:latin typeface="Cambria" panose="02040503050406030204" pitchFamily="18" charset="0"/>
                <a:ea typeface="Cambria" panose="02040503050406030204" pitchFamily="18" charset="0"/>
              </a:rPr>
              <a:t>#include </a:t>
            </a:r>
            <a:r>
              <a:rPr lang="en-IN" dirty="0">
                <a:latin typeface="Cambria" panose="02040503050406030204" pitchFamily="18" charset="0"/>
                <a:ea typeface="Cambria" panose="02040503050406030204" pitchFamily="18" charset="0"/>
              </a:rPr>
              <a:t>&lt;</a:t>
            </a:r>
            <a:r>
              <a:rPr lang="en-IN" dirty="0" err="1">
                <a:latin typeface="Cambria" panose="02040503050406030204" pitchFamily="18" charset="0"/>
                <a:ea typeface="Cambria" panose="02040503050406030204" pitchFamily="18" charset="0"/>
              </a:rPr>
              <a:t>stdio.h</a:t>
            </a:r>
            <a:r>
              <a:rPr lang="en-IN" dirty="0" smtClean="0">
                <a:latin typeface="Cambria" panose="02040503050406030204" pitchFamily="18" charset="0"/>
                <a:ea typeface="Cambria" panose="02040503050406030204" pitchFamily="18" charset="0"/>
              </a:rPr>
              <a:t>&gt;</a:t>
            </a:r>
          </a:p>
          <a:p>
            <a:pPr>
              <a:lnSpc>
                <a:spcPct val="150000"/>
              </a:lnSpc>
            </a:pPr>
            <a:r>
              <a:rPr lang="en-IN" dirty="0" smtClean="0">
                <a:latin typeface="Cambria" panose="02040503050406030204" pitchFamily="18" charset="0"/>
                <a:ea typeface="Cambria" panose="02040503050406030204" pitchFamily="18" charset="0"/>
              </a:rPr>
              <a:t>#</a:t>
            </a:r>
            <a:r>
              <a:rPr lang="en-IN" dirty="0">
                <a:latin typeface="Cambria" panose="02040503050406030204" pitchFamily="18" charset="0"/>
                <a:ea typeface="Cambria" panose="02040503050406030204" pitchFamily="18" charset="0"/>
              </a:rPr>
              <a:t>include &lt;</a:t>
            </a:r>
            <a:r>
              <a:rPr lang="en-IN" dirty="0" err="1">
                <a:latin typeface="Cambria" panose="02040503050406030204" pitchFamily="18" charset="0"/>
                <a:ea typeface="Cambria" panose="02040503050406030204" pitchFamily="18" charset="0"/>
              </a:rPr>
              <a:t>stdlib.h</a:t>
            </a:r>
            <a:r>
              <a:rPr lang="en-IN" dirty="0" smtClean="0">
                <a:latin typeface="Cambria" panose="02040503050406030204" pitchFamily="18" charset="0"/>
                <a:ea typeface="Cambria" panose="02040503050406030204" pitchFamily="18" charset="0"/>
              </a:rPr>
              <a:t>&gt;</a:t>
            </a:r>
          </a:p>
          <a:p>
            <a:pPr>
              <a:lnSpc>
                <a:spcPct val="150000"/>
              </a:lnSpc>
            </a:pPr>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main() {    </a:t>
            </a:r>
            <a:endParaRPr lang="en-IN" dirty="0" smtClean="0">
              <a:latin typeface="Cambria" panose="02040503050406030204" pitchFamily="18" charset="0"/>
              <a:ea typeface="Cambria" panose="02040503050406030204" pitchFamily="18" charset="0"/>
            </a:endParaRPr>
          </a:p>
          <a:p>
            <a:pPr>
              <a:lnSpc>
                <a:spcPct val="150000"/>
              </a:lnSpc>
            </a:pPr>
            <a:r>
              <a:rPr lang="en-IN" dirty="0" err="1" smtClean="0">
                <a:latin typeface="Cambria" panose="02040503050406030204" pitchFamily="18" charset="0"/>
                <a:ea typeface="Cambria" panose="02040503050406030204" pitchFamily="18" charset="0"/>
              </a:rPr>
              <a:t>int</a:t>
            </a: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malloc</a:t>
            </a:r>
            <a:r>
              <a:rPr lang="en-IN" dirty="0">
                <a:latin typeface="Cambria" panose="02040503050406030204" pitchFamily="18" charset="0"/>
                <a:ea typeface="Cambria" panose="02040503050406030204" pitchFamily="18" charset="0"/>
              </a:rPr>
              <a:t>(5 * </a:t>
            </a:r>
            <a:r>
              <a:rPr lang="en-IN" dirty="0" err="1">
                <a:latin typeface="Cambria" panose="02040503050406030204" pitchFamily="18" charset="0"/>
                <a:ea typeface="Cambria" panose="02040503050406030204" pitchFamily="18" charset="0"/>
              </a:rPr>
              <a:t>sizeof</a:t>
            </a:r>
            <a:r>
              <a:rPr lang="en-IN" dirty="0">
                <a:latin typeface="Cambria" panose="02040503050406030204" pitchFamily="18" charset="0"/>
                <a:ea typeface="Cambria" panose="02040503050406030204" pitchFamily="18" charset="0"/>
              </a:rPr>
              <a:t>(</a:t>
            </a:r>
            <a:r>
              <a:rPr lang="en-IN" dirty="0" err="1">
                <a:latin typeface="Cambria" panose="02040503050406030204" pitchFamily="18" charset="0"/>
                <a:ea typeface="Cambria" panose="02040503050406030204" pitchFamily="18" charset="0"/>
              </a:rPr>
              <a:t>int</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pPr>
              <a:lnSpc>
                <a:spcPct val="150000"/>
              </a:lnSpc>
            </a:pP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if (</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 NULL) {        </a:t>
            </a:r>
            <a:endParaRPr lang="en-IN" dirty="0" smtClean="0">
              <a:latin typeface="Cambria" panose="02040503050406030204" pitchFamily="18" charset="0"/>
              <a:ea typeface="Cambria" panose="02040503050406030204" pitchFamily="18" charset="0"/>
            </a:endParaRPr>
          </a:p>
          <a:p>
            <a:pPr>
              <a:lnSpc>
                <a:spcPct val="150000"/>
              </a:lnSpc>
            </a:pPr>
            <a:r>
              <a:rPr lang="en-IN" dirty="0" err="1" smtClean="0">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allocation failed\n");       </a:t>
            </a:r>
            <a:endParaRPr lang="en-IN" dirty="0" smtClean="0">
              <a:latin typeface="Cambria" panose="02040503050406030204" pitchFamily="18" charset="0"/>
              <a:ea typeface="Cambria" panose="02040503050406030204" pitchFamily="18" charset="0"/>
            </a:endParaRPr>
          </a:p>
          <a:p>
            <a:pPr>
              <a:lnSpc>
                <a:spcPct val="150000"/>
              </a:lnSpc>
            </a:pP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return 1;    </a:t>
            </a:r>
            <a:endParaRPr lang="en-IN" dirty="0" smtClean="0">
              <a:latin typeface="Cambria" panose="02040503050406030204" pitchFamily="18" charset="0"/>
              <a:ea typeface="Cambria" panose="02040503050406030204" pitchFamily="18" charset="0"/>
            </a:endParaRPr>
          </a:p>
          <a:p>
            <a:pPr>
              <a:lnSpc>
                <a:spcPct val="150000"/>
              </a:lnSpc>
            </a:pPr>
            <a:r>
              <a:rPr lang="en-IN" dirty="0" smtClean="0">
                <a:latin typeface="Cambria" panose="02040503050406030204" pitchFamily="18" charset="0"/>
                <a:ea typeface="Cambria" panose="02040503050406030204" pitchFamily="18" charset="0"/>
              </a:rPr>
              <a:t>}       </a:t>
            </a:r>
          </a:p>
          <a:p>
            <a:pPr>
              <a:lnSpc>
                <a:spcPct val="150000"/>
              </a:lnSpc>
            </a:pPr>
            <a:r>
              <a:rPr lang="en-IN" dirty="0" smtClean="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allocated.\n");       </a:t>
            </a:r>
            <a:endParaRPr lang="en-IN" dirty="0" smtClean="0">
              <a:latin typeface="Cambria" panose="02040503050406030204" pitchFamily="18" charset="0"/>
              <a:ea typeface="Cambria" panose="02040503050406030204" pitchFamily="18" charset="0"/>
            </a:endParaRPr>
          </a:p>
          <a:p>
            <a:pPr>
              <a:lnSpc>
                <a:spcPct val="150000"/>
              </a:lnSpc>
            </a:pPr>
            <a:r>
              <a:rPr lang="en-IN" dirty="0" smtClean="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free(</a:t>
            </a:r>
            <a:r>
              <a:rPr lang="en-IN" dirty="0" err="1">
                <a:latin typeface="Cambria" panose="02040503050406030204" pitchFamily="18" charset="0"/>
                <a:ea typeface="Cambria" panose="02040503050406030204" pitchFamily="18" charset="0"/>
              </a:rPr>
              <a:t>ptr</a:t>
            </a:r>
            <a:r>
              <a:rPr lang="en-IN" dirty="0">
                <a:latin typeface="Cambria" panose="02040503050406030204" pitchFamily="18" charset="0"/>
                <a:ea typeface="Cambria" panose="02040503050406030204" pitchFamily="18" charset="0"/>
              </a:rPr>
              <a:t>);   </a:t>
            </a:r>
            <a:endParaRPr lang="en-IN" dirty="0" smtClean="0">
              <a:latin typeface="Cambria" panose="02040503050406030204" pitchFamily="18" charset="0"/>
              <a:ea typeface="Cambria" panose="02040503050406030204" pitchFamily="18" charset="0"/>
            </a:endParaRPr>
          </a:p>
          <a:p>
            <a:pPr>
              <a:lnSpc>
                <a:spcPct val="150000"/>
              </a:lnSpc>
            </a:pPr>
            <a:r>
              <a:rPr lang="en-IN" dirty="0" smtClean="0">
                <a:latin typeface="Cambria" panose="02040503050406030204" pitchFamily="18" charset="0"/>
                <a:ea typeface="Cambria" panose="02040503050406030204" pitchFamily="18" charset="0"/>
              </a:rPr>
              <a:t> </a:t>
            </a:r>
            <a:r>
              <a:rPr lang="en-IN" dirty="0" err="1">
                <a:latin typeface="Cambria" panose="02040503050406030204" pitchFamily="18" charset="0"/>
                <a:ea typeface="Cambria" panose="02040503050406030204" pitchFamily="18" charset="0"/>
              </a:rPr>
              <a:t>printf</a:t>
            </a:r>
            <a:r>
              <a:rPr lang="en-IN" dirty="0">
                <a:latin typeface="Cambria" panose="02040503050406030204" pitchFamily="18" charset="0"/>
                <a:ea typeface="Cambria" panose="02040503050406030204" pitchFamily="18" charset="0"/>
              </a:rPr>
              <a:t>("Memory freed.\n");    </a:t>
            </a:r>
            <a:endParaRPr lang="en-IN" dirty="0" smtClean="0">
              <a:latin typeface="Cambria" panose="02040503050406030204" pitchFamily="18" charset="0"/>
              <a:ea typeface="Cambria" panose="02040503050406030204" pitchFamily="18" charset="0"/>
            </a:endParaRPr>
          </a:p>
          <a:p>
            <a:pPr>
              <a:lnSpc>
                <a:spcPct val="150000"/>
              </a:lnSpc>
            </a:pPr>
            <a:r>
              <a:rPr lang="en-IN" dirty="0" smtClean="0">
                <a:latin typeface="Cambria" panose="02040503050406030204" pitchFamily="18" charset="0"/>
                <a:ea typeface="Cambria" panose="02040503050406030204" pitchFamily="18" charset="0"/>
              </a:rPr>
              <a:t>return </a:t>
            </a:r>
            <a:r>
              <a:rPr lang="en-IN" dirty="0">
                <a:latin typeface="Cambria" panose="02040503050406030204" pitchFamily="18" charset="0"/>
                <a:ea typeface="Cambria" panose="02040503050406030204" pitchFamily="18" charset="0"/>
              </a:rPr>
              <a:t>0</a:t>
            </a:r>
            <a:r>
              <a:rPr lang="en-IN" dirty="0" smtClean="0">
                <a:latin typeface="Cambria" panose="02040503050406030204" pitchFamily="18" charset="0"/>
                <a:ea typeface="Cambria" panose="02040503050406030204" pitchFamily="18" charset="0"/>
              </a:rPr>
              <a:t>;</a:t>
            </a:r>
          </a:p>
          <a:p>
            <a:pPr>
              <a:lnSpc>
                <a:spcPct val="150000"/>
              </a:lnSpc>
            </a:pPr>
            <a:r>
              <a:rPr lang="en-IN" dirty="0" smtClean="0">
                <a:latin typeface="Cambria" panose="02040503050406030204" pitchFamily="18" charset="0"/>
                <a:ea typeface="Cambria" panose="02040503050406030204" pitchFamily="18" charset="0"/>
              </a:rPr>
              <a:t>}</a:t>
            </a:r>
            <a:endParaRPr lang="en-IN" dirty="0">
              <a:latin typeface="Cambria" panose="02040503050406030204" pitchFamily="18" charset="0"/>
              <a:ea typeface="Cambria" panose="02040503050406030204" pitchFamily="18" charset="0"/>
            </a:endParaRPr>
          </a:p>
        </p:txBody>
      </p:sp>
      <p:sp>
        <p:nvSpPr>
          <p:cNvPr id="6" name="Rectangle 5"/>
          <p:cNvSpPr/>
          <p:nvPr/>
        </p:nvSpPr>
        <p:spPr>
          <a:xfrm>
            <a:off x="6797219" y="3202769"/>
            <a:ext cx="2610523" cy="1200329"/>
          </a:xfrm>
          <a:prstGeom prst="rect">
            <a:avLst/>
          </a:prstGeom>
        </p:spPr>
        <p:txBody>
          <a:bodyPr wrap="none">
            <a:spAutoFit/>
          </a:bodyPr>
          <a:lstStyle/>
          <a:p>
            <a:r>
              <a:rPr lang="en-IN" sz="2400" b="1" dirty="0" smtClean="0">
                <a:latin typeface="Cambria" panose="02040503050406030204" pitchFamily="18" charset="0"/>
                <a:ea typeface="Cambria" panose="02040503050406030204" pitchFamily="18" charset="0"/>
              </a:rPr>
              <a:t>Output:</a:t>
            </a:r>
          </a:p>
          <a:p>
            <a:r>
              <a:rPr lang="en-IN" sz="2400" dirty="0" smtClean="0">
                <a:latin typeface="Cambria" panose="02040503050406030204" pitchFamily="18" charset="0"/>
                <a:ea typeface="Cambria" panose="02040503050406030204" pitchFamily="18" charset="0"/>
              </a:rPr>
              <a:t>Memory </a:t>
            </a:r>
            <a:r>
              <a:rPr lang="en-IN" sz="2400" dirty="0">
                <a:latin typeface="Cambria" panose="02040503050406030204" pitchFamily="18" charset="0"/>
                <a:ea typeface="Cambria" panose="02040503050406030204" pitchFamily="18" charset="0"/>
              </a:rPr>
              <a:t>allocated</a:t>
            </a:r>
            <a:r>
              <a:rPr lang="en-IN" sz="2400" dirty="0" smtClean="0">
                <a:latin typeface="Cambria" panose="02040503050406030204" pitchFamily="18" charset="0"/>
                <a:ea typeface="Cambria" panose="02040503050406030204" pitchFamily="18" charset="0"/>
              </a:rPr>
              <a:t>.</a:t>
            </a:r>
          </a:p>
          <a:p>
            <a:r>
              <a:rPr lang="en-IN" sz="2400" dirty="0" smtClean="0">
                <a:latin typeface="Cambria" panose="02040503050406030204" pitchFamily="18" charset="0"/>
                <a:ea typeface="Cambria" panose="02040503050406030204" pitchFamily="18" charset="0"/>
              </a:rPr>
              <a:t>Memory </a:t>
            </a:r>
            <a:r>
              <a:rPr lang="en-IN" sz="2400" dirty="0">
                <a:latin typeface="Cambria" panose="02040503050406030204" pitchFamily="18" charset="0"/>
                <a:ea typeface="Cambria" panose="02040503050406030204" pitchFamily="18" charset="0"/>
              </a:rPr>
              <a:t>freed.</a:t>
            </a:r>
          </a:p>
        </p:txBody>
      </p:sp>
    </p:spTree>
    <p:extLst>
      <p:ext uri="{BB962C8B-B14F-4D97-AF65-F5344CB8AC3E}">
        <p14:creationId xmlns:p14="http://schemas.microsoft.com/office/powerpoint/2010/main" val="4769130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727566325"/>
              </p:ext>
            </p:extLst>
          </p:nvPr>
        </p:nvGraphicFramePr>
        <p:xfrm>
          <a:off x="152400" y="1785086"/>
          <a:ext cx="10515600" cy="3749040"/>
        </p:xfrm>
        <a:graphic>
          <a:graphicData uri="http://schemas.openxmlformats.org/drawingml/2006/table">
            <a:tbl>
              <a:tblPr/>
              <a:tblGrid>
                <a:gridCol w="2628900">
                  <a:extLst>
                    <a:ext uri="{9D8B030D-6E8A-4147-A177-3AD203B41FA5}">
                      <a16:colId xmlns:a16="http://schemas.microsoft.com/office/drawing/2014/main" val="2950918695"/>
                    </a:ext>
                  </a:extLst>
                </a:gridCol>
                <a:gridCol w="2628900">
                  <a:extLst>
                    <a:ext uri="{9D8B030D-6E8A-4147-A177-3AD203B41FA5}">
                      <a16:colId xmlns:a16="http://schemas.microsoft.com/office/drawing/2014/main" val="3473436253"/>
                    </a:ext>
                  </a:extLst>
                </a:gridCol>
                <a:gridCol w="2628900">
                  <a:extLst>
                    <a:ext uri="{9D8B030D-6E8A-4147-A177-3AD203B41FA5}">
                      <a16:colId xmlns:a16="http://schemas.microsoft.com/office/drawing/2014/main" val="3952644426"/>
                    </a:ext>
                  </a:extLst>
                </a:gridCol>
                <a:gridCol w="2628900">
                  <a:extLst>
                    <a:ext uri="{9D8B030D-6E8A-4147-A177-3AD203B41FA5}">
                      <a16:colId xmlns:a16="http://schemas.microsoft.com/office/drawing/2014/main" val="3841995113"/>
                    </a:ext>
                  </a:extLst>
                </a:gridCol>
              </a:tblGrid>
              <a:tr h="0">
                <a:tc>
                  <a:txBody>
                    <a:bodyPr/>
                    <a:lstStyle/>
                    <a:p>
                      <a:r>
                        <a:rPr lang="en-IN" sz="2400">
                          <a:latin typeface="Cambria" panose="02040503050406030204" pitchFamily="18" charset="0"/>
                          <a:ea typeface="Cambria" panose="02040503050406030204" pitchFamily="18" charset="0"/>
                        </a:rPr>
                        <a:t>Function</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Purpose</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Initialization</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Parameters</a:t>
                      </a:r>
                    </a:p>
                  </a:txBody>
                  <a:tcPr anchor="ctr">
                    <a:lnL>
                      <a:noFill/>
                    </a:lnL>
                    <a:lnR>
                      <a:noFill/>
                    </a:lnR>
                    <a:lnT>
                      <a:noFill/>
                    </a:lnT>
                    <a:lnB>
                      <a:noFill/>
                    </a:lnB>
                  </a:tcPr>
                </a:tc>
                <a:extLst>
                  <a:ext uri="{0D108BD9-81ED-4DB2-BD59-A6C34878D82A}">
                    <a16:rowId xmlns:a16="http://schemas.microsoft.com/office/drawing/2014/main" val="72886676"/>
                  </a:ext>
                </a:extLst>
              </a:tr>
              <a:tr h="0">
                <a:tc>
                  <a:txBody>
                    <a:bodyPr/>
                    <a:lstStyle/>
                    <a:p>
                      <a:r>
                        <a:rPr lang="en-IN" sz="2400">
                          <a:latin typeface="Cambria" panose="02040503050406030204" pitchFamily="18" charset="0"/>
                          <a:ea typeface="Cambria" panose="02040503050406030204" pitchFamily="18" charset="0"/>
                        </a:rPr>
                        <a:t>malloc()</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Allocates memory block</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No</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size (bytes)</a:t>
                      </a:r>
                    </a:p>
                  </a:txBody>
                  <a:tcPr anchor="ctr">
                    <a:lnL>
                      <a:noFill/>
                    </a:lnL>
                    <a:lnR>
                      <a:noFill/>
                    </a:lnR>
                    <a:lnT>
                      <a:noFill/>
                    </a:lnT>
                    <a:lnB>
                      <a:noFill/>
                    </a:lnB>
                  </a:tcPr>
                </a:tc>
                <a:extLst>
                  <a:ext uri="{0D108BD9-81ED-4DB2-BD59-A6C34878D82A}">
                    <a16:rowId xmlns:a16="http://schemas.microsoft.com/office/drawing/2014/main" val="3881316339"/>
                  </a:ext>
                </a:extLst>
              </a:tr>
              <a:tr h="0">
                <a:tc>
                  <a:txBody>
                    <a:bodyPr/>
                    <a:lstStyle/>
                    <a:p>
                      <a:r>
                        <a:rPr lang="en-IN" sz="2400">
                          <a:latin typeface="Cambria" panose="02040503050406030204" pitchFamily="18" charset="0"/>
                          <a:ea typeface="Cambria" panose="02040503050406030204" pitchFamily="18" charset="0"/>
                        </a:rPr>
                        <a:t>calloc()</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Allocates multiple memory blocks</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Yes (0)</a:t>
                      </a:r>
                    </a:p>
                  </a:txBody>
                  <a:tcPr anchor="ctr">
                    <a:lnL>
                      <a:noFill/>
                    </a:lnL>
                    <a:lnR>
                      <a:noFill/>
                    </a:lnR>
                    <a:lnT>
                      <a:noFill/>
                    </a:lnT>
                    <a:lnB>
                      <a:noFill/>
                    </a:lnB>
                  </a:tcPr>
                </a:tc>
                <a:tc>
                  <a:txBody>
                    <a:bodyPr/>
                    <a:lstStyle/>
                    <a:p>
                      <a:r>
                        <a:rPr lang="en-GB" sz="2400">
                          <a:latin typeface="Cambria" panose="02040503050406030204" pitchFamily="18" charset="0"/>
                          <a:ea typeface="Cambria" panose="02040503050406030204" pitchFamily="18" charset="0"/>
                        </a:rPr>
                        <a:t>num (blocks), size (bytes each)</a:t>
                      </a:r>
                    </a:p>
                  </a:txBody>
                  <a:tcPr anchor="ctr">
                    <a:lnL>
                      <a:noFill/>
                    </a:lnL>
                    <a:lnR>
                      <a:noFill/>
                    </a:lnR>
                    <a:lnT>
                      <a:noFill/>
                    </a:lnT>
                    <a:lnB>
                      <a:noFill/>
                    </a:lnB>
                  </a:tcPr>
                </a:tc>
                <a:extLst>
                  <a:ext uri="{0D108BD9-81ED-4DB2-BD59-A6C34878D82A}">
                    <a16:rowId xmlns:a16="http://schemas.microsoft.com/office/drawing/2014/main" val="555073836"/>
                  </a:ext>
                </a:extLst>
              </a:tr>
              <a:tr h="0">
                <a:tc>
                  <a:txBody>
                    <a:bodyPr/>
                    <a:lstStyle/>
                    <a:p>
                      <a:r>
                        <a:rPr lang="en-IN" sz="2400">
                          <a:latin typeface="Cambria" panose="02040503050406030204" pitchFamily="18" charset="0"/>
                          <a:ea typeface="Cambria" panose="02040503050406030204" pitchFamily="18" charset="0"/>
                        </a:rPr>
                        <a:t>realloc()</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Resizes existing memory</a:t>
                      </a:r>
                    </a:p>
                  </a:txBody>
                  <a:tcPr anchor="ctr">
                    <a:lnL>
                      <a:noFill/>
                    </a:lnL>
                    <a:lnR>
                      <a:noFill/>
                    </a:lnR>
                    <a:lnT>
                      <a:noFill/>
                    </a:lnT>
                    <a:lnB>
                      <a:noFill/>
                    </a:lnB>
                  </a:tcPr>
                </a:tc>
                <a:tc>
                  <a:txBody>
                    <a:bodyPr/>
                    <a:lstStyle/>
                    <a:p>
                      <a:r>
                        <a:rPr lang="en-IN" sz="2400" dirty="0">
                          <a:latin typeface="Cambria" panose="02040503050406030204" pitchFamily="18" charset="0"/>
                          <a:ea typeface="Cambria" panose="02040503050406030204" pitchFamily="18" charset="0"/>
                        </a:rPr>
                        <a:t>No</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ptr, new_size</a:t>
                      </a:r>
                    </a:p>
                  </a:txBody>
                  <a:tcPr anchor="ctr">
                    <a:lnL>
                      <a:noFill/>
                    </a:lnL>
                    <a:lnR>
                      <a:noFill/>
                    </a:lnR>
                    <a:lnT>
                      <a:noFill/>
                    </a:lnT>
                    <a:lnB>
                      <a:noFill/>
                    </a:lnB>
                  </a:tcPr>
                </a:tc>
                <a:extLst>
                  <a:ext uri="{0D108BD9-81ED-4DB2-BD59-A6C34878D82A}">
                    <a16:rowId xmlns:a16="http://schemas.microsoft.com/office/drawing/2014/main" val="2845895565"/>
                  </a:ext>
                </a:extLst>
              </a:tr>
              <a:tr h="0">
                <a:tc>
                  <a:txBody>
                    <a:bodyPr/>
                    <a:lstStyle/>
                    <a:p>
                      <a:r>
                        <a:rPr lang="en-IN" sz="2400" dirty="0">
                          <a:latin typeface="Cambria" panose="02040503050406030204" pitchFamily="18" charset="0"/>
                          <a:ea typeface="Cambria" panose="02040503050406030204" pitchFamily="18" charset="0"/>
                        </a:rPr>
                        <a:t>free()</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Frees allocated memory</a:t>
                      </a:r>
                    </a:p>
                  </a:txBody>
                  <a:tcPr anchor="ctr">
                    <a:lnL>
                      <a:noFill/>
                    </a:lnL>
                    <a:lnR>
                      <a:noFill/>
                    </a:lnR>
                    <a:lnT>
                      <a:noFill/>
                    </a:lnT>
                    <a:lnB>
                      <a:noFill/>
                    </a:lnB>
                  </a:tcPr>
                </a:tc>
                <a:tc>
                  <a:txBody>
                    <a:bodyPr/>
                    <a:lstStyle/>
                    <a:p>
                      <a:r>
                        <a:rPr lang="en-IN" sz="2400">
                          <a:latin typeface="Cambria" panose="02040503050406030204" pitchFamily="18" charset="0"/>
                          <a:ea typeface="Cambria" panose="02040503050406030204" pitchFamily="18" charset="0"/>
                        </a:rPr>
                        <a:t>-</a:t>
                      </a:r>
                    </a:p>
                  </a:txBody>
                  <a:tcPr anchor="ctr">
                    <a:lnL>
                      <a:noFill/>
                    </a:lnL>
                    <a:lnR>
                      <a:noFill/>
                    </a:lnR>
                    <a:lnT>
                      <a:noFill/>
                    </a:lnT>
                    <a:lnB>
                      <a:noFill/>
                    </a:lnB>
                  </a:tcPr>
                </a:tc>
                <a:tc>
                  <a:txBody>
                    <a:bodyPr/>
                    <a:lstStyle/>
                    <a:p>
                      <a:r>
                        <a:rPr lang="en-IN" sz="2400" dirty="0" err="1">
                          <a:latin typeface="Cambria" panose="02040503050406030204" pitchFamily="18" charset="0"/>
                          <a:ea typeface="Cambria" panose="02040503050406030204" pitchFamily="18" charset="0"/>
                        </a:rPr>
                        <a:t>ptr</a:t>
                      </a:r>
                      <a:endParaRPr lang="en-IN" sz="2400" dirty="0">
                        <a:latin typeface="Cambria" panose="02040503050406030204" pitchFamily="18" charset="0"/>
                        <a:ea typeface="Cambria" panose="02040503050406030204" pitchFamily="18" charset="0"/>
                      </a:endParaRPr>
                    </a:p>
                  </a:txBody>
                  <a:tcPr anchor="ctr">
                    <a:lnL>
                      <a:noFill/>
                    </a:lnL>
                    <a:lnR>
                      <a:noFill/>
                    </a:lnR>
                    <a:lnT>
                      <a:noFill/>
                    </a:lnT>
                    <a:lnB>
                      <a:noFill/>
                    </a:lnB>
                  </a:tcPr>
                </a:tc>
                <a:extLst>
                  <a:ext uri="{0D108BD9-81ED-4DB2-BD59-A6C34878D82A}">
                    <a16:rowId xmlns:a16="http://schemas.microsoft.com/office/drawing/2014/main" val="2506588229"/>
                  </a:ext>
                </a:extLst>
              </a:tr>
            </a:tbl>
          </a:graphicData>
        </a:graphic>
      </p:graphicFrame>
      <p:sp>
        <p:nvSpPr>
          <p:cNvPr id="6" name="Rectangle 1"/>
          <p:cNvSpPr>
            <a:spLocks noChangeArrowheads="1"/>
          </p:cNvSpPr>
          <p:nvPr/>
        </p:nvSpPr>
        <p:spPr bwMode="auto">
          <a:xfrm>
            <a:off x="0" y="1024889"/>
            <a:ext cx="1055859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Key Differences Between </a:t>
            </a:r>
            <a:r>
              <a:rPr kumimoji="0" lang="en-US" altLang="en-US" sz="28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malloc</a:t>
            </a: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8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calloc</a:t>
            </a: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800" b="1"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realloc</a:t>
            </a: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and free()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201433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0" y="0"/>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6" name="Rectangle 1"/>
          <p:cNvSpPr>
            <a:spLocks noChangeArrowheads="1"/>
          </p:cNvSpPr>
          <p:nvPr/>
        </p:nvSpPr>
        <p:spPr bwMode="auto">
          <a:xfrm>
            <a:off x="102662" y="1220330"/>
            <a:ext cx="12089338" cy="597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50000"/>
              </a:lnSpc>
              <a:spcBef>
                <a:spcPct val="0"/>
              </a:spcBef>
              <a:spcAft>
                <a:spcPct val="0"/>
              </a:spcAft>
              <a:buClrTx/>
              <a:buSzTx/>
              <a:tabLst/>
            </a:pP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Conclusion</a:t>
            </a: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en-US" altLang="en-US" sz="28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malloc</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and </a:t>
            </a:r>
            <a:r>
              <a:rPr kumimoji="0" lang="en-US" altLang="en-US" sz="28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calloc</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are used for initial memory allocation.</a:t>
            </a: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en-US" altLang="en-US" sz="28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realloc</a:t>
            </a: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is used to resize dynamically allocated memory.</a:t>
            </a: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free() is essential to avoid memory leaks.</a:t>
            </a:r>
            <a:endParaRPr lang="en-US" altLang="en-US" sz="2800" dirty="0">
              <a:latin typeface="Arial" panose="020B0604020202020204" pitchFamily="34" charset="0"/>
            </a:endParaRP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b="1" dirty="0">
                <a:latin typeface="Cambria" panose="02040503050406030204" pitchFamily="18" charset="0"/>
                <a:ea typeface="Cambria" panose="02040503050406030204" pitchFamily="18" charset="0"/>
              </a:rPr>
              <a:t>Static allocation</a:t>
            </a:r>
            <a:r>
              <a:rPr lang="en-US" altLang="en-US" sz="2800" dirty="0">
                <a:latin typeface="Cambria" panose="02040503050406030204" pitchFamily="18" charset="0"/>
                <a:ea typeface="Cambria" panose="02040503050406030204" pitchFamily="18" charset="0"/>
              </a:rPr>
              <a:t> is simple but lacks flexibility.</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b="1" dirty="0">
                <a:latin typeface="Cambria" panose="02040503050406030204" pitchFamily="18" charset="0"/>
                <a:ea typeface="Cambria" panose="02040503050406030204" pitchFamily="18" charset="0"/>
              </a:rPr>
              <a:t>Dynamic allocation</a:t>
            </a:r>
            <a:r>
              <a:rPr lang="en-US" altLang="en-US" sz="2800" dirty="0">
                <a:latin typeface="Cambria" panose="02040503050406030204" pitchFamily="18" charset="0"/>
                <a:ea typeface="Cambria" panose="02040503050406030204" pitchFamily="18" charset="0"/>
              </a:rPr>
              <a:t> is more efficient but requires careful memory </a:t>
            </a:r>
            <a:endParaRPr lang="en-US" altLang="en-US" sz="2800" dirty="0" smtClean="0">
              <a:latin typeface="Cambria" panose="02040503050406030204" pitchFamily="18" charset="0"/>
              <a:ea typeface="Cambria" panose="02040503050406030204" pitchFamily="18" charset="0"/>
            </a:endParaRPr>
          </a:p>
          <a:p>
            <a:pPr lvl="0" eaLnBrk="0" fontAlgn="base" hangingPunct="0">
              <a:lnSpc>
                <a:spcPct val="150000"/>
              </a:lnSpc>
              <a:spcBef>
                <a:spcPct val="0"/>
              </a:spcBef>
              <a:spcAft>
                <a:spcPct val="0"/>
              </a:spcAft>
            </a:pPr>
            <a:r>
              <a:rPr lang="en-US" altLang="en-US" sz="2800" dirty="0">
                <a:latin typeface="Cambria" panose="02040503050406030204" pitchFamily="18" charset="0"/>
                <a:ea typeface="Cambria" panose="02040503050406030204" pitchFamily="18" charset="0"/>
              </a:rPr>
              <a:t>	</a:t>
            </a:r>
            <a:r>
              <a:rPr lang="en-US" altLang="en-US" sz="2800" dirty="0" smtClean="0">
                <a:latin typeface="Cambria" panose="02040503050406030204" pitchFamily="18" charset="0"/>
                <a:ea typeface="Cambria" panose="02040503050406030204" pitchFamily="18" charset="0"/>
              </a:rPr>
              <a:t>management</a:t>
            </a:r>
            <a:r>
              <a:rPr lang="en-US" altLang="en-US" sz="2800" dirty="0">
                <a:latin typeface="Cambria" panose="02040503050406030204" pitchFamily="18" charset="0"/>
                <a:ea typeface="Cambria" panose="02040503050406030204" pitchFamily="18" charset="0"/>
              </a:rPr>
              <a:t>.</a:t>
            </a:r>
          </a:p>
          <a:p>
            <a:pPr marL="457200" lvl="0" indent="-457200" eaLnBrk="0" fontAlgn="base" hangingPunct="0">
              <a:lnSpc>
                <a:spcPct val="150000"/>
              </a:lnSpc>
              <a:spcBef>
                <a:spcPct val="0"/>
              </a:spcBef>
              <a:spcAft>
                <a:spcPct val="0"/>
              </a:spcAft>
              <a:buFont typeface="Wingdings" panose="05000000000000000000" pitchFamily="2" charset="2"/>
              <a:buChar char="Ø"/>
            </a:pPr>
            <a:r>
              <a:rPr lang="en-US" altLang="en-US" sz="2800" dirty="0">
                <a:latin typeface="Cambria" panose="02040503050406030204" pitchFamily="18" charset="0"/>
                <a:ea typeface="Cambria" panose="02040503050406030204" pitchFamily="18" charset="0"/>
              </a:rPr>
              <a:t>Always free() dynamically allocated memory to prevent memory leaks.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8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37491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6" name="Rectangle 2"/>
          <p:cNvSpPr>
            <a:spLocks noChangeArrowheads="1"/>
          </p:cNvSpPr>
          <p:nvPr/>
        </p:nvSpPr>
        <p:spPr bwMode="auto">
          <a:xfrm>
            <a:off x="401783" y="985914"/>
            <a:ext cx="11125200" cy="572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0"/>
              </a:spcBef>
              <a:spcAft>
                <a:spcPct val="0"/>
              </a:spcAft>
            </a:pPr>
            <a:r>
              <a:rPr kumimoji="0" lang="en-US" altLang="en-US" sz="28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1. A Set of Data Values</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This refers to the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actual data</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stored within the data structure. The type of data values depends on the nature of the data structure.</a:t>
            </a:r>
            <a:endPar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Examples:</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Array</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{10, 20, 30, 40, 50}</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Linked List</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Node1 → Node2 → Node3</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Stack</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Top → {5, 10, 15}</a:t>
            </a:r>
          </a:p>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Tree</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Each data structure determines how these values are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stored</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retrieved</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and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manipulated</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953082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4" name="Picture 3"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6" name="Rectangle 1"/>
          <p:cNvSpPr>
            <a:spLocks noChangeArrowheads="1"/>
          </p:cNvSpPr>
          <p:nvPr/>
        </p:nvSpPr>
        <p:spPr bwMode="auto">
          <a:xfrm>
            <a:off x="730646" y="1025236"/>
            <a:ext cx="10463827" cy="590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2. A Set of Functions Specifying the Operations on the Data</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These are the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operations</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that can be performed on the data values within the </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data structure. </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The type of operations depends on the nature of the data structure.</a:t>
            </a:r>
            <a:endPar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Common Operations on Data Structures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Example: Functions for Different Data Structures</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Array Operations:</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insert(), delete(), search(), sort()</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Stack Operations:</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push(), pop(), peek()</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Queue Operations:</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4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enqueue</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4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dequeue</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Linked List Operations:</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4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insertNode</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a:t>
            </a:r>
            <a:r>
              <a:rPr kumimoji="0" lang="en-US" altLang="en-US" sz="24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deleteNode</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traverse()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345096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 name="Picture 2"/>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6" name="Picture 5"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
        <p:nvSpPr>
          <p:cNvPr id="7" name="Rectangle 2"/>
          <p:cNvSpPr>
            <a:spLocks noChangeArrowheads="1"/>
          </p:cNvSpPr>
          <p:nvPr/>
        </p:nvSpPr>
        <p:spPr bwMode="auto">
          <a:xfrm>
            <a:off x="846377" y="1025236"/>
            <a:ext cx="9558387" cy="59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3. A Set of Axioms Describing How These Operations Work</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Axioms define the </a:t>
            </a:r>
            <a:r>
              <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rules</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or </a:t>
            </a:r>
            <a:r>
              <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properties</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that describe how the operations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behave when applied to data.</a:t>
            </a:r>
            <a:endPar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Examples of Axioms for Different Data Structures</a:t>
            </a:r>
          </a:p>
          <a:p>
            <a:pPr marL="0" marR="0" lvl="0" indent="0" algn="just" defTabSz="914400" rtl="0" eaLnBrk="0" fontAlgn="base" latinLnBrk="0" hangingPunct="0">
              <a:lnSpc>
                <a:spcPct val="150000"/>
              </a:lnSpc>
              <a:spcBef>
                <a:spcPct val="0"/>
              </a:spcBef>
              <a:spcAft>
                <a:spcPct val="0"/>
              </a:spcAft>
              <a:buClrTx/>
              <a:buSzTx/>
              <a:buFontTx/>
              <a:buAutoNum type="arabicPeriod"/>
              <a:tabLst/>
            </a:pPr>
            <a:r>
              <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Stack Axioms (LIFO - Last In First Out)</a:t>
            </a:r>
            <a:endPar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push(S, x); pop(S) = x (If you push x and immediately pop, you get x back)</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pop(push(S, x)) = S (If you push x and pop it, the stack remains unchanged)</a:t>
            </a:r>
          </a:p>
          <a:p>
            <a:pPr marL="0" marR="0" lvl="0" indent="0" algn="just" defTabSz="914400" rtl="0" eaLnBrk="0" fontAlgn="base" latinLnBrk="0" hangingPunct="0">
              <a:lnSpc>
                <a:spcPct val="150000"/>
              </a:lnSpc>
              <a:spcBef>
                <a:spcPct val="0"/>
              </a:spcBef>
              <a:spcAft>
                <a:spcPct val="0"/>
              </a:spcAft>
              <a:buClrTx/>
              <a:buSzTx/>
              <a:buFontTx/>
              <a:buAutoNum type="arabicPeriod" startAt="2"/>
              <a:tabLst/>
            </a:pPr>
            <a:r>
              <a:rPr kumimoji="0" lang="en-US" altLang="en-US" sz="20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Queue Axioms (FIFO - First In First Out)</a:t>
            </a:r>
            <a:endPar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enqueue</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(Q, x); </a:t>
            </a: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dequeue</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(Q) = x (First element </a:t>
            </a: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enqueued</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is the first to be </a:t>
            </a: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dequeued</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dequeue</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a:t>
            </a: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enqueue</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(Q, x)) = Q </a:t>
            </a:r>
          </a:p>
          <a:p>
            <a:pPr marL="457200" marR="0" lvl="1" indent="0" algn="just" defTabSz="914400" rtl="0" eaLnBrk="0" fontAlgn="base" latinLnBrk="0" hangingPunct="0">
              <a:lnSpc>
                <a:spcPct val="150000"/>
              </a:lnSpc>
              <a:spcBef>
                <a:spcPct val="0"/>
              </a:spcBef>
              <a:spcAft>
                <a:spcPct val="0"/>
              </a:spcAft>
              <a:buClrTx/>
              <a:buSzTx/>
              <a:buFontTx/>
              <a:buChar char="•"/>
              <a:tabLst/>
            </a:pP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(If you </a:t>
            </a: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enqueue</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x and </a:t>
            </a:r>
            <a:r>
              <a:rPr kumimoji="0" lang="en-US" altLang="en-US" sz="2000" b="0" i="0" u="none" strike="noStrike" cap="none" normalizeH="0" baseline="0" dirty="0" err="1" smtClean="0">
                <a:ln>
                  <a:noFill/>
                </a:ln>
                <a:solidFill>
                  <a:schemeClr val="tx1"/>
                </a:solidFill>
                <a:effectLst/>
                <a:latin typeface="Cambria" panose="02040503050406030204" pitchFamily="18" charset="0"/>
                <a:ea typeface="Cambria" panose="02040503050406030204" pitchFamily="18" charset="0"/>
              </a:rPr>
              <a:t>dequeue</a:t>
            </a:r>
            <a:r>
              <a:rPr kumimoji="0" lang="en-US" altLang="en-US" sz="20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the queue remains unchanged)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636398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0871" y="1753152"/>
            <a:ext cx="9753601" cy="2308324"/>
          </a:xfrm>
          <a:prstGeom prst="rect">
            <a:avLst/>
          </a:prstGeom>
        </p:spPr>
        <p:txBody>
          <a:bodyPr wrap="square">
            <a:spAutoFit/>
          </a:bodyPr>
          <a:lstStyle/>
          <a:p>
            <a:pPr lvl="0" algn="just" eaLnBrk="0" fontAlgn="base" hangingPunct="0">
              <a:lnSpc>
                <a:spcPct val="150000"/>
              </a:lnSpc>
              <a:spcBef>
                <a:spcPct val="0"/>
              </a:spcBef>
              <a:spcAft>
                <a:spcPct val="0"/>
              </a:spcAft>
              <a:buFontTx/>
              <a:buAutoNum type="arabicPeriod" startAt="3"/>
            </a:pP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Binary Search Tree (BST) Properties</a:t>
            </a:r>
            <a:endPar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endParaRPr>
          </a:p>
          <a:p>
            <a:pPr lvl="1" algn="just" eaLnBrk="0" fontAlgn="base" hangingPunct="0">
              <a:lnSpc>
                <a:spcPct val="150000"/>
              </a:lnSpc>
              <a:spcBef>
                <a:spcPct val="0"/>
              </a:spcBef>
              <a:spcAft>
                <a:spcPct val="0"/>
              </a:spcAft>
              <a:buFontTx/>
              <a:buChar char="•"/>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Left subtree contains nodes with values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less than</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the root.</a:t>
            </a:r>
          </a:p>
          <a:p>
            <a:pPr lvl="1" algn="just" eaLnBrk="0" fontAlgn="base" hangingPunct="0">
              <a:lnSpc>
                <a:spcPct val="150000"/>
              </a:lnSpc>
              <a:spcBef>
                <a:spcPct val="0"/>
              </a:spcBef>
              <a:spcAft>
                <a:spcPct val="0"/>
              </a:spcAft>
              <a:buFontTx/>
              <a:buChar char="•"/>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Right subtree contains nodes with values </a:t>
            </a:r>
            <a:r>
              <a:rPr kumimoji="0" lang="en-US" altLang="en-US" sz="2400" b="1"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greater than</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 the root.</a:t>
            </a:r>
          </a:p>
          <a:p>
            <a:pPr lvl="1" algn="just" eaLnBrk="0" fontAlgn="base" hangingPunct="0">
              <a:lnSpc>
                <a:spcPct val="150000"/>
              </a:lnSpc>
              <a:spcBef>
                <a:spcPct val="0"/>
              </a:spcBef>
              <a:spcAft>
                <a:spcPct val="0"/>
              </a:spcAft>
              <a:buFontTx/>
              <a:buChar char="•"/>
            </a:pPr>
            <a:r>
              <a:rPr kumimoji="0" lang="en-US" altLang="en-US" sz="2400" b="0" i="0" u="none" strike="noStrike" cap="none" normalizeH="0" baseline="0" dirty="0" smtClean="0">
                <a:ln>
                  <a:noFill/>
                </a:ln>
                <a:solidFill>
                  <a:schemeClr val="tx1"/>
                </a:solidFill>
                <a:effectLst/>
                <a:latin typeface="Cambria" panose="02040503050406030204" pitchFamily="18" charset="0"/>
                <a:ea typeface="Cambria" panose="02040503050406030204" pitchFamily="18" charset="0"/>
              </a:rPr>
              <a:t>In-order traversal of a BST results in a sorted sequence.</a:t>
            </a:r>
          </a:p>
        </p:txBody>
      </p:sp>
      <p:pic>
        <p:nvPicPr>
          <p:cNvPr id="3" name="Picture 2" descr="A logo for a college of engineering&#10;&#10;Description automatically generated"/>
          <p:cNvPicPr/>
          <p:nvPr/>
        </p:nvPicPr>
        <p:blipFill rotWithShape="1">
          <a:blip r:embed="rId2"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5" name="Picture 4" descr="A blue and yellow sign with white text&#10;&#10;Description automatically generated"/>
          <p:cNvPicPr/>
          <p:nvPr/>
        </p:nvPicPr>
        <p:blipFill>
          <a:blip r:embed="rId4"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2925865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982597" y="1014856"/>
            <a:ext cx="6879335" cy="399288"/>
          </a:xfrm>
          <a:prstGeom prst="rect">
            <a:avLst/>
          </a:prstGeom>
        </p:spPr>
      </p:pic>
      <p:sp>
        <p:nvSpPr>
          <p:cNvPr id="3" name="object 3"/>
          <p:cNvSpPr txBox="1">
            <a:spLocks/>
          </p:cNvSpPr>
          <p:nvPr/>
        </p:nvSpPr>
        <p:spPr>
          <a:xfrm>
            <a:off x="3064764" y="1848611"/>
            <a:ext cx="3093720" cy="518731"/>
          </a:xfrm>
          <a:prstGeom prst="rect">
            <a:avLst/>
          </a:prstGeom>
          <a:ln w="9144">
            <a:solidFill>
              <a:srgbClr val="000000"/>
            </a:solidFill>
          </a:ln>
        </p:spPr>
        <p:txBody>
          <a:bodyPr vert="horz" wrap="square" lIns="0" tIns="26034"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68325" algn="ctr">
              <a:lnSpc>
                <a:spcPct val="100000"/>
              </a:lnSpc>
              <a:spcBef>
                <a:spcPts val="204"/>
              </a:spcBef>
            </a:pPr>
            <a:r>
              <a:rPr lang="en-IN" sz="3200" spc="-20" dirty="0" smtClean="0">
                <a:solidFill>
                  <a:srgbClr val="000000"/>
                </a:solidFill>
              </a:rPr>
              <a:t>Data</a:t>
            </a:r>
            <a:r>
              <a:rPr lang="en-IN" sz="3200" spc="-50" dirty="0" smtClean="0">
                <a:solidFill>
                  <a:srgbClr val="000000"/>
                </a:solidFill>
              </a:rPr>
              <a:t> </a:t>
            </a:r>
            <a:r>
              <a:rPr lang="en-IN" sz="3200" spc="-20" dirty="0" smtClean="0">
                <a:solidFill>
                  <a:srgbClr val="000000"/>
                </a:solidFill>
              </a:rPr>
              <a:t>structure</a:t>
            </a:r>
            <a:endParaRPr lang="en-IN" sz="3200" dirty="0"/>
          </a:p>
        </p:txBody>
      </p:sp>
      <p:grpSp>
        <p:nvGrpSpPr>
          <p:cNvPr id="4" name="object 4"/>
          <p:cNvGrpSpPr/>
          <p:nvPr/>
        </p:nvGrpSpPr>
        <p:grpSpPr>
          <a:xfrm>
            <a:off x="2520695" y="2416873"/>
            <a:ext cx="4105275" cy="652780"/>
            <a:chOff x="2520695" y="2416873"/>
            <a:chExt cx="4105275" cy="652780"/>
          </a:xfrm>
        </p:grpSpPr>
        <p:sp>
          <p:nvSpPr>
            <p:cNvPr id="5" name="object 5"/>
            <p:cNvSpPr/>
            <p:nvPr/>
          </p:nvSpPr>
          <p:spPr>
            <a:xfrm>
              <a:off x="2558795" y="2421635"/>
              <a:ext cx="4032250" cy="289560"/>
            </a:xfrm>
            <a:custGeom>
              <a:avLst/>
              <a:gdLst/>
              <a:ahLst/>
              <a:cxnLst/>
              <a:rect l="l" t="t" r="r" b="b"/>
              <a:pathLst>
                <a:path w="4032250" h="289560">
                  <a:moveTo>
                    <a:pt x="2086102" y="0"/>
                  </a:moveTo>
                  <a:lnTo>
                    <a:pt x="2086102" y="289560"/>
                  </a:lnTo>
                </a:path>
                <a:path w="4032250" h="289560">
                  <a:moveTo>
                    <a:pt x="0" y="289560"/>
                  </a:moveTo>
                  <a:lnTo>
                    <a:pt x="4031996" y="289560"/>
                  </a:lnTo>
                </a:path>
              </a:pathLst>
            </a:custGeom>
            <a:ln w="9144">
              <a:solidFill>
                <a:srgbClr val="000000"/>
              </a:solidFill>
            </a:ln>
          </p:spPr>
          <p:txBody>
            <a:bodyPr wrap="square" lIns="0" tIns="0" rIns="0" bIns="0" rtlCol="0"/>
            <a:lstStyle/>
            <a:p>
              <a:pPr algn="ctr"/>
              <a:endParaRPr/>
            </a:p>
          </p:txBody>
        </p:sp>
        <p:sp>
          <p:nvSpPr>
            <p:cNvPr id="6" name="object 6"/>
            <p:cNvSpPr/>
            <p:nvPr/>
          </p:nvSpPr>
          <p:spPr>
            <a:xfrm>
              <a:off x="2520696" y="2709671"/>
              <a:ext cx="4105275" cy="360045"/>
            </a:xfrm>
            <a:custGeom>
              <a:avLst/>
              <a:gdLst/>
              <a:ahLst/>
              <a:cxnLst/>
              <a:rect l="l" t="t" r="r" b="b"/>
              <a:pathLst>
                <a:path w="4105275" h="360044">
                  <a:moveTo>
                    <a:pt x="76200" y="283464"/>
                  </a:moveTo>
                  <a:lnTo>
                    <a:pt x="44450" y="283464"/>
                  </a:lnTo>
                  <a:lnTo>
                    <a:pt x="44450" y="0"/>
                  </a:lnTo>
                  <a:lnTo>
                    <a:pt x="31750" y="0"/>
                  </a:lnTo>
                  <a:lnTo>
                    <a:pt x="31750" y="283464"/>
                  </a:lnTo>
                  <a:lnTo>
                    <a:pt x="0" y="283464"/>
                  </a:lnTo>
                  <a:lnTo>
                    <a:pt x="38100" y="359537"/>
                  </a:lnTo>
                  <a:lnTo>
                    <a:pt x="76200" y="283464"/>
                  </a:lnTo>
                  <a:close/>
                </a:path>
                <a:path w="4105275" h="360044">
                  <a:moveTo>
                    <a:pt x="4105148" y="283464"/>
                  </a:moveTo>
                  <a:lnTo>
                    <a:pt x="4073398" y="283464"/>
                  </a:lnTo>
                  <a:lnTo>
                    <a:pt x="4073398" y="0"/>
                  </a:lnTo>
                  <a:lnTo>
                    <a:pt x="4060698" y="0"/>
                  </a:lnTo>
                  <a:lnTo>
                    <a:pt x="4060698" y="283464"/>
                  </a:lnTo>
                  <a:lnTo>
                    <a:pt x="4028948" y="283464"/>
                  </a:lnTo>
                  <a:lnTo>
                    <a:pt x="4067048" y="359537"/>
                  </a:lnTo>
                  <a:lnTo>
                    <a:pt x="4105148" y="283464"/>
                  </a:lnTo>
                  <a:close/>
                </a:path>
              </a:pathLst>
            </a:custGeom>
            <a:solidFill>
              <a:srgbClr val="000000"/>
            </a:solidFill>
          </p:spPr>
          <p:txBody>
            <a:bodyPr wrap="square" lIns="0" tIns="0" rIns="0" bIns="0" rtlCol="0"/>
            <a:lstStyle/>
            <a:p>
              <a:pPr algn="ctr"/>
              <a:endParaRPr/>
            </a:p>
          </p:txBody>
        </p:sp>
      </p:grpSp>
      <p:sp>
        <p:nvSpPr>
          <p:cNvPr id="7" name="object 7"/>
          <p:cNvSpPr txBox="1"/>
          <p:nvPr/>
        </p:nvSpPr>
        <p:spPr>
          <a:xfrm>
            <a:off x="1117091" y="3073907"/>
            <a:ext cx="3100070" cy="495649"/>
          </a:xfrm>
          <a:prstGeom prst="rect">
            <a:avLst/>
          </a:prstGeom>
          <a:ln w="9144">
            <a:solidFill>
              <a:srgbClr val="000000"/>
            </a:solidFill>
          </a:ln>
        </p:spPr>
        <p:txBody>
          <a:bodyPr vert="horz" wrap="square" lIns="0" tIns="3175" rIns="0" bIns="0" rtlCol="0">
            <a:spAutoFit/>
          </a:bodyPr>
          <a:lstStyle/>
          <a:p>
            <a:pPr marL="481965" algn="ctr">
              <a:lnSpc>
                <a:spcPct val="100000"/>
              </a:lnSpc>
              <a:spcBef>
                <a:spcPts val="25"/>
              </a:spcBef>
            </a:pPr>
            <a:r>
              <a:rPr sz="3200" spc="-35" dirty="0">
                <a:latin typeface="Times New Roman"/>
                <a:cs typeface="Times New Roman"/>
              </a:rPr>
              <a:t>Primitive</a:t>
            </a:r>
            <a:r>
              <a:rPr sz="3200" spc="90" dirty="0">
                <a:latin typeface="Times New Roman"/>
                <a:cs typeface="Times New Roman"/>
              </a:rPr>
              <a:t> </a:t>
            </a:r>
            <a:r>
              <a:rPr sz="3200" spc="-15" dirty="0">
                <a:latin typeface="Times New Roman"/>
                <a:cs typeface="Times New Roman"/>
              </a:rPr>
              <a:t>DS</a:t>
            </a:r>
            <a:endParaRPr sz="3200" dirty="0">
              <a:latin typeface="Times New Roman"/>
              <a:cs typeface="Times New Roman"/>
            </a:endParaRPr>
          </a:p>
        </p:txBody>
      </p:sp>
      <p:sp>
        <p:nvSpPr>
          <p:cNvPr id="8" name="object 8"/>
          <p:cNvSpPr/>
          <p:nvPr/>
        </p:nvSpPr>
        <p:spPr>
          <a:xfrm>
            <a:off x="5079491" y="3073907"/>
            <a:ext cx="3093720" cy="575945"/>
          </a:xfrm>
          <a:custGeom>
            <a:avLst/>
            <a:gdLst/>
            <a:ahLst/>
            <a:cxnLst/>
            <a:rect l="l" t="t" r="r" b="b"/>
            <a:pathLst>
              <a:path w="3093720" h="575945">
                <a:moveTo>
                  <a:pt x="0" y="575563"/>
                </a:moveTo>
                <a:lnTo>
                  <a:pt x="3093719" y="575563"/>
                </a:lnTo>
                <a:lnTo>
                  <a:pt x="3093719" y="0"/>
                </a:lnTo>
                <a:lnTo>
                  <a:pt x="0" y="0"/>
                </a:lnTo>
                <a:lnTo>
                  <a:pt x="0" y="575563"/>
                </a:lnTo>
                <a:close/>
              </a:path>
            </a:pathLst>
          </a:custGeom>
          <a:ln w="9144">
            <a:solidFill>
              <a:srgbClr val="000000"/>
            </a:solidFill>
          </a:ln>
        </p:spPr>
        <p:txBody>
          <a:bodyPr wrap="square" lIns="0" tIns="0" rIns="0" bIns="0" rtlCol="0"/>
          <a:lstStyle/>
          <a:p>
            <a:pPr algn="ctr"/>
            <a:endParaRPr/>
          </a:p>
        </p:txBody>
      </p:sp>
      <p:sp>
        <p:nvSpPr>
          <p:cNvPr id="9" name="object 9"/>
          <p:cNvSpPr txBox="1"/>
          <p:nvPr/>
        </p:nvSpPr>
        <p:spPr>
          <a:xfrm>
            <a:off x="5132959" y="3064840"/>
            <a:ext cx="2961640" cy="512445"/>
          </a:xfrm>
          <a:prstGeom prst="rect">
            <a:avLst/>
          </a:prstGeom>
        </p:spPr>
        <p:txBody>
          <a:bodyPr vert="horz" wrap="square" lIns="0" tIns="12065" rIns="0" bIns="0" rtlCol="0">
            <a:spAutoFit/>
          </a:bodyPr>
          <a:lstStyle/>
          <a:p>
            <a:pPr marL="12700" algn="ctr">
              <a:lnSpc>
                <a:spcPct val="100000"/>
              </a:lnSpc>
              <a:spcBef>
                <a:spcPts val="95"/>
              </a:spcBef>
            </a:pPr>
            <a:r>
              <a:rPr sz="3200" spc="-30" dirty="0">
                <a:latin typeface="Times New Roman"/>
                <a:cs typeface="Times New Roman"/>
              </a:rPr>
              <a:t>Non-Primitive</a:t>
            </a:r>
            <a:r>
              <a:rPr sz="3200" spc="10" dirty="0">
                <a:latin typeface="Times New Roman"/>
                <a:cs typeface="Times New Roman"/>
              </a:rPr>
              <a:t> </a:t>
            </a:r>
            <a:r>
              <a:rPr sz="3200" spc="-10" dirty="0">
                <a:latin typeface="Times New Roman"/>
                <a:cs typeface="Times New Roman"/>
              </a:rPr>
              <a:t>DS</a:t>
            </a:r>
            <a:endParaRPr sz="3200">
              <a:latin typeface="Times New Roman"/>
              <a:cs typeface="Times New Roman"/>
            </a:endParaRPr>
          </a:p>
        </p:txBody>
      </p:sp>
      <p:sp>
        <p:nvSpPr>
          <p:cNvPr id="10" name="object 10"/>
          <p:cNvSpPr txBox="1"/>
          <p:nvPr/>
        </p:nvSpPr>
        <p:spPr>
          <a:xfrm>
            <a:off x="216712" y="4998029"/>
            <a:ext cx="1150620" cy="448945"/>
          </a:xfrm>
          <a:prstGeom prst="rect">
            <a:avLst/>
          </a:prstGeom>
        </p:spPr>
        <p:txBody>
          <a:bodyPr vert="horz" wrap="square" lIns="0" tIns="0" rIns="0" bIns="0" rtlCol="0">
            <a:spAutoFit/>
          </a:bodyPr>
          <a:lstStyle/>
          <a:p>
            <a:pPr algn="ctr">
              <a:lnSpc>
                <a:spcPts val="3485"/>
              </a:lnSpc>
            </a:pPr>
            <a:r>
              <a:rPr sz="3200" spc="-5" dirty="0">
                <a:latin typeface="Times New Roman"/>
                <a:cs typeface="Times New Roman"/>
              </a:rPr>
              <a:t>In</a:t>
            </a:r>
            <a:r>
              <a:rPr sz="3200" dirty="0">
                <a:latin typeface="Times New Roman"/>
                <a:cs typeface="Times New Roman"/>
              </a:rPr>
              <a:t>t</a:t>
            </a:r>
            <a:r>
              <a:rPr sz="3200" spc="-10" dirty="0">
                <a:latin typeface="Times New Roman"/>
                <a:cs typeface="Times New Roman"/>
              </a:rPr>
              <a:t>e</a:t>
            </a:r>
            <a:r>
              <a:rPr sz="3200" spc="5" dirty="0">
                <a:latin typeface="Times New Roman"/>
                <a:cs typeface="Times New Roman"/>
              </a:rPr>
              <a:t>g</a:t>
            </a:r>
            <a:r>
              <a:rPr sz="3200" spc="-10" dirty="0">
                <a:latin typeface="Times New Roman"/>
                <a:cs typeface="Times New Roman"/>
              </a:rPr>
              <a:t>er</a:t>
            </a:r>
            <a:endParaRPr sz="3200">
              <a:latin typeface="Times New Roman"/>
              <a:cs typeface="Times New Roman"/>
            </a:endParaRPr>
          </a:p>
        </p:txBody>
      </p:sp>
      <p:sp>
        <p:nvSpPr>
          <p:cNvPr id="11" name="object 11"/>
          <p:cNvSpPr txBox="1"/>
          <p:nvPr/>
        </p:nvSpPr>
        <p:spPr>
          <a:xfrm>
            <a:off x="3134867" y="4945379"/>
            <a:ext cx="1658620" cy="498213"/>
          </a:xfrm>
          <a:prstGeom prst="rect">
            <a:avLst/>
          </a:prstGeom>
          <a:ln w="9144">
            <a:solidFill>
              <a:srgbClr val="000000"/>
            </a:solidFill>
          </a:ln>
        </p:spPr>
        <p:txBody>
          <a:bodyPr vert="horz" wrap="square" lIns="0" tIns="5715" rIns="0" bIns="0" rtlCol="0">
            <a:spAutoFit/>
          </a:bodyPr>
          <a:lstStyle/>
          <a:p>
            <a:pPr marL="40640" algn="ctr">
              <a:lnSpc>
                <a:spcPct val="100000"/>
              </a:lnSpc>
              <a:spcBef>
                <a:spcPts val="45"/>
              </a:spcBef>
            </a:pPr>
            <a:r>
              <a:rPr sz="3200" spc="-5" dirty="0">
                <a:latin typeface="Times New Roman"/>
                <a:cs typeface="Times New Roman"/>
              </a:rPr>
              <a:t>Character</a:t>
            </a:r>
            <a:endParaRPr sz="3200">
              <a:latin typeface="Times New Roman"/>
              <a:cs typeface="Times New Roman"/>
            </a:endParaRPr>
          </a:p>
        </p:txBody>
      </p:sp>
      <p:sp>
        <p:nvSpPr>
          <p:cNvPr id="12" name="object 12"/>
          <p:cNvSpPr txBox="1"/>
          <p:nvPr/>
        </p:nvSpPr>
        <p:spPr>
          <a:xfrm>
            <a:off x="5079491" y="4945379"/>
            <a:ext cx="1658620" cy="498213"/>
          </a:xfrm>
          <a:prstGeom prst="rect">
            <a:avLst/>
          </a:prstGeom>
          <a:ln w="9144">
            <a:solidFill>
              <a:srgbClr val="000000"/>
            </a:solidFill>
          </a:ln>
        </p:spPr>
        <p:txBody>
          <a:bodyPr vert="horz" wrap="square" lIns="0" tIns="5715" rIns="0" bIns="0" rtlCol="0">
            <a:spAutoFit/>
          </a:bodyPr>
          <a:lstStyle/>
          <a:p>
            <a:pPr marL="242570" algn="ctr">
              <a:lnSpc>
                <a:spcPct val="100000"/>
              </a:lnSpc>
              <a:spcBef>
                <a:spcPts val="45"/>
              </a:spcBef>
            </a:pPr>
            <a:r>
              <a:rPr sz="3200" spc="-5" dirty="0">
                <a:latin typeface="Times New Roman"/>
                <a:cs typeface="Times New Roman"/>
              </a:rPr>
              <a:t>Pointer</a:t>
            </a:r>
            <a:endParaRPr sz="3200">
              <a:latin typeface="Times New Roman"/>
              <a:cs typeface="Times New Roman"/>
            </a:endParaRPr>
          </a:p>
        </p:txBody>
      </p:sp>
      <p:sp>
        <p:nvSpPr>
          <p:cNvPr id="13" name="object 13"/>
          <p:cNvSpPr txBox="1"/>
          <p:nvPr/>
        </p:nvSpPr>
        <p:spPr>
          <a:xfrm>
            <a:off x="1741932" y="4998029"/>
            <a:ext cx="767080" cy="448945"/>
          </a:xfrm>
          <a:prstGeom prst="rect">
            <a:avLst/>
          </a:prstGeom>
        </p:spPr>
        <p:txBody>
          <a:bodyPr vert="horz" wrap="square" lIns="0" tIns="0" rIns="0" bIns="0" rtlCol="0">
            <a:spAutoFit/>
          </a:bodyPr>
          <a:lstStyle/>
          <a:p>
            <a:pPr algn="ctr">
              <a:lnSpc>
                <a:spcPts val="3485"/>
              </a:lnSpc>
            </a:pPr>
            <a:r>
              <a:rPr sz="3200" spc="-5" dirty="0">
                <a:latin typeface="Times New Roman"/>
                <a:cs typeface="Times New Roman"/>
              </a:rPr>
              <a:t>F</a:t>
            </a:r>
            <a:r>
              <a:rPr sz="3200" spc="-894" dirty="0">
                <a:latin typeface="Times New Roman"/>
                <a:cs typeface="Times New Roman"/>
              </a:rPr>
              <a:t>l</a:t>
            </a:r>
            <a:r>
              <a:rPr sz="3200" spc="-5" dirty="0">
                <a:latin typeface="Times New Roman"/>
                <a:cs typeface="Times New Roman"/>
              </a:rPr>
              <a:t>Fl</a:t>
            </a:r>
            <a:r>
              <a:rPr sz="3200" spc="-1605" dirty="0">
                <a:latin typeface="Times New Roman"/>
                <a:cs typeface="Times New Roman"/>
              </a:rPr>
              <a:t>o</a:t>
            </a:r>
            <a:r>
              <a:rPr sz="3200" spc="-5" dirty="0">
                <a:latin typeface="Times New Roman"/>
                <a:cs typeface="Times New Roman"/>
              </a:rPr>
              <a:t>o</a:t>
            </a:r>
            <a:endParaRPr sz="3200">
              <a:latin typeface="Times New Roman"/>
              <a:cs typeface="Times New Roman"/>
            </a:endParaRPr>
          </a:p>
        </p:txBody>
      </p:sp>
      <p:grpSp>
        <p:nvGrpSpPr>
          <p:cNvPr id="14" name="object 15"/>
          <p:cNvGrpSpPr/>
          <p:nvPr/>
        </p:nvGrpSpPr>
        <p:grpSpPr>
          <a:xfrm>
            <a:off x="176593" y="3645217"/>
            <a:ext cx="5660390" cy="1881505"/>
            <a:chOff x="176593" y="3645217"/>
            <a:chExt cx="5660390" cy="1881505"/>
          </a:xfrm>
        </p:grpSpPr>
        <p:sp>
          <p:nvSpPr>
            <p:cNvPr id="15" name="object 16"/>
            <p:cNvSpPr/>
            <p:nvPr/>
          </p:nvSpPr>
          <p:spPr>
            <a:xfrm>
              <a:off x="827532" y="3649979"/>
              <a:ext cx="4974590" cy="719455"/>
            </a:xfrm>
            <a:custGeom>
              <a:avLst/>
              <a:gdLst/>
              <a:ahLst/>
              <a:cxnLst/>
              <a:rect l="l" t="t" r="r" b="b"/>
              <a:pathLst>
                <a:path w="4974590" h="719454">
                  <a:moveTo>
                    <a:pt x="1732280" y="0"/>
                  </a:moveTo>
                  <a:lnTo>
                    <a:pt x="1732280" y="719074"/>
                  </a:lnTo>
                </a:path>
                <a:path w="4974590" h="719454">
                  <a:moveTo>
                    <a:pt x="0" y="719074"/>
                  </a:moveTo>
                  <a:lnTo>
                    <a:pt x="4974082" y="719074"/>
                  </a:lnTo>
                </a:path>
              </a:pathLst>
            </a:custGeom>
            <a:ln w="9144">
              <a:solidFill>
                <a:srgbClr val="000000"/>
              </a:solidFill>
            </a:ln>
          </p:spPr>
          <p:txBody>
            <a:bodyPr wrap="square" lIns="0" tIns="0" rIns="0" bIns="0" rtlCol="0"/>
            <a:lstStyle/>
            <a:p>
              <a:pPr algn="ctr"/>
              <a:endParaRPr/>
            </a:p>
          </p:txBody>
        </p:sp>
        <p:sp>
          <p:nvSpPr>
            <p:cNvPr id="16" name="object 17"/>
            <p:cNvSpPr/>
            <p:nvPr/>
          </p:nvSpPr>
          <p:spPr>
            <a:xfrm>
              <a:off x="789432" y="4364735"/>
              <a:ext cx="5047615" cy="575945"/>
            </a:xfrm>
            <a:custGeom>
              <a:avLst/>
              <a:gdLst/>
              <a:ahLst/>
              <a:cxnLst/>
              <a:rect l="l" t="t" r="r" b="b"/>
              <a:pathLst>
                <a:path w="5047615" h="575945">
                  <a:moveTo>
                    <a:pt x="76200" y="499618"/>
                  </a:moveTo>
                  <a:lnTo>
                    <a:pt x="44450" y="499618"/>
                  </a:lnTo>
                  <a:lnTo>
                    <a:pt x="44450" y="0"/>
                  </a:lnTo>
                  <a:lnTo>
                    <a:pt x="31750" y="0"/>
                  </a:lnTo>
                  <a:lnTo>
                    <a:pt x="31750" y="499618"/>
                  </a:lnTo>
                  <a:lnTo>
                    <a:pt x="0" y="499618"/>
                  </a:lnTo>
                  <a:lnTo>
                    <a:pt x="38100" y="575691"/>
                  </a:lnTo>
                  <a:lnTo>
                    <a:pt x="76200" y="499618"/>
                  </a:lnTo>
                  <a:close/>
                </a:path>
                <a:path w="5047615" h="575945">
                  <a:moveTo>
                    <a:pt x="1301496" y="499618"/>
                  </a:moveTo>
                  <a:lnTo>
                    <a:pt x="1269746" y="499618"/>
                  </a:lnTo>
                  <a:lnTo>
                    <a:pt x="1269746" y="0"/>
                  </a:lnTo>
                  <a:lnTo>
                    <a:pt x="1257046" y="0"/>
                  </a:lnTo>
                  <a:lnTo>
                    <a:pt x="1257046" y="499618"/>
                  </a:lnTo>
                  <a:lnTo>
                    <a:pt x="1225296" y="499618"/>
                  </a:lnTo>
                  <a:lnTo>
                    <a:pt x="1263396" y="575691"/>
                  </a:lnTo>
                  <a:lnTo>
                    <a:pt x="1301496" y="499618"/>
                  </a:lnTo>
                  <a:close/>
                </a:path>
                <a:path w="5047615" h="575945">
                  <a:moveTo>
                    <a:pt x="3175762" y="499618"/>
                  </a:moveTo>
                  <a:lnTo>
                    <a:pt x="3144012" y="499618"/>
                  </a:lnTo>
                  <a:lnTo>
                    <a:pt x="3144012" y="0"/>
                  </a:lnTo>
                  <a:lnTo>
                    <a:pt x="3131312" y="0"/>
                  </a:lnTo>
                  <a:lnTo>
                    <a:pt x="3131312" y="499618"/>
                  </a:lnTo>
                  <a:lnTo>
                    <a:pt x="3099562" y="499618"/>
                  </a:lnTo>
                  <a:lnTo>
                    <a:pt x="3137662" y="575691"/>
                  </a:lnTo>
                  <a:lnTo>
                    <a:pt x="3175762" y="499618"/>
                  </a:lnTo>
                  <a:close/>
                </a:path>
                <a:path w="5047615" h="575945">
                  <a:moveTo>
                    <a:pt x="5047234" y="499618"/>
                  </a:moveTo>
                  <a:lnTo>
                    <a:pt x="5015484" y="499618"/>
                  </a:lnTo>
                  <a:lnTo>
                    <a:pt x="5015484" y="0"/>
                  </a:lnTo>
                  <a:lnTo>
                    <a:pt x="5002784" y="0"/>
                  </a:lnTo>
                  <a:lnTo>
                    <a:pt x="5002784" y="499618"/>
                  </a:lnTo>
                  <a:lnTo>
                    <a:pt x="4971034" y="499618"/>
                  </a:lnTo>
                  <a:lnTo>
                    <a:pt x="5009134" y="575691"/>
                  </a:lnTo>
                  <a:lnTo>
                    <a:pt x="5047234" y="499618"/>
                  </a:lnTo>
                  <a:close/>
                </a:path>
              </a:pathLst>
            </a:custGeom>
            <a:solidFill>
              <a:srgbClr val="000000"/>
            </a:solidFill>
          </p:spPr>
          <p:txBody>
            <a:bodyPr wrap="square" lIns="0" tIns="0" rIns="0" bIns="0" rtlCol="0"/>
            <a:lstStyle/>
            <a:p>
              <a:pPr algn="ctr"/>
              <a:endParaRPr/>
            </a:p>
          </p:txBody>
        </p:sp>
        <p:sp>
          <p:nvSpPr>
            <p:cNvPr id="17" name="object 18"/>
            <p:cNvSpPr/>
            <p:nvPr/>
          </p:nvSpPr>
          <p:spPr>
            <a:xfrm>
              <a:off x="2561844" y="3649979"/>
              <a:ext cx="0" cy="719455"/>
            </a:xfrm>
            <a:custGeom>
              <a:avLst/>
              <a:gdLst/>
              <a:ahLst/>
              <a:cxnLst/>
              <a:rect l="l" t="t" r="r" b="b"/>
              <a:pathLst>
                <a:path h="719454">
                  <a:moveTo>
                    <a:pt x="0" y="0"/>
                  </a:moveTo>
                  <a:lnTo>
                    <a:pt x="0" y="719074"/>
                  </a:lnTo>
                </a:path>
              </a:pathLst>
            </a:custGeom>
            <a:ln w="9144">
              <a:solidFill>
                <a:srgbClr val="000000"/>
              </a:solidFill>
            </a:ln>
          </p:spPr>
          <p:txBody>
            <a:bodyPr wrap="square" lIns="0" tIns="0" rIns="0" bIns="0" rtlCol="0"/>
            <a:lstStyle/>
            <a:p>
              <a:pPr algn="ctr"/>
              <a:endParaRPr/>
            </a:p>
          </p:txBody>
        </p:sp>
        <p:sp>
          <p:nvSpPr>
            <p:cNvPr id="18" name="object 19"/>
            <p:cNvSpPr/>
            <p:nvPr/>
          </p:nvSpPr>
          <p:spPr>
            <a:xfrm>
              <a:off x="789432" y="4364735"/>
              <a:ext cx="76200" cy="575945"/>
            </a:xfrm>
            <a:custGeom>
              <a:avLst/>
              <a:gdLst/>
              <a:ahLst/>
              <a:cxnLst/>
              <a:rect l="l" t="t" r="r" b="b"/>
              <a:pathLst>
                <a:path w="76200" h="575945">
                  <a:moveTo>
                    <a:pt x="44450" y="0"/>
                  </a:moveTo>
                  <a:lnTo>
                    <a:pt x="31750" y="0"/>
                  </a:lnTo>
                  <a:lnTo>
                    <a:pt x="31750" y="499618"/>
                  </a:lnTo>
                  <a:lnTo>
                    <a:pt x="0" y="499618"/>
                  </a:lnTo>
                  <a:lnTo>
                    <a:pt x="38100" y="575690"/>
                  </a:lnTo>
                  <a:lnTo>
                    <a:pt x="76200" y="499618"/>
                  </a:lnTo>
                  <a:lnTo>
                    <a:pt x="44450" y="499618"/>
                  </a:lnTo>
                  <a:lnTo>
                    <a:pt x="44450" y="0"/>
                  </a:lnTo>
                  <a:close/>
                </a:path>
              </a:pathLst>
            </a:custGeom>
            <a:solidFill>
              <a:srgbClr val="000000"/>
            </a:solidFill>
          </p:spPr>
          <p:txBody>
            <a:bodyPr wrap="square" lIns="0" tIns="0" rIns="0" bIns="0" rtlCol="0"/>
            <a:lstStyle/>
            <a:p>
              <a:pPr algn="ctr"/>
              <a:endParaRPr/>
            </a:p>
          </p:txBody>
        </p:sp>
        <p:sp>
          <p:nvSpPr>
            <p:cNvPr id="19" name="object 20"/>
            <p:cNvSpPr/>
            <p:nvPr/>
          </p:nvSpPr>
          <p:spPr>
            <a:xfrm>
              <a:off x="2561844" y="3649979"/>
              <a:ext cx="0" cy="719455"/>
            </a:xfrm>
            <a:custGeom>
              <a:avLst/>
              <a:gdLst/>
              <a:ahLst/>
              <a:cxnLst/>
              <a:rect l="l" t="t" r="r" b="b"/>
              <a:pathLst>
                <a:path h="719454">
                  <a:moveTo>
                    <a:pt x="0" y="0"/>
                  </a:moveTo>
                  <a:lnTo>
                    <a:pt x="0" y="719074"/>
                  </a:lnTo>
                </a:path>
              </a:pathLst>
            </a:custGeom>
            <a:ln w="9144">
              <a:solidFill>
                <a:srgbClr val="000000"/>
              </a:solidFill>
            </a:ln>
          </p:spPr>
          <p:txBody>
            <a:bodyPr wrap="square" lIns="0" tIns="0" rIns="0" bIns="0" rtlCol="0"/>
            <a:lstStyle/>
            <a:p>
              <a:pPr algn="ctr"/>
              <a:endParaRPr/>
            </a:p>
          </p:txBody>
        </p:sp>
        <p:sp>
          <p:nvSpPr>
            <p:cNvPr id="20" name="object 21"/>
            <p:cNvSpPr/>
            <p:nvPr/>
          </p:nvSpPr>
          <p:spPr>
            <a:xfrm>
              <a:off x="789432" y="4364735"/>
              <a:ext cx="1301115" cy="575945"/>
            </a:xfrm>
            <a:custGeom>
              <a:avLst/>
              <a:gdLst/>
              <a:ahLst/>
              <a:cxnLst/>
              <a:rect l="l" t="t" r="r" b="b"/>
              <a:pathLst>
                <a:path w="1301114" h="575945">
                  <a:moveTo>
                    <a:pt x="76174" y="499618"/>
                  </a:moveTo>
                  <a:lnTo>
                    <a:pt x="44424" y="499618"/>
                  </a:lnTo>
                  <a:lnTo>
                    <a:pt x="44424" y="0"/>
                  </a:lnTo>
                  <a:lnTo>
                    <a:pt x="31750" y="0"/>
                  </a:lnTo>
                  <a:lnTo>
                    <a:pt x="31750" y="499618"/>
                  </a:lnTo>
                  <a:lnTo>
                    <a:pt x="0" y="499618"/>
                  </a:lnTo>
                  <a:lnTo>
                    <a:pt x="38074" y="575691"/>
                  </a:lnTo>
                  <a:lnTo>
                    <a:pt x="76174" y="499618"/>
                  </a:lnTo>
                  <a:close/>
                </a:path>
                <a:path w="1301114" h="575945">
                  <a:moveTo>
                    <a:pt x="1300988" y="499618"/>
                  </a:moveTo>
                  <a:lnTo>
                    <a:pt x="1269238" y="499618"/>
                  </a:lnTo>
                  <a:lnTo>
                    <a:pt x="1269238" y="0"/>
                  </a:lnTo>
                  <a:lnTo>
                    <a:pt x="1256538" y="0"/>
                  </a:lnTo>
                  <a:lnTo>
                    <a:pt x="1256538" y="499618"/>
                  </a:lnTo>
                  <a:lnTo>
                    <a:pt x="1224788" y="499618"/>
                  </a:lnTo>
                  <a:lnTo>
                    <a:pt x="1262888" y="575691"/>
                  </a:lnTo>
                  <a:lnTo>
                    <a:pt x="1300988" y="499618"/>
                  </a:lnTo>
                  <a:close/>
                </a:path>
              </a:pathLst>
            </a:custGeom>
            <a:solidFill>
              <a:srgbClr val="000000"/>
            </a:solidFill>
          </p:spPr>
          <p:txBody>
            <a:bodyPr wrap="square" lIns="0" tIns="0" rIns="0" bIns="0" rtlCol="0"/>
            <a:lstStyle/>
            <a:p>
              <a:pPr algn="ctr"/>
              <a:endParaRPr/>
            </a:p>
          </p:txBody>
        </p:sp>
        <p:sp>
          <p:nvSpPr>
            <p:cNvPr id="21" name="object 22"/>
            <p:cNvSpPr/>
            <p:nvPr/>
          </p:nvSpPr>
          <p:spPr>
            <a:xfrm>
              <a:off x="2561716" y="3649979"/>
              <a:ext cx="0" cy="718185"/>
            </a:xfrm>
            <a:custGeom>
              <a:avLst/>
              <a:gdLst/>
              <a:ahLst/>
              <a:cxnLst/>
              <a:rect l="l" t="t" r="r" b="b"/>
              <a:pathLst>
                <a:path h="718185">
                  <a:moveTo>
                    <a:pt x="0" y="0"/>
                  </a:moveTo>
                  <a:lnTo>
                    <a:pt x="0" y="718058"/>
                  </a:lnTo>
                </a:path>
              </a:pathLst>
            </a:custGeom>
            <a:ln w="9144">
              <a:solidFill>
                <a:srgbClr val="000000"/>
              </a:solidFill>
            </a:ln>
          </p:spPr>
          <p:txBody>
            <a:bodyPr wrap="square" lIns="0" tIns="0" rIns="0" bIns="0" rtlCol="0"/>
            <a:lstStyle/>
            <a:p>
              <a:pPr algn="ctr"/>
              <a:endParaRPr/>
            </a:p>
          </p:txBody>
        </p:sp>
        <p:sp>
          <p:nvSpPr>
            <p:cNvPr id="22" name="object 23"/>
            <p:cNvSpPr/>
            <p:nvPr/>
          </p:nvSpPr>
          <p:spPr>
            <a:xfrm>
              <a:off x="789432" y="4367783"/>
              <a:ext cx="1301115" cy="575945"/>
            </a:xfrm>
            <a:custGeom>
              <a:avLst/>
              <a:gdLst/>
              <a:ahLst/>
              <a:cxnLst/>
              <a:rect l="l" t="t" r="r" b="b"/>
              <a:pathLst>
                <a:path w="1301114" h="575945">
                  <a:moveTo>
                    <a:pt x="76174" y="499618"/>
                  </a:moveTo>
                  <a:lnTo>
                    <a:pt x="44424" y="499618"/>
                  </a:lnTo>
                  <a:lnTo>
                    <a:pt x="44424" y="0"/>
                  </a:lnTo>
                  <a:lnTo>
                    <a:pt x="31750" y="0"/>
                  </a:lnTo>
                  <a:lnTo>
                    <a:pt x="31750" y="499618"/>
                  </a:lnTo>
                  <a:lnTo>
                    <a:pt x="0" y="499618"/>
                  </a:lnTo>
                  <a:lnTo>
                    <a:pt x="38074" y="575691"/>
                  </a:lnTo>
                  <a:lnTo>
                    <a:pt x="76174" y="499618"/>
                  </a:lnTo>
                  <a:close/>
                </a:path>
                <a:path w="1301114" h="575945">
                  <a:moveTo>
                    <a:pt x="1300988" y="499618"/>
                  </a:moveTo>
                  <a:lnTo>
                    <a:pt x="1269238" y="499618"/>
                  </a:lnTo>
                  <a:lnTo>
                    <a:pt x="1269238" y="0"/>
                  </a:lnTo>
                  <a:lnTo>
                    <a:pt x="1256538" y="0"/>
                  </a:lnTo>
                  <a:lnTo>
                    <a:pt x="1256538" y="499618"/>
                  </a:lnTo>
                  <a:lnTo>
                    <a:pt x="1224788" y="499618"/>
                  </a:lnTo>
                  <a:lnTo>
                    <a:pt x="1262888" y="575691"/>
                  </a:lnTo>
                  <a:lnTo>
                    <a:pt x="1300988" y="499618"/>
                  </a:lnTo>
                  <a:close/>
                </a:path>
              </a:pathLst>
            </a:custGeom>
            <a:solidFill>
              <a:srgbClr val="000000"/>
            </a:solidFill>
          </p:spPr>
          <p:txBody>
            <a:bodyPr wrap="square" lIns="0" tIns="0" rIns="0" bIns="0" rtlCol="0"/>
            <a:lstStyle/>
            <a:p>
              <a:pPr algn="ctr"/>
              <a:endParaRPr/>
            </a:p>
          </p:txBody>
        </p:sp>
        <p:sp>
          <p:nvSpPr>
            <p:cNvPr id="23" name="object 24"/>
            <p:cNvSpPr/>
            <p:nvPr/>
          </p:nvSpPr>
          <p:spPr>
            <a:xfrm>
              <a:off x="2558795" y="3649979"/>
              <a:ext cx="0" cy="721995"/>
            </a:xfrm>
            <a:custGeom>
              <a:avLst/>
              <a:gdLst/>
              <a:ahLst/>
              <a:cxnLst/>
              <a:rect l="l" t="t" r="r" b="b"/>
              <a:pathLst>
                <a:path h="721995">
                  <a:moveTo>
                    <a:pt x="0" y="0"/>
                  </a:moveTo>
                  <a:lnTo>
                    <a:pt x="0" y="721868"/>
                  </a:lnTo>
                </a:path>
              </a:pathLst>
            </a:custGeom>
            <a:ln w="9144">
              <a:solidFill>
                <a:srgbClr val="000000"/>
              </a:solidFill>
            </a:ln>
          </p:spPr>
          <p:txBody>
            <a:bodyPr wrap="square" lIns="0" tIns="0" rIns="0" bIns="0" rtlCol="0"/>
            <a:lstStyle/>
            <a:p>
              <a:pPr algn="ctr"/>
              <a:endParaRPr/>
            </a:p>
          </p:txBody>
        </p:sp>
        <p:sp>
          <p:nvSpPr>
            <p:cNvPr id="24" name="object 25"/>
            <p:cNvSpPr/>
            <p:nvPr/>
          </p:nvSpPr>
          <p:spPr>
            <a:xfrm>
              <a:off x="179831" y="4943855"/>
              <a:ext cx="1225550" cy="572770"/>
            </a:xfrm>
            <a:custGeom>
              <a:avLst/>
              <a:gdLst/>
              <a:ahLst/>
              <a:cxnLst/>
              <a:rect l="l" t="t" r="r" b="b"/>
              <a:pathLst>
                <a:path w="1225550" h="572770">
                  <a:moveTo>
                    <a:pt x="1225042" y="0"/>
                  </a:moveTo>
                  <a:lnTo>
                    <a:pt x="0" y="0"/>
                  </a:lnTo>
                  <a:lnTo>
                    <a:pt x="0" y="572643"/>
                  </a:lnTo>
                  <a:lnTo>
                    <a:pt x="1225042" y="572643"/>
                  </a:lnTo>
                  <a:lnTo>
                    <a:pt x="1225042" y="0"/>
                  </a:lnTo>
                  <a:close/>
                </a:path>
              </a:pathLst>
            </a:custGeom>
            <a:solidFill>
              <a:srgbClr val="FFFFFF"/>
            </a:solidFill>
          </p:spPr>
          <p:txBody>
            <a:bodyPr wrap="square" lIns="0" tIns="0" rIns="0" bIns="0" rtlCol="0"/>
            <a:lstStyle/>
            <a:p>
              <a:pPr algn="ctr"/>
              <a:endParaRPr/>
            </a:p>
          </p:txBody>
        </p:sp>
        <p:sp>
          <p:nvSpPr>
            <p:cNvPr id="25" name="object 26"/>
            <p:cNvSpPr/>
            <p:nvPr/>
          </p:nvSpPr>
          <p:spPr>
            <a:xfrm>
              <a:off x="181355" y="4945379"/>
              <a:ext cx="1225550" cy="576580"/>
            </a:xfrm>
            <a:custGeom>
              <a:avLst/>
              <a:gdLst/>
              <a:ahLst/>
              <a:cxnLst/>
              <a:rect l="l" t="t" r="r" b="b"/>
              <a:pathLst>
                <a:path w="1225550" h="576579">
                  <a:moveTo>
                    <a:pt x="0" y="576072"/>
                  </a:moveTo>
                  <a:lnTo>
                    <a:pt x="1225296" y="576072"/>
                  </a:lnTo>
                  <a:lnTo>
                    <a:pt x="1225296" y="0"/>
                  </a:lnTo>
                  <a:lnTo>
                    <a:pt x="0" y="0"/>
                  </a:lnTo>
                  <a:lnTo>
                    <a:pt x="0" y="576072"/>
                  </a:lnTo>
                  <a:close/>
                </a:path>
              </a:pathLst>
            </a:custGeom>
            <a:ln w="9144">
              <a:solidFill>
                <a:srgbClr val="000000"/>
              </a:solidFill>
            </a:ln>
          </p:spPr>
          <p:txBody>
            <a:bodyPr wrap="square" lIns="0" tIns="0" rIns="0" bIns="0" rtlCol="0"/>
            <a:lstStyle/>
            <a:p>
              <a:pPr algn="ctr"/>
              <a:endParaRPr/>
            </a:p>
          </p:txBody>
        </p:sp>
      </p:grpSp>
      <p:sp>
        <p:nvSpPr>
          <p:cNvPr id="26" name="object 27"/>
          <p:cNvSpPr txBox="1"/>
          <p:nvPr/>
        </p:nvSpPr>
        <p:spPr>
          <a:xfrm>
            <a:off x="179831" y="4943855"/>
            <a:ext cx="1225550" cy="501419"/>
          </a:xfrm>
          <a:prstGeom prst="rect">
            <a:avLst/>
          </a:prstGeom>
        </p:spPr>
        <p:txBody>
          <a:bodyPr vert="horz" wrap="square" lIns="0" tIns="8890" rIns="0" bIns="0" rtlCol="0">
            <a:spAutoFit/>
          </a:bodyPr>
          <a:lstStyle/>
          <a:p>
            <a:pPr marL="34925" algn="ctr">
              <a:lnSpc>
                <a:spcPct val="100000"/>
              </a:lnSpc>
              <a:spcBef>
                <a:spcPts val="70"/>
              </a:spcBef>
            </a:pPr>
            <a:r>
              <a:rPr sz="3200" spc="-5" dirty="0">
                <a:latin typeface="Times New Roman"/>
                <a:cs typeface="Times New Roman"/>
              </a:rPr>
              <a:t>Integer</a:t>
            </a:r>
            <a:endParaRPr sz="3200">
              <a:latin typeface="Times New Roman"/>
              <a:cs typeface="Times New Roman"/>
            </a:endParaRPr>
          </a:p>
        </p:txBody>
      </p:sp>
      <p:grpSp>
        <p:nvGrpSpPr>
          <p:cNvPr id="27" name="object 28"/>
          <p:cNvGrpSpPr/>
          <p:nvPr/>
        </p:nvGrpSpPr>
        <p:grpSpPr>
          <a:xfrm>
            <a:off x="1548193" y="4940617"/>
            <a:ext cx="1231900" cy="585470"/>
            <a:chOff x="1548193" y="4940617"/>
            <a:chExt cx="1231900" cy="585470"/>
          </a:xfrm>
        </p:grpSpPr>
        <p:sp>
          <p:nvSpPr>
            <p:cNvPr id="28" name="object 29"/>
            <p:cNvSpPr/>
            <p:nvPr/>
          </p:nvSpPr>
          <p:spPr>
            <a:xfrm>
              <a:off x="1551431" y="4943855"/>
              <a:ext cx="1222375" cy="575945"/>
            </a:xfrm>
            <a:custGeom>
              <a:avLst/>
              <a:gdLst/>
              <a:ahLst/>
              <a:cxnLst/>
              <a:rect l="l" t="t" r="r" b="b"/>
              <a:pathLst>
                <a:path w="1222375" h="575945">
                  <a:moveTo>
                    <a:pt x="1221994" y="0"/>
                  </a:moveTo>
                  <a:lnTo>
                    <a:pt x="0" y="0"/>
                  </a:lnTo>
                  <a:lnTo>
                    <a:pt x="0" y="575691"/>
                  </a:lnTo>
                  <a:lnTo>
                    <a:pt x="1221994" y="575691"/>
                  </a:lnTo>
                  <a:lnTo>
                    <a:pt x="1221994" y="0"/>
                  </a:lnTo>
                  <a:close/>
                </a:path>
              </a:pathLst>
            </a:custGeom>
            <a:solidFill>
              <a:srgbClr val="FFFFFF"/>
            </a:solidFill>
          </p:spPr>
          <p:txBody>
            <a:bodyPr wrap="square" lIns="0" tIns="0" rIns="0" bIns="0" rtlCol="0"/>
            <a:lstStyle/>
            <a:p>
              <a:pPr algn="ctr"/>
              <a:endParaRPr/>
            </a:p>
          </p:txBody>
        </p:sp>
        <p:sp>
          <p:nvSpPr>
            <p:cNvPr id="29" name="object 30"/>
            <p:cNvSpPr/>
            <p:nvPr/>
          </p:nvSpPr>
          <p:spPr>
            <a:xfrm>
              <a:off x="1552955" y="4945379"/>
              <a:ext cx="1222375" cy="575945"/>
            </a:xfrm>
            <a:custGeom>
              <a:avLst/>
              <a:gdLst/>
              <a:ahLst/>
              <a:cxnLst/>
              <a:rect l="l" t="t" r="r" b="b"/>
              <a:pathLst>
                <a:path w="1222375" h="575945">
                  <a:moveTo>
                    <a:pt x="0" y="575691"/>
                  </a:moveTo>
                  <a:lnTo>
                    <a:pt x="1221994" y="575691"/>
                  </a:lnTo>
                  <a:lnTo>
                    <a:pt x="1221994" y="0"/>
                  </a:lnTo>
                  <a:lnTo>
                    <a:pt x="0" y="0"/>
                  </a:lnTo>
                  <a:lnTo>
                    <a:pt x="0" y="575691"/>
                  </a:lnTo>
                  <a:close/>
                </a:path>
              </a:pathLst>
            </a:custGeom>
            <a:ln w="9144">
              <a:solidFill>
                <a:srgbClr val="000000"/>
              </a:solidFill>
            </a:ln>
          </p:spPr>
          <p:txBody>
            <a:bodyPr wrap="square" lIns="0" tIns="0" rIns="0" bIns="0" rtlCol="0"/>
            <a:lstStyle/>
            <a:p>
              <a:pPr algn="ctr"/>
              <a:endParaRPr/>
            </a:p>
          </p:txBody>
        </p:sp>
      </p:grpSp>
      <p:sp>
        <p:nvSpPr>
          <p:cNvPr id="30" name="object 31"/>
          <p:cNvSpPr txBox="1"/>
          <p:nvPr/>
        </p:nvSpPr>
        <p:spPr>
          <a:xfrm>
            <a:off x="1551432" y="4943855"/>
            <a:ext cx="1222375" cy="502061"/>
          </a:xfrm>
          <a:prstGeom prst="rect">
            <a:avLst/>
          </a:prstGeom>
        </p:spPr>
        <p:txBody>
          <a:bodyPr vert="horz" wrap="square" lIns="0" tIns="9525" rIns="0" bIns="0" rtlCol="0">
            <a:spAutoFit/>
          </a:bodyPr>
          <a:lstStyle/>
          <a:p>
            <a:pPr marL="189230" algn="ctr">
              <a:lnSpc>
                <a:spcPct val="100000"/>
              </a:lnSpc>
              <a:spcBef>
                <a:spcPts val="75"/>
              </a:spcBef>
            </a:pPr>
            <a:r>
              <a:rPr sz="3200" spc="-5" dirty="0">
                <a:latin typeface="Times New Roman"/>
                <a:cs typeface="Times New Roman"/>
              </a:rPr>
              <a:t>Float</a:t>
            </a:r>
            <a:endParaRPr sz="3200">
              <a:latin typeface="Times New Roman"/>
              <a:cs typeface="Times New Roman"/>
            </a:endParaRPr>
          </a:p>
        </p:txBody>
      </p:sp>
      <p:grpSp>
        <p:nvGrpSpPr>
          <p:cNvPr id="31" name="object 32"/>
          <p:cNvGrpSpPr/>
          <p:nvPr/>
        </p:nvGrpSpPr>
        <p:grpSpPr>
          <a:xfrm>
            <a:off x="789431" y="3649979"/>
            <a:ext cx="1777364" cy="1293495"/>
            <a:chOff x="789431" y="3649979"/>
            <a:chExt cx="1777364" cy="1293495"/>
          </a:xfrm>
        </p:grpSpPr>
        <p:sp>
          <p:nvSpPr>
            <p:cNvPr id="32" name="object 33"/>
            <p:cNvSpPr/>
            <p:nvPr/>
          </p:nvSpPr>
          <p:spPr>
            <a:xfrm>
              <a:off x="789432" y="4367783"/>
              <a:ext cx="1301115" cy="575945"/>
            </a:xfrm>
            <a:custGeom>
              <a:avLst/>
              <a:gdLst/>
              <a:ahLst/>
              <a:cxnLst/>
              <a:rect l="l" t="t" r="r" b="b"/>
              <a:pathLst>
                <a:path w="1301114" h="575945">
                  <a:moveTo>
                    <a:pt x="76174" y="499618"/>
                  </a:moveTo>
                  <a:lnTo>
                    <a:pt x="44424" y="499618"/>
                  </a:lnTo>
                  <a:lnTo>
                    <a:pt x="44424" y="0"/>
                  </a:lnTo>
                  <a:lnTo>
                    <a:pt x="31750" y="0"/>
                  </a:lnTo>
                  <a:lnTo>
                    <a:pt x="31750" y="499618"/>
                  </a:lnTo>
                  <a:lnTo>
                    <a:pt x="0" y="499618"/>
                  </a:lnTo>
                  <a:lnTo>
                    <a:pt x="38074" y="575691"/>
                  </a:lnTo>
                  <a:lnTo>
                    <a:pt x="76174" y="499618"/>
                  </a:lnTo>
                  <a:close/>
                </a:path>
                <a:path w="1301114" h="575945">
                  <a:moveTo>
                    <a:pt x="1300988" y="499618"/>
                  </a:moveTo>
                  <a:lnTo>
                    <a:pt x="1269238" y="499618"/>
                  </a:lnTo>
                  <a:lnTo>
                    <a:pt x="1269238" y="0"/>
                  </a:lnTo>
                  <a:lnTo>
                    <a:pt x="1256538" y="0"/>
                  </a:lnTo>
                  <a:lnTo>
                    <a:pt x="1256538" y="499618"/>
                  </a:lnTo>
                  <a:lnTo>
                    <a:pt x="1224788" y="499618"/>
                  </a:lnTo>
                  <a:lnTo>
                    <a:pt x="1262888" y="575691"/>
                  </a:lnTo>
                  <a:lnTo>
                    <a:pt x="1300988" y="499618"/>
                  </a:lnTo>
                  <a:close/>
                </a:path>
              </a:pathLst>
            </a:custGeom>
            <a:solidFill>
              <a:srgbClr val="000000"/>
            </a:solidFill>
          </p:spPr>
          <p:txBody>
            <a:bodyPr wrap="square" lIns="0" tIns="0" rIns="0" bIns="0" rtlCol="0"/>
            <a:lstStyle/>
            <a:p>
              <a:pPr algn="ctr"/>
              <a:endParaRPr/>
            </a:p>
          </p:txBody>
        </p:sp>
        <p:sp>
          <p:nvSpPr>
            <p:cNvPr id="33" name="object 34"/>
            <p:cNvSpPr/>
            <p:nvPr/>
          </p:nvSpPr>
          <p:spPr>
            <a:xfrm>
              <a:off x="2561843" y="3649979"/>
              <a:ext cx="0" cy="722630"/>
            </a:xfrm>
            <a:custGeom>
              <a:avLst/>
              <a:gdLst/>
              <a:ahLst/>
              <a:cxnLst/>
              <a:rect l="l" t="t" r="r" b="b"/>
              <a:pathLst>
                <a:path h="722629">
                  <a:moveTo>
                    <a:pt x="0" y="0"/>
                  </a:moveTo>
                  <a:lnTo>
                    <a:pt x="0" y="722122"/>
                  </a:lnTo>
                </a:path>
              </a:pathLst>
            </a:custGeom>
            <a:ln w="9144">
              <a:solidFill>
                <a:srgbClr val="000000"/>
              </a:solidFill>
            </a:ln>
          </p:spPr>
          <p:txBody>
            <a:bodyPr wrap="square" lIns="0" tIns="0" rIns="0" bIns="0" rtlCol="0"/>
            <a:lstStyle/>
            <a:p>
              <a:pPr algn="ctr"/>
              <a:endParaRPr/>
            </a:p>
          </p:txBody>
        </p:sp>
      </p:grpSp>
      <p:pic>
        <p:nvPicPr>
          <p:cNvPr id="36" name="Picture 35" descr="A logo for a college of engineering&#10;&#10;Description automatically generated"/>
          <p:cNvPicPr/>
          <p:nvPr/>
        </p:nvPicPr>
        <p:blipFill rotWithShape="1">
          <a:blip r:embed="rId3" cstate="print">
            <a:extLst>
              <a:ext uri="{28A0092B-C50C-407E-A947-70E740481C1C}">
                <a14:useLocalDpi xmlns:a14="http://schemas.microsoft.com/office/drawing/2010/main" val="0"/>
              </a:ext>
            </a:extLst>
          </a:blip>
          <a:srcRect t="34057" r="271" b="33282"/>
          <a:stretch/>
        </p:blipFill>
        <p:spPr bwMode="auto">
          <a:xfrm>
            <a:off x="156122" y="347"/>
            <a:ext cx="2296132" cy="1024889"/>
          </a:xfrm>
          <a:prstGeom prst="rect">
            <a:avLst/>
          </a:prstGeom>
          <a:ln>
            <a:noFill/>
          </a:ln>
          <a:extLst>
            <a:ext uri="{53640926-AAD7-44D8-BBD7-CCE9431645EC}">
              <a14:shadowObscured xmlns:a14="http://schemas.microsoft.com/office/drawing/2010/main"/>
            </a:ext>
          </a:extLst>
        </p:spPr>
      </p:pic>
      <p:pic>
        <p:nvPicPr>
          <p:cNvPr id="37" name="Picture 36"/>
          <p:cNvPicPr/>
          <p:nvPr/>
        </p:nvPicPr>
        <p:blipFill rotWithShape="1">
          <a:blip r:embed="rId4">
            <a:extLst>
              <a:ext uri="{28A0092B-C50C-407E-A947-70E740481C1C}">
                <a14:useLocalDpi xmlns:a14="http://schemas.microsoft.com/office/drawing/2010/main" val="0"/>
              </a:ext>
            </a:extLst>
          </a:blip>
          <a:srcRect b="20543"/>
          <a:stretch/>
        </p:blipFill>
        <p:spPr bwMode="auto">
          <a:xfrm>
            <a:off x="8797638" y="0"/>
            <a:ext cx="1468580" cy="1025236"/>
          </a:xfrm>
          <a:prstGeom prst="rect">
            <a:avLst/>
          </a:prstGeom>
          <a:ln>
            <a:noFill/>
          </a:ln>
          <a:extLst>
            <a:ext uri="{53640926-AAD7-44D8-BBD7-CCE9431645EC}">
              <a14:shadowObscured xmlns:a14="http://schemas.microsoft.com/office/drawing/2010/main"/>
            </a:ext>
          </a:extLst>
        </p:spPr>
      </p:pic>
      <p:pic>
        <p:nvPicPr>
          <p:cNvPr id="38" name="Picture 37" descr="A blue and yellow sign with white text&#10;&#10;Description automatically generated"/>
          <p:cNvPicPr/>
          <p:nvPr/>
        </p:nvPicPr>
        <p:blipFill>
          <a:blip r:embed="rId5" cstate="print">
            <a:extLst>
              <a:ext uri="{28A0092B-C50C-407E-A947-70E740481C1C}">
                <a14:useLocalDpi xmlns:a14="http://schemas.microsoft.com/office/drawing/2010/main" val="0"/>
              </a:ext>
            </a:extLst>
          </a:blip>
          <a:stretch>
            <a:fillRect/>
          </a:stretch>
        </p:blipFill>
        <p:spPr>
          <a:xfrm>
            <a:off x="10404764" y="125036"/>
            <a:ext cx="1579418" cy="761653"/>
          </a:xfrm>
          <a:prstGeom prst="rect">
            <a:avLst/>
          </a:prstGeom>
        </p:spPr>
      </p:pic>
    </p:spTree>
    <p:extLst>
      <p:ext uri="{BB962C8B-B14F-4D97-AF65-F5344CB8AC3E}">
        <p14:creationId xmlns:p14="http://schemas.microsoft.com/office/powerpoint/2010/main" val="35572345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11423</TotalTime>
  <Words>2864</Words>
  <Application>Microsoft Office PowerPoint</Application>
  <PresentationFormat>Widescreen</PresentationFormat>
  <Paragraphs>354</Paragraphs>
  <Slides>42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Arial MT</vt:lpstr>
      <vt:lpstr>Calibri</vt:lpstr>
      <vt:lpstr>Calibri Light</vt:lpstr>
      <vt:lpstr>Cambria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jt bcakle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prashant</dc:creator>
  <cp:lastModifiedBy>prashant</cp:lastModifiedBy>
  <cp:revision>40</cp:revision>
  <dcterms:created xsi:type="dcterms:W3CDTF">2025-03-24T19:34:26Z</dcterms:created>
  <dcterms:modified xsi:type="dcterms:W3CDTF">2025-04-06T20:21:24Z</dcterms:modified>
</cp:coreProperties>
</file>