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3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3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427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957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891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29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081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90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525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8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19467-8525-4C89-A4DD-315D9C0285DF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BC0D3-06E4-4088-9159-93E99E9521B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/>
          <p:nvPr userDrawn="1"/>
        </p:nvPicPr>
        <p:blipFill rotWithShape="1">
          <a:blip r:embed="rId13"/>
          <a:srcRect l="24734" t="20568" r="24069" b="65957"/>
          <a:stretch/>
        </p:blipFill>
        <p:spPr bwMode="auto">
          <a:xfrm>
            <a:off x="228600" y="-11723"/>
            <a:ext cx="8839200" cy="10023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1681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80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dirty="0"/>
              <a:t>Why Understanding Scope Matters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r>
              <a:rPr lang="en-US" dirty="0"/>
              <a:t>The more digital our world becomes — banking, education, shopping, government services — the bigger the playground for </a:t>
            </a:r>
            <a:r>
              <a:rPr lang="en-US" dirty="0" smtClean="0"/>
              <a:t>hackers</a:t>
            </a:r>
          </a:p>
          <a:p>
            <a:pPr marL="0" indent="0">
              <a:buNone/>
            </a:pPr>
            <a:r>
              <a:rPr lang="en-US" dirty="0"/>
              <a:t>So, </a:t>
            </a:r>
            <a:r>
              <a:rPr lang="en-US" dirty="0" err="1"/>
              <a:t>cyberattacks</a:t>
            </a:r>
            <a:r>
              <a:rPr lang="en-US" dirty="0"/>
              <a:t> now cover </a:t>
            </a:r>
            <a:r>
              <a:rPr lang="en-US" b="1" dirty="0"/>
              <a:t>everything connected to the Internet</a:t>
            </a:r>
            <a:r>
              <a:rPr lang="en-US" dirty="0"/>
              <a:t> — even our smart TVs and hospital machines.</a:t>
            </a:r>
          </a:p>
        </p:txBody>
      </p:sp>
    </p:spTree>
    <p:extLst>
      <p:ext uri="{BB962C8B-B14F-4D97-AF65-F5344CB8AC3E}">
        <p14:creationId xmlns:p14="http://schemas.microsoft.com/office/powerpoint/2010/main" val="3714438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Scope by Target Type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6110257"/>
              </p:ext>
            </p:extLst>
          </p:nvPr>
        </p:nvGraphicFramePr>
        <p:xfrm>
          <a:off x="609600" y="1600200"/>
          <a:ext cx="7220918" cy="4588129"/>
        </p:xfrm>
        <a:graphic>
          <a:graphicData uri="http://schemas.openxmlformats.org/drawingml/2006/table">
            <a:tbl>
              <a:tblPr/>
              <a:tblGrid>
                <a:gridCol w="2121545"/>
                <a:gridCol w="2121545"/>
                <a:gridCol w="2977828"/>
              </a:tblGrid>
              <a:tr h="28287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718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718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718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718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502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93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0718" marR="70718" marT="35359" marB="353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432667"/>
              </p:ext>
            </p:extLst>
          </p:nvPr>
        </p:nvGraphicFramePr>
        <p:xfrm>
          <a:off x="1524000" y="1397000"/>
          <a:ext cx="6096000" cy="543318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Target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Example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Real-Time Case</a:t>
                      </a:r>
                    </a:p>
                  </a:txBody>
                  <a:tcPr marL="70718" marR="70718" marT="35359" marB="35359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Individuals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Email scams, phishing links, data theft, fake job offers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2023: Fake work-from-home scams on WhatsApp — people lost ₹10+ lakhs</a:t>
                      </a:r>
                    </a:p>
                  </a:txBody>
                  <a:tcPr marL="70718" marR="70718" marT="35359" marB="35359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Organizations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Ransomware</a:t>
                      </a:r>
                      <a:r>
                        <a:rPr lang="en-US" sz="1400" dirty="0"/>
                        <a:t>, insider attacks, </a:t>
                      </a:r>
                      <a:r>
                        <a:rPr lang="en-US" sz="1400" dirty="0" err="1" smtClean="0"/>
                        <a:t>DDoS</a:t>
                      </a:r>
                      <a:r>
                        <a:rPr lang="en-US" sz="1400" dirty="0" smtClean="0"/>
                        <a:t>(Distributed Denial of service)</a:t>
                      </a:r>
                      <a:endParaRPr lang="en-US" sz="1400" dirty="0"/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WannaCry (2017) — hit hospitals, companies worldwide</a:t>
                      </a:r>
                    </a:p>
                  </a:txBody>
                  <a:tcPr marL="70718" marR="70718" marT="35359" marB="35359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Government &amp; Military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Espionage, data leaks, </a:t>
                      </a:r>
                      <a:r>
                        <a:rPr lang="en-US" sz="1400" dirty="0" err="1"/>
                        <a:t>cyberwarfare</a:t>
                      </a:r>
                      <a:endParaRPr lang="en-US" sz="1400" dirty="0"/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Stuxnet</a:t>
                      </a:r>
                      <a:r>
                        <a:rPr lang="en-US" sz="1400" dirty="0"/>
                        <a:t> worm (2010) — attacked Iran’s nuclear facility</a:t>
                      </a:r>
                    </a:p>
                  </a:txBody>
                  <a:tcPr marL="70718" marR="70718" marT="35359" marB="35359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Financial Sector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Bank frauds, UPI scams, card skimming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Cosmos Bank hack (2018, Pune) — ₹94 </a:t>
                      </a:r>
                      <a:r>
                        <a:rPr lang="en-US" sz="1400" dirty="0" err="1"/>
                        <a:t>crore</a:t>
                      </a:r>
                      <a:r>
                        <a:rPr lang="en-US" sz="1400" dirty="0"/>
                        <a:t> stolen through malware</a:t>
                      </a:r>
                    </a:p>
                  </a:txBody>
                  <a:tcPr marL="70718" marR="70718" marT="35359" marB="35359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Critical Infrastructure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Power grids, transport, water systems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Ukraine power grid attack (2015) — caused blackouts</a:t>
                      </a:r>
                    </a:p>
                  </a:txBody>
                  <a:tcPr marL="70718" marR="70718" marT="35359" marB="35359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/>
                        <a:t>IoT &amp; Smart Devices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Home cameras, smart bulbs, vehicles</a:t>
                      </a:r>
                    </a:p>
                  </a:txBody>
                  <a:tcPr marL="70718" marR="70718" marT="35359" marB="35359" anchor="ctr"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Mirai</a:t>
                      </a:r>
                      <a:r>
                        <a:rPr lang="en-US" sz="1400" dirty="0"/>
                        <a:t> Botnet (2016) — hijacked </a:t>
                      </a:r>
                      <a:r>
                        <a:rPr lang="en-US" sz="1400" dirty="0" err="1"/>
                        <a:t>IoT</a:t>
                      </a:r>
                      <a:r>
                        <a:rPr lang="en-US" sz="1400" dirty="0"/>
                        <a:t> devices, caused global internet outage</a:t>
                      </a:r>
                    </a:p>
                  </a:txBody>
                  <a:tcPr marL="70718" marR="70718" marT="35359" marB="35359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04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Scope by Attack Type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35065" y="1589182"/>
          <a:ext cx="7273869" cy="4557818"/>
        </p:xfrm>
        <a:graphic>
          <a:graphicData uri="http://schemas.openxmlformats.org/drawingml/2006/table">
            <a:tbl>
              <a:tblPr/>
              <a:tblGrid>
                <a:gridCol w="2424623"/>
                <a:gridCol w="2424623"/>
                <a:gridCol w="2424623"/>
              </a:tblGrid>
              <a:tr h="3232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574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574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57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574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574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820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574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821" marR="80821" marT="40410" marB="404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964344"/>
              </p:ext>
            </p:extLst>
          </p:nvPr>
        </p:nvGraphicFramePr>
        <p:xfrm>
          <a:off x="1524000" y="1397000"/>
          <a:ext cx="6096000" cy="508186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Attack Type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Description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Example</a:t>
                      </a:r>
                    </a:p>
                  </a:txBody>
                  <a:tcPr marL="80821" marR="80821" marT="40410" marB="4041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Malware</a:t>
                      </a:r>
                      <a:endParaRPr lang="en-US" sz="1600" dirty="0"/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Harmful software that damages or steals data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Viruses, worms, Trojans</a:t>
                      </a:r>
                    </a:p>
                  </a:txBody>
                  <a:tcPr marL="80821" marR="80821" marT="40410" marB="4041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Phishing</a:t>
                      </a:r>
                      <a:endParaRPr lang="en-US" sz="1600" dirty="0"/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Fake emails/websites to steal credentials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Gmail &amp; bank phishing links</a:t>
                      </a:r>
                    </a:p>
                  </a:txBody>
                  <a:tcPr marL="80821" marR="80821" marT="40410" marB="4041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Ransomware</a:t>
                      </a:r>
                      <a:endParaRPr lang="en-US" sz="1600" dirty="0"/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Locks files until ransom is paid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WannaCry, LockBit</a:t>
                      </a:r>
                    </a:p>
                  </a:txBody>
                  <a:tcPr marL="80821" marR="80821" marT="40410" marB="4041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/>
                        <a:t>DDoS (Distributed Denial of Service)</a:t>
                      </a:r>
                      <a:endParaRPr lang="en-US" sz="1600"/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Flooding a server to make it crash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Attacks on Indian government portals</a:t>
                      </a:r>
                    </a:p>
                  </a:txBody>
                  <a:tcPr marL="80821" marR="80821" marT="40410" marB="4041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/>
                        <a:t>SQL Injection</a:t>
                      </a:r>
                      <a:endParaRPr lang="en-US" sz="1600"/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Inserting malicious SQL code into websites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OWASP Juice Shop lab demo</a:t>
                      </a:r>
                    </a:p>
                  </a:txBody>
                  <a:tcPr marL="80821" marR="80821" marT="40410" marB="4041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/>
                        <a:t>Man-in-the-Middle (MITM)</a:t>
                      </a:r>
                      <a:endParaRPr lang="en-US" sz="1600"/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Hacker intercepts data between sender and receiver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Free Wi-Fi data interception</a:t>
                      </a:r>
                    </a:p>
                  </a:txBody>
                  <a:tcPr marL="80821" marR="80821" marT="40410" marB="4041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/>
                        <a:t>Insider Threats</a:t>
                      </a:r>
                      <a:endParaRPr lang="en-US" sz="1600"/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Employee leaks or misuses company data</a:t>
                      </a:r>
                    </a:p>
                  </a:txBody>
                  <a:tcPr marL="80821" marR="80821" marT="40410" marB="40410"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Tesla employee data leak (2023)</a:t>
                      </a:r>
                    </a:p>
                  </a:txBody>
                  <a:tcPr marL="80821" marR="80821" marT="40410" marB="4041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097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Scope by Impact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0392039"/>
              </p:ext>
            </p:extLst>
          </p:nvPr>
        </p:nvGraphicFramePr>
        <p:xfrm>
          <a:off x="457200" y="2262981"/>
          <a:ext cx="8229600" cy="18288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59404"/>
              </p:ext>
            </p:extLst>
          </p:nvPr>
        </p:nvGraphicFramePr>
        <p:xfrm>
          <a:off x="1524000" y="1981200"/>
          <a:ext cx="6096000" cy="40284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Impact Area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Description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Example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Economic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Financial loss, ransom payments, reputation damage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₹1 trillion global loss per year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Social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Identity theft, fake news, privacy invasion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Deepfake videos spreading misinformation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National Security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Cyberwarfare, espionage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Chinese APT attacks on Indian power sector (2022)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Psychological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Cyberbullying, harassment, online scams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Teenagers targeted via </a:t>
                      </a:r>
                      <a:r>
                        <a:rPr lang="en-US" dirty="0" err="1"/>
                        <a:t>Instagram</a:t>
                      </a:r>
                      <a:r>
                        <a:rPr lang="en-US" dirty="0"/>
                        <a:t> scams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5816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Global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Cybercrime is </a:t>
            </a:r>
            <a:r>
              <a:rPr lang="en-US" b="1" dirty="0" smtClean="0"/>
              <a:t>borderless</a:t>
            </a:r>
            <a:r>
              <a:rPr lang="en-US" dirty="0" smtClean="0"/>
              <a:t>, </a:t>
            </a:r>
            <a:r>
              <a:rPr lang="en-US" dirty="0"/>
              <a:t>a hacker in one country can attack systems worldwide</a:t>
            </a:r>
            <a:r>
              <a:rPr lang="en-US" dirty="0" smtClean="0"/>
              <a:t>.</a:t>
            </a:r>
          </a:p>
          <a:p>
            <a:r>
              <a:rPr lang="en-US" dirty="0"/>
              <a:t>Estimated </a:t>
            </a:r>
            <a:r>
              <a:rPr lang="en-US" b="1" dirty="0"/>
              <a:t>$10.5 trillion loss by 2025</a:t>
            </a:r>
            <a:r>
              <a:rPr lang="en-US" dirty="0"/>
              <a:t> (</a:t>
            </a:r>
            <a:r>
              <a:rPr lang="en-US" dirty="0" err="1"/>
              <a:t>Cybersecurity</a:t>
            </a:r>
            <a:r>
              <a:rPr lang="en-US" dirty="0"/>
              <a:t> Ventures report).</a:t>
            </a:r>
          </a:p>
          <a:p>
            <a:r>
              <a:rPr lang="en-US" dirty="0"/>
              <a:t>Over </a:t>
            </a:r>
            <a:r>
              <a:rPr lang="en-US" b="1" dirty="0"/>
              <a:t>400 million </a:t>
            </a:r>
            <a:r>
              <a:rPr lang="en-US" b="1" dirty="0" err="1"/>
              <a:t>ransomware</a:t>
            </a:r>
            <a:r>
              <a:rPr lang="en-US" b="1" dirty="0"/>
              <a:t> attacks</a:t>
            </a:r>
            <a:r>
              <a:rPr lang="en-US" dirty="0"/>
              <a:t> globally in a single year.</a:t>
            </a:r>
          </a:p>
          <a:p>
            <a:r>
              <a:rPr lang="en-US" dirty="0"/>
              <a:t>Every </a:t>
            </a:r>
            <a:r>
              <a:rPr lang="en-US" b="1" dirty="0"/>
              <a:t>39 seconds</a:t>
            </a:r>
            <a:r>
              <a:rPr lang="en-US" dirty="0"/>
              <a:t>, a </a:t>
            </a:r>
            <a:r>
              <a:rPr lang="en-US" dirty="0" err="1"/>
              <a:t>cyberattack</a:t>
            </a:r>
            <a:r>
              <a:rPr lang="en-US" dirty="0"/>
              <a:t> happens somewhere in the world.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27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Indian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India is the </a:t>
            </a:r>
            <a:r>
              <a:rPr lang="en-US" b="1" dirty="0"/>
              <a:t>2nd most cyber-attacked country in Asia</a:t>
            </a:r>
            <a:r>
              <a:rPr lang="en-US" dirty="0"/>
              <a:t> (as per Norton report 2024).</a:t>
            </a:r>
          </a:p>
          <a:p>
            <a:r>
              <a:rPr lang="en-US" dirty="0"/>
              <a:t>CERT-In handles </a:t>
            </a:r>
            <a:r>
              <a:rPr lang="en-US" b="1" dirty="0"/>
              <a:t>over 14 lakh incidents yearly</a:t>
            </a:r>
            <a:r>
              <a:rPr lang="en-US" dirty="0"/>
              <a:t>.</a:t>
            </a:r>
          </a:p>
          <a:p>
            <a:r>
              <a:rPr lang="en-US" dirty="0"/>
              <a:t>Cybercrimes in India increased </a:t>
            </a:r>
            <a:r>
              <a:rPr lang="en-US" b="1" dirty="0"/>
              <a:t>more than 120% in the past 5 years</a:t>
            </a:r>
            <a:r>
              <a:rPr lang="en-US" dirty="0"/>
              <a:t>.</a:t>
            </a:r>
          </a:p>
          <a:p>
            <a:r>
              <a:rPr lang="en-US" dirty="0"/>
              <a:t>Example: </a:t>
            </a:r>
            <a:r>
              <a:rPr lang="en-US" i="1" dirty="0"/>
              <a:t>AIIMS Delhi </a:t>
            </a:r>
            <a:r>
              <a:rPr lang="en-US" i="1" dirty="0" err="1"/>
              <a:t>ransomware</a:t>
            </a:r>
            <a:r>
              <a:rPr lang="en-US" i="1" dirty="0"/>
              <a:t> attack (2022)</a:t>
            </a:r>
            <a:r>
              <a:rPr lang="en-US" dirty="0"/>
              <a:t> — paralyzed hospital systems for days.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07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Security Breach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Security Breach</a:t>
            </a:r>
            <a:r>
              <a:rPr lang="en-US" dirty="0"/>
              <a:t> occurs when </a:t>
            </a:r>
            <a:r>
              <a:rPr lang="en-US" b="1" dirty="0"/>
              <a:t>someone gains unauthorized access</a:t>
            </a:r>
            <a:r>
              <a:rPr lang="en-US" dirty="0"/>
              <a:t> to a system, network, or data — violating confidentiality, integrity, or availability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when </a:t>
            </a:r>
            <a:r>
              <a:rPr lang="en-US" dirty="0"/>
              <a:t>your </a:t>
            </a:r>
            <a:r>
              <a:rPr lang="en-US" b="1" dirty="0"/>
              <a:t>data or system is accessed by someone who shouldn’t have access</a:t>
            </a:r>
            <a:r>
              <a:rPr lang="en-US" dirty="0"/>
              <a:t> — it’s a breach.</a:t>
            </a:r>
          </a:p>
        </p:txBody>
      </p:sp>
    </p:spTree>
    <p:extLst>
      <p:ext uri="{BB962C8B-B14F-4D97-AF65-F5344CB8AC3E}">
        <p14:creationId xmlns:p14="http://schemas.microsoft.com/office/powerpoint/2010/main" val="246710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229600" cy="1143000"/>
          </a:xfrm>
        </p:spPr>
        <p:txBody>
          <a:bodyPr/>
          <a:lstStyle/>
          <a:p>
            <a:r>
              <a:rPr lang="en-US" dirty="0"/>
              <a:t>Security Breach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n-US" dirty="0"/>
              <a:t>A security breach is the </a:t>
            </a:r>
            <a:r>
              <a:rPr lang="en-US" b="1" dirty="0"/>
              <a:t>result of a successful </a:t>
            </a:r>
            <a:r>
              <a:rPr lang="en-US" b="1" dirty="0" err="1"/>
              <a:t>cyberattack</a:t>
            </a:r>
            <a:r>
              <a:rPr lang="en-US" dirty="0"/>
              <a:t> (like phishing, malware, or exploitation of a vulnerability).</a:t>
            </a:r>
            <a:br>
              <a:rPr lang="en-US" dirty="0"/>
            </a:br>
            <a:r>
              <a:rPr lang="en-US" dirty="0"/>
              <a:t>It’s the </a:t>
            </a:r>
            <a:r>
              <a:rPr lang="en-US" i="1" dirty="0"/>
              <a:t>moment</a:t>
            </a:r>
            <a:r>
              <a:rPr lang="en-US" dirty="0"/>
              <a:t> when an attacker breaks through your defenses — like a thief breaking into a house.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929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/>
              <a:t>Types of Security Breaches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2587705"/>
              </p:ext>
            </p:extLst>
          </p:nvPr>
        </p:nvGraphicFramePr>
        <p:xfrm>
          <a:off x="457200" y="1600200"/>
          <a:ext cx="8229600" cy="46736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Description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Example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Physical Breach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Unauthorized access to hardware or storage (like stealing laptops, hard drives).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A stolen office laptop containing customer data.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Network Breach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Intruders break into the network using malware or weak passwords.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Hacker enters a company Wi-Fi using brute-force attack.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Data Breach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Sensitive information like personal data or passwords is leaked or stolen.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Database of an e-commerce site leaked online.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/>
                        <a:t>System Breach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Hackers gain admin control of systems or servers.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Malware exploiting outdated Windows systems.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8983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/>
          <a:lstStyle/>
          <a:p>
            <a:r>
              <a:rPr lang="en-US" dirty="0"/>
              <a:t>Real-Time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err="1"/>
              <a:t>Aadhaar</a:t>
            </a:r>
            <a:r>
              <a:rPr lang="en-US" b="1" dirty="0"/>
              <a:t> Data Leak (India – 2018)</a:t>
            </a:r>
          </a:p>
          <a:p>
            <a:r>
              <a:rPr lang="en-US" dirty="0"/>
              <a:t>Over 1 billion Indian </a:t>
            </a:r>
            <a:r>
              <a:rPr lang="en-US" dirty="0" smtClean="0"/>
              <a:t>citizens </a:t>
            </a:r>
            <a:r>
              <a:rPr lang="en-US" dirty="0" err="1" smtClean="0"/>
              <a:t>Aadhaar</a:t>
            </a:r>
            <a:r>
              <a:rPr lang="en-US" dirty="0" smtClean="0"/>
              <a:t> </a:t>
            </a:r>
            <a:r>
              <a:rPr lang="en-US" dirty="0"/>
              <a:t>details were allegedly exposed through unsecured government websites.</a:t>
            </a:r>
          </a:p>
          <a:p>
            <a:r>
              <a:rPr lang="en-US" dirty="0"/>
              <a:t>Personal info like names, addresses, and </a:t>
            </a:r>
            <a:r>
              <a:rPr lang="en-US" dirty="0" err="1"/>
              <a:t>Aadhaar</a:t>
            </a:r>
            <a:r>
              <a:rPr lang="en-US" dirty="0"/>
              <a:t> numbers were accessible for as little as ₹500 on the dark web.</a:t>
            </a:r>
          </a:p>
          <a:p>
            <a:pPr marL="0" indent="0">
              <a:buNone/>
            </a:pPr>
            <a:r>
              <a:rPr lang="en-US" b="1" dirty="0"/>
              <a:t>Impact:</a:t>
            </a:r>
            <a:r>
              <a:rPr lang="en-US" dirty="0"/>
              <a:t> Privacy violation and identity theft risk.</a:t>
            </a:r>
          </a:p>
          <a:p>
            <a:r>
              <a:rPr lang="en-US" b="1" dirty="0">
                <a:solidFill>
                  <a:srgbClr val="FF0000"/>
                </a:solidFill>
              </a:rPr>
              <a:t>Law</a:t>
            </a:r>
            <a:r>
              <a:rPr lang="en-US" b="1" dirty="0"/>
              <a:t>:</a:t>
            </a:r>
            <a:r>
              <a:rPr lang="en-US" dirty="0"/>
              <a:t> Violation of IT Act </a:t>
            </a:r>
            <a:r>
              <a:rPr lang="en-US" b="1" dirty="0"/>
              <a:t>Section 43A</a:t>
            </a:r>
            <a:r>
              <a:rPr lang="en-US" dirty="0"/>
              <a:t> – failure to protect sensitive data.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833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192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Malicious Attacks, Threats, and Vulnerabilities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Malicious Attack</a:t>
            </a:r>
          </a:p>
          <a:p>
            <a:r>
              <a:rPr lang="en-US" dirty="0" smtClean="0"/>
              <a:t>An </a:t>
            </a:r>
            <a:r>
              <a:rPr lang="en-US" b="1" dirty="0" smtClean="0"/>
              <a:t>intentional attempt</a:t>
            </a:r>
            <a:r>
              <a:rPr lang="en-US" dirty="0" smtClean="0"/>
              <a:t> by a hacker or attacker to damage, steal, or misuse data from a system or network.</a:t>
            </a:r>
            <a:br>
              <a:rPr lang="en-US" dirty="0" smtClean="0"/>
            </a:br>
            <a:r>
              <a:rPr lang="en-US" dirty="0" smtClean="0"/>
              <a:t>They use “malicious” software or techniques — that’s why we call it </a:t>
            </a:r>
            <a:r>
              <a:rPr lang="en-US" i="1" dirty="0" smtClean="0"/>
              <a:t>malware</a:t>
            </a:r>
            <a:r>
              <a:rPr lang="en-US" dirty="0" smtClean="0"/>
              <a:t> (Malicious + Software).</a:t>
            </a:r>
          </a:p>
          <a:p>
            <a:pPr marL="0" indent="0">
              <a:buNone/>
            </a:pPr>
            <a:r>
              <a:rPr lang="en-US" b="1" dirty="0" smtClean="0"/>
              <a:t>Example: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hacker sends you an email that looks like it’s from your bank — but the attachment contains a virus that steals your passwords.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8766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BigBasket</a:t>
            </a:r>
            <a:r>
              <a:rPr lang="en-US" dirty="0"/>
              <a:t> Data Breach (2020 – India)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Database of </a:t>
            </a:r>
            <a:r>
              <a:rPr lang="en-US" b="1" dirty="0"/>
              <a:t>20 million users</a:t>
            </a:r>
            <a:r>
              <a:rPr lang="en-US" dirty="0"/>
              <a:t> leaked on the dark web.</a:t>
            </a:r>
          </a:p>
          <a:p>
            <a:r>
              <a:rPr lang="en-US" dirty="0"/>
              <a:t>Included emails, phone numbers, and hashed passwords.</a:t>
            </a:r>
          </a:p>
          <a:p>
            <a:r>
              <a:rPr lang="en-US" b="1" dirty="0"/>
              <a:t>Reason:</a:t>
            </a:r>
            <a:r>
              <a:rPr lang="en-US" dirty="0"/>
              <a:t> Weak API security.</a:t>
            </a:r>
          </a:p>
          <a:p>
            <a:r>
              <a:rPr lang="en-US" b="1" dirty="0"/>
              <a:t>Countermeasure:</a:t>
            </a:r>
            <a:r>
              <a:rPr lang="en-US" dirty="0"/>
              <a:t> Enforcing stronger </a:t>
            </a:r>
            <a:r>
              <a:rPr lang="en-US" dirty="0" smtClean="0"/>
              <a:t>encryption.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623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Air India Breach (2021)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Personal data of </a:t>
            </a:r>
            <a:r>
              <a:rPr lang="en-US" b="1" dirty="0"/>
              <a:t>4.5 million passengers</a:t>
            </a:r>
            <a:r>
              <a:rPr lang="en-US" dirty="0"/>
              <a:t> compromised (passport and credit card details).</a:t>
            </a:r>
          </a:p>
          <a:p>
            <a:r>
              <a:rPr lang="en-US" dirty="0"/>
              <a:t>Breach happened through third-party IT service provider.</a:t>
            </a:r>
          </a:p>
          <a:p>
            <a:r>
              <a:rPr lang="en-US" b="1" dirty="0"/>
              <a:t>Lesson:</a:t>
            </a:r>
            <a:r>
              <a:rPr lang="en-US" dirty="0"/>
              <a:t> Third-party vendors also need strong </a:t>
            </a:r>
            <a:r>
              <a:rPr lang="en-US" dirty="0" err="1"/>
              <a:t>cybersecurity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3087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Impact of Security Breaches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3913861"/>
              </p:ext>
            </p:extLst>
          </p:nvPr>
        </p:nvGraphicFramePr>
        <p:xfrm>
          <a:off x="457200" y="2057400"/>
          <a:ext cx="8229600" cy="35814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114800"/>
                <a:gridCol w="4114800"/>
              </a:tblGrid>
              <a:tr h="532469">
                <a:tc>
                  <a:txBody>
                    <a:bodyPr/>
                    <a:lstStyle/>
                    <a:p>
                      <a:r>
                        <a:rPr lang="en-US" dirty="0"/>
                        <a:t>Impact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Description</a:t>
                      </a:r>
                    </a:p>
                  </a:txBody>
                  <a:tcPr anchor="ctr"/>
                </a:tc>
              </a:tr>
              <a:tr h="53246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Data </a:t>
                      </a:r>
                      <a:r>
                        <a:rPr lang="en-US" b="1" dirty="0"/>
                        <a:t>Theft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Personal or financial data stolen.</a:t>
                      </a:r>
                    </a:p>
                  </a:txBody>
                  <a:tcPr anchor="ctr"/>
                </a:tc>
              </a:tr>
              <a:tr h="53246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Financial </a:t>
                      </a:r>
                      <a:r>
                        <a:rPr lang="en-US" b="1" dirty="0"/>
                        <a:t>Loss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Compensation, lawsuits, recovery cost.</a:t>
                      </a:r>
                    </a:p>
                  </a:txBody>
                  <a:tcPr anchor="ctr"/>
                </a:tc>
              </a:tr>
              <a:tr h="53246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Loss </a:t>
                      </a:r>
                      <a:r>
                        <a:rPr lang="en-US" b="1" dirty="0"/>
                        <a:t>of Trust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Customers stop using the service.</a:t>
                      </a:r>
                    </a:p>
                  </a:txBody>
                  <a:tcPr anchor="ctr"/>
                </a:tc>
              </a:tr>
              <a:tr h="53246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Legal </a:t>
                      </a:r>
                      <a:r>
                        <a:rPr lang="en-US" b="1" dirty="0"/>
                        <a:t>Actions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Under IT Act &amp; Privacy Laws.</a:t>
                      </a:r>
                    </a:p>
                  </a:txBody>
                  <a:tcPr anchor="ctr"/>
                </a:tc>
              </a:tr>
              <a:tr h="919056">
                <a:tc>
                  <a:txBody>
                    <a:bodyPr/>
                    <a:lstStyle/>
                    <a:p>
                      <a:r>
                        <a:rPr lang="en-US" b="1" dirty="0" smtClean="0"/>
                        <a:t>Business </a:t>
                      </a:r>
                      <a:r>
                        <a:rPr lang="en-US" b="1" dirty="0"/>
                        <a:t>Downtime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Systems shut down temporarily to fix the issue.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4025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/>
          <a:lstStyle/>
          <a:p>
            <a:r>
              <a:rPr lang="en-US" dirty="0"/>
              <a:t>How to Prevent a Breach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54563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/>
              <a:t>Strong Passwords</a:t>
            </a:r>
            <a:r>
              <a:rPr lang="en-US" dirty="0"/>
              <a:t> – No reuse; use password </a:t>
            </a:r>
            <a:r>
              <a:rPr lang="en-US" dirty="0" smtClean="0"/>
              <a:t>managers.</a:t>
            </a:r>
          </a:p>
          <a:p>
            <a:r>
              <a:rPr lang="en-US" b="1" dirty="0" smtClean="0"/>
              <a:t>Multi-Factor </a:t>
            </a:r>
            <a:r>
              <a:rPr lang="en-US" b="1" dirty="0"/>
              <a:t>Authentication (MFA)</a:t>
            </a:r>
            <a:r>
              <a:rPr lang="en-US" dirty="0"/>
              <a:t> – OTP, biometric, </a:t>
            </a:r>
            <a:r>
              <a:rPr lang="en-US" dirty="0" smtClean="0"/>
              <a:t>etc.</a:t>
            </a:r>
          </a:p>
          <a:p>
            <a:r>
              <a:rPr lang="en-US" b="1" dirty="0" smtClean="0"/>
              <a:t>Regular </a:t>
            </a:r>
            <a:r>
              <a:rPr lang="en-US" b="1" dirty="0"/>
              <a:t>Software Updates</a:t>
            </a:r>
            <a:r>
              <a:rPr lang="en-US" dirty="0"/>
              <a:t> – Patch vulnerabilities.</a:t>
            </a:r>
            <a:br>
              <a:rPr lang="en-US" dirty="0"/>
            </a:br>
            <a:r>
              <a:rPr lang="en-US" b="1" dirty="0" smtClean="0"/>
              <a:t>Data </a:t>
            </a:r>
            <a:r>
              <a:rPr lang="en-US" b="1" dirty="0"/>
              <a:t>Encryption</a:t>
            </a:r>
            <a:r>
              <a:rPr lang="en-US" dirty="0"/>
              <a:t> – Encrypt sensitive data at rest &amp; in </a:t>
            </a:r>
            <a:r>
              <a:rPr lang="en-US" dirty="0" smtClean="0"/>
              <a:t>transit.</a:t>
            </a:r>
          </a:p>
          <a:p>
            <a:r>
              <a:rPr lang="en-US" b="1" dirty="0" smtClean="0"/>
              <a:t>Employee </a:t>
            </a:r>
            <a:r>
              <a:rPr lang="en-US" b="1" dirty="0"/>
              <a:t>Training</a:t>
            </a:r>
            <a:r>
              <a:rPr lang="en-US" dirty="0"/>
              <a:t> – Most breaches happen due to human error (phishing</a:t>
            </a:r>
            <a:r>
              <a:rPr lang="en-US" dirty="0" smtClean="0"/>
              <a:t>).</a:t>
            </a:r>
          </a:p>
          <a:p>
            <a:r>
              <a:rPr lang="en-US" b="1" dirty="0" smtClean="0"/>
              <a:t>Network </a:t>
            </a:r>
            <a:r>
              <a:rPr lang="en-US" b="1" dirty="0"/>
              <a:t>Security</a:t>
            </a:r>
            <a:r>
              <a:rPr lang="en-US" dirty="0"/>
              <a:t> – Use firewalls, IDS/IPS </a:t>
            </a:r>
            <a:r>
              <a:rPr lang="en-US" dirty="0" smtClean="0"/>
              <a:t>systems.</a:t>
            </a:r>
          </a:p>
          <a:p>
            <a:r>
              <a:rPr lang="en-US" b="1" dirty="0" smtClean="0"/>
              <a:t>Backup </a:t>
            </a:r>
            <a:r>
              <a:rPr lang="en-US" b="1" dirty="0"/>
              <a:t>&amp; Recovery Plans</a:t>
            </a:r>
            <a:r>
              <a:rPr lang="en-US" dirty="0"/>
              <a:t> – Reduce damage if breach occurs.</a:t>
            </a:r>
          </a:p>
        </p:txBody>
      </p:sp>
    </p:spTree>
    <p:extLst>
      <p:ext uri="{BB962C8B-B14F-4D97-AF65-F5344CB8AC3E}">
        <p14:creationId xmlns:p14="http://schemas.microsoft.com/office/powerpoint/2010/main" val="3195308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Cyber Laws in India (IT Act, 2000)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594527"/>
              </p:ext>
            </p:extLst>
          </p:nvPr>
        </p:nvGraphicFramePr>
        <p:xfrm>
          <a:off x="457200" y="1981200"/>
          <a:ext cx="8229600" cy="3886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3200"/>
                <a:gridCol w="2743200"/>
                <a:gridCol w="2743200"/>
              </a:tblGrid>
              <a:tr h="436450">
                <a:tc>
                  <a:txBody>
                    <a:bodyPr/>
                    <a:lstStyle/>
                    <a:p>
                      <a:r>
                        <a:rPr lang="en-US" dirty="0"/>
                        <a:t>Section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Description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Punishment</a:t>
                      </a:r>
                    </a:p>
                  </a:txBody>
                  <a:tcPr anchor="ctr"/>
                </a:tc>
              </a:tr>
              <a:tr h="753325">
                <a:tc>
                  <a:txBody>
                    <a:bodyPr/>
                    <a:lstStyle/>
                    <a:p>
                      <a:r>
                        <a:rPr lang="en-US" b="1"/>
                        <a:t>43A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Failure to protect sensitive personal data.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Compensation up to ₹1 crore.</a:t>
                      </a:r>
                    </a:p>
                  </a:txBody>
                  <a:tcPr anchor="ctr"/>
                </a:tc>
              </a:tr>
              <a:tr h="753325">
                <a:tc>
                  <a:txBody>
                    <a:bodyPr/>
                    <a:lstStyle/>
                    <a:p>
                      <a:r>
                        <a:rPr lang="en-US" b="1"/>
                        <a:t>66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Hacking with intent to cause damage.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Up to 3 years jail + ₹5 lakh fine.</a:t>
                      </a:r>
                    </a:p>
                  </a:txBody>
                  <a:tcPr anchor="ctr"/>
                </a:tc>
              </a:tr>
              <a:tr h="753325">
                <a:tc>
                  <a:txBody>
                    <a:bodyPr/>
                    <a:lstStyle/>
                    <a:p>
                      <a:r>
                        <a:rPr lang="en-US" b="1" dirty="0"/>
                        <a:t>72A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Disclosure of personal data without consent.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Up to 3 years jail + ₹5 lakh fine.</a:t>
                      </a:r>
                    </a:p>
                  </a:txBody>
                  <a:tcPr anchor="ctr"/>
                </a:tc>
              </a:tr>
              <a:tr h="753325">
                <a:tc>
                  <a:txBody>
                    <a:bodyPr/>
                    <a:lstStyle/>
                    <a:p>
                      <a:r>
                        <a:rPr lang="en-US" b="1"/>
                        <a:t>66E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Violation of privacy.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 to 3 years jail + ₹2 lakh fine.</a:t>
                      </a:r>
                    </a:p>
                  </a:txBody>
                  <a:tcPr anchor="ctr"/>
                </a:tc>
              </a:tr>
              <a:tr h="4364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349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/>
          <a:lstStyle/>
          <a:p>
            <a:r>
              <a:rPr lang="en-US" b="1" i="1" dirty="0"/>
              <a:t>Password Breach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/>
          </a:p>
          <a:p>
            <a:r>
              <a:rPr lang="en-US" dirty="0"/>
              <a:t>Go to </a:t>
            </a:r>
            <a:r>
              <a:rPr lang="en-US" b="1" dirty="0"/>
              <a:t>HaveIBeenPwned.com</a:t>
            </a:r>
            <a:r>
              <a:rPr lang="en-US" dirty="0"/>
              <a:t>.</a:t>
            </a:r>
          </a:p>
          <a:p>
            <a:r>
              <a:rPr lang="en-US" dirty="0"/>
              <a:t>E</a:t>
            </a:r>
            <a:r>
              <a:rPr lang="en-US" dirty="0" smtClean="0"/>
              <a:t>nter </a:t>
            </a:r>
            <a:r>
              <a:rPr lang="en-US" b="1" dirty="0"/>
              <a:t>a sample or old email</a:t>
            </a:r>
            <a:r>
              <a:rPr lang="en-US" dirty="0"/>
              <a:t> (not current ones).</a:t>
            </a:r>
          </a:p>
          <a:p>
            <a:r>
              <a:rPr lang="en-US" dirty="0"/>
              <a:t>The website shows if that email appeared in a known data breach.</a:t>
            </a:r>
          </a:p>
          <a:p>
            <a:r>
              <a:rPr lang="en-US" dirty="0"/>
              <a:t>T</a:t>
            </a:r>
            <a:r>
              <a:rPr lang="en-US" dirty="0" smtClean="0"/>
              <a:t>his shows </a:t>
            </a:r>
            <a:r>
              <a:rPr lang="en-US" dirty="0"/>
              <a:t>how real breaches affect common users.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212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Malicious Attack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</a:t>
            </a:r>
            <a:r>
              <a:rPr lang="en-US" b="1" dirty="0"/>
              <a:t>malicious attack</a:t>
            </a:r>
            <a:r>
              <a:rPr lang="en-US" dirty="0"/>
              <a:t> is any attempt by a hacker to damage, steal, or gain unauthorized access to a system, network, or data — using harmful code or </a:t>
            </a:r>
            <a:r>
              <a:rPr lang="en-US" dirty="0" smtClean="0"/>
              <a:t>trickery</a:t>
            </a:r>
          </a:p>
          <a:p>
            <a:r>
              <a:rPr lang="en-US" dirty="0"/>
              <a:t>It’s like someone intentionally infecting your body (system) with a virus (malware).</a:t>
            </a:r>
          </a:p>
        </p:txBody>
      </p:sp>
    </p:spTree>
    <p:extLst>
      <p:ext uri="{BB962C8B-B14F-4D97-AF65-F5344CB8AC3E}">
        <p14:creationId xmlns:p14="http://schemas.microsoft.com/office/powerpoint/2010/main" val="39834425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/>
              <a:t>Malicious Software (Malware)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Malware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i="1" dirty="0"/>
              <a:t>Malicious </a:t>
            </a:r>
            <a:r>
              <a:rPr lang="en-US" i="1" dirty="0" smtClean="0"/>
              <a:t>Software</a:t>
            </a:r>
          </a:p>
          <a:p>
            <a:r>
              <a:rPr lang="en-US" dirty="0" smtClean="0"/>
              <a:t>Any </a:t>
            </a:r>
            <a:r>
              <a:rPr lang="en-US" dirty="0"/>
              <a:t>software designed to </a:t>
            </a:r>
            <a:r>
              <a:rPr lang="en-US" b="1" dirty="0"/>
              <a:t>harm, exploit, or control</a:t>
            </a:r>
            <a:r>
              <a:rPr lang="en-US" dirty="0"/>
              <a:t> your system is </a:t>
            </a:r>
            <a:r>
              <a:rPr lang="en-US" dirty="0" smtClean="0"/>
              <a:t>malware.</a:t>
            </a:r>
          </a:p>
          <a:p>
            <a:r>
              <a:rPr lang="en-US" dirty="0" smtClean="0"/>
              <a:t>Hackers </a:t>
            </a:r>
            <a:r>
              <a:rPr lang="en-US" dirty="0"/>
              <a:t>use malware for spying, stealing data, or damaging systems.</a:t>
            </a:r>
          </a:p>
        </p:txBody>
      </p:sp>
    </p:spTree>
    <p:extLst>
      <p:ext uri="{BB962C8B-B14F-4D97-AF65-F5344CB8AC3E}">
        <p14:creationId xmlns:p14="http://schemas.microsoft.com/office/powerpoint/2010/main" val="2877940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Types of Malicious Attacks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3008867"/>
              </p:ext>
            </p:extLst>
          </p:nvPr>
        </p:nvGraphicFramePr>
        <p:xfrm>
          <a:off x="914400" y="1600060"/>
          <a:ext cx="7162800" cy="480074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057341"/>
                <a:gridCol w="2057341"/>
                <a:gridCol w="3048118"/>
              </a:tblGrid>
              <a:tr h="223504">
                <a:tc>
                  <a:txBody>
                    <a:bodyPr/>
                    <a:lstStyle/>
                    <a:p>
                      <a:r>
                        <a:rPr lang="en-US" sz="1100" b="1" dirty="0"/>
                        <a:t>Type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1"/>
                        <a:t>Description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1"/>
                        <a:t>Real-time Example</a:t>
                      </a:r>
                    </a:p>
                  </a:txBody>
                  <a:tcPr marL="55876" marR="55876" marT="27938" marB="27938" anchor="ctr"/>
                </a:tc>
              </a:tr>
              <a:tr h="726389">
                <a:tc>
                  <a:txBody>
                    <a:bodyPr/>
                    <a:lstStyle/>
                    <a:p>
                      <a:r>
                        <a:rPr lang="en-US" sz="1100" b="1" dirty="0"/>
                        <a:t>1. Virus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Attaches itself to legitimate files and spreads when file runs.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/>
                        <a:t>“ILOVEYOU” virus (2000) – spread via email and crashed millions of computers.</a:t>
                      </a:r>
                    </a:p>
                  </a:txBody>
                  <a:tcPr marL="55876" marR="55876" marT="27938" marB="27938" anchor="ctr"/>
                </a:tc>
              </a:tr>
              <a:tr h="558761">
                <a:tc>
                  <a:txBody>
                    <a:bodyPr/>
                    <a:lstStyle/>
                    <a:p>
                      <a:r>
                        <a:rPr lang="en-US" sz="1100" b="1" dirty="0"/>
                        <a:t>2. Worm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Self-replicating; spreads through networks automatically.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“</a:t>
                      </a:r>
                      <a:r>
                        <a:rPr lang="en-US" sz="1100" b="0" dirty="0" err="1"/>
                        <a:t>Conficker</a:t>
                      </a:r>
                      <a:r>
                        <a:rPr lang="en-US" sz="1100" b="0" dirty="0"/>
                        <a:t>” worm (2008) – infected 9 million PCs.</a:t>
                      </a:r>
                    </a:p>
                  </a:txBody>
                  <a:tcPr marL="55876" marR="55876" marT="27938" marB="27938" anchor="ctr"/>
                </a:tc>
              </a:tr>
              <a:tr h="558761">
                <a:tc>
                  <a:txBody>
                    <a:bodyPr/>
                    <a:lstStyle/>
                    <a:p>
                      <a:r>
                        <a:rPr lang="en-US" sz="1100" b="1"/>
                        <a:t>3. Trojan Horse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Pretends to be useful software but hides malicious code.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“Zeus Trojan” – stole banking credentials.</a:t>
                      </a:r>
                    </a:p>
                  </a:txBody>
                  <a:tcPr marL="55876" marR="55876" marT="27938" marB="27938" anchor="ctr"/>
                </a:tc>
              </a:tr>
              <a:tr h="558761">
                <a:tc>
                  <a:txBody>
                    <a:bodyPr/>
                    <a:lstStyle/>
                    <a:p>
                      <a:r>
                        <a:rPr lang="en-US" sz="1100" b="1"/>
                        <a:t>4. Ransomware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Locks user’s files and demands ransom to unlock.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“</a:t>
                      </a:r>
                      <a:r>
                        <a:rPr lang="en-US" sz="1100" b="0" dirty="0" err="1"/>
                        <a:t>WannaCry</a:t>
                      </a:r>
                      <a:r>
                        <a:rPr lang="en-US" sz="1100" b="0" dirty="0"/>
                        <a:t>” (2017) – hit hospitals, banks, railways.</a:t>
                      </a:r>
                    </a:p>
                  </a:txBody>
                  <a:tcPr marL="55876" marR="55876" marT="27938" marB="27938" anchor="ctr"/>
                </a:tc>
              </a:tr>
              <a:tr h="558761">
                <a:tc>
                  <a:txBody>
                    <a:bodyPr/>
                    <a:lstStyle/>
                    <a:p>
                      <a:r>
                        <a:rPr lang="en-US" sz="1100" b="1" dirty="0"/>
                        <a:t>5. Spyware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Secretly records your activity (</a:t>
                      </a:r>
                      <a:r>
                        <a:rPr lang="en-US" sz="1100" b="0" dirty="0" err="1"/>
                        <a:t>keylogging</a:t>
                      </a:r>
                      <a:r>
                        <a:rPr lang="en-US" sz="1100" b="0" dirty="0"/>
                        <a:t>, screenshots).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“Pegasus Spyware” – used to spy on journalists &amp; politicians.</a:t>
                      </a:r>
                    </a:p>
                  </a:txBody>
                  <a:tcPr marL="55876" marR="55876" marT="27938" marB="27938" anchor="ctr"/>
                </a:tc>
              </a:tr>
              <a:tr h="391133">
                <a:tc>
                  <a:txBody>
                    <a:bodyPr/>
                    <a:lstStyle/>
                    <a:p>
                      <a:r>
                        <a:rPr lang="en-US" sz="1100" b="1"/>
                        <a:t>6. Adware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/>
                        <a:t>Shows unwanted ads or redirects browser.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Fake browser extensions displaying pop-ups.</a:t>
                      </a:r>
                    </a:p>
                  </a:txBody>
                  <a:tcPr marL="55876" marR="55876" marT="27938" marB="27938" anchor="ctr"/>
                </a:tc>
              </a:tr>
              <a:tr h="558761">
                <a:tc>
                  <a:txBody>
                    <a:bodyPr/>
                    <a:lstStyle/>
                    <a:p>
                      <a:r>
                        <a:rPr lang="en-US" sz="1100" b="1"/>
                        <a:t>7. Rootkit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/>
                        <a:t>Gives hacker hidden administrative access.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“Sony Rootkit Scandal” (2005) – installed hidden code on CDs.</a:t>
                      </a:r>
                    </a:p>
                  </a:txBody>
                  <a:tcPr marL="55876" marR="55876" marT="27938" marB="27938" anchor="ctr"/>
                </a:tc>
              </a:tr>
              <a:tr h="665874">
                <a:tc>
                  <a:txBody>
                    <a:bodyPr/>
                    <a:lstStyle/>
                    <a:p>
                      <a:r>
                        <a:rPr lang="en-US" sz="1100" b="1"/>
                        <a:t>8. Phishing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/>
                        <a:t>Tricking users into giving passwords or money.</a:t>
                      </a:r>
                    </a:p>
                  </a:txBody>
                  <a:tcPr marL="55876" marR="55876" marT="27938" marB="27938" anchor="ctr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Fake bank login pages or email scams.</a:t>
                      </a:r>
                    </a:p>
                  </a:txBody>
                  <a:tcPr marL="55876" marR="55876" marT="27938" marB="27938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0274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Prevention / Countermeasures to Teach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8562384"/>
              </p:ext>
            </p:extLst>
          </p:nvPr>
        </p:nvGraphicFramePr>
        <p:xfrm>
          <a:off x="457200" y="2057400"/>
          <a:ext cx="8229600" cy="419099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114800"/>
                <a:gridCol w="4114800"/>
              </a:tblGrid>
              <a:tr h="540774">
                <a:tc>
                  <a:txBody>
                    <a:bodyPr/>
                    <a:lstStyle/>
                    <a:p>
                      <a:r>
                        <a:rPr lang="en-US" b="1" dirty="0"/>
                        <a:t>Practice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Description</a:t>
                      </a:r>
                    </a:p>
                  </a:txBody>
                  <a:tcPr anchor="ctr"/>
                </a:tc>
              </a:tr>
              <a:tr h="946355">
                <a:tc>
                  <a:txBody>
                    <a:bodyPr/>
                    <a:lstStyle/>
                    <a:p>
                      <a:r>
                        <a:rPr lang="en-US" dirty="0" smtClean="0"/>
                        <a:t>Use </a:t>
                      </a:r>
                      <a:r>
                        <a:rPr lang="en-US" dirty="0"/>
                        <a:t>Antivirus Software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Detects and removes malware (Windows Defender, McAfee).</a:t>
                      </a:r>
                    </a:p>
                  </a:txBody>
                  <a:tcPr anchor="ctr"/>
                </a:tc>
              </a:tr>
              <a:tr h="540774">
                <a:tc>
                  <a:txBody>
                    <a:bodyPr/>
                    <a:lstStyle/>
                    <a:p>
                      <a:r>
                        <a:rPr lang="en-US" dirty="0" smtClean="0"/>
                        <a:t>Keep </a:t>
                      </a:r>
                      <a:r>
                        <a:rPr lang="en-US" dirty="0"/>
                        <a:t>Systems Updated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Patches security vulnerabilities.</a:t>
                      </a:r>
                    </a:p>
                  </a:txBody>
                  <a:tcPr anchor="ctr"/>
                </a:tc>
              </a:tr>
              <a:tr h="540774">
                <a:tc>
                  <a:txBody>
                    <a:bodyPr/>
                    <a:lstStyle/>
                    <a:p>
                      <a:r>
                        <a:rPr lang="en-US" dirty="0" smtClean="0"/>
                        <a:t>Download </a:t>
                      </a:r>
                      <a:r>
                        <a:rPr lang="en-US" dirty="0"/>
                        <a:t>Only from Trusted Sources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Avoid pirated apps or attachments.</a:t>
                      </a:r>
                    </a:p>
                  </a:txBody>
                  <a:tcPr anchor="ctr"/>
                </a:tc>
              </a:tr>
              <a:tr h="540774">
                <a:tc>
                  <a:txBody>
                    <a:bodyPr/>
                    <a:lstStyle/>
                    <a:p>
                      <a:r>
                        <a:rPr lang="en-US" dirty="0" smtClean="0"/>
                        <a:t>Strong </a:t>
                      </a:r>
                      <a:r>
                        <a:rPr lang="en-US" dirty="0"/>
                        <a:t>Passwords + MFA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Prevents unauthorized access.</a:t>
                      </a:r>
                    </a:p>
                  </a:txBody>
                  <a:tcPr anchor="ctr"/>
                </a:tc>
              </a:tr>
              <a:tr h="540774">
                <a:tc>
                  <a:txBody>
                    <a:bodyPr/>
                    <a:lstStyle/>
                    <a:p>
                      <a:r>
                        <a:rPr lang="en-US" dirty="0" smtClean="0"/>
                        <a:t>Backup </a:t>
                      </a:r>
                      <a:r>
                        <a:rPr lang="en-US" dirty="0"/>
                        <a:t>Data Regularly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Protects against </a:t>
                      </a:r>
                      <a:r>
                        <a:rPr lang="en-US" dirty="0" err="1"/>
                        <a:t>ransomware</a:t>
                      </a:r>
                      <a:r>
                        <a:rPr lang="en-US" dirty="0"/>
                        <a:t>.</a:t>
                      </a:r>
                    </a:p>
                  </a:txBody>
                  <a:tcPr anchor="ctr"/>
                </a:tc>
              </a:tr>
              <a:tr h="540774">
                <a:tc>
                  <a:txBody>
                    <a:bodyPr/>
                    <a:lstStyle/>
                    <a:p>
                      <a:r>
                        <a:rPr lang="en-US" dirty="0" smtClean="0"/>
                        <a:t>User </a:t>
                      </a:r>
                      <a:r>
                        <a:rPr lang="en-US" dirty="0"/>
                        <a:t>Awareness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Avoid clicking unknown links.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2281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/>
          <a:lstStyle/>
          <a:p>
            <a:r>
              <a:rPr lang="en-US" dirty="0" smtClean="0"/>
              <a:t>Threat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b="1" dirty="0" smtClean="0"/>
              <a:t>potential danger</a:t>
            </a:r>
            <a:r>
              <a:rPr lang="en-US" dirty="0" smtClean="0"/>
              <a:t> that could harm your computer or data — it’s like a “warning signal.”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dirty="0" smtClean="0"/>
              <a:t>Example: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new </a:t>
            </a:r>
            <a:r>
              <a:rPr lang="en-US" dirty="0" err="1" smtClean="0"/>
              <a:t>ransomware</a:t>
            </a:r>
            <a:r>
              <a:rPr lang="en-US" dirty="0" smtClean="0"/>
              <a:t> spreading online is a </a:t>
            </a:r>
            <a:r>
              <a:rPr lang="en-US" i="1" dirty="0" smtClean="0"/>
              <a:t>threat</a:t>
            </a:r>
            <a:r>
              <a:rPr lang="en-US" dirty="0" smtClean="0"/>
              <a:t> even before it attacks you.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1088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1143000"/>
          </a:xfrm>
        </p:spPr>
        <p:txBody>
          <a:bodyPr/>
          <a:lstStyle/>
          <a:p>
            <a:r>
              <a:rPr lang="en-US" b="1" dirty="0"/>
              <a:t>Outcome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r>
              <a:rPr lang="en-US" dirty="0"/>
              <a:t>Identify types of malware attacks.</a:t>
            </a:r>
          </a:p>
          <a:p>
            <a:r>
              <a:rPr lang="en-US" dirty="0"/>
              <a:t>Recognize real-life cyber threats.</a:t>
            </a:r>
          </a:p>
          <a:p>
            <a:r>
              <a:rPr lang="en-US" dirty="0"/>
              <a:t>Know basic preventive actions and cyber law implications.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154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Vulnerability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b="1" dirty="0" smtClean="0"/>
              <a:t>weakness</a:t>
            </a:r>
            <a:r>
              <a:rPr lang="en-US" dirty="0" smtClean="0"/>
              <a:t> in your system, software, or even human behavior that attackers can exploit.</a:t>
            </a:r>
          </a:p>
          <a:p>
            <a:pPr marL="0" indent="0">
              <a:buNone/>
            </a:pPr>
            <a:r>
              <a:rPr lang="en-US" b="1" dirty="0" smtClean="0"/>
              <a:t>Example:</a:t>
            </a:r>
            <a:endParaRPr lang="en-US" dirty="0" smtClean="0"/>
          </a:p>
          <a:p>
            <a:r>
              <a:rPr lang="en-US" dirty="0" smtClean="0"/>
              <a:t>Using </a:t>
            </a:r>
            <a:r>
              <a:rPr lang="en-US" i="1" dirty="0" smtClean="0"/>
              <a:t>“12345”</a:t>
            </a:r>
            <a:r>
              <a:rPr lang="en-US" dirty="0" smtClean="0"/>
              <a:t> as a password = vulnerability.</a:t>
            </a:r>
          </a:p>
          <a:p>
            <a:r>
              <a:rPr lang="en-US" dirty="0" smtClean="0"/>
              <a:t>Not updating your operating system = vulnerability.</a:t>
            </a:r>
          </a:p>
          <a:p>
            <a:pPr marL="0" indent="0">
              <a:buNone/>
            </a:pPr>
            <a:r>
              <a:rPr lang="en-US" b="1" dirty="0" smtClean="0"/>
              <a:t>So remember:</a:t>
            </a:r>
          </a:p>
          <a:p>
            <a:r>
              <a:rPr lang="en-US" dirty="0" smtClean="0"/>
              <a:t>Vulnerability → Threat → Attack → Damage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553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Types of Malicious Attacks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2478821"/>
              </p:ext>
            </p:extLst>
          </p:nvPr>
        </p:nvGraphicFramePr>
        <p:xfrm>
          <a:off x="609600" y="1532802"/>
          <a:ext cx="7848600" cy="5033561"/>
        </p:xfrm>
        <a:graphic>
          <a:graphicData uri="http://schemas.openxmlformats.org/drawingml/2006/table">
            <a:tbl>
              <a:tblPr/>
              <a:tblGrid>
                <a:gridCol w="3076886"/>
                <a:gridCol w="885514"/>
                <a:gridCol w="885514"/>
                <a:gridCol w="3000686"/>
              </a:tblGrid>
              <a:tr h="275493">
                <a:tc>
                  <a:txBody>
                    <a:bodyPr/>
                    <a:lstStyle/>
                    <a:p>
                      <a:r>
                        <a:rPr lang="en-US" sz="700" b="1" dirty="0">
                          <a:latin typeface="Arial Black" pitchFamily="34" charset="0"/>
                        </a:rPr>
                        <a:t>Attack Type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Meaning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Real-World Example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Countermeasure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1631">
                <a:tc>
                  <a:txBody>
                    <a:bodyPr/>
                    <a:lstStyle/>
                    <a:p>
                      <a:r>
                        <a:rPr lang="en-US" sz="700" b="1" dirty="0">
                          <a:latin typeface="Arial Black" pitchFamily="34" charset="0"/>
                        </a:rPr>
                        <a:t>Virus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Code that attaches to a program and spreads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 dirty="0">
                          <a:latin typeface="Arial Black" pitchFamily="34" charset="0"/>
                        </a:rPr>
                        <a:t>ILOVEYOU Virus</a:t>
                      </a:r>
                      <a:r>
                        <a:rPr lang="en-US" sz="700" b="1" dirty="0">
                          <a:latin typeface="Arial Black" pitchFamily="34" charset="0"/>
                        </a:rPr>
                        <a:t> (2000) spread via email; caused $10 billion loss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Use Antivirus, avoid unknown email attachments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9699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Worm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Self-replicating program spreading through networks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>
                          <a:latin typeface="Arial Black" pitchFamily="34" charset="0"/>
                        </a:rPr>
                        <a:t>WannaCry Ransomware</a:t>
                      </a:r>
                      <a:r>
                        <a:rPr lang="en-US" sz="700" b="1">
                          <a:latin typeface="Arial Black" pitchFamily="34" charset="0"/>
                        </a:rPr>
                        <a:t> (2017) exploited old Windows vulnerability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Keep OS updated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1631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Trojan Horse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Disguised as a legitimate app or file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>
                          <a:latin typeface="Arial Black" pitchFamily="34" charset="0"/>
                        </a:rPr>
                        <a:t>Emotet Trojan</a:t>
                      </a:r>
                      <a:r>
                        <a:rPr lang="en-US" sz="700" b="1">
                          <a:latin typeface="Arial Black" pitchFamily="34" charset="0"/>
                        </a:rPr>
                        <a:t> spread via Word docs pretending to be invoices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Don’t install unknown software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1631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Ransomware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Locks files and demands payment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>
                          <a:latin typeface="Arial Black" pitchFamily="34" charset="0"/>
                        </a:rPr>
                        <a:t>AIIMS Delhi Cyber Attack (2022)</a:t>
                      </a:r>
                      <a:r>
                        <a:rPr lang="en-US" sz="700" b="1">
                          <a:latin typeface="Arial Black" pitchFamily="34" charset="0"/>
                        </a:rPr>
                        <a:t> — data encrypted, ransom demanded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Regular backups, avoid phishing links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1631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Spyware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Secretly monitors user activity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>
                          <a:latin typeface="Arial Black" pitchFamily="34" charset="0"/>
                        </a:rPr>
                        <a:t>Pegasus Spyware</a:t>
                      </a:r>
                      <a:r>
                        <a:rPr lang="en-US" sz="700" b="1">
                          <a:latin typeface="Arial Black" pitchFamily="34" charset="0"/>
                        </a:rPr>
                        <a:t> (used to monitor journalists &amp; officials)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Use updated OS, disable unknown permissions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562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Phishing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Fake messages/emails to steal info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>
                          <a:latin typeface="Arial Black" pitchFamily="34" charset="0"/>
                        </a:rPr>
                        <a:t>Jamtara scams in India</a:t>
                      </a:r>
                      <a:r>
                        <a:rPr lang="en-US" sz="700" b="1">
                          <a:latin typeface="Arial Black" pitchFamily="34" charset="0"/>
                        </a:rPr>
                        <a:t> (fake bank calls)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Verify sender before clicking links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562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Denial of Service (DoS/DDoS)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Flooding servers to crash a website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>
                          <a:latin typeface="Arial Black" pitchFamily="34" charset="0"/>
                        </a:rPr>
                        <a:t>GitHub Attack (2018)</a:t>
                      </a:r>
                      <a:r>
                        <a:rPr lang="en-US" sz="700" b="1">
                          <a:latin typeface="Arial Black" pitchFamily="34" charset="0"/>
                        </a:rPr>
                        <a:t> — world’s largest DDoS attack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Use firewalls and load balancers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562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Keylogger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Records everything typed on keyboard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Used in cyber cafés to steal login credentials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Use virtual keyboards, antivirus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3562"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SQL Injection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>
                          <a:latin typeface="Arial Black" pitchFamily="34" charset="0"/>
                        </a:rPr>
                        <a:t>Inserting malicious code into a database query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i="1">
                          <a:latin typeface="Arial Black" pitchFamily="34" charset="0"/>
                        </a:rPr>
                        <a:t>Sony Hack (2014)</a:t>
                      </a:r>
                      <a:endParaRPr lang="en-US" sz="700" b="1">
                        <a:latin typeface="Arial Black" pitchFamily="34" charset="0"/>
                      </a:endParaRP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700" b="1" dirty="0">
                          <a:latin typeface="Arial Black" pitchFamily="34" charset="0"/>
                        </a:rPr>
                        <a:t>Validate all user input</a:t>
                      </a:r>
                    </a:p>
                  </a:txBody>
                  <a:tcPr marL="39356" marR="39356" marT="19678" marB="1967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240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AIIMS Delhi </a:t>
            </a:r>
            <a:r>
              <a:rPr lang="en-US" sz="3200" b="1" dirty="0" err="1" smtClean="0"/>
              <a:t>Ransomware</a:t>
            </a:r>
            <a:r>
              <a:rPr lang="en-US" sz="3200" b="1" dirty="0" smtClean="0"/>
              <a:t> Attack – 2022</a:t>
            </a:r>
            <a:br>
              <a:rPr lang="en-US" sz="3200" b="1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Hackers encrypted hospital data and demanded ransom.</a:t>
            </a:r>
          </a:p>
          <a:p>
            <a:r>
              <a:rPr lang="en-US" dirty="0" smtClean="0"/>
              <a:t>Over 3 </a:t>
            </a:r>
            <a:r>
              <a:rPr lang="en-US" dirty="0" err="1" smtClean="0"/>
              <a:t>crore</a:t>
            </a:r>
            <a:r>
              <a:rPr lang="en-US" dirty="0" smtClean="0"/>
              <a:t> patient records affected.</a:t>
            </a:r>
          </a:p>
          <a:p>
            <a:r>
              <a:rPr lang="en-US" dirty="0" smtClean="0"/>
              <a:t>The government refused to pay; system recovery took weeks.</a:t>
            </a:r>
          </a:p>
          <a:p>
            <a:r>
              <a:rPr lang="en-US" dirty="0" smtClean="0"/>
              <a:t>Cause → </a:t>
            </a:r>
            <a:r>
              <a:rPr lang="en-US" i="1" dirty="0" smtClean="0"/>
              <a:t>Outdated servers + weak network segregation.</a:t>
            </a:r>
            <a:endParaRPr lang="en-US" dirty="0" smtClean="0"/>
          </a:p>
          <a:p>
            <a:r>
              <a:rPr lang="en-US" b="1" dirty="0" smtClean="0"/>
              <a:t>Learning:</a:t>
            </a:r>
            <a:r>
              <a:rPr lang="en-US" dirty="0" smtClean="0"/>
              <a:t> Even hospitals need </a:t>
            </a:r>
            <a:r>
              <a:rPr lang="en-US" dirty="0" err="1" smtClean="0"/>
              <a:t>cybersecurity</a:t>
            </a:r>
            <a:r>
              <a:rPr lang="en-US" dirty="0" smtClean="0"/>
              <a:t> — not just banks or IT firms.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136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WannaCry</a:t>
            </a:r>
            <a:r>
              <a:rPr lang="en-US" sz="3600" dirty="0" smtClean="0"/>
              <a:t> Attack – 2017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Spread globally through Windows vulnerability.</a:t>
            </a:r>
          </a:p>
          <a:p>
            <a:r>
              <a:rPr lang="en-US" dirty="0" smtClean="0"/>
              <a:t>Hit companies, railways, and hospitals in over 150 countries.</a:t>
            </a:r>
          </a:p>
          <a:p>
            <a:r>
              <a:rPr lang="en-US" dirty="0" smtClean="0"/>
              <a:t>Encrypted all files and demanded </a:t>
            </a:r>
            <a:r>
              <a:rPr lang="en-US" dirty="0" err="1" smtClean="0"/>
              <a:t>Bitcoin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India’s Andhra Pradesh Police Dept. computers were affected too.</a:t>
            </a:r>
          </a:p>
          <a:p>
            <a:r>
              <a:rPr lang="en-US" b="1" dirty="0" smtClean="0"/>
              <a:t>Lesson:</a:t>
            </a:r>
            <a:r>
              <a:rPr lang="en-US" dirty="0" smtClean="0"/>
              <a:t> Always update software — outdated systems = easy target.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538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Jamtara</a:t>
            </a:r>
            <a:r>
              <a:rPr lang="en-US" sz="4000" dirty="0" smtClean="0"/>
              <a:t> Phishing Scams (India)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Cybercriminals call pretending to be from banks.</a:t>
            </a:r>
          </a:p>
          <a:p>
            <a:r>
              <a:rPr lang="en-US" dirty="0" smtClean="0"/>
              <a:t>They trick users into sharing OTPs or card details.</a:t>
            </a:r>
          </a:p>
          <a:p>
            <a:r>
              <a:rPr lang="en-US" dirty="0" smtClean="0"/>
              <a:t>Thousands of people lost </a:t>
            </a:r>
            <a:r>
              <a:rPr lang="en-US" dirty="0" err="1" smtClean="0"/>
              <a:t>crores</a:t>
            </a:r>
            <a:r>
              <a:rPr lang="en-US" dirty="0" smtClean="0"/>
              <a:t> through fake calls/SMS.</a:t>
            </a:r>
          </a:p>
          <a:p>
            <a:r>
              <a:rPr lang="en-US" b="1" dirty="0" smtClean="0"/>
              <a:t>Lesson:</a:t>
            </a:r>
            <a:r>
              <a:rPr lang="en-US" dirty="0" smtClean="0"/>
              <a:t> Social engineering is still the #1 cyber threat — awareness is key.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858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1143000"/>
          </a:xfrm>
        </p:spPr>
        <p:txBody>
          <a:bodyPr/>
          <a:lstStyle/>
          <a:p>
            <a:r>
              <a:rPr lang="en-US" dirty="0"/>
              <a:t>Scope of Cyber-Attacks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525963"/>
          </a:xfrm>
        </p:spPr>
        <p:txBody>
          <a:bodyPr/>
          <a:lstStyle/>
          <a:p>
            <a:r>
              <a:rPr lang="en-US" b="1" dirty="0"/>
              <a:t>Scope</a:t>
            </a:r>
            <a:r>
              <a:rPr lang="en-US" dirty="0"/>
              <a:t> means the </a:t>
            </a:r>
            <a:r>
              <a:rPr lang="en-US" b="1" dirty="0"/>
              <a:t>range, variety, and scale</a:t>
            </a:r>
            <a:r>
              <a:rPr lang="en-US" dirty="0"/>
              <a:t> of </a:t>
            </a:r>
            <a:r>
              <a:rPr lang="en-US" dirty="0" err="1"/>
              <a:t>cyberattacks</a:t>
            </a:r>
            <a:r>
              <a:rPr lang="en-US" dirty="0"/>
              <a:t> — where they happen, how they happen, and who they target</a:t>
            </a:r>
            <a:r>
              <a:rPr lang="en-US" dirty="0" smtClean="0"/>
              <a:t>.</a:t>
            </a:r>
          </a:p>
          <a:p>
            <a:r>
              <a:rPr lang="en-US" dirty="0" err="1"/>
              <a:t>Cyberattacks</a:t>
            </a:r>
            <a:r>
              <a:rPr lang="en-US" dirty="0"/>
              <a:t> don’t just affect computers — they affect </a:t>
            </a:r>
            <a:r>
              <a:rPr lang="en-US" b="1" dirty="0"/>
              <a:t>individuals, businesses, governments, and even nations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46719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1864</Words>
  <Application>Microsoft Office PowerPoint</Application>
  <PresentationFormat>On-screen Show (4:3)</PresentationFormat>
  <Paragraphs>284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Module 2</vt:lpstr>
      <vt:lpstr>Malicious Attacks, Threats, and Vulnerabilities </vt:lpstr>
      <vt:lpstr>Threat</vt:lpstr>
      <vt:lpstr>Vulnerability </vt:lpstr>
      <vt:lpstr>Types of Malicious Attacks</vt:lpstr>
      <vt:lpstr>AIIMS Delhi Ransomware Attack – 2022 </vt:lpstr>
      <vt:lpstr>WannaCry Attack – 2017</vt:lpstr>
      <vt:lpstr>Jamtara Phishing Scams (India)</vt:lpstr>
      <vt:lpstr>Scope of Cyber-Attacks</vt:lpstr>
      <vt:lpstr>Why Understanding Scope Matters</vt:lpstr>
      <vt:lpstr>Scope by Target Type</vt:lpstr>
      <vt:lpstr>Scope by Attack Type</vt:lpstr>
      <vt:lpstr>Scope by Impact</vt:lpstr>
      <vt:lpstr>Global Scope</vt:lpstr>
      <vt:lpstr>Indian Context</vt:lpstr>
      <vt:lpstr>Security Breach</vt:lpstr>
      <vt:lpstr>Security Breach</vt:lpstr>
      <vt:lpstr>Types of Security Breaches</vt:lpstr>
      <vt:lpstr>Real-Time Examples</vt:lpstr>
      <vt:lpstr>BigBasket Data Breach (2020 – India)</vt:lpstr>
      <vt:lpstr>Air India Breach (2021)</vt:lpstr>
      <vt:lpstr>Impact of Security Breaches</vt:lpstr>
      <vt:lpstr>How to Prevent a Breach</vt:lpstr>
      <vt:lpstr>Cyber Laws in India (IT Act, 2000)</vt:lpstr>
      <vt:lpstr>Password Breach Simulation</vt:lpstr>
      <vt:lpstr>Malicious Attack</vt:lpstr>
      <vt:lpstr>Malicious Software (Malware)</vt:lpstr>
      <vt:lpstr>Types of Malicious Attacks </vt:lpstr>
      <vt:lpstr>Prevention / Countermeasures to Teach</vt:lpstr>
      <vt:lpstr>Outcome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2</dc:title>
  <dc:creator>Windows User</dc:creator>
  <cp:lastModifiedBy>Windows User</cp:lastModifiedBy>
  <cp:revision>20</cp:revision>
  <dcterms:created xsi:type="dcterms:W3CDTF">2025-10-15T00:19:16Z</dcterms:created>
  <dcterms:modified xsi:type="dcterms:W3CDTF">2025-10-26T16:35:08Z</dcterms:modified>
</cp:coreProperties>
</file>