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715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910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956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047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467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08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25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11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40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904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9D793-C211-4183-9E01-B4FBF9B06832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4C130-CA8E-4E96-A96C-E38ADBF73D2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/>
          <p:nvPr userDrawn="1"/>
        </p:nvPicPr>
        <p:blipFill rotWithShape="1">
          <a:blip r:embed="rId13"/>
          <a:srcRect l="24734" t="20568" r="24069" b="65957"/>
          <a:stretch/>
        </p:blipFill>
        <p:spPr bwMode="auto">
          <a:xfrm>
            <a:off x="533400" y="90854"/>
            <a:ext cx="8153400" cy="8235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77413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1 (part B)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/>
              <a:t>Tanya R</a:t>
            </a:r>
            <a:br>
              <a:rPr lang="en-US" dirty="0" smtClean="0"/>
            </a:br>
            <a:r>
              <a:rPr lang="en-US" dirty="0" smtClean="0"/>
              <a:t>Assistant Professor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24734" t="20568" r="24069" b="65957"/>
          <a:stretch/>
        </p:blipFill>
        <p:spPr bwMode="auto">
          <a:xfrm>
            <a:off x="228600" y="114300"/>
            <a:ext cx="8763000" cy="9525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2109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/>
          <a:lstStyle/>
          <a:p>
            <a:r>
              <a:rPr lang="en-US" dirty="0"/>
              <a:t>Digital Signature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So now how B will decrypt the message ?</a:t>
            </a:r>
          </a:p>
          <a:p>
            <a:r>
              <a:rPr lang="en-US" dirty="0" smtClean="0"/>
              <a:t>So can I use B’s private key : no cause it is encrypted by A’s private key </a:t>
            </a:r>
          </a:p>
          <a:p>
            <a:r>
              <a:rPr lang="en-US" dirty="0" smtClean="0"/>
              <a:t>The only way to decrypt that is by A’s public key [this is the proof that only A has sent it]</a:t>
            </a:r>
          </a:p>
          <a:p>
            <a:r>
              <a:rPr lang="en-US" dirty="0" smtClean="0"/>
              <a:t>If C’s come in middle and modifies and message and send to B than B not able to decrypt that by  A’s public key.</a:t>
            </a:r>
          </a:p>
          <a:p>
            <a:r>
              <a:rPr lang="en-US" dirty="0" smtClean="0"/>
              <a:t>C has used his private key to send data but B will be having A’s public key </a:t>
            </a:r>
          </a:p>
          <a:p>
            <a:r>
              <a:rPr lang="en-US" dirty="0" smtClean="0"/>
              <a:t>This is Digital Signature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92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/>
              <a:t>Digital Signature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Cons</a:t>
            </a:r>
          </a:p>
          <a:p>
            <a:r>
              <a:rPr lang="en-US" dirty="0" smtClean="0"/>
              <a:t>Everyone can read the data A to B in the middle C comes and C can decrypt by using A’s public key  than it is hacked .</a:t>
            </a:r>
          </a:p>
          <a:p>
            <a:r>
              <a:rPr lang="en-US" dirty="0" smtClean="0"/>
              <a:t>To solve this we need to do double encryption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05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478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 Information Technology Act, 2000 (IT Act)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574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 </a:t>
            </a:r>
            <a:r>
              <a:rPr lang="en-US" b="1" dirty="0"/>
              <a:t>main goal</a:t>
            </a:r>
            <a:r>
              <a:rPr lang="en-US" dirty="0"/>
              <a:t> of the IT Act is to promote secure </a:t>
            </a:r>
            <a:r>
              <a:rPr lang="en-US" b="1" dirty="0"/>
              <a:t>digital transactions,</a:t>
            </a:r>
            <a:r>
              <a:rPr lang="en-US" dirty="0"/>
              <a:t> make </a:t>
            </a:r>
            <a:r>
              <a:rPr lang="en-US" b="1" dirty="0"/>
              <a:t>cybercrimes</a:t>
            </a:r>
            <a:r>
              <a:rPr lang="en-US" dirty="0"/>
              <a:t> easier to handle, and ensure </a:t>
            </a:r>
            <a:r>
              <a:rPr lang="en-US" b="1" dirty="0"/>
              <a:t>e-governance,</a:t>
            </a:r>
            <a:r>
              <a:rPr lang="en-US" dirty="0"/>
              <a:t> and individual use the internet safely</a:t>
            </a:r>
            <a:r>
              <a:rPr lang="en-US" dirty="0" smtClean="0"/>
              <a:t>.</a:t>
            </a:r>
          </a:p>
          <a:p>
            <a:r>
              <a:rPr lang="en-US" dirty="0"/>
              <a:t>The Act has</a:t>
            </a:r>
            <a:r>
              <a:rPr lang="en-US" b="1" dirty="0"/>
              <a:t> 94 sections</a:t>
            </a:r>
            <a:r>
              <a:rPr lang="en-US" dirty="0"/>
              <a:t> and is divides into </a:t>
            </a:r>
            <a:r>
              <a:rPr lang="en-US" b="1" dirty="0"/>
              <a:t>13 chapters</a:t>
            </a:r>
            <a:r>
              <a:rPr lang="en-US" dirty="0"/>
              <a:t>. The last few sections focus on changes to India's older law, the</a:t>
            </a:r>
            <a:r>
              <a:rPr lang="en-US" b="1" dirty="0"/>
              <a:t> Indian Penal Code, 1860.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235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Key Features of the IT Act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4525963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b="1" dirty="0"/>
              <a:t> Digital Signatures: </a:t>
            </a:r>
            <a:r>
              <a:rPr lang="en-US" dirty="0"/>
              <a:t>The IT Act grants </a:t>
            </a:r>
            <a:r>
              <a:rPr lang="en-US" b="1" dirty="0"/>
              <a:t>legal recognition</a:t>
            </a:r>
            <a:r>
              <a:rPr lang="en-US" dirty="0"/>
              <a:t> to </a:t>
            </a:r>
            <a:r>
              <a:rPr lang="en-US" b="1" dirty="0"/>
              <a:t>electronic signatures</a:t>
            </a:r>
            <a:r>
              <a:rPr lang="en-US" dirty="0"/>
              <a:t>, ensuring that digital transactions and contracts are legally </a:t>
            </a:r>
            <a:r>
              <a:rPr lang="en-US" dirty="0" smtClean="0"/>
              <a:t>valid</a:t>
            </a:r>
          </a:p>
          <a:p>
            <a:pPr marL="514350" indent="-514350">
              <a:buAutoNum type="arabicPeriod"/>
            </a:pPr>
            <a:r>
              <a:rPr lang="en-US" b="1" dirty="0"/>
              <a:t>Cybercrime Regulation: </a:t>
            </a:r>
            <a:r>
              <a:rPr lang="en-US" dirty="0"/>
              <a:t>The Act defines and penalizes several cybercrimes, such as </a:t>
            </a:r>
            <a:r>
              <a:rPr lang="en-US" b="1" dirty="0"/>
              <a:t>hacking</a:t>
            </a:r>
            <a:r>
              <a:rPr lang="en-US" dirty="0"/>
              <a:t>, </a:t>
            </a:r>
            <a:r>
              <a:rPr lang="en-US" b="1" dirty="0"/>
              <a:t>identity theft</a:t>
            </a:r>
            <a:r>
              <a:rPr lang="en-US" dirty="0"/>
              <a:t>, </a:t>
            </a:r>
            <a:r>
              <a:rPr lang="en-US" b="1" dirty="0"/>
              <a:t>cyber terrorism</a:t>
            </a:r>
            <a:r>
              <a:rPr lang="en-US" dirty="0"/>
              <a:t>, and </a:t>
            </a:r>
            <a:r>
              <a:rPr lang="en-US" b="1" dirty="0"/>
              <a:t>cyber stalking</a:t>
            </a:r>
            <a:r>
              <a:rPr lang="en-US" dirty="0"/>
              <a:t>. It provides legal recourse for victims of cybercrimes.</a:t>
            </a:r>
          </a:p>
        </p:txBody>
      </p:sp>
    </p:spTree>
    <p:extLst>
      <p:ext uri="{BB962C8B-B14F-4D97-AF65-F5344CB8AC3E}">
        <p14:creationId xmlns:p14="http://schemas.microsoft.com/office/powerpoint/2010/main" val="1481014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/>
          <a:lstStyle/>
          <a:p>
            <a:r>
              <a:rPr lang="en-US" b="1" dirty="0"/>
              <a:t>Key Features of the IT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3. </a:t>
            </a:r>
            <a:r>
              <a:rPr lang="en-US" b="1" dirty="0"/>
              <a:t>Cyber Cafes:</a:t>
            </a:r>
            <a:r>
              <a:rPr lang="en-US" dirty="0"/>
              <a:t> The IT Act defines a </a:t>
            </a:r>
            <a:r>
              <a:rPr lang="en-US" b="1" dirty="0"/>
              <a:t>cyber cafe</a:t>
            </a:r>
            <a:r>
              <a:rPr lang="en-US" dirty="0"/>
              <a:t> as any place where internet access is provided for a fee to the public. Although the relevance of cyber cafes has diminished in recent years, the Act still recognizes them in its provisions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4. </a:t>
            </a:r>
            <a:r>
              <a:rPr lang="en-US" b="1" dirty="0"/>
              <a:t>Overriding Provisions:</a:t>
            </a:r>
            <a:r>
              <a:rPr lang="en-US" dirty="0"/>
              <a:t> The Act also makes it clear that its rules are above other laws, like the Copyright Act, 1957, meaning they don’t interfere with the rights granted by other laws.</a:t>
            </a:r>
          </a:p>
        </p:txBody>
      </p:sp>
    </p:spTree>
    <p:extLst>
      <p:ext uri="{BB962C8B-B14F-4D97-AF65-F5344CB8AC3E}">
        <p14:creationId xmlns:p14="http://schemas.microsoft.com/office/powerpoint/2010/main" val="3773495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/>
          <a:lstStyle/>
          <a:p>
            <a:r>
              <a:rPr lang="en-US" b="1" dirty="0"/>
              <a:t>Key Features of the IT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5. </a:t>
            </a:r>
            <a:r>
              <a:rPr lang="en-US" b="1" dirty="0"/>
              <a:t>Regulation of Digital Media</a:t>
            </a:r>
            <a:r>
              <a:rPr lang="en-US" dirty="0"/>
              <a:t>: With the Intermediary Guidelines and Digital Media Ethics Code rules of 2021, the IT Act introduced a framework to regulate social media platforms and digital news content, including measures for addressing objectionable content and user data privacy.</a:t>
            </a:r>
          </a:p>
        </p:txBody>
      </p:sp>
    </p:spTree>
    <p:extLst>
      <p:ext uri="{BB962C8B-B14F-4D97-AF65-F5344CB8AC3E}">
        <p14:creationId xmlns:p14="http://schemas.microsoft.com/office/powerpoint/2010/main" val="1827988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Digital Signature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Sending information between client to server or server to client. You are sending this through internet, so anyone in between can check your data and that is called </a:t>
            </a:r>
            <a:r>
              <a:rPr lang="en-US" b="1" dirty="0" smtClean="0"/>
              <a:t>man in middle attack</a:t>
            </a:r>
          </a:p>
          <a:p>
            <a:r>
              <a:rPr lang="en-US" dirty="0" smtClean="0"/>
              <a:t>A -&gt; B (conversation) and changing the data it’s not just passive attack it’s both passive and active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72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is passive and active attack 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2" descr="C:\Users\Administrator\Documents\MCA_CY\Differences-between-active-attack-and-passive-attack-scal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371600"/>
            <a:ext cx="5410200" cy="521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26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dirty="0" smtClean="0"/>
              <a:t>Encryption and decryption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Encryption : converting plain text to cipher text </a:t>
            </a:r>
          </a:p>
          <a:p>
            <a:r>
              <a:rPr lang="en-US" dirty="0" smtClean="0"/>
              <a:t>Decryption: cipher text to normal text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352800"/>
            <a:ext cx="5791200" cy="298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496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r>
              <a:rPr lang="en-US" dirty="0" smtClean="0"/>
              <a:t>Key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Symmetric Key </a:t>
            </a:r>
          </a:p>
          <a:p>
            <a:r>
              <a:rPr lang="en-US" dirty="0" smtClean="0"/>
              <a:t>A and B will be having same key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95600"/>
            <a:ext cx="6231467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942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dirty="0" smtClean="0"/>
              <a:t>key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Asymmetric Key</a:t>
            </a:r>
          </a:p>
          <a:p>
            <a:r>
              <a:rPr lang="en-US" dirty="0" smtClean="0"/>
              <a:t>There will be public and private key (opposite key for encryption and decryption)</a:t>
            </a:r>
          </a:p>
          <a:p>
            <a:r>
              <a:rPr lang="en-US" dirty="0" smtClean="0"/>
              <a:t>Public key will be known by everyone in network</a:t>
            </a:r>
          </a:p>
          <a:p>
            <a:r>
              <a:rPr lang="en-US" dirty="0" smtClean="0"/>
              <a:t>Private key will be accessed by the owner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25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Asymmetric Key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240" y="2205831"/>
            <a:ext cx="6065520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81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 smtClean="0"/>
              <a:t>cryptography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When you are using this cryptography you are basically encrypting data and decrypting it but there is no way to prove that </a:t>
            </a:r>
            <a:r>
              <a:rPr lang="en-US" b="1" dirty="0" smtClean="0"/>
              <a:t>the sender is actual sender</a:t>
            </a:r>
          </a:p>
          <a:p>
            <a:r>
              <a:rPr lang="en-US" b="1" dirty="0" smtClean="0"/>
              <a:t>Example: </a:t>
            </a:r>
            <a:r>
              <a:rPr lang="en-US" dirty="0" smtClean="0"/>
              <a:t>B will be thinking the message is sent by A but the message is actually send by C . So how do you maintain the identity here?</a:t>
            </a:r>
          </a:p>
          <a:p>
            <a:r>
              <a:rPr lang="en-US" dirty="0" smtClean="0"/>
              <a:t>That’s where the </a:t>
            </a:r>
            <a:r>
              <a:rPr lang="en-US" b="1" dirty="0" smtClean="0"/>
              <a:t>digital signature</a:t>
            </a:r>
            <a:r>
              <a:rPr lang="en-US" dirty="0" smtClean="0"/>
              <a:t> come  into existence </a:t>
            </a:r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3919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 smtClean="0"/>
              <a:t>Digital Signature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A: sender , B : receiver (B: public key, B : private key) </a:t>
            </a:r>
          </a:p>
          <a:p>
            <a:r>
              <a:rPr lang="en-US" dirty="0" smtClean="0"/>
              <a:t>Till now A will be using the B’s public key to send the message </a:t>
            </a:r>
          </a:p>
          <a:p>
            <a:r>
              <a:rPr lang="en-US" dirty="0" smtClean="0"/>
              <a:t>So now A will encrypt the message with her own private key [that means we are not using B’s public key here]</a:t>
            </a:r>
          </a:p>
          <a:p>
            <a:r>
              <a:rPr lang="en-US" dirty="0" smtClean="0"/>
              <a:t>After encryption the packet goes to B </a:t>
            </a:r>
          </a:p>
          <a:p>
            <a:r>
              <a:rPr lang="en-US" dirty="0" smtClean="0"/>
              <a:t>So now how B will decrypt the message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28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483</Words>
  <Application>Microsoft Office PowerPoint</Application>
  <PresentationFormat>On-screen Show (4:3)</PresentationFormat>
  <Paragraphs>50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MODULE 1 (part B)</vt:lpstr>
      <vt:lpstr>Digital Signature </vt:lpstr>
      <vt:lpstr>What is passive and active attack  </vt:lpstr>
      <vt:lpstr>Encryption and decryption</vt:lpstr>
      <vt:lpstr>Key</vt:lpstr>
      <vt:lpstr>key</vt:lpstr>
      <vt:lpstr>Asymmetric Key </vt:lpstr>
      <vt:lpstr>cryptography</vt:lpstr>
      <vt:lpstr>Digital Signature </vt:lpstr>
      <vt:lpstr>Digital Signature </vt:lpstr>
      <vt:lpstr>Digital Signature </vt:lpstr>
      <vt:lpstr> Information Technology Act, 2000 (IT Act) </vt:lpstr>
      <vt:lpstr>Key Features of the IT Act </vt:lpstr>
      <vt:lpstr>Key Features of the IT Act</vt:lpstr>
      <vt:lpstr>Key Features of the IT Act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22</cp:revision>
  <dcterms:created xsi:type="dcterms:W3CDTF">2025-10-09T13:35:36Z</dcterms:created>
  <dcterms:modified xsi:type="dcterms:W3CDTF">2025-10-26T16:27:51Z</dcterms:modified>
</cp:coreProperties>
</file>