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71" r:id="rId4"/>
    <p:sldId id="258" r:id="rId5"/>
    <p:sldId id="259" r:id="rId6"/>
    <p:sldId id="272" r:id="rId7"/>
    <p:sldId id="274" r:id="rId8"/>
    <p:sldId id="275" r:id="rId9"/>
    <p:sldId id="276" r:id="rId10"/>
    <p:sldId id="277" r:id="rId11"/>
    <p:sldId id="278" r:id="rId12"/>
    <p:sldId id="280" r:id="rId13"/>
    <p:sldId id="288" r:id="rId14"/>
    <p:sldId id="289" r:id="rId15"/>
    <p:sldId id="281" r:id="rId16"/>
    <p:sldId id="282" r:id="rId17"/>
    <p:sldId id="283" r:id="rId18"/>
    <p:sldId id="284" r:id="rId19"/>
    <p:sldId id="287" r:id="rId20"/>
    <p:sldId id="290" r:id="rId21"/>
  </p:sldIdLst>
  <p:sldSz cx="18288000" cy="10287000"/>
  <p:notesSz cx="6858000" cy="9144000"/>
  <p:embeddedFontLs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TT Lakes Neue" charset="0"/>
      <p:regular r:id="rId26"/>
    </p:embeddedFont>
    <p:embeddedFont>
      <p:font typeface="TT Lakes Neue Bold" charset="0"/>
      <p:regular r:id="rId27"/>
    </p:embeddedFont>
    <p:embeddedFont>
      <p:font typeface="Arial Rounded MT Bold" pitchFamily="34" charset="0"/>
      <p:regular r:id="rId28"/>
    </p:embeddedFont>
    <p:embeddedFont>
      <p:font typeface="Anton" charset="0"/>
      <p:regular r:id="rId29"/>
    </p:embeddedFont>
    <p:embeddedFont>
      <p:font typeface="Raleway" charset="0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60" d="100"/>
          <a:sy n="60" d="100"/>
        </p:scale>
        <p:origin x="-370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/>
          <p:nvPr userDrawn="1"/>
        </p:nvPicPr>
        <p:blipFill rotWithShape="1">
          <a:blip r:embed="rId13"/>
          <a:srcRect l="24734" t="20568" r="24069" b="65957"/>
          <a:stretch/>
        </p:blipFill>
        <p:spPr bwMode="auto">
          <a:xfrm>
            <a:off x="3124200" y="114300"/>
            <a:ext cx="10210800" cy="1219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4.png"/><Relationship Id="rId7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0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9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3393895"/>
            <a:ext cx="18387059" cy="3515099"/>
            <a:chOff x="0" y="0"/>
            <a:chExt cx="4842682" cy="92578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42682" cy="925787"/>
            </a:xfrm>
            <a:custGeom>
              <a:avLst/>
              <a:gdLst/>
              <a:ahLst/>
              <a:cxnLst/>
              <a:rect l="l" t="t" r="r" b="b"/>
              <a:pathLst>
                <a:path w="4842682" h="925787">
                  <a:moveTo>
                    <a:pt x="0" y="0"/>
                  </a:moveTo>
                  <a:lnTo>
                    <a:pt x="4842682" y="0"/>
                  </a:lnTo>
                  <a:lnTo>
                    <a:pt x="4842682" y="925787"/>
                  </a:lnTo>
                  <a:lnTo>
                    <a:pt x="0" y="925787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5" name="TextBox 5"/>
            <p:cNvSpPr txBox="1"/>
            <p:nvPr/>
          </p:nvSpPr>
          <p:spPr>
            <a:xfrm>
              <a:off x="0" y="38100"/>
              <a:ext cx="4842682" cy="8876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7594631" y="1465245"/>
            <a:ext cx="2351901" cy="2351901"/>
          </a:xfrm>
          <a:custGeom>
            <a:avLst/>
            <a:gdLst/>
            <a:ahLst/>
            <a:cxnLst/>
            <a:rect l="l" t="t" r="r" b="b"/>
            <a:pathLst>
              <a:path w="2351901" h="2351901">
                <a:moveTo>
                  <a:pt x="0" y="0"/>
                </a:moveTo>
                <a:lnTo>
                  <a:pt x="2351900" y="0"/>
                </a:lnTo>
                <a:lnTo>
                  <a:pt x="2351900" y="2351901"/>
                </a:lnTo>
                <a:lnTo>
                  <a:pt x="0" y="235190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9" name="TextBox 9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0" y="9488397"/>
            <a:ext cx="2192753" cy="1597205"/>
            <a:chOff x="0" y="0"/>
            <a:chExt cx="577515" cy="420663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0074AD">
                    <a:alpha val="6500"/>
                  </a:srgbClr>
                </a:gs>
                <a:gs pos="100000">
                  <a:srgbClr val="45DEEF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13" name="TextBox 13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3323024" y="4097168"/>
            <a:ext cx="11641951" cy="1860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223"/>
              </a:lnSpc>
              <a:spcBef>
                <a:spcPct val="0"/>
              </a:spcBef>
            </a:pPr>
            <a:r>
              <a:rPr lang="en-US" sz="13417" dirty="0">
                <a:solidFill>
                  <a:srgbClr val="FFFFFF"/>
                </a:solidFill>
                <a:latin typeface="Anton"/>
                <a:ea typeface="Anton"/>
                <a:cs typeface="Anton"/>
                <a:sym typeface="Anton"/>
              </a:rPr>
              <a:t>CYBER SECURITY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409299" y="6743700"/>
            <a:ext cx="6008843" cy="9721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4"/>
              </a:lnSpc>
              <a:spcBef>
                <a:spcPct val="0"/>
              </a:spcBef>
            </a:pPr>
            <a:r>
              <a:rPr lang="en-US" sz="2353" b="1" spc="609" dirty="0" smtClean="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Tanya R</a:t>
            </a:r>
            <a:br>
              <a:rPr lang="en-US" sz="2353" b="1" spc="609" dirty="0" smtClean="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</a:br>
            <a:r>
              <a:rPr lang="en-US" sz="2353" b="1" spc="609" dirty="0" smtClean="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Assistant Professor </a:t>
            </a:r>
          </a:p>
          <a:p>
            <a:pPr algn="ctr">
              <a:lnSpc>
                <a:spcPts val="2494"/>
              </a:lnSpc>
              <a:spcBef>
                <a:spcPct val="0"/>
              </a:spcBef>
            </a:pPr>
            <a:r>
              <a:rPr lang="en-US" sz="2353" b="1" spc="609" dirty="0" smtClean="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Dept. of MCA</a:t>
            </a:r>
            <a:endParaRPr lang="en-US" sz="2353" b="1" spc="609" dirty="0">
              <a:solidFill>
                <a:srgbClr val="FFFFFF"/>
              </a:solidFill>
              <a:latin typeface="TT Lakes Neue"/>
              <a:ea typeface="TT Lakes Neue"/>
              <a:cs typeface="TT Lakes Neue"/>
              <a:sym typeface="TT Lakes Neue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1</a:t>
            </a:r>
          </a:p>
        </p:txBody>
      </p:sp>
      <p:pic>
        <p:nvPicPr>
          <p:cNvPr id="18" name="Picture 17"/>
          <p:cNvPicPr/>
          <p:nvPr/>
        </p:nvPicPr>
        <p:blipFill rotWithShape="1">
          <a:blip r:embed="rId7"/>
          <a:srcRect l="24734" t="20568" r="24069" b="65957"/>
          <a:stretch/>
        </p:blipFill>
        <p:spPr bwMode="auto">
          <a:xfrm>
            <a:off x="3124200" y="114300"/>
            <a:ext cx="11430000" cy="1066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468359" y="7934858"/>
            <a:ext cx="2468532" cy="313375"/>
            <a:chOff x="0" y="0"/>
            <a:chExt cx="650148" cy="825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62400" y="114300"/>
            <a:ext cx="10668000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</a:rPr>
              <a:t>Classification of Cybercrimes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4800" y="1327747"/>
            <a:ext cx="17373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</a:rPr>
              <a:t>2. Crimes Against Property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Hacking into systems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Intellectual property theft (pirated software, movies, etc.)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Virus/malware attacks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i="1" dirty="0" smtClean="0">
                <a:solidFill>
                  <a:schemeClr val="bg1"/>
                </a:solidFill>
              </a:rPr>
              <a:t>Example</a:t>
            </a:r>
            <a:r>
              <a:rPr lang="en-US" sz="3600" i="1" dirty="0">
                <a:solidFill>
                  <a:schemeClr val="bg1"/>
                </a:solidFill>
              </a:rPr>
              <a:t>: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Ransomware</a:t>
            </a:r>
            <a:r>
              <a:rPr lang="en-US" sz="3600" dirty="0">
                <a:solidFill>
                  <a:schemeClr val="bg1"/>
                </a:solidFill>
              </a:rPr>
              <a:t> encrypting files and demanding money.</a:t>
            </a:r>
          </a:p>
        </p:txBody>
      </p:sp>
    </p:spTree>
    <p:extLst>
      <p:ext uri="{BB962C8B-B14F-4D97-AF65-F5344CB8AC3E}">
        <p14:creationId xmlns:p14="http://schemas.microsoft.com/office/powerpoint/2010/main" val="266280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468359" y="7934858"/>
            <a:ext cx="2468532" cy="313375"/>
            <a:chOff x="0" y="0"/>
            <a:chExt cx="650148" cy="825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62400" y="114300"/>
            <a:ext cx="10668000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</a:rPr>
              <a:t>Classification of Cybercrimes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4800" y="1327747"/>
            <a:ext cx="17373600" cy="923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</a:rPr>
              <a:t>3. Crimes Against Organization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Data breaches in companies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Insider threats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Website defacement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i="1" dirty="0" smtClean="0">
                <a:solidFill>
                  <a:schemeClr val="bg1"/>
                </a:solidFill>
              </a:rPr>
              <a:t>Example</a:t>
            </a:r>
            <a:r>
              <a:rPr lang="en-US" sz="3600" i="1" dirty="0">
                <a:solidFill>
                  <a:schemeClr val="bg1"/>
                </a:solidFill>
              </a:rPr>
              <a:t>:</a:t>
            </a:r>
            <a:r>
              <a:rPr lang="en-US" sz="3600" dirty="0">
                <a:solidFill>
                  <a:schemeClr val="bg1"/>
                </a:solidFill>
              </a:rPr>
              <a:t> A hacker leaking millions of customer records from a bank</a:t>
            </a:r>
            <a:r>
              <a:rPr lang="en-US" sz="3600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</a:rPr>
              <a:t>4. Crimes Against Government / Society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Cyber terrorism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Attacks on critical infrastructure (power plants, airports, hospitals)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Spreading fake news &amp; propaganda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i="1" dirty="0" smtClean="0">
                <a:solidFill>
                  <a:schemeClr val="bg1"/>
                </a:solidFill>
              </a:rPr>
              <a:t>Example</a:t>
            </a:r>
            <a:r>
              <a:rPr lang="en-US" sz="3600" i="1" dirty="0">
                <a:solidFill>
                  <a:schemeClr val="bg1"/>
                </a:solidFill>
              </a:rPr>
              <a:t>: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Stuxnet</a:t>
            </a:r>
            <a:r>
              <a:rPr lang="en-US" sz="3600" dirty="0">
                <a:solidFill>
                  <a:schemeClr val="bg1"/>
                </a:solidFill>
              </a:rPr>
              <a:t> worm targeting Iran’s nuclear facility.</a:t>
            </a:r>
          </a:p>
          <a:p>
            <a:pPr>
              <a:lnSpc>
                <a:spcPct val="150000"/>
              </a:lnSpc>
            </a:pP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08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468359" y="7934858"/>
            <a:ext cx="2468532" cy="313375"/>
            <a:chOff x="0" y="0"/>
            <a:chExt cx="650148" cy="825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62400" y="114300"/>
            <a:ext cx="10668000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600" b="1" dirty="0" smtClean="0">
                <a:solidFill>
                  <a:schemeClr val="bg1"/>
                </a:solidFill>
              </a:rPr>
              <a:t>Activity</a:t>
            </a:r>
            <a:endParaRPr lang="en-US" sz="66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1327747"/>
            <a:ext cx="1737360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u="sng" dirty="0" smtClean="0">
                <a:solidFill>
                  <a:schemeClr val="bg1"/>
                </a:solidFill>
              </a:rPr>
              <a:t>Activity 1: Digital </a:t>
            </a:r>
            <a:r>
              <a:rPr lang="en-US" sz="4400" u="sng" dirty="0">
                <a:solidFill>
                  <a:schemeClr val="bg1"/>
                </a:solidFill>
              </a:rPr>
              <a:t>Footprint </a:t>
            </a:r>
            <a:r>
              <a:rPr lang="en-US" sz="4400" u="sng" dirty="0" smtClean="0">
                <a:solidFill>
                  <a:schemeClr val="bg1"/>
                </a:solidFill>
              </a:rPr>
              <a:t>Hunt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Google your own name/email.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Write what information is visible about you online (social media, photos, posts, etc.).</a:t>
            </a:r>
          </a:p>
          <a:p>
            <a:pPr>
              <a:lnSpc>
                <a:spcPct val="150000"/>
              </a:lnSpc>
            </a:pP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>
                <a:solidFill>
                  <a:schemeClr val="bg1"/>
                </a:solidFill>
              </a:rPr>
              <a:t>Do you feel </a:t>
            </a:r>
            <a:r>
              <a:rPr lang="en-US" sz="3600" b="1" dirty="0">
                <a:solidFill>
                  <a:schemeClr val="bg1"/>
                </a:solidFill>
              </a:rPr>
              <a:t>Safe / Unsafe</a:t>
            </a:r>
            <a:r>
              <a:rPr lang="en-US" sz="3600" dirty="0">
                <a:solidFill>
                  <a:schemeClr val="bg1"/>
                </a:solidFill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sz="4400" u="sng" dirty="0" smtClean="0">
                <a:solidFill>
                  <a:schemeClr val="bg1"/>
                </a:solidFill>
              </a:rPr>
              <a:t>Activity 2: Password </a:t>
            </a:r>
            <a:r>
              <a:rPr lang="en-US" sz="4400" u="sng" dirty="0">
                <a:solidFill>
                  <a:schemeClr val="bg1"/>
                </a:solidFill>
              </a:rPr>
              <a:t>Strength </a:t>
            </a:r>
            <a:r>
              <a:rPr lang="en-US" sz="4400" u="sng" dirty="0" smtClean="0">
                <a:solidFill>
                  <a:schemeClr val="bg1"/>
                </a:solidFill>
              </a:rPr>
              <a:t>Challenge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https://www.security.org/how-secure-is-my-password/</a:t>
            </a:r>
          </a:p>
        </p:txBody>
      </p:sp>
    </p:spTree>
    <p:extLst>
      <p:ext uri="{BB962C8B-B14F-4D97-AF65-F5344CB8AC3E}">
        <p14:creationId xmlns:p14="http://schemas.microsoft.com/office/powerpoint/2010/main" val="235021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468359" y="7934858"/>
            <a:ext cx="2468532" cy="313375"/>
            <a:chOff x="0" y="0"/>
            <a:chExt cx="650148" cy="825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62400" y="114300"/>
            <a:ext cx="10668000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bg1"/>
                </a:solidFill>
              </a:rPr>
              <a:t>Digital Signature</a:t>
            </a:r>
            <a:endParaRPr lang="en-US" sz="60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964079"/>
            <a:ext cx="17373600" cy="1024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</a:rPr>
              <a:t>Definition </a:t>
            </a:r>
            <a:r>
              <a:rPr lang="en-US" sz="4400" b="1" dirty="0">
                <a:solidFill>
                  <a:schemeClr val="bg1"/>
                </a:solidFill>
              </a:rPr>
              <a:t>(as per IT Act, 2000)</a:t>
            </a:r>
          </a:p>
          <a:p>
            <a:r>
              <a:rPr lang="en-US" sz="4400" dirty="0">
                <a:solidFill>
                  <a:schemeClr val="bg1"/>
                </a:solidFill>
              </a:rPr>
              <a:t>A digital signature means authentication of any electronic record by a subscriber using an electronic method or procedure in accordance with the provisions of the IT Act</a:t>
            </a:r>
            <a:r>
              <a:rPr lang="en-US" sz="4400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sz="4400" b="1" dirty="0">
                <a:solidFill>
                  <a:schemeClr val="bg1"/>
                </a:solidFill>
              </a:rPr>
              <a:t>How It Works (Simple Steps)</a:t>
            </a:r>
          </a:p>
          <a:p>
            <a:r>
              <a:rPr lang="en-US" sz="4400" b="1" dirty="0" smtClean="0">
                <a:solidFill>
                  <a:schemeClr val="bg1"/>
                </a:solidFill>
              </a:rPr>
              <a:t>1. Sender</a:t>
            </a:r>
            <a:r>
              <a:rPr lang="en-US" sz="4400" dirty="0" smtClean="0">
                <a:solidFill>
                  <a:schemeClr val="bg1"/>
                </a:solidFill>
              </a:rPr>
              <a:t> </a:t>
            </a:r>
            <a:r>
              <a:rPr lang="en-US" sz="4400" dirty="0">
                <a:solidFill>
                  <a:schemeClr val="bg1"/>
                </a:solidFill>
              </a:rPr>
              <a:t>creates a document (e.g., contract or email).</a:t>
            </a:r>
          </a:p>
          <a:p>
            <a:r>
              <a:rPr lang="en-US" sz="4400" dirty="0" smtClean="0">
                <a:solidFill>
                  <a:schemeClr val="bg1"/>
                </a:solidFill>
              </a:rPr>
              <a:t>2. The </a:t>
            </a:r>
            <a:r>
              <a:rPr lang="en-US" sz="4400" dirty="0">
                <a:solidFill>
                  <a:schemeClr val="bg1"/>
                </a:solidFill>
              </a:rPr>
              <a:t>system uses a special mathematical method called </a:t>
            </a:r>
            <a:r>
              <a:rPr lang="en-US" sz="4400" b="1" dirty="0">
                <a:solidFill>
                  <a:schemeClr val="bg1"/>
                </a:solidFill>
              </a:rPr>
              <a:t>encryption</a:t>
            </a:r>
            <a:r>
              <a:rPr lang="en-US" sz="4400" dirty="0">
                <a:solidFill>
                  <a:schemeClr val="bg1"/>
                </a:solidFill>
              </a:rPr>
              <a:t> to create a </a:t>
            </a:r>
            <a:r>
              <a:rPr lang="en-US" sz="4400" i="1" dirty="0">
                <a:solidFill>
                  <a:schemeClr val="bg1"/>
                </a:solidFill>
              </a:rPr>
              <a:t>unique code</a:t>
            </a:r>
            <a:r>
              <a:rPr lang="en-US" sz="4400" dirty="0">
                <a:solidFill>
                  <a:schemeClr val="bg1"/>
                </a:solidFill>
              </a:rPr>
              <a:t> (called a </a:t>
            </a:r>
            <a:r>
              <a:rPr lang="en-US" sz="4400" b="1" dirty="0">
                <a:solidFill>
                  <a:schemeClr val="bg1"/>
                </a:solidFill>
              </a:rPr>
              <a:t>hash</a:t>
            </a:r>
            <a:r>
              <a:rPr lang="en-US" sz="4400" dirty="0">
                <a:solidFill>
                  <a:schemeClr val="bg1"/>
                </a:solidFill>
              </a:rPr>
              <a:t>).</a:t>
            </a:r>
          </a:p>
          <a:p>
            <a:r>
              <a:rPr lang="en-US" sz="4400" dirty="0" smtClean="0">
                <a:solidFill>
                  <a:schemeClr val="bg1"/>
                </a:solidFill>
              </a:rPr>
              <a:t>3. This </a:t>
            </a:r>
            <a:r>
              <a:rPr lang="en-US" sz="4400" dirty="0">
                <a:solidFill>
                  <a:schemeClr val="bg1"/>
                </a:solidFill>
              </a:rPr>
              <a:t>hash is then encrypted with the sender’s </a:t>
            </a:r>
            <a:r>
              <a:rPr lang="en-US" sz="4400" b="1" dirty="0">
                <a:solidFill>
                  <a:schemeClr val="bg1"/>
                </a:solidFill>
              </a:rPr>
              <a:t>private key</a:t>
            </a:r>
            <a:r>
              <a:rPr lang="en-US" sz="4400" dirty="0">
                <a:solidFill>
                  <a:schemeClr val="bg1"/>
                </a:solidFill>
              </a:rPr>
              <a:t> → this becomes the </a:t>
            </a:r>
            <a:r>
              <a:rPr lang="en-US" sz="4400" b="1" dirty="0">
                <a:solidFill>
                  <a:schemeClr val="bg1"/>
                </a:solidFill>
              </a:rPr>
              <a:t>digital signature</a:t>
            </a:r>
            <a:r>
              <a:rPr lang="en-US" sz="4400" dirty="0">
                <a:solidFill>
                  <a:schemeClr val="bg1"/>
                </a:solidFill>
              </a:rPr>
              <a:t>.</a:t>
            </a:r>
          </a:p>
          <a:p>
            <a:r>
              <a:rPr lang="en-US" sz="4400" b="1" dirty="0" smtClean="0">
                <a:solidFill>
                  <a:schemeClr val="bg1"/>
                </a:solidFill>
              </a:rPr>
              <a:t>4. Receiver</a:t>
            </a:r>
            <a:r>
              <a:rPr lang="en-US" sz="4400" dirty="0" smtClean="0">
                <a:solidFill>
                  <a:schemeClr val="bg1"/>
                </a:solidFill>
              </a:rPr>
              <a:t> </a:t>
            </a:r>
            <a:r>
              <a:rPr lang="en-US" sz="4400" dirty="0">
                <a:solidFill>
                  <a:schemeClr val="bg1"/>
                </a:solidFill>
              </a:rPr>
              <a:t>uses the sender’s </a:t>
            </a:r>
            <a:r>
              <a:rPr lang="en-US" sz="4400" b="1" dirty="0">
                <a:solidFill>
                  <a:schemeClr val="bg1"/>
                </a:solidFill>
              </a:rPr>
              <a:t>public key</a:t>
            </a:r>
            <a:r>
              <a:rPr lang="en-US" sz="4400" dirty="0">
                <a:solidFill>
                  <a:schemeClr val="bg1"/>
                </a:solidFill>
              </a:rPr>
              <a:t> to verify that:</a:t>
            </a:r>
          </a:p>
          <a:p>
            <a:pPr marL="1028700" lvl="1" indent="-571500">
              <a:buFont typeface="Arial" pitchFamily="34" charset="0"/>
              <a:buChar char="•"/>
            </a:pPr>
            <a:r>
              <a:rPr lang="en-US" sz="4400" dirty="0">
                <a:solidFill>
                  <a:schemeClr val="bg1"/>
                </a:solidFill>
              </a:rPr>
              <a:t>The document is truly from the sender.</a:t>
            </a:r>
          </a:p>
          <a:p>
            <a:pPr marL="1028700" lvl="1" indent="-571500">
              <a:buFont typeface="Arial" pitchFamily="34" charset="0"/>
              <a:buChar char="•"/>
            </a:pPr>
            <a:r>
              <a:rPr lang="en-US" sz="4400" dirty="0">
                <a:solidFill>
                  <a:schemeClr val="bg1"/>
                </a:solidFill>
              </a:rPr>
              <a:t>It hasn’t been altered.</a:t>
            </a:r>
          </a:p>
          <a:p>
            <a:endParaRPr lang="en-US" sz="4400" dirty="0">
              <a:solidFill>
                <a:schemeClr val="bg1"/>
              </a:solidFill>
            </a:endParaRPr>
          </a:p>
          <a:p>
            <a:endParaRPr 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5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468359" y="7934858"/>
            <a:ext cx="2468532" cy="313375"/>
            <a:chOff x="0" y="0"/>
            <a:chExt cx="650148" cy="825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62400" y="114300"/>
            <a:ext cx="10668000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bg1"/>
                </a:solidFill>
              </a:rPr>
              <a:t>Digital Signature</a:t>
            </a:r>
            <a:endParaRPr lang="en-US" sz="60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964079"/>
            <a:ext cx="17373600" cy="754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</a:rPr>
              <a:t>Example</a:t>
            </a:r>
          </a:p>
          <a:p>
            <a:r>
              <a:rPr lang="en-US" sz="4400" dirty="0">
                <a:solidFill>
                  <a:schemeClr val="bg1"/>
                </a:solidFill>
              </a:rPr>
              <a:t>Suppose a company director sends a financial report to a bank.</a:t>
            </a:r>
            <a:br>
              <a:rPr lang="en-US" sz="4400" dirty="0">
                <a:solidFill>
                  <a:schemeClr val="bg1"/>
                </a:solidFill>
              </a:rPr>
            </a:br>
            <a:r>
              <a:rPr lang="en-US" sz="4400" dirty="0">
                <a:solidFill>
                  <a:schemeClr val="bg1"/>
                </a:solidFill>
              </a:rPr>
              <a:t>If the report has a </a:t>
            </a:r>
            <a:r>
              <a:rPr lang="en-US" sz="4400" b="1" dirty="0">
                <a:solidFill>
                  <a:schemeClr val="bg1"/>
                </a:solidFill>
              </a:rPr>
              <a:t>digital signature</a:t>
            </a:r>
            <a:r>
              <a:rPr lang="en-US" sz="4400" dirty="0">
                <a:solidFill>
                  <a:schemeClr val="bg1"/>
                </a:solidFill>
              </a:rPr>
              <a:t>, the bank can confirm it really came from that director and hasn’t been changed — just like checking a real signature on paper.</a:t>
            </a:r>
          </a:p>
          <a:p>
            <a:r>
              <a:rPr lang="en-US" sz="4400" b="1" dirty="0" smtClean="0">
                <a:solidFill>
                  <a:schemeClr val="bg1"/>
                </a:solidFill>
              </a:rPr>
              <a:t>Benefits </a:t>
            </a:r>
            <a:r>
              <a:rPr lang="en-US" sz="4400" b="1" dirty="0">
                <a:solidFill>
                  <a:schemeClr val="bg1"/>
                </a:solidFill>
              </a:rPr>
              <a:t>of Digital Signature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4400" dirty="0" smtClean="0">
                <a:solidFill>
                  <a:schemeClr val="bg1"/>
                </a:solidFill>
              </a:rPr>
              <a:t>Proves </a:t>
            </a:r>
            <a:r>
              <a:rPr lang="en-US" sz="4400" dirty="0">
                <a:solidFill>
                  <a:schemeClr val="bg1"/>
                </a:solidFill>
              </a:rPr>
              <a:t>identity of sender (</a:t>
            </a:r>
            <a:r>
              <a:rPr lang="en-US" sz="4400" dirty="0" smtClean="0">
                <a:solidFill>
                  <a:schemeClr val="bg1"/>
                </a:solidFill>
              </a:rPr>
              <a:t>authentication)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4400" dirty="0" smtClean="0">
                <a:solidFill>
                  <a:schemeClr val="bg1"/>
                </a:solidFill>
              </a:rPr>
              <a:t>Protects </a:t>
            </a:r>
            <a:r>
              <a:rPr lang="en-US" sz="4400" dirty="0">
                <a:solidFill>
                  <a:schemeClr val="bg1"/>
                </a:solidFill>
              </a:rPr>
              <a:t>data from tampering (</a:t>
            </a:r>
            <a:r>
              <a:rPr lang="en-US" sz="4400" dirty="0" smtClean="0">
                <a:solidFill>
                  <a:schemeClr val="bg1"/>
                </a:solidFill>
              </a:rPr>
              <a:t>integrity)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4400" dirty="0" smtClean="0">
                <a:solidFill>
                  <a:schemeClr val="bg1"/>
                </a:solidFill>
              </a:rPr>
              <a:t>Can’t </a:t>
            </a:r>
            <a:r>
              <a:rPr lang="en-US" sz="4400" dirty="0">
                <a:solidFill>
                  <a:schemeClr val="bg1"/>
                </a:solidFill>
              </a:rPr>
              <a:t>be denied later (</a:t>
            </a:r>
            <a:r>
              <a:rPr lang="en-US" sz="4400" dirty="0" smtClean="0">
                <a:solidFill>
                  <a:schemeClr val="bg1"/>
                </a:solidFill>
              </a:rPr>
              <a:t>non-repudiation)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4400" dirty="0" smtClean="0">
                <a:solidFill>
                  <a:schemeClr val="bg1"/>
                </a:solidFill>
              </a:rPr>
              <a:t>Legally </a:t>
            </a:r>
            <a:r>
              <a:rPr lang="en-US" sz="4400" dirty="0">
                <a:solidFill>
                  <a:schemeClr val="bg1"/>
                </a:solidFill>
              </a:rPr>
              <a:t>valid under </a:t>
            </a:r>
            <a:r>
              <a:rPr lang="en-US" sz="4400" b="1" dirty="0">
                <a:solidFill>
                  <a:schemeClr val="bg1"/>
                </a:solidFill>
              </a:rPr>
              <a:t>IT Act 2000 (Section </a:t>
            </a:r>
            <a:r>
              <a:rPr lang="en-US" sz="4400" b="1" dirty="0" smtClean="0">
                <a:solidFill>
                  <a:schemeClr val="bg1"/>
                </a:solidFill>
              </a:rPr>
              <a:t>3)</a:t>
            </a:r>
            <a:endParaRPr lang="en-US" sz="4400" dirty="0" smtClean="0">
              <a:solidFill>
                <a:schemeClr val="bg1"/>
              </a:solidFill>
            </a:endParaRPr>
          </a:p>
          <a:p>
            <a:pPr marL="571500" indent="-571500">
              <a:buFont typeface="Arial" pitchFamily="34" charset="0"/>
              <a:buChar char="•"/>
            </a:pPr>
            <a:r>
              <a:rPr lang="en-US" sz="4400" dirty="0" smtClean="0">
                <a:solidFill>
                  <a:schemeClr val="bg1"/>
                </a:solidFill>
              </a:rPr>
              <a:t>Saves </a:t>
            </a:r>
            <a:r>
              <a:rPr lang="en-US" sz="4400" dirty="0">
                <a:solidFill>
                  <a:schemeClr val="bg1"/>
                </a:solidFill>
              </a:rPr>
              <a:t>time in online transactions (like e-filing, digital contracts)</a:t>
            </a:r>
          </a:p>
        </p:txBody>
      </p:sp>
    </p:spTree>
    <p:extLst>
      <p:ext uri="{BB962C8B-B14F-4D97-AF65-F5344CB8AC3E}">
        <p14:creationId xmlns:p14="http://schemas.microsoft.com/office/powerpoint/2010/main" val="225976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468359" y="7934858"/>
            <a:ext cx="2468532" cy="313375"/>
            <a:chOff x="0" y="0"/>
            <a:chExt cx="650148" cy="825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62400" y="114300"/>
            <a:ext cx="10668000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</a:rPr>
              <a:t>Cyber Laws – The Indian IT Act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4800" y="1327747"/>
            <a:ext cx="1737360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bg1"/>
                </a:solidFill>
              </a:rPr>
              <a:t>What Are Cyber Laws</a:t>
            </a:r>
            <a:r>
              <a:rPr lang="en-US" sz="4400" dirty="0" smtClean="0">
                <a:solidFill>
                  <a:schemeClr val="bg1"/>
                </a:solidFill>
              </a:rPr>
              <a:t>?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Just like we have traffic rules to control vehicles on the road, we have cyber laws to control behavior on the </a:t>
            </a:r>
            <a:r>
              <a:rPr lang="en-US" sz="3600" dirty="0" smtClean="0">
                <a:solidFill>
                  <a:schemeClr val="bg1"/>
                </a:solidFill>
              </a:rPr>
              <a:t>internet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Cyber laws are rules made by the government to protect people from misuse of technology — like hacking, fraud, online cheating, and </a:t>
            </a:r>
            <a:r>
              <a:rPr lang="en-US" sz="3600" dirty="0" smtClean="0">
                <a:solidFill>
                  <a:schemeClr val="bg1"/>
                </a:solidFill>
              </a:rPr>
              <a:t>misuse of personal data.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They ensure that the internet is a safe and fair place for everyone — individuals, companies, and even the government.</a:t>
            </a:r>
          </a:p>
        </p:txBody>
      </p:sp>
    </p:spTree>
    <p:extLst>
      <p:ext uri="{BB962C8B-B14F-4D97-AF65-F5344CB8AC3E}">
        <p14:creationId xmlns:p14="http://schemas.microsoft.com/office/powerpoint/2010/main" val="162685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468359" y="7934858"/>
            <a:ext cx="2468532" cy="313375"/>
            <a:chOff x="0" y="0"/>
            <a:chExt cx="650148" cy="825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62400" y="114300"/>
            <a:ext cx="10668000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</a:rPr>
              <a:t>Cyber Laws – The Indian IT Act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4800" y="1327747"/>
            <a:ext cx="1737360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bg1"/>
                </a:solidFill>
              </a:rPr>
              <a:t>Real-life example</a:t>
            </a:r>
            <a:r>
              <a:rPr lang="en-US" sz="4400" dirty="0" smtClean="0">
                <a:solidFill>
                  <a:schemeClr val="bg1"/>
                </a:solidFill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In 2023, a woman in Chennai received fake </a:t>
            </a:r>
            <a:r>
              <a:rPr lang="en-US" sz="3600" dirty="0" err="1">
                <a:solidFill>
                  <a:schemeClr val="bg1"/>
                </a:solidFill>
              </a:rPr>
              <a:t>WhatsApp</a:t>
            </a:r>
            <a:r>
              <a:rPr lang="en-US" sz="3600" dirty="0">
                <a:solidFill>
                  <a:schemeClr val="bg1"/>
                </a:solidFill>
              </a:rPr>
              <a:t> messages about a “job opportunity</a:t>
            </a:r>
            <a:r>
              <a:rPr lang="en-US" sz="3600" dirty="0" smtClean="0">
                <a:solidFill>
                  <a:schemeClr val="bg1"/>
                </a:solidFill>
              </a:rPr>
              <a:t>.”</a:t>
            </a:r>
          </a:p>
          <a:p>
            <a:pPr>
              <a:lnSpc>
                <a:spcPct val="150000"/>
              </a:lnSpc>
            </a:pPr>
            <a:r>
              <a:rPr lang="en-US" sz="3600" dirty="0" smtClean="0">
                <a:solidFill>
                  <a:schemeClr val="bg1"/>
                </a:solidFill>
              </a:rPr>
              <a:t>(Under </a:t>
            </a:r>
            <a:r>
              <a:rPr lang="en-US" sz="3600" dirty="0">
                <a:solidFill>
                  <a:schemeClr val="bg1"/>
                </a:solidFill>
              </a:rPr>
              <a:t>the law, this act is </a:t>
            </a:r>
            <a:r>
              <a:rPr lang="en-US" sz="3600" dirty="0" smtClean="0">
                <a:solidFill>
                  <a:schemeClr val="bg1"/>
                </a:solidFill>
              </a:rPr>
              <a:t>punishable)</a:t>
            </a:r>
            <a:endParaRPr lang="en-US" sz="36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So, cyber law ensures that victims like her can file a case and the attacker faces punishment</a:t>
            </a:r>
            <a:r>
              <a:rPr lang="en-US" sz="3600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sz="3600" u="sng" dirty="0" smtClean="0">
                <a:solidFill>
                  <a:schemeClr val="bg1"/>
                </a:solidFill>
              </a:rPr>
              <a:t>Fact: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India is among the first few countries in Asia to introduce a dedicated cyber law — the Information Technology Act, 2000.</a:t>
            </a:r>
          </a:p>
        </p:txBody>
      </p:sp>
    </p:spTree>
    <p:extLst>
      <p:ext uri="{BB962C8B-B14F-4D97-AF65-F5344CB8AC3E}">
        <p14:creationId xmlns:p14="http://schemas.microsoft.com/office/powerpoint/2010/main" val="71967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468359" y="7934858"/>
            <a:ext cx="2468532" cy="313375"/>
            <a:chOff x="0" y="0"/>
            <a:chExt cx="650148" cy="825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62400" y="114300"/>
            <a:ext cx="10668000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</a:rPr>
              <a:t>The Indian IT Act, 2000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4800" y="1111510"/>
            <a:ext cx="17373600" cy="9048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bg1"/>
                </a:solidFill>
              </a:rPr>
              <a:t>This is the backbone of all cyber laws in India — our ‘Constitution of the Internet</a:t>
            </a:r>
            <a:r>
              <a:rPr lang="en-US" sz="4400" dirty="0" smtClean="0">
                <a:solidFill>
                  <a:schemeClr val="bg1"/>
                </a:solidFill>
              </a:rPr>
              <a:t>’.</a:t>
            </a:r>
          </a:p>
          <a:p>
            <a:pPr>
              <a:lnSpc>
                <a:spcPct val="150000"/>
              </a:lnSpc>
            </a:pPr>
            <a:r>
              <a:rPr lang="en-US" sz="4400" dirty="0" smtClean="0">
                <a:solidFill>
                  <a:schemeClr val="bg1"/>
                </a:solidFill>
              </a:rPr>
              <a:t>The </a:t>
            </a:r>
            <a:r>
              <a:rPr lang="en-US" sz="4400" dirty="0">
                <a:solidFill>
                  <a:schemeClr val="bg1"/>
                </a:solidFill>
              </a:rPr>
              <a:t>Information Technology Act, 2000 was passed to make electronic transactions and communication legally valid</a:t>
            </a:r>
            <a:r>
              <a:rPr lang="en-US" sz="4400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4400" dirty="0" smtClean="0">
                <a:solidFill>
                  <a:schemeClr val="bg1"/>
                </a:solidFill>
              </a:rPr>
              <a:t>It </a:t>
            </a:r>
            <a:r>
              <a:rPr lang="en-US" sz="4400" dirty="0">
                <a:solidFill>
                  <a:schemeClr val="bg1"/>
                </a:solidFill>
              </a:rPr>
              <a:t>gave legal recognition to things like:	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4400" dirty="0" smtClean="0">
                <a:solidFill>
                  <a:schemeClr val="bg1"/>
                </a:solidFill>
              </a:rPr>
              <a:t>Sending </a:t>
            </a:r>
            <a:r>
              <a:rPr lang="en-US" sz="4400" dirty="0">
                <a:solidFill>
                  <a:schemeClr val="bg1"/>
                </a:solidFill>
              </a:rPr>
              <a:t>an email as an official communication	</a:t>
            </a:r>
            <a:endParaRPr lang="en-US" sz="4400" dirty="0" smtClean="0">
              <a:solidFill>
                <a:schemeClr val="bg1"/>
              </a:solidFill>
            </a:endParaRP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4400" dirty="0" smtClean="0">
                <a:solidFill>
                  <a:schemeClr val="bg1"/>
                </a:solidFill>
              </a:rPr>
              <a:t>Signing </a:t>
            </a:r>
            <a:r>
              <a:rPr lang="en-US" sz="4400" dirty="0">
                <a:solidFill>
                  <a:schemeClr val="bg1"/>
                </a:solidFill>
              </a:rPr>
              <a:t>a contract digitally (digital signatures</a:t>
            </a:r>
            <a:r>
              <a:rPr lang="en-US" sz="4400" dirty="0" smtClean="0">
                <a:solidFill>
                  <a:schemeClr val="bg1"/>
                </a:solidFill>
              </a:rPr>
              <a:t>)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4400" dirty="0" smtClean="0">
                <a:solidFill>
                  <a:schemeClr val="bg1"/>
                </a:solidFill>
              </a:rPr>
              <a:t>Storing </a:t>
            </a:r>
            <a:r>
              <a:rPr lang="en-US" sz="4400" dirty="0">
                <a:solidFill>
                  <a:schemeClr val="bg1"/>
                </a:solidFill>
              </a:rPr>
              <a:t>documents in electronic </a:t>
            </a:r>
            <a:r>
              <a:rPr lang="en-US" sz="4400" dirty="0" smtClean="0">
                <a:solidFill>
                  <a:schemeClr val="bg1"/>
                </a:solidFill>
              </a:rPr>
              <a:t>form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NOTE: Before 2000, even if you signed a contract online, it wasn’t legally valid!</a:t>
            </a:r>
          </a:p>
        </p:txBody>
      </p:sp>
    </p:spTree>
    <p:extLst>
      <p:ext uri="{BB962C8B-B14F-4D97-AF65-F5344CB8AC3E}">
        <p14:creationId xmlns:p14="http://schemas.microsoft.com/office/powerpoint/2010/main" val="398868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468359" y="7934858"/>
            <a:ext cx="2468532" cy="313375"/>
            <a:chOff x="0" y="0"/>
            <a:chExt cx="650148" cy="825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62400" y="114300"/>
            <a:ext cx="10668000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</a:rPr>
              <a:t>The Indian IT Act, 2000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4800" y="1327747"/>
            <a:ext cx="1737360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bg1"/>
                </a:solidFill>
              </a:rPr>
              <a:t>Real-life example</a:t>
            </a:r>
            <a:r>
              <a:rPr lang="en-US" sz="4400" dirty="0" smtClean="0">
                <a:solidFill>
                  <a:schemeClr val="bg1"/>
                </a:solidFill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In 2023, a woman in Chennai received fake </a:t>
            </a:r>
            <a:r>
              <a:rPr lang="en-US" sz="3600" dirty="0" err="1">
                <a:solidFill>
                  <a:schemeClr val="bg1"/>
                </a:solidFill>
              </a:rPr>
              <a:t>WhatsApp</a:t>
            </a:r>
            <a:r>
              <a:rPr lang="en-US" sz="3600" dirty="0">
                <a:solidFill>
                  <a:schemeClr val="bg1"/>
                </a:solidFill>
              </a:rPr>
              <a:t> messages about a “job opportunity</a:t>
            </a:r>
            <a:r>
              <a:rPr lang="en-US" sz="3600" dirty="0" smtClean="0">
                <a:solidFill>
                  <a:schemeClr val="bg1"/>
                </a:solidFill>
              </a:rPr>
              <a:t>.”</a:t>
            </a:r>
          </a:p>
          <a:p>
            <a:pPr>
              <a:lnSpc>
                <a:spcPct val="150000"/>
              </a:lnSpc>
            </a:pPr>
            <a:r>
              <a:rPr lang="en-US" sz="3600" dirty="0" smtClean="0">
                <a:solidFill>
                  <a:schemeClr val="bg1"/>
                </a:solidFill>
              </a:rPr>
              <a:t>(Under </a:t>
            </a:r>
            <a:r>
              <a:rPr lang="en-US" sz="3600" dirty="0">
                <a:solidFill>
                  <a:schemeClr val="bg1"/>
                </a:solidFill>
              </a:rPr>
              <a:t>the law, this act is </a:t>
            </a:r>
            <a:r>
              <a:rPr lang="en-US" sz="3600" dirty="0" smtClean="0">
                <a:solidFill>
                  <a:schemeClr val="bg1"/>
                </a:solidFill>
              </a:rPr>
              <a:t>punishable)</a:t>
            </a:r>
            <a:endParaRPr lang="en-US" sz="36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So, cyber law ensures that victims like her can file a case and the attacker faces punishment</a:t>
            </a:r>
            <a:r>
              <a:rPr lang="en-US" sz="3600" dirty="0" smtClean="0">
                <a:solidFill>
                  <a:schemeClr val="bg1"/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sz="3600" u="sng" dirty="0" smtClean="0">
                <a:solidFill>
                  <a:schemeClr val="bg1"/>
                </a:solidFill>
              </a:rPr>
              <a:t>Fact: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India is among the first few countries in Asia to introduce a dedicated cyber law — the Information Technology Act, 2000.</a:t>
            </a:r>
          </a:p>
        </p:txBody>
      </p:sp>
    </p:spTree>
    <p:extLst>
      <p:ext uri="{BB962C8B-B14F-4D97-AF65-F5344CB8AC3E}">
        <p14:creationId xmlns:p14="http://schemas.microsoft.com/office/powerpoint/2010/main" val="417403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468359" y="7934858"/>
            <a:ext cx="2468532" cy="313375"/>
            <a:chOff x="0" y="0"/>
            <a:chExt cx="650148" cy="825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62400" y="114300"/>
            <a:ext cx="10668000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</a:rPr>
              <a:t>The Indian IT Act, 2000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4800" y="1327747"/>
            <a:ext cx="173736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bg1"/>
                </a:solidFill>
              </a:rPr>
              <a:t>Background:	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4400" dirty="0" smtClean="0">
                <a:solidFill>
                  <a:schemeClr val="bg1"/>
                </a:solidFill>
              </a:rPr>
              <a:t>Came </a:t>
            </a:r>
            <a:r>
              <a:rPr lang="en-US" sz="4400" dirty="0">
                <a:solidFill>
                  <a:schemeClr val="bg1"/>
                </a:solidFill>
              </a:rPr>
              <a:t>into effect on 17th October 2000.	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4400" dirty="0" smtClean="0">
                <a:solidFill>
                  <a:schemeClr val="bg1"/>
                </a:solidFill>
              </a:rPr>
              <a:t>Inspired </a:t>
            </a:r>
            <a:r>
              <a:rPr lang="en-US" sz="4400" dirty="0">
                <a:solidFill>
                  <a:schemeClr val="bg1"/>
                </a:solidFill>
              </a:rPr>
              <a:t>by the United Nations UNCITRAL Model Law for </a:t>
            </a:r>
            <a:r>
              <a:rPr lang="en-US" sz="4400" dirty="0" smtClean="0">
                <a:solidFill>
                  <a:schemeClr val="bg1"/>
                </a:solidFill>
              </a:rPr>
              <a:t>e-commerce.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4400" dirty="0" smtClean="0">
                <a:solidFill>
                  <a:schemeClr val="bg1"/>
                </a:solidFill>
              </a:rPr>
              <a:t>Updated </a:t>
            </a:r>
            <a:r>
              <a:rPr lang="en-US" sz="4400" dirty="0">
                <a:solidFill>
                  <a:schemeClr val="bg1"/>
                </a:solidFill>
              </a:rPr>
              <a:t>with Amendment in 2008 → added stronger punishments </a:t>
            </a:r>
            <a:r>
              <a:rPr lang="en-US" sz="4400" dirty="0" smtClean="0">
                <a:solidFill>
                  <a:schemeClr val="bg1"/>
                </a:solidFill>
              </a:rPr>
              <a:t>and covered </a:t>
            </a:r>
            <a:r>
              <a:rPr lang="en-US" sz="4400" dirty="0">
                <a:solidFill>
                  <a:schemeClr val="bg1"/>
                </a:solidFill>
              </a:rPr>
              <a:t>new crimes like identity theft, privacy violation, and child pornography.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99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629401" y="-1714500"/>
            <a:ext cx="24491383" cy="108966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0" y="9488397"/>
            <a:ext cx="2192753" cy="1597205"/>
            <a:chOff x="0" y="0"/>
            <a:chExt cx="577515" cy="42066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0074AD">
                    <a:alpha val="6500"/>
                  </a:srgbClr>
                </a:gs>
                <a:gs pos="100000">
                  <a:srgbClr val="45DEEF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9" name="TextBox 9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-11996079" y="2182140"/>
            <a:ext cx="18387059" cy="3515099"/>
            <a:chOff x="0" y="0"/>
            <a:chExt cx="4842682" cy="92578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842682" cy="925787"/>
            </a:xfrm>
            <a:custGeom>
              <a:avLst/>
              <a:gdLst/>
              <a:ahLst/>
              <a:cxnLst/>
              <a:rect l="l" t="t" r="r" b="b"/>
              <a:pathLst>
                <a:path w="4842682" h="925787">
                  <a:moveTo>
                    <a:pt x="0" y="0"/>
                  </a:moveTo>
                  <a:lnTo>
                    <a:pt x="4842682" y="0"/>
                  </a:lnTo>
                  <a:lnTo>
                    <a:pt x="4842682" y="925787"/>
                  </a:lnTo>
                  <a:lnTo>
                    <a:pt x="0" y="925787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3" name="TextBox 13"/>
            <p:cNvSpPr txBox="1"/>
            <p:nvPr/>
          </p:nvSpPr>
          <p:spPr>
            <a:xfrm>
              <a:off x="0" y="38100"/>
              <a:ext cx="4842682" cy="8876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845362" y="4661561"/>
            <a:ext cx="6397172" cy="4061629"/>
            <a:chOff x="0" y="0"/>
            <a:chExt cx="991089" cy="629253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91089" cy="629253"/>
            </a:xfrm>
            <a:custGeom>
              <a:avLst/>
              <a:gdLst/>
              <a:ahLst/>
              <a:cxnLst/>
              <a:rect l="l" t="t" r="r" b="b"/>
              <a:pathLst>
                <a:path w="991089" h="629253">
                  <a:moveTo>
                    <a:pt x="0" y="0"/>
                  </a:moveTo>
                  <a:lnTo>
                    <a:pt x="991089" y="0"/>
                  </a:lnTo>
                  <a:lnTo>
                    <a:pt x="991089" y="629253"/>
                  </a:lnTo>
                  <a:lnTo>
                    <a:pt x="0" y="629253"/>
                  </a:lnTo>
                  <a:close/>
                </a:path>
              </a:pathLst>
            </a:custGeom>
            <a:blipFill>
              <a:blip r:embed="rId7"/>
              <a:stretch>
                <a:fillRect t="-2468" b="-2468"/>
              </a:stretch>
            </a:blipFill>
            <a:ln w="38100" cap="sq">
              <a:gradFill>
                <a:gsLst>
                  <a:gs pos="0">
                    <a:srgbClr val="45DEEF">
                      <a:alpha val="100000"/>
                    </a:srgbClr>
                  </a:gs>
                  <a:gs pos="100000">
                    <a:srgbClr val="0074AD">
                      <a:alpha val="65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</p:grpSp>
      <p:sp>
        <p:nvSpPr>
          <p:cNvPr id="16" name="TextBox 16"/>
          <p:cNvSpPr txBox="1"/>
          <p:nvPr/>
        </p:nvSpPr>
        <p:spPr>
          <a:xfrm>
            <a:off x="1628571" y="1038225"/>
            <a:ext cx="2089737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77"/>
              </a:lnSpc>
              <a:spcBef>
                <a:spcPct val="0"/>
              </a:spcBef>
            </a:pPr>
            <a:r>
              <a:rPr lang="en-US" sz="1582" spc="98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  <a:endParaRPr lang="en-US" sz="1582" spc="98" dirty="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2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509791" y="2182140"/>
            <a:ext cx="7068313" cy="2302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919"/>
              </a:lnSpc>
              <a:spcBef>
                <a:spcPct val="0"/>
              </a:spcBef>
            </a:pPr>
            <a:r>
              <a:rPr lang="en-US" sz="8414" dirty="0">
                <a:solidFill>
                  <a:srgbClr val="FFFFFF"/>
                </a:solidFill>
                <a:latin typeface="Anton"/>
                <a:ea typeface="Anton"/>
                <a:cs typeface="Anton"/>
                <a:sym typeface="Anton"/>
              </a:rPr>
              <a:t>WHAT IS CYBERSECURITY?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9468359" y="7607579"/>
            <a:ext cx="2468532" cy="313375"/>
            <a:chOff x="0" y="0"/>
            <a:chExt cx="650148" cy="82535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26" name="TextBox 2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9131299" y="959527"/>
            <a:ext cx="86106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bg1"/>
                </a:solidFill>
              </a:rPr>
              <a:t>It’s a virus attack, </a:t>
            </a:r>
            <a:r>
              <a:rPr lang="en-US" sz="2800" b="1" dirty="0" err="1" smtClean="0">
                <a:solidFill>
                  <a:schemeClr val="bg1"/>
                </a:solidFill>
              </a:rPr>
              <a:t>litrally</a:t>
            </a:r>
            <a:r>
              <a:rPr lang="en-US" sz="2800" b="1" dirty="0" smtClean="0">
                <a:solidFill>
                  <a:schemeClr val="bg1"/>
                </a:solidFill>
              </a:rPr>
              <a:t>!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Virus ?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358867" y="2182140"/>
            <a:ext cx="79628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“ Unwanted set of commands designed to unsettle the OS of users device “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bg1"/>
                </a:solidFill>
              </a:rPr>
              <a:t>No one knows who makes the viruses and what exactly the makers want in return. 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bg1"/>
                </a:solidFill>
              </a:rPr>
              <a:t>But anyone and everyone using electronic devices are under pressure / constant threat of a virus attack.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bg1"/>
                </a:solidFill>
              </a:rPr>
              <a:t>There are several protective and corrective measures but none of them promise the complete recovery or protection.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468359" y="6137867"/>
            <a:ext cx="7962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Relate it to COVID-19(can predict the future and plan our  own life's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481059" y="7522861"/>
            <a:ext cx="79628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Despite centuries of research &amp; advancement of medical science, humankind is still under the threat of some unknown virus attack.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27" name="Picture 26"/>
          <p:cNvPicPr/>
          <p:nvPr/>
        </p:nvPicPr>
        <p:blipFill rotWithShape="1">
          <a:blip r:embed="rId8"/>
          <a:srcRect l="24734" t="20568" r="24069" b="65957"/>
          <a:stretch/>
        </p:blipFill>
        <p:spPr bwMode="auto">
          <a:xfrm>
            <a:off x="2971800" y="-250148"/>
            <a:ext cx="10210800" cy="1219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8" grpId="0"/>
      <p:bldP spid="29" grpId="0"/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468359" y="7934858"/>
            <a:ext cx="2468532" cy="313375"/>
            <a:chOff x="0" y="0"/>
            <a:chExt cx="650148" cy="825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581400" y="1714500"/>
            <a:ext cx="10668000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</a:rPr>
              <a:t>The Indian IT Act, 2000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8600" y="2476500"/>
            <a:ext cx="173736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bg1"/>
                </a:solidFill>
              </a:rPr>
              <a:t>Background:	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4400" dirty="0" smtClean="0">
                <a:solidFill>
                  <a:schemeClr val="bg1"/>
                </a:solidFill>
              </a:rPr>
              <a:t>Came </a:t>
            </a:r>
            <a:r>
              <a:rPr lang="en-US" sz="4400" dirty="0">
                <a:solidFill>
                  <a:schemeClr val="bg1"/>
                </a:solidFill>
              </a:rPr>
              <a:t>into effect on 17th October 2000.	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4400" dirty="0" smtClean="0">
                <a:solidFill>
                  <a:schemeClr val="bg1"/>
                </a:solidFill>
              </a:rPr>
              <a:t>Inspired </a:t>
            </a:r>
            <a:r>
              <a:rPr lang="en-US" sz="4400" dirty="0">
                <a:solidFill>
                  <a:schemeClr val="bg1"/>
                </a:solidFill>
              </a:rPr>
              <a:t>by the United Nations UNCITRAL Model Law for </a:t>
            </a:r>
            <a:r>
              <a:rPr lang="en-US" sz="4400" dirty="0" smtClean="0">
                <a:solidFill>
                  <a:schemeClr val="bg1"/>
                </a:solidFill>
              </a:rPr>
              <a:t>e-commerce.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4400" dirty="0" smtClean="0">
                <a:solidFill>
                  <a:schemeClr val="bg1"/>
                </a:solidFill>
              </a:rPr>
              <a:t>Updated </a:t>
            </a:r>
            <a:r>
              <a:rPr lang="en-US" sz="4400" dirty="0">
                <a:solidFill>
                  <a:schemeClr val="bg1"/>
                </a:solidFill>
              </a:rPr>
              <a:t>with Amendment in 2008 → added stronger punishments </a:t>
            </a:r>
            <a:r>
              <a:rPr lang="en-US" sz="4400" dirty="0" smtClean="0">
                <a:solidFill>
                  <a:schemeClr val="bg1"/>
                </a:solidFill>
              </a:rPr>
              <a:t>and covered </a:t>
            </a:r>
            <a:r>
              <a:rPr lang="en-US" sz="4400" dirty="0">
                <a:solidFill>
                  <a:schemeClr val="bg1"/>
                </a:solidFill>
              </a:rPr>
              <a:t>new crimes like identity theft, privacy violation, and child pornography.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13" name="Picture 12"/>
          <p:cNvPicPr/>
          <p:nvPr/>
        </p:nvPicPr>
        <p:blipFill rotWithShape="1">
          <a:blip r:embed="rId7"/>
          <a:srcRect l="24734" t="20568" r="24069" b="65957"/>
          <a:stretch/>
        </p:blipFill>
        <p:spPr bwMode="auto">
          <a:xfrm>
            <a:off x="3276600" y="266700"/>
            <a:ext cx="10210800" cy="1066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62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0" y="9488397"/>
            <a:ext cx="2192753" cy="1597205"/>
            <a:chOff x="0" y="0"/>
            <a:chExt cx="577515" cy="42066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0074AD">
                    <a:alpha val="6500"/>
                  </a:srgbClr>
                </a:gs>
                <a:gs pos="100000">
                  <a:srgbClr val="45DEEF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9" name="TextBox 9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-11996079" y="2182140"/>
            <a:ext cx="21757266" cy="7076160"/>
            <a:chOff x="0" y="0"/>
            <a:chExt cx="5730309" cy="18636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730309" cy="1863680"/>
            </a:xfrm>
            <a:custGeom>
              <a:avLst/>
              <a:gdLst/>
              <a:ahLst/>
              <a:cxnLst/>
              <a:rect l="l" t="t" r="r" b="b"/>
              <a:pathLst>
                <a:path w="5730309" h="1863680">
                  <a:moveTo>
                    <a:pt x="0" y="0"/>
                  </a:moveTo>
                  <a:lnTo>
                    <a:pt x="5730309" y="0"/>
                  </a:lnTo>
                  <a:lnTo>
                    <a:pt x="5730309" y="1863680"/>
                  </a:lnTo>
                  <a:lnTo>
                    <a:pt x="0" y="1863680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3" name="TextBox 13"/>
            <p:cNvSpPr txBox="1"/>
            <p:nvPr/>
          </p:nvSpPr>
          <p:spPr>
            <a:xfrm>
              <a:off x="0" y="38100"/>
              <a:ext cx="5730309" cy="18255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287000" y="6230718"/>
            <a:ext cx="2949173" cy="2582973"/>
            <a:chOff x="0" y="0"/>
            <a:chExt cx="812800" cy="71187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711874"/>
            </a:xfrm>
            <a:custGeom>
              <a:avLst/>
              <a:gdLst/>
              <a:ahLst/>
              <a:cxnLst/>
              <a:rect l="l" t="t" r="r" b="b"/>
              <a:pathLst>
                <a:path w="812800" h="711874">
                  <a:moveTo>
                    <a:pt x="0" y="0"/>
                  </a:moveTo>
                  <a:lnTo>
                    <a:pt x="812800" y="0"/>
                  </a:lnTo>
                  <a:lnTo>
                    <a:pt x="812800" y="711874"/>
                  </a:lnTo>
                  <a:lnTo>
                    <a:pt x="0" y="711874"/>
                  </a:lnTo>
                  <a:close/>
                </a:path>
              </a:pathLst>
            </a:custGeom>
            <a:blipFill>
              <a:blip r:embed="rId7"/>
              <a:stretch>
                <a:fillRect l="-15728" r="-15728"/>
              </a:stretch>
            </a:blipFill>
            <a:ln w="38100" cap="sq">
              <a:gradFill>
                <a:gsLst>
                  <a:gs pos="0">
                    <a:srgbClr val="45DEEF">
                      <a:alpha val="100000"/>
                    </a:srgbClr>
                  </a:gs>
                  <a:gs pos="100000">
                    <a:srgbClr val="0074AD">
                      <a:alpha val="65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</p:grpSp>
      <p:grpSp>
        <p:nvGrpSpPr>
          <p:cNvPr id="16" name="Group 16"/>
          <p:cNvGrpSpPr/>
          <p:nvPr/>
        </p:nvGrpSpPr>
        <p:grpSpPr>
          <a:xfrm>
            <a:off x="10287000" y="7894240"/>
            <a:ext cx="2949173" cy="975834"/>
            <a:chOff x="0" y="0"/>
            <a:chExt cx="910833" cy="3013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910833" cy="301380"/>
            </a:xfrm>
            <a:custGeom>
              <a:avLst/>
              <a:gdLst/>
              <a:ahLst/>
              <a:cxnLst/>
              <a:rect l="l" t="t" r="r" b="b"/>
              <a:pathLst>
                <a:path w="910833" h="301380">
                  <a:moveTo>
                    <a:pt x="0" y="0"/>
                  </a:moveTo>
                  <a:lnTo>
                    <a:pt x="910833" y="0"/>
                  </a:lnTo>
                  <a:lnTo>
                    <a:pt x="910833" y="301380"/>
                  </a:lnTo>
                  <a:lnTo>
                    <a:pt x="0" y="301380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8" name="TextBox 18"/>
            <p:cNvSpPr txBox="1"/>
            <p:nvPr/>
          </p:nvSpPr>
          <p:spPr>
            <a:xfrm>
              <a:off x="0" y="38100"/>
              <a:ext cx="910833" cy="263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3792200" y="6074114"/>
            <a:ext cx="2949173" cy="2582973"/>
            <a:chOff x="0" y="0"/>
            <a:chExt cx="812800" cy="711874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711874"/>
            </a:xfrm>
            <a:custGeom>
              <a:avLst/>
              <a:gdLst/>
              <a:ahLst/>
              <a:cxnLst/>
              <a:rect l="l" t="t" r="r" b="b"/>
              <a:pathLst>
                <a:path w="812800" h="711874">
                  <a:moveTo>
                    <a:pt x="0" y="0"/>
                  </a:moveTo>
                  <a:lnTo>
                    <a:pt x="812800" y="0"/>
                  </a:lnTo>
                  <a:lnTo>
                    <a:pt x="812800" y="711874"/>
                  </a:lnTo>
                  <a:lnTo>
                    <a:pt x="0" y="711874"/>
                  </a:lnTo>
                  <a:close/>
                </a:path>
              </a:pathLst>
            </a:custGeom>
            <a:blipFill>
              <a:blip r:embed="rId8"/>
              <a:stretch>
                <a:fillRect t="-35686" b="-35686"/>
              </a:stretch>
            </a:blipFill>
            <a:ln w="38100" cap="sq">
              <a:gradFill>
                <a:gsLst>
                  <a:gs pos="0">
                    <a:srgbClr val="45DEEF">
                      <a:alpha val="100000"/>
                    </a:srgbClr>
                  </a:gs>
                  <a:gs pos="100000">
                    <a:srgbClr val="0074AD">
                      <a:alpha val="65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</p:grpSp>
      <p:grpSp>
        <p:nvGrpSpPr>
          <p:cNvPr id="21" name="Group 21"/>
          <p:cNvGrpSpPr/>
          <p:nvPr/>
        </p:nvGrpSpPr>
        <p:grpSpPr>
          <a:xfrm>
            <a:off x="13804900" y="7714492"/>
            <a:ext cx="2949173" cy="975834"/>
            <a:chOff x="0" y="0"/>
            <a:chExt cx="910833" cy="3013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910833" cy="301380"/>
            </a:xfrm>
            <a:custGeom>
              <a:avLst/>
              <a:gdLst/>
              <a:ahLst/>
              <a:cxnLst/>
              <a:rect l="l" t="t" r="r" b="b"/>
              <a:pathLst>
                <a:path w="910833" h="301380">
                  <a:moveTo>
                    <a:pt x="0" y="0"/>
                  </a:moveTo>
                  <a:lnTo>
                    <a:pt x="910833" y="0"/>
                  </a:lnTo>
                  <a:lnTo>
                    <a:pt x="910833" y="301380"/>
                  </a:lnTo>
                  <a:lnTo>
                    <a:pt x="0" y="301380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23" name="TextBox 23"/>
            <p:cNvSpPr txBox="1"/>
            <p:nvPr/>
          </p:nvSpPr>
          <p:spPr>
            <a:xfrm>
              <a:off x="0" y="38100"/>
              <a:ext cx="910833" cy="263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1806114" y="4020105"/>
            <a:ext cx="418645" cy="418645"/>
            <a:chOff x="0" y="0"/>
            <a:chExt cx="812800" cy="8128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gradFill>
                <a:gsLst>
                  <a:gs pos="0">
                    <a:srgbClr val="45DEEF">
                      <a:alpha val="100000"/>
                    </a:srgbClr>
                  </a:gs>
                  <a:gs pos="100000">
                    <a:srgbClr val="0074AD">
                      <a:alpha val="65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  <p:sp>
          <p:nvSpPr>
            <p:cNvPr id="36" name="TextBox 36"/>
            <p:cNvSpPr txBox="1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3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381000" y="1861765"/>
            <a:ext cx="9677400" cy="22826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919"/>
              </a:lnSpc>
              <a:spcBef>
                <a:spcPct val="0"/>
              </a:spcBef>
            </a:pPr>
            <a:r>
              <a:rPr lang="en-US" sz="7200" dirty="0" smtClean="0">
                <a:solidFill>
                  <a:srgbClr val="FFFFFF"/>
                </a:solidFill>
                <a:latin typeface="Anton"/>
                <a:ea typeface="Anton"/>
                <a:cs typeface="Anton"/>
                <a:sym typeface="Anton"/>
              </a:rPr>
              <a:t>WHY am speaking about COVID - 19</a:t>
            </a:r>
            <a:endParaRPr lang="en-US" sz="7200" dirty="0">
              <a:solidFill>
                <a:srgbClr val="FFFFFF"/>
              </a:solidFill>
              <a:latin typeface="Anton"/>
              <a:ea typeface="Anton"/>
              <a:cs typeface="Anton"/>
              <a:sym typeface="Anton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1845362" y="4465085"/>
            <a:ext cx="7065453" cy="2539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85750" indent="-285750" algn="l">
              <a:lnSpc>
                <a:spcPts val="2212"/>
              </a:lnSpc>
              <a:spcBef>
                <a:spcPct val="0"/>
              </a:spcBef>
              <a:buFont typeface="Wingdings" pitchFamily="2" charset="2"/>
              <a:buChar char="q"/>
            </a:pP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Internet became our  routine  life</a:t>
            </a:r>
          </a:p>
          <a:p>
            <a:pPr algn="l">
              <a:lnSpc>
                <a:spcPts val="2212"/>
              </a:lnSpc>
              <a:spcBef>
                <a:spcPct val="0"/>
              </a:spcBef>
            </a:pPr>
            <a:r>
              <a:rPr lang="en-US" sz="1580" dirty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-US" sz="1580" b="1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Emails</a:t>
            </a: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 – considered to be a ‘corporate’ mode of communication</a:t>
            </a:r>
          </a:p>
          <a:p>
            <a:pPr algn="l">
              <a:lnSpc>
                <a:spcPts val="2212"/>
              </a:lnSpc>
              <a:spcBef>
                <a:spcPct val="0"/>
              </a:spcBef>
            </a:pPr>
            <a:r>
              <a:rPr lang="en-US" sz="1580" b="1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Social media- </a:t>
            </a: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considered to be youth domain </a:t>
            </a:r>
          </a:p>
          <a:p>
            <a:pPr algn="l">
              <a:lnSpc>
                <a:spcPts val="2212"/>
              </a:lnSpc>
              <a:spcBef>
                <a:spcPct val="0"/>
              </a:spcBef>
            </a:pPr>
            <a:r>
              <a:rPr lang="en-US" sz="1580" b="1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Family members </a:t>
            </a: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– in video calls </a:t>
            </a:r>
          </a:p>
          <a:p>
            <a:pPr algn="l">
              <a:lnSpc>
                <a:spcPts val="2212"/>
              </a:lnSpc>
              <a:spcBef>
                <a:spcPct val="0"/>
              </a:spcBef>
            </a:pPr>
            <a:r>
              <a:rPr lang="en-US" sz="1580" b="1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News papers </a:t>
            </a: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vanished </a:t>
            </a:r>
          </a:p>
          <a:p>
            <a:pPr algn="l">
              <a:lnSpc>
                <a:spcPts val="2212"/>
              </a:lnSpc>
              <a:spcBef>
                <a:spcPct val="0"/>
              </a:spcBef>
            </a:pPr>
            <a:r>
              <a:rPr lang="en-US" sz="1580" b="1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Teachers</a:t>
            </a: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 – online class</a:t>
            </a:r>
          </a:p>
          <a:p>
            <a:pPr algn="l">
              <a:lnSpc>
                <a:spcPts val="2212"/>
              </a:lnSpc>
              <a:spcBef>
                <a:spcPct val="0"/>
              </a:spcBef>
            </a:pPr>
            <a:r>
              <a:rPr lang="en-US" sz="1580" b="1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Grocery shop- </a:t>
            </a: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accept order in </a:t>
            </a:r>
            <a:r>
              <a:rPr lang="en-US" sz="1580" dirty="0" err="1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whatsapp</a:t>
            </a:r>
            <a:endParaRPr lang="en-US" sz="1580" dirty="0" smtClean="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algn="l">
              <a:lnSpc>
                <a:spcPts val="2212"/>
              </a:lnSpc>
              <a:spcBef>
                <a:spcPct val="0"/>
              </a:spcBef>
            </a:pPr>
            <a:r>
              <a:rPr lang="en-US" sz="1580" b="1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Restaurant</a:t>
            </a: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 – dine-in to home</a:t>
            </a:r>
          </a:p>
          <a:p>
            <a:pPr algn="l">
              <a:lnSpc>
                <a:spcPts val="2212"/>
              </a:lnSpc>
              <a:spcBef>
                <a:spcPct val="0"/>
              </a:spcBef>
            </a:pPr>
            <a:endParaRPr lang="en-US" sz="1580" dirty="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1884610" y="4078977"/>
            <a:ext cx="209323" cy="283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12"/>
              </a:lnSpc>
              <a:spcBef>
                <a:spcPct val="0"/>
              </a:spcBef>
            </a:pPr>
            <a:r>
              <a:rPr lang="en-US" sz="1580" dirty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1.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2435912" y="4105325"/>
            <a:ext cx="4726888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631"/>
              </a:lnSpc>
              <a:spcBef>
                <a:spcPct val="0"/>
              </a:spcBef>
            </a:pPr>
            <a:r>
              <a:rPr lang="en-US" sz="1879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Virus change the way we use internet</a:t>
            </a:r>
            <a:endParaRPr lang="en-US" sz="1879" dirty="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53" name="Group 53"/>
          <p:cNvGrpSpPr/>
          <p:nvPr/>
        </p:nvGrpSpPr>
        <p:grpSpPr>
          <a:xfrm>
            <a:off x="1734441" y="6837618"/>
            <a:ext cx="418645" cy="418645"/>
            <a:chOff x="0" y="0"/>
            <a:chExt cx="812800" cy="8128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gradFill>
                <a:gsLst>
                  <a:gs pos="0">
                    <a:srgbClr val="45DEEF">
                      <a:alpha val="100000"/>
                    </a:srgbClr>
                  </a:gs>
                  <a:gs pos="100000">
                    <a:srgbClr val="0074AD">
                      <a:alpha val="65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  <p:sp>
          <p:nvSpPr>
            <p:cNvPr id="55" name="TextBox 55"/>
            <p:cNvSpPr txBox="1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56" name="TextBox 56"/>
          <p:cNvSpPr txBox="1"/>
          <p:nvPr/>
        </p:nvSpPr>
        <p:spPr>
          <a:xfrm>
            <a:off x="1684581" y="7344103"/>
            <a:ext cx="6855903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85750" indent="-285750" algn="l">
              <a:lnSpc>
                <a:spcPts val="2212"/>
              </a:lnSpc>
              <a:spcBef>
                <a:spcPct val="0"/>
              </a:spcBef>
              <a:buFont typeface="Wingdings" pitchFamily="2" charset="2"/>
              <a:buChar char="q"/>
            </a:pP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The concept of </a:t>
            </a:r>
            <a:r>
              <a:rPr lang="en-US" sz="1580" b="1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work from home</a:t>
            </a:r>
          </a:p>
          <a:p>
            <a:pPr marL="285750" indent="-285750" algn="l">
              <a:lnSpc>
                <a:spcPts val="2212"/>
              </a:lnSpc>
              <a:spcBef>
                <a:spcPct val="0"/>
              </a:spcBef>
              <a:buFont typeface="Wingdings" pitchFamily="2" charset="2"/>
              <a:buChar char="q"/>
            </a:pP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Pandemic force more and more people to </a:t>
            </a:r>
            <a:r>
              <a:rPr lang="en-US" sz="1580" b="1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use internet</a:t>
            </a: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</a:p>
          <a:p>
            <a:pPr marL="285750" indent="-285750" algn="l">
              <a:lnSpc>
                <a:spcPts val="2212"/>
              </a:lnSpc>
              <a:spcBef>
                <a:spcPct val="0"/>
              </a:spcBef>
              <a:buFont typeface="Wingdings" pitchFamily="2" charset="2"/>
              <a:buChar char="q"/>
            </a:pP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It became </a:t>
            </a:r>
            <a:r>
              <a:rPr lang="en-US" sz="1580" b="1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cyber world </a:t>
            </a: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during this period</a:t>
            </a:r>
          </a:p>
          <a:p>
            <a:pPr marL="285750" indent="-285750" algn="l">
              <a:lnSpc>
                <a:spcPts val="2212"/>
              </a:lnSpc>
              <a:spcBef>
                <a:spcPct val="0"/>
              </a:spcBef>
              <a:buFont typeface="Wingdings" pitchFamily="2" charset="2"/>
              <a:buChar char="q"/>
            </a:pP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Naïve user became easy target for </a:t>
            </a:r>
            <a:r>
              <a:rPr lang="en-US" sz="1580" b="1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Cyber criminals </a:t>
            </a: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already laying taps on the web.</a:t>
            </a:r>
          </a:p>
          <a:p>
            <a:pPr marL="285750" indent="-285750" algn="l">
              <a:lnSpc>
                <a:spcPts val="2212"/>
              </a:lnSpc>
              <a:spcBef>
                <a:spcPct val="0"/>
              </a:spcBef>
              <a:buFont typeface="Wingdings" pitchFamily="2" charset="2"/>
              <a:buChar char="q"/>
            </a:pPr>
            <a:endParaRPr lang="en-US" sz="1580" dirty="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7" name="TextBox 57"/>
          <p:cNvSpPr txBox="1"/>
          <p:nvPr/>
        </p:nvSpPr>
        <p:spPr>
          <a:xfrm>
            <a:off x="1792098" y="6905062"/>
            <a:ext cx="209323" cy="260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12"/>
              </a:lnSpc>
              <a:spcBef>
                <a:spcPct val="0"/>
              </a:spcBef>
            </a:pP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2.</a:t>
            </a:r>
            <a:endParaRPr lang="en-US" sz="1580" dirty="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2435911" y="6837618"/>
            <a:ext cx="7012889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631"/>
              </a:lnSpc>
              <a:spcBef>
                <a:spcPct val="0"/>
              </a:spcBef>
            </a:pPr>
            <a:r>
              <a:rPr lang="en-US" sz="1879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Changing landscape  of cyber security and cyber crime</a:t>
            </a:r>
            <a:endParaRPr lang="en-US" sz="1879" dirty="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7376976" y="9702075"/>
            <a:ext cx="3534047" cy="1904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67"/>
              </a:lnSpc>
              <a:spcBef>
                <a:spcPct val="0"/>
              </a:spcBef>
            </a:pPr>
            <a:r>
              <a:rPr lang="en-US" sz="1383" spc="358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www.reallygreatsite.com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1920" y="1409700"/>
            <a:ext cx="6732153" cy="438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Group 21"/>
          <p:cNvGrpSpPr/>
          <p:nvPr/>
        </p:nvGrpSpPr>
        <p:grpSpPr>
          <a:xfrm>
            <a:off x="9996520" y="4761873"/>
            <a:ext cx="2949173" cy="975834"/>
            <a:chOff x="0" y="0"/>
            <a:chExt cx="910833" cy="301380"/>
          </a:xfrm>
        </p:grpSpPr>
        <p:sp>
          <p:nvSpPr>
            <p:cNvPr id="63" name="Freeform 22"/>
            <p:cNvSpPr/>
            <p:nvPr/>
          </p:nvSpPr>
          <p:spPr>
            <a:xfrm>
              <a:off x="0" y="0"/>
              <a:ext cx="910833" cy="301380"/>
            </a:xfrm>
            <a:custGeom>
              <a:avLst/>
              <a:gdLst/>
              <a:ahLst/>
              <a:cxnLst/>
              <a:rect l="l" t="t" r="r" b="b"/>
              <a:pathLst>
                <a:path w="910833" h="301380">
                  <a:moveTo>
                    <a:pt x="0" y="0"/>
                  </a:moveTo>
                  <a:lnTo>
                    <a:pt x="910833" y="0"/>
                  </a:lnTo>
                  <a:lnTo>
                    <a:pt x="910833" y="301380"/>
                  </a:lnTo>
                  <a:lnTo>
                    <a:pt x="0" y="301380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4" name="TextBox 23"/>
            <p:cNvSpPr txBox="1"/>
            <p:nvPr/>
          </p:nvSpPr>
          <p:spPr>
            <a:xfrm>
              <a:off x="0" y="38100"/>
              <a:ext cx="910833" cy="263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pic>
        <p:nvPicPr>
          <p:cNvPr id="47" name="Picture 46"/>
          <p:cNvPicPr/>
          <p:nvPr/>
        </p:nvPicPr>
        <p:blipFill rotWithShape="1">
          <a:blip r:embed="rId10"/>
          <a:srcRect l="24734" t="20568" r="24069" b="65957"/>
          <a:stretch/>
        </p:blipFill>
        <p:spPr bwMode="auto">
          <a:xfrm>
            <a:off x="3124200" y="114300"/>
            <a:ext cx="10210800" cy="1219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4679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56" grpId="0"/>
      <p:bldP spid="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0" y="9488397"/>
            <a:ext cx="2192753" cy="1597205"/>
            <a:chOff x="0" y="0"/>
            <a:chExt cx="577515" cy="42066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0074AD">
                    <a:alpha val="6500"/>
                  </a:srgbClr>
                </a:gs>
                <a:gs pos="100000">
                  <a:srgbClr val="45DEEF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9" name="TextBox 9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-11996079" y="2182140"/>
            <a:ext cx="21757266" cy="7076160"/>
            <a:chOff x="0" y="0"/>
            <a:chExt cx="5730309" cy="18636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730309" cy="1863680"/>
            </a:xfrm>
            <a:custGeom>
              <a:avLst/>
              <a:gdLst/>
              <a:ahLst/>
              <a:cxnLst/>
              <a:rect l="l" t="t" r="r" b="b"/>
              <a:pathLst>
                <a:path w="5730309" h="1863680">
                  <a:moveTo>
                    <a:pt x="0" y="0"/>
                  </a:moveTo>
                  <a:lnTo>
                    <a:pt x="5730309" y="0"/>
                  </a:lnTo>
                  <a:lnTo>
                    <a:pt x="5730309" y="1863680"/>
                  </a:lnTo>
                  <a:lnTo>
                    <a:pt x="0" y="1863680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3" name="TextBox 13"/>
            <p:cNvSpPr txBox="1"/>
            <p:nvPr/>
          </p:nvSpPr>
          <p:spPr>
            <a:xfrm>
              <a:off x="0" y="38100"/>
              <a:ext cx="5730309" cy="18255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3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273832" y="1185463"/>
            <a:ext cx="9677400" cy="22826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919"/>
              </a:lnSpc>
              <a:spcBef>
                <a:spcPct val="0"/>
              </a:spcBef>
            </a:pPr>
            <a:r>
              <a:rPr lang="en-US" sz="7200" dirty="0" smtClean="0">
                <a:solidFill>
                  <a:srgbClr val="FFFFFF"/>
                </a:solidFill>
                <a:latin typeface="Anton"/>
                <a:ea typeface="Anton"/>
                <a:cs typeface="Anton"/>
                <a:sym typeface="Anton"/>
              </a:rPr>
              <a:t>WHY am speaking about COVID - 19</a:t>
            </a:r>
            <a:endParaRPr lang="en-US" sz="7200" dirty="0">
              <a:solidFill>
                <a:srgbClr val="FFFFFF"/>
              </a:solidFill>
              <a:latin typeface="Anton"/>
              <a:ea typeface="Anton"/>
              <a:cs typeface="Anton"/>
              <a:sym typeface="Anton"/>
            </a:endParaRPr>
          </a:p>
        </p:txBody>
      </p:sp>
      <p:grpSp>
        <p:nvGrpSpPr>
          <p:cNvPr id="53" name="Group 53"/>
          <p:cNvGrpSpPr/>
          <p:nvPr/>
        </p:nvGrpSpPr>
        <p:grpSpPr>
          <a:xfrm>
            <a:off x="273832" y="4021109"/>
            <a:ext cx="418645" cy="418645"/>
            <a:chOff x="0" y="0"/>
            <a:chExt cx="812800" cy="8128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gradFill>
                <a:gsLst>
                  <a:gs pos="0">
                    <a:srgbClr val="45DEEF">
                      <a:alpha val="100000"/>
                    </a:srgbClr>
                  </a:gs>
                  <a:gs pos="100000">
                    <a:srgbClr val="0074AD">
                      <a:alpha val="65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  <p:sp>
          <p:nvSpPr>
            <p:cNvPr id="55" name="TextBox 55"/>
            <p:cNvSpPr txBox="1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56" name="TextBox 56"/>
          <p:cNvSpPr txBox="1"/>
          <p:nvPr/>
        </p:nvSpPr>
        <p:spPr>
          <a:xfrm>
            <a:off x="914826" y="3889447"/>
            <a:ext cx="9081693" cy="5755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 algn="l">
              <a:spcBef>
                <a:spcPct val="0"/>
              </a:spcBef>
              <a:buFont typeface="Wingdings" pitchFamily="2" charset="2"/>
              <a:buChar char="q"/>
            </a:pPr>
            <a:r>
              <a:rPr lang="en-US" sz="2200" dirty="0" smtClean="0">
                <a:solidFill>
                  <a:srgbClr val="FFFFFF"/>
                </a:solidFill>
                <a:latin typeface="Arial Rounded MT Bold" pitchFamily="34" charset="0"/>
                <a:ea typeface="Raleway"/>
                <a:cs typeface="Raleway"/>
                <a:sym typeface="Raleway"/>
              </a:rPr>
              <a:t>Cyber criminals found a new way to target large organization through there employees accessing there system while WFH.</a:t>
            </a:r>
          </a:p>
          <a:p>
            <a:pPr marL="285750" indent="-285750" algn="l">
              <a:spcBef>
                <a:spcPct val="0"/>
              </a:spcBef>
              <a:buFont typeface="Wingdings" pitchFamily="2" charset="2"/>
              <a:buChar char="q"/>
            </a:pPr>
            <a:r>
              <a:rPr lang="en-US" sz="2200" dirty="0" smtClean="0">
                <a:solidFill>
                  <a:srgbClr val="FFFFFF"/>
                </a:solidFill>
                <a:latin typeface="Arial Rounded MT Bold" pitchFamily="34" charset="0"/>
                <a:ea typeface="Raleway"/>
                <a:cs typeface="Raleway"/>
                <a:sym typeface="Raleway"/>
              </a:rPr>
              <a:t>Cyber criminals develop and boost their attacks at an alarming pace .</a:t>
            </a:r>
          </a:p>
          <a:p>
            <a:pPr marL="285750" indent="-285750" algn="l">
              <a:spcBef>
                <a:spcPct val="0"/>
              </a:spcBef>
              <a:buFont typeface="Wingdings" pitchFamily="2" charset="2"/>
              <a:buChar char="q"/>
            </a:pPr>
            <a:r>
              <a:rPr lang="en-US" sz="2200" dirty="0" smtClean="0">
                <a:solidFill>
                  <a:srgbClr val="FFFFFF"/>
                </a:solidFill>
                <a:latin typeface="Arial Rounded MT Bold" pitchFamily="34" charset="0"/>
                <a:ea typeface="Raleway"/>
                <a:cs typeface="Raleway"/>
                <a:sym typeface="Raleway"/>
              </a:rPr>
              <a:t>Unstable social economic situation created fear and </a:t>
            </a:r>
            <a:r>
              <a:rPr lang="en-US" sz="2200" dirty="0" err="1" smtClean="0">
                <a:solidFill>
                  <a:srgbClr val="FFFFFF"/>
                </a:solidFill>
                <a:latin typeface="Arial Rounded MT Bold" pitchFamily="34" charset="0"/>
                <a:ea typeface="Raleway"/>
                <a:cs typeface="Raleway"/>
                <a:sym typeface="Raleway"/>
              </a:rPr>
              <a:t>uncertainity</a:t>
            </a:r>
            <a:r>
              <a:rPr lang="en-US" sz="2200" dirty="0" smtClean="0">
                <a:solidFill>
                  <a:srgbClr val="FFFFFF"/>
                </a:solidFill>
                <a:latin typeface="Arial Rounded MT Bold" pitchFamily="34" charset="0"/>
                <a:ea typeface="Raleway"/>
                <a:cs typeface="Raleway"/>
                <a:sym typeface="Raleway"/>
              </a:rPr>
              <a:t> among people .</a:t>
            </a:r>
          </a:p>
          <a:p>
            <a:pPr marL="285750" indent="-285750">
              <a:spcBef>
                <a:spcPct val="0"/>
              </a:spcBef>
              <a:buFont typeface="Wingdings" pitchFamily="2" charset="2"/>
              <a:buChar char="q"/>
            </a:pPr>
            <a:r>
              <a:rPr lang="en-US" sz="2200" dirty="0" smtClean="0">
                <a:solidFill>
                  <a:srgbClr val="FFFFFF"/>
                </a:solidFill>
                <a:latin typeface="Arial Rounded MT Bold" pitchFamily="34" charset="0"/>
                <a:ea typeface="Raleway"/>
                <a:cs typeface="Raleway"/>
                <a:sym typeface="Raleway"/>
              </a:rPr>
              <a:t>Online transactions also created / creating the new opportunities for </a:t>
            </a:r>
            <a:r>
              <a:rPr lang="en-US" sz="2200" dirty="0">
                <a:solidFill>
                  <a:srgbClr val="FFFFFF"/>
                </a:solidFill>
                <a:latin typeface="Arial Rounded MT Bold" pitchFamily="34" charset="0"/>
                <a:ea typeface="Raleway"/>
                <a:cs typeface="Raleway"/>
                <a:sym typeface="Raleway"/>
              </a:rPr>
              <a:t>the Cyber criminals </a:t>
            </a:r>
            <a:endParaRPr lang="en-US" sz="2200" dirty="0" smtClean="0">
              <a:solidFill>
                <a:srgbClr val="FFFFFF"/>
              </a:solidFill>
              <a:latin typeface="Arial Rounded MT Bold" pitchFamily="34" charset="0"/>
              <a:ea typeface="Raleway"/>
              <a:cs typeface="Raleway"/>
              <a:sym typeface="Raleway"/>
            </a:endParaRPr>
          </a:p>
          <a:p>
            <a:pPr marL="285750" indent="-285750">
              <a:spcBef>
                <a:spcPct val="0"/>
              </a:spcBef>
              <a:buFont typeface="Wingdings" pitchFamily="2" charset="2"/>
              <a:buChar char="q"/>
            </a:pPr>
            <a:endParaRPr lang="en-US" sz="2200" dirty="0">
              <a:solidFill>
                <a:srgbClr val="FFFFFF"/>
              </a:solidFill>
              <a:latin typeface="Arial Rounded MT Bold" pitchFamily="34" charset="0"/>
              <a:ea typeface="Raleway"/>
              <a:cs typeface="Raleway"/>
              <a:sym typeface="Raleway"/>
            </a:endParaRPr>
          </a:p>
          <a:p>
            <a:pPr marL="285750" indent="-285750">
              <a:spcBef>
                <a:spcPct val="0"/>
              </a:spcBef>
              <a:buFont typeface="Wingdings" pitchFamily="2" charset="2"/>
              <a:buChar char="q"/>
            </a:pPr>
            <a:r>
              <a:rPr lang="en-US" sz="2200" dirty="0" smtClean="0">
                <a:solidFill>
                  <a:srgbClr val="FFFFFF"/>
                </a:solidFill>
                <a:latin typeface="Arial Rounded MT Bold" pitchFamily="34" charset="0"/>
                <a:ea typeface="Raleway"/>
                <a:cs typeface="Raleway"/>
                <a:sym typeface="Raleway"/>
              </a:rPr>
              <a:t>WFH </a:t>
            </a:r>
            <a:r>
              <a:rPr lang="en-US" sz="2200" dirty="0">
                <a:solidFill>
                  <a:srgbClr val="FFFFFF"/>
                </a:solidFill>
                <a:latin typeface="Arial Rounded MT Bold" pitchFamily="34" charset="0"/>
                <a:ea typeface="Raleway"/>
                <a:cs typeface="Raleway"/>
                <a:sym typeface="Raleway"/>
              </a:rPr>
              <a:t>opportunities for the Cyber criminals </a:t>
            </a:r>
            <a:r>
              <a:rPr lang="en-US" sz="2200" dirty="0" smtClean="0">
                <a:solidFill>
                  <a:srgbClr val="FFFFFF"/>
                </a:solidFill>
                <a:latin typeface="Arial Rounded MT Bold" pitchFamily="34" charset="0"/>
                <a:ea typeface="Raleway"/>
                <a:cs typeface="Raleway"/>
                <a:sym typeface="Raleway"/>
              </a:rPr>
              <a:t> to exploit people through:</a:t>
            </a:r>
          </a:p>
          <a:p>
            <a:pPr marL="285750" indent="-285750">
              <a:spcBef>
                <a:spcPct val="0"/>
              </a:spcBef>
              <a:buFont typeface="Wingdings" pitchFamily="2" charset="2"/>
              <a:buChar char="ü"/>
            </a:pPr>
            <a:r>
              <a:rPr lang="en-US" sz="2200" dirty="0">
                <a:solidFill>
                  <a:srgbClr val="FFFFFF"/>
                </a:solidFill>
                <a:latin typeface="Arial Rounded MT Bold" pitchFamily="34" charset="0"/>
                <a:ea typeface="Raleway"/>
                <a:cs typeface="Raleway"/>
                <a:sym typeface="Raleway"/>
              </a:rPr>
              <a:t> </a:t>
            </a:r>
            <a:r>
              <a:rPr lang="en-US" sz="2200" dirty="0" smtClean="0">
                <a:solidFill>
                  <a:srgbClr val="FFFFFF"/>
                </a:solidFill>
                <a:latin typeface="Arial Rounded MT Bold" pitchFamily="34" charset="0"/>
                <a:ea typeface="Raleway"/>
                <a:cs typeface="Raleway"/>
                <a:sym typeface="Raleway"/>
              </a:rPr>
              <a:t>email scam</a:t>
            </a:r>
          </a:p>
          <a:p>
            <a:pPr marL="285750" indent="-285750">
              <a:spcBef>
                <a:spcPct val="0"/>
              </a:spcBef>
              <a:buFont typeface="Wingdings" pitchFamily="2" charset="2"/>
              <a:buChar char="ü"/>
            </a:pPr>
            <a:r>
              <a:rPr lang="en-US" sz="2200" dirty="0" smtClean="0">
                <a:solidFill>
                  <a:srgbClr val="FFFFFF"/>
                </a:solidFill>
                <a:latin typeface="Arial Rounded MT Bold" pitchFamily="34" charset="0"/>
                <a:ea typeface="Raleway"/>
                <a:cs typeface="Raleway"/>
                <a:sym typeface="Raleway"/>
              </a:rPr>
              <a:t>Hacking passwords    </a:t>
            </a:r>
          </a:p>
          <a:p>
            <a:pPr marL="285750" indent="-285750">
              <a:spcBef>
                <a:spcPct val="0"/>
              </a:spcBef>
              <a:buFont typeface="Wingdings" pitchFamily="2" charset="2"/>
              <a:buChar char="ü"/>
            </a:pPr>
            <a:r>
              <a:rPr lang="en-US" sz="2200" dirty="0" smtClean="0">
                <a:solidFill>
                  <a:srgbClr val="FFFFFF"/>
                </a:solidFill>
                <a:latin typeface="Arial Rounded MT Bold" pitchFamily="34" charset="0"/>
                <a:ea typeface="Raleway"/>
                <a:cs typeface="Raleway"/>
                <a:sym typeface="Raleway"/>
              </a:rPr>
              <a:t>Phishing </a:t>
            </a:r>
          </a:p>
          <a:p>
            <a:pPr marL="285750" indent="-285750">
              <a:spcBef>
                <a:spcPct val="0"/>
              </a:spcBef>
              <a:buFont typeface="Wingdings" pitchFamily="2" charset="2"/>
              <a:buChar char="ü"/>
            </a:pPr>
            <a:r>
              <a:rPr lang="en-US" sz="2200" dirty="0" smtClean="0">
                <a:solidFill>
                  <a:srgbClr val="FFFFFF"/>
                </a:solidFill>
                <a:latin typeface="Arial Rounded MT Bold" pitchFamily="34" charset="0"/>
                <a:ea typeface="Raleway"/>
                <a:cs typeface="Raleway"/>
                <a:sym typeface="Raleway"/>
              </a:rPr>
              <a:t>Ransom attacks </a:t>
            </a:r>
          </a:p>
          <a:p>
            <a:pPr marL="285750" indent="-285750">
              <a:spcBef>
                <a:spcPct val="0"/>
              </a:spcBef>
              <a:buFont typeface="Wingdings" pitchFamily="2" charset="2"/>
              <a:buChar char="ü"/>
            </a:pPr>
            <a:r>
              <a:rPr lang="en-US" sz="2200" dirty="0" smtClean="0">
                <a:solidFill>
                  <a:srgbClr val="FFFFFF"/>
                </a:solidFill>
                <a:latin typeface="Arial Rounded MT Bold" pitchFamily="34" charset="0"/>
                <a:ea typeface="Raleway"/>
                <a:cs typeface="Raleway"/>
                <a:sym typeface="Raleway"/>
              </a:rPr>
              <a:t>Online sexual harassment.   </a:t>
            </a:r>
            <a:endParaRPr lang="en-US" sz="2200" dirty="0">
              <a:solidFill>
                <a:srgbClr val="FFFFFF"/>
              </a:solidFill>
              <a:latin typeface="Arial Rounded MT Bold" pitchFamily="34" charset="0"/>
              <a:ea typeface="Raleway"/>
              <a:cs typeface="Raleway"/>
              <a:sym typeface="Raleway"/>
            </a:endParaRPr>
          </a:p>
          <a:p>
            <a:pPr marL="285750" indent="-285750">
              <a:spcBef>
                <a:spcPct val="0"/>
              </a:spcBef>
              <a:buFont typeface="Wingdings" pitchFamily="2" charset="2"/>
              <a:buChar char="q"/>
            </a:pPr>
            <a:endParaRPr lang="en-US" sz="2200" dirty="0">
              <a:solidFill>
                <a:srgbClr val="FFFFFF"/>
              </a:solidFill>
              <a:latin typeface="Arial Rounded MT Bold" pitchFamily="34" charset="0"/>
              <a:ea typeface="Raleway"/>
              <a:cs typeface="Raleway"/>
              <a:sym typeface="Raleway"/>
            </a:endParaRPr>
          </a:p>
        </p:txBody>
      </p:sp>
      <p:sp>
        <p:nvSpPr>
          <p:cNvPr id="57" name="TextBox 57"/>
          <p:cNvSpPr txBox="1"/>
          <p:nvPr/>
        </p:nvSpPr>
        <p:spPr>
          <a:xfrm>
            <a:off x="313742" y="4122945"/>
            <a:ext cx="20932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12"/>
              </a:lnSpc>
              <a:spcBef>
                <a:spcPct val="0"/>
              </a:spcBef>
            </a:pPr>
            <a:r>
              <a:rPr lang="en-US" sz="200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2</a:t>
            </a:r>
            <a:r>
              <a:rPr lang="en-US" sz="1580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  <a:endParaRPr lang="en-US" sz="1580" dirty="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653230" y="3354260"/>
            <a:ext cx="8643170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631"/>
              </a:lnSpc>
              <a:spcBef>
                <a:spcPct val="0"/>
              </a:spcBef>
            </a:pPr>
            <a:r>
              <a:rPr lang="en-US" sz="2400" b="1" i="1" dirty="0" smtClean="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Changing landscape  of cyber security and cyber crime</a:t>
            </a:r>
            <a:endParaRPr lang="en-US" sz="2400" b="1" i="1" dirty="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1920" y="1409700"/>
            <a:ext cx="6732153" cy="438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Group 21"/>
          <p:cNvGrpSpPr/>
          <p:nvPr/>
        </p:nvGrpSpPr>
        <p:grpSpPr>
          <a:xfrm>
            <a:off x="9996520" y="4761873"/>
            <a:ext cx="2949173" cy="975834"/>
            <a:chOff x="0" y="0"/>
            <a:chExt cx="910833" cy="301380"/>
          </a:xfrm>
        </p:grpSpPr>
        <p:sp>
          <p:nvSpPr>
            <p:cNvPr id="63" name="Freeform 22"/>
            <p:cNvSpPr/>
            <p:nvPr/>
          </p:nvSpPr>
          <p:spPr>
            <a:xfrm>
              <a:off x="0" y="0"/>
              <a:ext cx="910833" cy="301380"/>
            </a:xfrm>
            <a:custGeom>
              <a:avLst/>
              <a:gdLst/>
              <a:ahLst/>
              <a:cxnLst/>
              <a:rect l="l" t="t" r="r" b="b"/>
              <a:pathLst>
                <a:path w="910833" h="301380">
                  <a:moveTo>
                    <a:pt x="0" y="0"/>
                  </a:moveTo>
                  <a:lnTo>
                    <a:pt x="910833" y="0"/>
                  </a:lnTo>
                  <a:lnTo>
                    <a:pt x="910833" y="301380"/>
                  </a:lnTo>
                  <a:lnTo>
                    <a:pt x="0" y="301380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4" name="TextBox 23"/>
            <p:cNvSpPr txBox="1"/>
            <p:nvPr/>
          </p:nvSpPr>
          <p:spPr>
            <a:xfrm>
              <a:off x="0" y="38100"/>
              <a:ext cx="910833" cy="263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grpSp>
        <p:nvGrpSpPr>
          <p:cNvPr id="67" name="Group 27"/>
          <p:cNvGrpSpPr/>
          <p:nvPr/>
        </p:nvGrpSpPr>
        <p:grpSpPr>
          <a:xfrm>
            <a:off x="12192000" y="6210300"/>
            <a:ext cx="2819400" cy="2408835"/>
            <a:chOff x="0" y="0"/>
            <a:chExt cx="698500" cy="812800"/>
          </a:xfrm>
        </p:grpSpPr>
        <p:sp>
          <p:nvSpPr>
            <p:cNvPr id="68" name="Freeform 28"/>
            <p:cNvSpPr/>
            <p:nvPr/>
          </p:nvSpPr>
          <p:spPr>
            <a:xfrm>
              <a:off x="0" y="0"/>
              <a:ext cx="698500" cy="812800"/>
            </a:xfrm>
            <a:custGeom>
              <a:avLst/>
              <a:gdLst/>
              <a:ahLst/>
              <a:cxnLst/>
              <a:rect l="l" t="t" r="r" b="b"/>
              <a:pathLst>
                <a:path w="698500" h="812800">
                  <a:moveTo>
                    <a:pt x="349250" y="0"/>
                  </a:moveTo>
                  <a:lnTo>
                    <a:pt x="698500" y="203200"/>
                  </a:lnTo>
                  <a:lnTo>
                    <a:pt x="698500" y="609600"/>
                  </a:lnTo>
                  <a:lnTo>
                    <a:pt x="349250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349250" y="0"/>
                  </a:lnTo>
                  <a:close/>
                </a:path>
              </a:pathLst>
            </a:custGeom>
            <a:blipFill>
              <a:blip r:embed="rId8"/>
              <a:stretch>
                <a:fillRect l="-25826" r="-81041"/>
              </a:stretch>
            </a:blipFill>
            <a:ln w="38100" cap="sq">
              <a:gradFill>
                <a:gsLst>
                  <a:gs pos="0">
                    <a:srgbClr val="45DEEF">
                      <a:alpha val="100000"/>
                    </a:srgbClr>
                  </a:gs>
                  <a:gs pos="100000">
                    <a:srgbClr val="0074AD">
                      <a:alpha val="65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</p:grpSp>
      <p:pic>
        <p:nvPicPr>
          <p:cNvPr id="27" name="Picture 26"/>
          <p:cNvPicPr/>
          <p:nvPr/>
        </p:nvPicPr>
        <p:blipFill rotWithShape="1">
          <a:blip r:embed="rId9"/>
          <a:srcRect l="24734" t="20568" r="24069" b="65957"/>
          <a:stretch/>
        </p:blipFill>
        <p:spPr bwMode="auto">
          <a:xfrm>
            <a:off x="3124200" y="114300"/>
            <a:ext cx="10210800" cy="10711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468359" y="7934858"/>
            <a:ext cx="2468532" cy="313375"/>
            <a:chOff x="0" y="0"/>
            <a:chExt cx="650148" cy="825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6390980" y="799683"/>
            <a:ext cx="10668000" cy="10791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919"/>
              </a:lnSpc>
              <a:spcBef>
                <a:spcPct val="0"/>
              </a:spcBef>
            </a:pPr>
            <a:r>
              <a:rPr lang="en-US" sz="6600" dirty="0">
                <a:solidFill>
                  <a:schemeClr val="bg1"/>
                </a:solidFill>
              </a:rPr>
              <a:t>Reasons for Cyber Crime</a:t>
            </a:r>
            <a:endParaRPr lang="en-US" sz="6600" dirty="0">
              <a:solidFill>
                <a:schemeClr val="bg1"/>
              </a:solidFill>
              <a:latin typeface="Anton"/>
              <a:ea typeface="Anton"/>
              <a:cs typeface="Anton"/>
              <a:sym typeface="Anton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8600" y="1824790"/>
            <a:ext cx="17373600" cy="7791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chemeClr val="bg1"/>
                </a:solidFill>
              </a:rPr>
              <a:t>Cyber crimes don’t happen randomly — there are specific reasons why criminals are motivated</a:t>
            </a:r>
            <a:r>
              <a:rPr lang="en-US" sz="2400" b="1" dirty="0" smtClean="0">
                <a:solidFill>
                  <a:schemeClr val="bg1"/>
                </a:solidFill>
              </a:rPr>
              <a:t>.</a:t>
            </a:r>
            <a:endParaRPr lang="en-US" sz="24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chemeClr val="bg1"/>
                </a:solidFill>
              </a:rPr>
              <a:t>1. Easy Access to Technology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Computers and the internet are everywhere, even on mobile phones.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Hackers can use powerful tools freely available </a:t>
            </a:r>
            <a:r>
              <a:rPr lang="en-US" sz="2400" dirty="0" smtClean="0">
                <a:solidFill>
                  <a:schemeClr val="bg1"/>
                </a:solidFill>
              </a:rPr>
              <a:t>online.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Example: Free password-cracking tools are easily downloadable.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2</a:t>
            </a:r>
            <a:r>
              <a:rPr lang="en-US" sz="2400" b="1" dirty="0">
                <a:solidFill>
                  <a:schemeClr val="bg1"/>
                </a:solidFill>
              </a:rPr>
              <a:t>. Anonymity (Hidden Identity)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On the internet, attackers can hide their real identity using VPNs, fake accounts, or dark web.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This makes catching them difficult.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Example</a:t>
            </a:r>
            <a:r>
              <a:rPr lang="en-US" sz="2400" dirty="0">
                <a:solidFill>
                  <a:schemeClr val="bg1"/>
                </a:solidFill>
              </a:rPr>
              <a:t>: A hacker in another country can attack an Indian bank without revealing who he is.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chemeClr val="bg1"/>
                </a:solidFill>
              </a:rPr>
              <a:t>3. Lack of Awareness Among People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Many people don’t know how to identify fake emails, phishing messages, or malware links.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Hackers take advantage of this ignorance.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Example</a:t>
            </a:r>
            <a:r>
              <a:rPr lang="en-US" sz="2400" dirty="0">
                <a:solidFill>
                  <a:schemeClr val="bg1"/>
                </a:solidFill>
              </a:rPr>
              <a:t>: Someone clicks on a fake “bank account update” link and enters their password.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3" name="Picture 12"/>
          <p:cNvPicPr/>
          <p:nvPr/>
        </p:nvPicPr>
        <p:blipFill rotWithShape="1">
          <a:blip r:embed="rId7"/>
          <a:srcRect l="24734" t="20568" r="24069" b="65957"/>
          <a:stretch/>
        </p:blipFill>
        <p:spPr bwMode="auto">
          <a:xfrm>
            <a:off x="3124200" y="114300"/>
            <a:ext cx="10210800" cy="838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468359" y="7934858"/>
            <a:ext cx="2468532" cy="313375"/>
            <a:chOff x="0" y="0"/>
            <a:chExt cx="650148" cy="825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6390980" y="225306"/>
            <a:ext cx="10668000" cy="10791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919"/>
              </a:lnSpc>
              <a:spcBef>
                <a:spcPct val="0"/>
              </a:spcBef>
            </a:pPr>
            <a:r>
              <a:rPr lang="en-US" sz="6600" dirty="0">
                <a:solidFill>
                  <a:schemeClr val="bg1"/>
                </a:solidFill>
              </a:rPr>
              <a:t>Reasons for Cyber Crime</a:t>
            </a:r>
            <a:endParaRPr lang="en-US" sz="6600" dirty="0">
              <a:solidFill>
                <a:schemeClr val="bg1"/>
              </a:solidFill>
              <a:latin typeface="Anton"/>
              <a:ea typeface="Anton"/>
              <a:cs typeface="Anton"/>
              <a:sym typeface="Anton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1327747"/>
            <a:ext cx="17373600" cy="8899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chemeClr val="bg1"/>
                </a:solidFill>
              </a:rPr>
              <a:t>Cyber crimes don’t happen randomly — there are specific reasons why criminals are motivated</a:t>
            </a:r>
            <a:r>
              <a:rPr lang="en-US" sz="2400" b="1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4</a:t>
            </a:r>
            <a:r>
              <a:rPr lang="en-US" sz="2400" b="1" dirty="0">
                <a:solidFill>
                  <a:schemeClr val="bg1"/>
                </a:solidFill>
              </a:rPr>
              <a:t>. Financial Gain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The biggest motivation → </a:t>
            </a:r>
            <a:r>
              <a:rPr lang="en-US" sz="2400" b="1" dirty="0">
                <a:solidFill>
                  <a:schemeClr val="bg1"/>
                </a:solidFill>
              </a:rPr>
              <a:t>money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Cyber criminals steal banking info, credit card numbers, or demand ransom.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Example</a:t>
            </a:r>
            <a:r>
              <a:rPr lang="en-US" sz="2400" dirty="0">
                <a:solidFill>
                  <a:schemeClr val="bg1"/>
                </a:solidFill>
              </a:rPr>
              <a:t>: </a:t>
            </a:r>
            <a:r>
              <a:rPr lang="en-US" sz="2400" dirty="0" err="1">
                <a:solidFill>
                  <a:schemeClr val="bg1"/>
                </a:solidFill>
              </a:rPr>
              <a:t>Ransomware</a:t>
            </a:r>
            <a:r>
              <a:rPr lang="en-US" sz="2400" dirty="0">
                <a:solidFill>
                  <a:schemeClr val="bg1"/>
                </a:solidFill>
              </a:rPr>
              <a:t> attack where files are locked and attackers demand </a:t>
            </a:r>
            <a:r>
              <a:rPr lang="en-US" sz="2400" dirty="0" err="1">
                <a:solidFill>
                  <a:schemeClr val="bg1"/>
                </a:solidFill>
              </a:rPr>
              <a:t>Bitcoin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chemeClr val="bg1"/>
                </a:solidFill>
              </a:rPr>
              <a:t>5. Revenge or Personal Grudge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Sometimes attackers target individuals or organizations to take revenge.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Example</a:t>
            </a:r>
            <a:r>
              <a:rPr lang="en-US" sz="2400" dirty="0">
                <a:solidFill>
                  <a:schemeClr val="bg1"/>
                </a:solidFill>
              </a:rPr>
              <a:t>: A fired employee hacks into his ex-company’s server and deletes important files.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chemeClr val="bg1"/>
                </a:solidFill>
              </a:rPr>
              <a:t>6. Curiosity / Challenge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Some hackers just want to test their skills or show off.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Example</a:t>
            </a:r>
            <a:r>
              <a:rPr lang="en-US" sz="2400" dirty="0">
                <a:solidFill>
                  <a:schemeClr val="bg1"/>
                </a:solidFill>
              </a:rPr>
              <a:t>: Teenagers hacking into school systems to change exam marks.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chemeClr val="bg1"/>
                </a:solidFill>
              </a:rPr>
              <a:t>7. Cyber Warfare &amp; Terrorism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Nation-states or terrorist groups use cyber-attacks to damage enemy countries.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Example</a:t>
            </a:r>
            <a:r>
              <a:rPr lang="en-US" sz="2400" dirty="0">
                <a:solidFill>
                  <a:schemeClr val="bg1"/>
                </a:solidFill>
              </a:rPr>
              <a:t>: A country hacking another country’s power grid.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51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468359" y="7934858"/>
            <a:ext cx="2468532" cy="313375"/>
            <a:chOff x="0" y="0"/>
            <a:chExt cx="650148" cy="825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62400" y="114300"/>
            <a:ext cx="10668000" cy="13660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600" b="1" dirty="0">
                <a:solidFill>
                  <a:schemeClr val="bg1"/>
                </a:solidFill>
              </a:rPr>
              <a:t>Cybercriminals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4800" y="1327747"/>
            <a:ext cx="17373600" cy="887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</a:rPr>
              <a:t>Cybercriminals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>
                <a:solidFill>
                  <a:schemeClr val="bg1"/>
                </a:solidFill>
              </a:rPr>
              <a:t>are individuals or groups who commit crimes using computers, networks, or the internet.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They can be motivated by </a:t>
            </a:r>
            <a:r>
              <a:rPr lang="en-US" sz="3200" b="1" dirty="0">
                <a:solidFill>
                  <a:schemeClr val="bg1"/>
                </a:solidFill>
              </a:rPr>
              <a:t>money, revenge, politics, fun, or curiosity</a:t>
            </a:r>
            <a:r>
              <a:rPr lang="en-US" sz="3200" dirty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</a:rPr>
              <a:t>Types of Cybercriminals: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</a:rPr>
              <a:t>Hackers</a:t>
            </a:r>
            <a:r>
              <a:rPr lang="en-US" sz="3200" dirty="0">
                <a:solidFill>
                  <a:schemeClr val="bg1"/>
                </a:solidFill>
              </a:rPr>
              <a:t> → Break into systems to steal or damage data.</a:t>
            </a:r>
          </a:p>
          <a:p>
            <a:pPr lvl="1">
              <a:lnSpc>
                <a:spcPct val="150000"/>
              </a:lnSpc>
            </a:pPr>
            <a:r>
              <a:rPr lang="en-US" sz="3200" i="1" dirty="0">
                <a:solidFill>
                  <a:schemeClr val="bg1"/>
                </a:solidFill>
              </a:rPr>
              <a:t>Example:</a:t>
            </a:r>
            <a:r>
              <a:rPr lang="en-US" sz="3200" dirty="0">
                <a:solidFill>
                  <a:schemeClr val="bg1"/>
                </a:solidFill>
              </a:rPr>
              <a:t> Hacking a bank website.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</a:rPr>
              <a:t>Crackers</a:t>
            </a:r>
            <a:r>
              <a:rPr lang="en-US" sz="3200" dirty="0">
                <a:solidFill>
                  <a:schemeClr val="bg1"/>
                </a:solidFill>
              </a:rPr>
              <a:t> → Break passwords/software protections for illegal use.</a:t>
            </a:r>
          </a:p>
          <a:p>
            <a:pPr lvl="1">
              <a:lnSpc>
                <a:spcPct val="150000"/>
              </a:lnSpc>
            </a:pPr>
            <a:r>
              <a:rPr lang="en-US" sz="3200" i="1" dirty="0">
                <a:solidFill>
                  <a:schemeClr val="bg1"/>
                </a:solidFill>
              </a:rPr>
              <a:t>Example:</a:t>
            </a:r>
            <a:r>
              <a:rPr lang="en-US" sz="3200" dirty="0">
                <a:solidFill>
                  <a:schemeClr val="bg1"/>
                </a:solidFill>
              </a:rPr>
              <a:t> Cracking paid software into free versions.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</a:rPr>
              <a:t>Script Kiddies</a:t>
            </a:r>
            <a:r>
              <a:rPr lang="en-US" sz="3200" dirty="0">
                <a:solidFill>
                  <a:schemeClr val="bg1"/>
                </a:solidFill>
              </a:rPr>
              <a:t> → Inexperienced attackers using ready-made tools.</a:t>
            </a:r>
          </a:p>
          <a:p>
            <a:pPr lvl="1">
              <a:lnSpc>
                <a:spcPct val="150000"/>
              </a:lnSpc>
            </a:pPr>
            <a:r>
              <a:rPr lang="en-US" sz="3200" i="1" dirty="0">
                <a:solidFill>
                  <a:schemeClr val="bg1"/>
                </a:solidFill>
              </a:rPr>
              <a:t>Example:</a:t>
            </a:r>
            <a:r>
              <a:rPr lang="en-US" sz="3200" dirty="0">
                <a:solidFill>
                  <a:schemeClr val="bg1"/>
                </a:solidFill>
              </a:rPr>
              <a:t> Teenagers using free password-cracking tools.</a:t>
            </a:r>
          </a:p>
          <a:p>
            <a:pPr>
              <a:lnSpc>
                <a:spcPct val="150000"/>
              </a:lnSpc>
            </a:pPr>
            <a:endParaRPr lang="en-US" sz="32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US" sz="3200" dirty="0">
              <a:solidFill>
                <a:schemeClr val="bg1"/>
              </a:solidFill>
            </a:endParaRPr>
          </a:p>
        </p:txBody>
      </p:sp>
      <p:grpSp>
        <p:nvGrpSpPr>
          <p:cNvPr id="13" name="Group 14"/>
          <p:cNvGrpSpPr/>
          <p:nvPr/>
        </p:nvGrpSpPr>
        <p:grpSpPr>
          <a:xfrm>
            <a:off x="13106400" y="2781300"/>
            <a:ext cx="3331953" cy="4061629"/>
            <a:chOff x="0" y="0"/>
            <a:chExt cx="516207" cy="629253"/>
          </a:xfrm>
        </p:grpSpPr>
        <p:sp>
          <p:nvSpPr>
            <p:cNvPr id="17" name="Freeform 15"/>
            <p:cNvSpPr/>
            <p:nvPr/>
          </p:nvSpPr>
          <p:spPr>
            <a:xfrm>
              <a:off x="0" y="0"/>
              <a:ext cx="516207" cy="629253"/>
            </a:xfrm>
            <a:custGeom>
              <a:avLst/>
              <a:gdLst/>
              <a:ahLst/>
              <a:cxnLst/>
              <a:rect l="l" t="t" r="r" b="b"/>
              <a:pathLst>
                <a:path w="516207" h="629253">
                  <a:moveTo>
                    <a:pt x="0" y="0"/>
                  </a:moveTo>
                  <a:lnTo>
                    <a:pt x="516207" y="0"/>
                  </a:lnTo>
                  <a:lnTo>
                    <a:pt x="516207" y="629253"/>
                  </a:lnTo>
                  <a:lnTo>
                    <a:pt x="0" y="629253"/>
                  </a:lnTo>
                  <a:close/>
                </a:path>
              </a:pathLst>
            </a:custGeom>
            <a:blipFill>
              <a:blip r:embed="rId7"/>
              <a:stretch>
                <a:fillRect l="-41481" r="-41481"/>
              </a:stretch>
            </a:blipFill>
            <a:ln w="38100" cap="sq">
              <a:gradFill>
                <a:gsLst>
                  <a:gs pos="0">
                    <a:srgbClr val="45DEEF">
                      <a:alpha val="100000"/>
                    </a:srgbClr>
                  </a:gs>
                  <a:gs pos="100000">
                    <a:srgbClr val="0074AD">
                      <a:alpha val="65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</p:grpSp>
    </p:spTree>
    <p:extLst>
      <p:ext uri="{BB962C8B-B14F-4D97-AF65-F5344CB8AC3E}">
        <p14:creationId xmlns:p14="http://schemas.microsoft.com/office/powerpoint/2010/main" val="32429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468359" y="7934858"/>
            <a:ext cx="2468532" cy="313375"/>
            <a:chOff x="0" y="0"/>
            <a:chExt cx="650148" cy="825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62400" y="114300"/>
            <a:ext cx="10668000" cy="13660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600" b="1" dirty="0">
                <a:solidFill>
                  <a:schemeClr val="bg1"/>
                </a:solidFill>
              </a:rPr>
              <a:t>Cybercriminals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4800" y="1327747"/>
            <a:ext cx="17373600" cy="665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</a:rPr>
              <a:t>Cyber Terrorists</a:t>
            </a:r>
            <a:r>
              <a:rPr lang="en-US" sz="3600" dirty="0">
                <a:solidFill>
                  <a:schemeClr val="bg1"/>
                </a:solidFill>
              </a:rPr>
              <a:t> → Use </a:t>
            </a:r>
            <a:r>
              <a:rPr lang="en-US" sz="3600" dirty="0" err="1">
                <a:solidFill>
                  <a:schemeClr val="bg1"/>
                </a:solidFill>
              </a:rPr>
              <a:t>cyberattacks</a:t>
            </a:r>
            <a:r>
              <a:rPr lang="en-US" sz="3600" dirty="0">
                <a:solidFill>
                  <a:schemeClr val="bg1"/>
                </a:solidFill>
              </a:rPr>
              <a:t> to create fear or damage a nation.</a:t>
            </a:r>
          </a:p>
          <a:p>
            <a:pPr lvl="1">
              <a:lnSpc>
                <a:spcPct val="150000"/>
              </a:lnSpc>
            </a:pPr>
            <a:r>
              <a:rPr lang="en-US" sz="3600" i="1" dirty="0">
                <a:solidFill>
                  <a:schemeClr val="bg1"/>
                </a:solidFill>
              </a:rPr>
              <a:t>Example:</a:t>
            </a:r>
            <a:r>
              <a:rPr lang="en-US" sz="3600" dirty="0">
                <a:solidFill>
                  <a:schemeClr val="bg1"/>
                </a:solidFill>
              </a:rPr>
              <a:t> Attacking power grids or defense systems.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</a:rPr>
              <a:t>Cyber Stalkers</a:t>
            </a:r>
            <a:r>
              <a:rPr lang="en-US" sz="3600" dirty="0">
                <a:solidFill>
                  <a:schemeClr val="bg1"/>
                </a:solidFill>
              </a:rPr>
              <a:t> → Harass/track individuals online.</a:t>
            </a:r>
          </a:p>
          <a:p>
            <a:pPr lvl="1">
              <a:lnSpc>
                <a:spcPct val="150000"/>
              </a:lnSpc>
            </a:pPr>
            <a:r>
              <a:rPr lang="en-US" sz="3600" i="1" dirty="0">
                <a:solidFill>
                  <a:schemeClr val="bg1"/>
                </a:solidFill>
              </a:rPr>
              <a:t>Example:</a:t>
            </a:r>
            <a:r>
              <a:rPr lang="en-US" sz="3600" dirty="0">
                <a:solidFill>
                  <a:schemeClr val="bg1"/>
                </a:solidFill>
              </a:rPr>
              <a:t> Following someone on social media, sending threats.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</a:rPr>
              <a:t>Insiders (Employees)</a:t>
            </a:r>
            <a:r>
              <a:rPr lang="en-US" sz="3600" dirty="0">
                <a:solidFill>
                  <a:schemeClr val="bg1"/>
                </a:solidFill>
              </a:rPr>
              <a:t> → Disgruntled staff misusing access.</a:t>
            </a:r>
          </a:p>
          <a:p>
            <a:pPr lvl="1">
              <a:lnSpc>
                <a:spcPct val="150000"/>
              </a:lnSpc>
            </a:pPr>
            <a:r>
              <a:rPr lang="en-US" sz="3600" i="1" dirty="0">
                <a:solidFill>
                  <a:schemeClr val="bg1"/>
                </a:solidFill>
              </a:rPr>
              <a:t>Example:</a:t>
            </a:r>
            <a:r>
              <a:rPr lang="en-US" sz="3600" dirty="0">
                <a:solidFill>
                  <a:schemeClr val="bg1"/>
                </a:solidFill>
              </a:rPr>
              <a:t> Ex-employee deleting company data.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</a:rPr>
              <a:t>State-Sponsored Hackers</a:t>
            </a:r>
            <a:r>
              <a:rPr lang="en-US" sz="3600" dirty="0">
                <a:solidFill>
                  <a:schemeClr val="bg1"/>
                </a:solidFill>
              </a:rPr>
              <a:t> → Work for governments to spy or attack other nations.</a:t>
            </a:r>
          </a:p>
          <a:p>
            <a:pPr lvl="1">
              <a:lnSpc>
                <a:spcPct val="150000"/>
              </a:lnSpc>
            </a:pPr>
            <a:r>
              <a:rPr lang="en-US" sz="3600" i="1" dirty="0">
                <a:solidFill>
                  <a:schemeClr val="bg1"/>
                </a:solidFill>
              </a:rPr>
              <a:t>Example:</a:t>
            </a:r>
            <a:r>
              <a:rPr lang="en-US" sz="3600" dirty="0">
                <a:solidFill>
                  <a:schemeClr val="bg1"/>
                </a:solidFill>
              </a:rPr>
              <a:t> North Korean Lazarus Group stealing crypto currency.</a:t>
            </a:r>
          </a:p>
        </p:txBody>
      </p:sp>
      <p:grpSp>
        <p:nvGrpSpPr>
          <p:cNvPr id="13" name="Group 14"/>
          <p:cNvGrpSpPr/>
          <p:nvPr/>
        </p:nvGrpSpPr>
        <p:grpSpPr>
          <a:xfrm>
            <a:off x="14086189" y="2247900"/>
            <a:ext cx="3331953" cy="4061629"/>
            <a:chOff x="0" y="0"/>
            <a:chExt cx="516207" cy="629253"/>
          </a:xfrm>
        </p:grpSpPr>
        <p:sp>
          <p:nvSpPr>
            <p:cNvPr id="17" name="Freeform 15"/>
            <p:cNvSpPr/>
            <p:nvPr/>
          </p:nvSpPr>
          <p:spPr>
            <a:xfrm>
              <a:off x="0" y="0"/>
              <a:ext cx="516207" cy="629253"/>
            </a:xfrm>
            <a:custGeom>
              <a:avLst/>
              <a:gdLst/>
              <a:ahLst/>
              <a:cxnLst/>
              <a:rect l="l" t="t" r="r" b="b"/>
              <a:pathLst>
                <a:path w="516207" h="629253">
                  <a:moveTo>
                    <a:pt x="0" y="0"/>
                  </a:moveTo>
                  <a:lnTo>
                    <a:pt x="516207" y="0"/>
                  </a:lnTo>
                  <a:lnTo>
                    <a:pt x="516207" y="629253"/>
                  </a:lnTo>
                  <a:lnTo>
                    <a:pt x="0" y="629253"/>
                  </a:lnTo>
                  <a:close/>
                </a:path>
              </a:pathLst>
            </a:custGeom>
            <a:blipFill>
              <a:blip r:embed="rId7"/>
              <a:stretch>
                <a:fillRect l="-41481" r="-41481"/>
              </a:stretch>
            </a:blipFill>
            <a:ln w="38100" cap="sq">
              <a:gradFill>
                <a:gsLst>
                  <a:gs pos="0">
                    <a:srgbClr val="45DEEF">
                      <a:alpha val="100000"/>
                    </a:srgbClr>
                  </a:gs>
                  <a:gs pos="100000">
                    <a:srgbClr val="0074AD">
                      <a:alpha val="65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</p:grpSp>
    </p:spTree>
    <p:extLst>
      <p:ext uri="{BB962C8B-B14F-4D97-AF65-F5344CB8AC3E}">
        <p14:creationId xmlns:p14="http://schemas.microsoft.com/office/powerpoint/2010/main" val="72031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333" b="-3333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6321766" y="9615834"/>
            <a:ext cx="2192753" cy="1597205"/>
            <a:chOff x="0" y="0"/>
            <a:chExt cx="577515" cy="42066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77515" cy="420663"/>
            </a:xfrm>
            <a:custGeom>
              <a:avLst/>
              <a:gdLst/>
              <a:ahLst/>
              <a:cxnLst/>
              <a:rect l="l" t="t" r="r" b="b"/>
              <a:pathLst>
                <a:path w="577515" h="420663">
                  <a:moveTo>
                    <a:pt x="0" y="0"/>
                  </a:moveTo>
                  <a:lnTo>
                    <a:pt x="577515" y="0"/>
                  </a:lnTo>
                  <a:lnTo>
                    <a:pt x="577515" y="420663"/>
                  </a:lnTo>
                  <a:lnTo>
                    <a:pt x="0" y="420663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6" name="TextBox 6"/>
            <p:cNvSpPr txBox="1"/>
            <p:nvPr/>
          </p:nvSpPr>
          <p:spPr>
            <a:xfrm>
              <a:off x="0" y="38100"/>
              <a:ext cx="577515" cy="3825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827" y="9719553"/>
            <a:ext cx="731654" cy="345873"/>
          </a:xfrm>
          <a:custGeom>
            <a:avLst/>
            <a:gdLst/>
            <a:ahLst/>
            <a:cxnLst/>
            <a:rect l="l" t="t" r="r" b="b"/>
            <a:pathLst>
              <a:path w="731654" h="345873">
                <a:moveTo>
                  <a:pt x="0" y="0"/>
                </a:moveTo>
                <a:lnTo>
                  <a:pt x="731654" y="0"/>
                </a:lnTo>
                <a:lnTo>
                  <a:pt x="731654" y="345873"/>
                </a:lnTo>
                <a:lnTo>
                  <a:pt x="0" y="3458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9468359" y="7934858"/>
            <a:ext cx="2468532" cy="313375"/>
            <a:chOff x="0" y="0"/>
            <a:chExt cx="650148" cy="825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50148" cy="82535"/>
            </a:xfrm>
            <a:custGeom>
              <a:avLst/>
              <a:gdLst/>
              <a:ahLst/>
              <a:cxnLst/>
              <a:rect l="l" t="t" r="r" b="b"/>
              <a:pathLst>
                <a:path w="650148" h="82535">
                  <a:moveTo>
                    <a:pt x="0" y="0"/>
                  </a:moveTo>
                  <a:lnTo>
                    <a:pt x="650148" y="0"/>
                  </a:lnTo>
                  <a:lnTo>
                    <a:pt x="650148" y="82535"/>
                  </a:lnTo>
                  <a:lnTo>
                    <a:pt x="0" y="82535"/>
                  </a:lnTo>
                  <a:close/>
                </a:path>
              </a:pathLst>
            </a:custGeom>
            <a:gradFill rotWithShape="1">
              <a:gsLst>
                <a:gs pos="0">
                  <a:srgbClr val="45DEEF">
                    <a:alpha val="100000"/>
                  </a:srgbClr>
                </a:gs>
                <a:gs pos="100000">
                  <a:srgbClr val="0074AD">
                    <a:alpha val="65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38100"/>
              <a:ext cx="650148" cy="444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73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6656616" y="9872467"/>
            <a:ext cx="1205367" cy="19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51"/>
              </a:lnSpc>
              <a:spcBef>
                <a:spcPct val="0"/>
              </a:spcBef>
            </a:pPr>
            <a:r>
              <a:rPr lang="en-US" sz="1463" b="1" spc="379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PAGE 4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962400" y="114300"/>
            <a:ext cx="10668000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</a:rPr>
              <a:t>Classification of Cybercrimes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4800" y="1327747"/>
            <a:ext cx="173736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 smtClean="0">
                <a:solidFill>
                  <a:schemeClr val="bg1"/>
                </a:solidFill>
              </a:rPr>
              <a:t>Cybercrimes </a:t>
            </a:r>
            <a:r>
              <a:rPr lang="en-US" sz="3600" dirty="0">
                <a:solidFill>
                  <a:schemeClr val="bg1"/>
                </a:solidFill>
              </a:rPr>
              <a:t>can be divided into different categories based on their target or nature.</a:t>
            </a:r>
          </a:p>
          <a:p>
            <a:pPr>
              <a:lnSpc>
                <a:spcPct val="150000"/>
              </a:lnSpc>
            </a:pP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en-US" sz="3600" b="1" dirty="0">
                <a:solidFill>
                  <a:schemeClr val="bg1"/>
                </a:solidFill>
              </a:rPr>
              <a:t>1. Crimes Against Individuals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Identity theft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Phishing scams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/>
                </a:solidFill>
              </a:rPr>
              <a:t>Cyber stalking </a:t>
            </a:r>
            <a:r>
              <a:rPr lang="en-US" sz="3600" dirty="0">
                <a:solidFill>
                  <a:schemeClr val="bg1"/>
                </a:solidFill>
              </a:rPr>
              <a:t>&amp; harassment</a:t>
            </a:r>
          </a:p>
          <a:p>
            <a:pPr marL="571500" indent="-5715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Online frauds</a:t>
            </a:r>
            <a:br>
              <a:rPr lang="en-US" sz="3600" dirty="0">
                <a:solidFill>
                  <a:schemeClr val="bg1"/>
                </a:solidFill>
              </a:rPr>
            </a:br>
            <a:r>
              <a:rPr lang="en-US" sz="3600" i="1" dirty="0" smtClean="0">
                <a:solidFill>
                  <a:schemeClr val="bg1"/>
                </a:solidFill>
              </a:rPr>
              <a:t>Example</a:t>
            </a:r>
            <a:r>
              <a:rPr lang="en-US" sz="3600" i="1" dirty="0">
                <a:solidFill>
                  <a:schemeClr val="bg1"/>
                </a:solidFill>
              </a:rPr>
              <a:t>:</a:t>
            </a:r>
            <a:r>
              <a:rPr lang="en-US" sz="3600" dirty="0">
                <a:solidFill>
                  <a:schemeClr val="bg1"/>
                </a:solidFill>
              </a:rPr>
              <a:t> Fake job emails stealing personal info.</a:t>
            </a:r>
          </a:p>
        </p:txBody>
      </p:sp>
    </p:spTree>
    <p:extLst>
      <p:ext uri="{BB962C8B-B14F-4D97-AF65-F5344CB8AC3E}">
        <p14:creationId xmlns:p14="http://schemas.microsoft.com/office/powerpoint/2010/main" val="358503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1339</Words>
  <Application>Microsoft Office PowerPoint</Application>
  <PresentationFormat>Custom</PresentationFormat>
  <Paragraphs>197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Calibri</vt:lpstr>
      <vt:lpstr>TT Lakes Neue</vt:lpstr>
      <vt:lpstr>TT Lakes Neue Bold</vt:lpstr>
      <vt:lpstr>Arial Rounded MT Bold</vt:lpstr>
      <vt:lpstr>Anton</vt:lpstr>
      <vt:lpstr>Wingdings</vt:lpstr>
      <vt:lpstr>Raleway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Black Tech Modern Cyber Security Presentation</dc:title>
  <cp:lastModifiedBy>Windows User</cp:lastModifiedBy>
  <cp:revision>35</cp:revision>
  <dcterms:created xsi:type="dcterms:W3CDTF">2006-08-16T00:00:00Z</dcterms:created>
  <dcterms:modified xsi:type="dcterms:W3CDTF">2025-10-26T16:18:28Z</dcterms:modified>
  <dc:identifier>DAGy9iKQTm0</dc:identifier>
</cp:coreProperties>
</file>