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03"/>
  </p:notes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 id="268" r:id="rId14"/>
    <p:sldId id="269" r:id="rId15"/>
    <p:sldId id="291" r:id="rId16"/>
    <p:sldId id="270" r:id="rId17"/>
    <p:sldId id="271" r:id="rId18"/>
    <p:sldId id="272" r:id="rId19"/>
    <p:sldId id="273" r:id="rId20"/>
    <p:sldId id="276" r:id="rId21"/>
    <p:sldId id="277" r:id="rId22"/>
    <p:sldId id="278" r:id="rId23"/>
    <p:sldId id="279" r:id="rId24"/>
    <p:sldId id="280" r:id="rId25"/>
    <p:sldId id="281" r:id="rId26"/>
    <p:sldId id="274" r:id="rId27"/>
    <p:sldId id="275" r:id="rId28"/>
    <p:sldId id="282" r:id="rId29"/>
    <p:sldId id="289" r:id="rId30"/>
    <p:sldId id="290" r:id="rId31"/>
    <p:sldId id="283" r:id="rId32"/>
    <p:sldId id="284" r:id="rId33"/>
    <p:sldId id="302" r:id="rId34"/>
    <p:sldId id="294" r:id="rId35"/>
    <p:sldId id="295" r:id="rId36"/>
    <p:sldId id="292" r:id="rId37"/>
    <p:sldId id="296" r:id="rId38"/>
    <p:sldId id="297" r:id="rId39"/>
    <p:sldId id="285" r:id="rId40"/>
    <p:sldId id="303" r:id="rId41"/>
    <p:sldId id="304" r:id="rId42"/>
    <p:sldId id="305" r:id="rId43"/>
    <p:sldId id="306" r:id="rId44"/>
    <p:sldId id="286" r:id="rId45"/>
    <p:sldId id="307" r:id="rId46"/>
    <p:sldId id="287" r:id="rId47"/>
    <p:sldId id="293" r:id="rId48"/>
    <p:sldId id="298" r:id="rId49"/>
    <p:sldId id="299" r:id="rId50"/>
    <p:sldId id="300" r:id="rId51"/>
    <p:sldId id="308" r:id="rId52"/>
    <p:sldId id="309" r:id="rId53"/>
    <p:sldId id="310" r:id="rId54"/>
    <p:sldId id="315" r:id="rId55"/>
    <p:sldId id="311" r:id="rId56"/>
    <p:sldId id="312" r:id="rId57"/>
    <p:sldId id="313" r:id="rId58"/>
    <p:sldId id="318" r:id="rId59"/>
    <p:sldId id="319" r:id="rId60"/>
    <p:sldId id="320" r:id="rId61"/>
    <p:sldId id="314" r:id="rId62"/>
    <p:sldId id="316" r:id="rId63"/>
    <p:sldId id="317" r:id="rId64"/>
    <p:sldId id="321" r:id="rId65"/>
    <p:sldId id="323" r:id="rId66"/>
    <p:sldId id="322" r:id="rId67"/>
    <p:sldId id="324" r:id="rId68"/>
    <p:sldId id="345" r:id="rId69"/>
    <p:sldId id="346" r:id="rId70"/>
    <p:sldId id="325" r:id="rId71"/>
    <p:sldId id="326" r:id="rId72"/>
    <p:sldId id="327" r:id="rId73"/>
    <p:sldId id="328" r:id="rId74"/>
    <p:sldId id="329" r:id="rId75"/>
    <p:sldId id="330" r:id="rId76"/>
    <p:sldId id="331" r:id="rId77"/>
    <p:sldId id="332" r:id="rId78"/>
    <p:sldId id="333" r:id="rId79"/>
    <p:sldId id="344" r:id="rId80"/>
    <p:sldId id="334" r:id="rId81"/>
    <p:sldId id="335" r:id="rId82"/>
    <p:sldId id="336" r:id="rId83"/>
    <p:sldId id="338" r:id="rId84"/>
    <p:sldId id="337" r:id="rId85"/>
    <p:sldId id="340" r:id="rId86"/>
    <p:sldId id="339" r:id="rId87"/>
    <p:sldId id="341" r:id="rId88"/>
    <p:sldId id="343" r:id="rId89"/>
    <p:sldId id="355" r:id="rId90"/>
    <p:sldId id="342" r:id="rId91"/>
    <p:sldId id="347" r:id="rId92"/>
    <p:sldId id="349" r:id="rId93"/>
    <p:sldId id="351" r:id="rId94"/>
    <p:sldId id="350" r:id="rId95"/>
    <p:sldId id="348" r:id="rId96"/>
    <p:sldId id="352" r:id="rId97"/>
    <p:sldId id="354" r:id="rId98"/>
    <p:sldId id="353" r:id="rId99"/>
    <p:sldId id="356" r:id="rId100"/>
    <p:sldId id="357" r:id="rId101"/>
    <p:sldId id="358" r:id="rId10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2500" autoAdjust="0"/>
    <p:restoredTop sz="94660"/>
  </p:normalViewPr>
  <p:slideViewPr>
    <p:cSldViewPr>
      <p:cViewPr>
        <p:scale>
          <a:sx n="75" d="100"/>
          <a:sy n="75" d="100"/>
        </p:scale>
        <p:origin x="-966" y="-5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ableStyles" Target="tableStyle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A4F720-BBAC-4D67-BCBB-E9C87602D49F}" type="datetimeFigureOut">
              <a:rPr lang="en-IN" smtClean="0"/>
              <a:t>21-09-2025</a:t>
            </a:fld>
            <a:endParaRPr lang="en-I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3E8986-F36E-466A-B590-A4908AD627DB}" type="slidenum">
              <a:rPr lang="en-IN" smtClean="0"/>
              <a:t>‹#›</a:t>
            </a:fld>
            <a:endParaRPr lang="en-IN"/>
          </a:p>
        </p:txBody>
      </p:sp>
    </p:spTree>
    <p:extLst>
      <p:ext uri="{BB962C8B-B14F-4D97-AF65-F5344CB8AC3E}">
        <p14:creationId xmlns:p14="http://schemas.microsoft.com/office/powerpoint/2010/main" val="1945050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373E8986-F36E-466A-B590-A4908AD627DB}" type="slidenum">
              <a:rPr lang="en-IN" smtClean="0"/>
              <a:t>8</a:t>
            </a:fld>
            <a:endParaRPr lang="en-IN"/>
          </a:p>
        </p:txBody>
      </p:sp>
    </p:spTree>
    <p:extLst>
      <p:ext uri="{BB962C8B-B14F-4D97-AF65-F5344CB8AC3E}">
        <p14:creationId xmlns:p14="http://schemas.microsoft.com/office/powerpoint/2010/main" val="2169460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373E8986-F36E-466A-B590-A4908AD627DB}" type="slidenum">
              <a:rPr lang="en-IN" smtClean="0"/>
              <a:t>26</a:t>
            </a:fld>
            <a:endParaRPr lang="en-IN"/>
          </a:p>
        </p:txBody>
      </p:sp>
    </p:spTree>
    <p:extLst>
      <p:ext uri="{BB962C8B-B14F-4D97-AF65-F5344CB8AC3E}">
        <p14:creationId xmlns:p14="http://schemas.microsoft.com/office/powerpoint/2010/main" val="79089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373E8986-F36E-466A-B590-A4908AD627DB}" type="slidenum">
              <a:rPr lang="en-IN" smtClean="0"/>
              <a:t>42</a:t>
            </a:fld>
            <a:endParaRPr lang="en-IN"/>
          </a:p>
        </p:txBody>
      </p:sp>
    </p:spTree>
    <p:extLst>
      <p:ext uri="{BB962C8B-B14F-4D97-AF65-F5344CB8AC3E}">
        <p14:creationId xmlns:p14="http://schemas.microsoft.com/office/powerpoint/2010/main" val="5419491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2159F352-9627-4F4B-BD5D-4A658A661903}" type="datetimeFigureOut">
              <a:rPr lang="en-IN" smtClean="0"/>
              <a:t>21-09-2025</a:t>
            </a:fld>
            <a:endParaRPr lang="en-IN"/>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IN"/>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4C7F0AFE-93BE-4CDB-976E-F5FC6F762A9F}" type="slidenum">
              <a:rPr lang="en-IN" smtClean="0"/>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159F352-9627-4F4B-BD5D-4A658A661903}" type="datetimeFigureOut">
              <a:rPr lang="en-IN" smtClean="0"/>
              <a:t>21-09-2025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C7F0AFE-93BE-4CDB-976E-F5FC6F762A9F}" type="slidenum">
              <a:rPr lang="en-IN" smtClean="0"/>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159F352-9627-4F4B-BD5D-4A658A661903}" type="datetimeFigureOut">
              <a:rPr lang="en-IN" smtClean="0"/>
              <a:t>21-09-2025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C7F0AFE-93BE-4CDB-976E-F5FC6F762A9F}" type="slidenum">
              <a:rPr lang="en-IN" smtClean="0"/>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159F352-9627-4F4B-BD5D-4A658A661903}" type="datetimeFigureOut">
              <a:rPr lang="en-IN" smtClean="0"/>
              <a:t>21-09-2025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C7F0AFE-93BE-4CDB-976E-F5FC6F762A9F}" type="slidenum">
              <a:rPr lang="en-IN" smtClean="0"/>
              <a:t>‹#›</a:t>
            </a:fld>
            <a:endParaRPr lang="en-IN"/>
          </a:p>
        </p:txBody>
      </p:sp>
      <p:sp>
        <p:nvSpPr>
          <p:cNvPr id="7" name="Title 6"/>
          <p:cNvSpPr>
            <a:spLocks noGrp="1"/>
          </p:cNvSpPr>
          <p:nvPr>
            <p:ph type="title"/>
          </p:nvPr>
        </p:nvSpPr>
        <p:spPr/>
        <p:txBody>
          <a:bodyPr rtlCol="0"/>
          <a:lstStyle/>
          <a:p>
            <a:r>
              <a:rPr kumimoji="0"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2159F352-9627-4F4B-BD5D-4A658A661903}" type="datetimeFigureOut">
              <a:rPr lang="en-IN" smtClean="0"/>
              <a:t>21-09-2025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C7F0AFE-93BE-4CDB-976E-F5FC6F762A9F}" type="slidenum">
              <a:rPr lang="en-IN" smtClean="0"/>
              <a:t>‹#›</a:t>
            </a:fld>
            <a:endParaRPr lang="en-IN"/>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2159F352-9627-4F4B-BD5D-4A658A661903}" type="datetimeFigureOut">
              <a:rPr lang="en-IN" smtClean="0"/>
              <a:t>21-09-2025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4C7F0AFE-93BE-4CDB-976E-F5FC6F762A9F}" type="slidenum">
              <a:rPr lang="en-IN" smtClean="0"/>
              <a:t>‹#›</a:t>
            </a:fld>
            <a:endParaRPr lang="en-IN"/>
          </a:p>
        </p:txBody>
      </p:sp>
      <p:sp>
        <p:nvSpPr>
          <p:cNvPr id="8" name="Title 7"/>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2159F352-9627-4F4B-BD5D-4A658A661903}" type="datetimeFigureOut">
              <a:rPr lang="en-IN" smtClean="0"/>
              <a:t>21-09-2025</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4C7F0AFE-93BE-4CDB-976E-F5FC6F762A9F}" type="slidenum">
              <a:rPr lang="en-IN" smtClean="0"/>
              <a:t>‹#›</a:t>
            </a:fld>
            <a:endParaRPr lang="en-IN"/>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2159F352-9627-4F4B-BD5D-4A658A661903}" type="datetimeFigureOut">
              <a:rPr lang="en-IN" smtClean="0"/>
              <a:t>21-09-2025</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4C7F0AFE-93BE-4CDB-976E-F5FC6F762A9F}" type="slidenum">
              <a:rPr lang="en-IN" smtClean="0"/>
              <a:t>‹#›</a:t>
            </a:fld>
            <a:endParaRPr lang="en-IN"/>
          </a:p>
        </p:txBody>
      </p:sp>
      <p:sp>
        <p:nvSpPr>
          <p:cNvPr id="6" name="Title 5"/>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59F352-9627-4F4B-BD5D-4A658A661903}" type="datetimeFigureOut">
              <a:rPr lang="en-IN" smtClean="0"/>
              <a:t>21-09-2025</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4C7F0AFE-93BE-4CDB-976E-F5FC6F762A9F}" type="slidenum">
              <a:rPr lang="en-IN" smtClean="0"/>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2159F352-9627-4F4B-BD5D-4A658A661903}" type="datetimeFigureOut">
              <a:rPr lang="en-IN" smtClean="0"/>
              <a:t>21-09-2025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4C7F0AFE-93BE-4CDB-976E-F5FC6F762A9F}" type="slidenum">
              <a:rPr lang="en-IN" smtClean="0"/>
              <a:t>‹#›</a:t>
            </a:fld>
            <a:endParaRPr lang="en-IN"/>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2159F352-9627-4F4B-BD5D-4A658A661903}" type="datetimeFigureOut">
              <a:rPr lang="en-IN" smtClean="0"/>
              <a:t>21-09-2025</a:t>
            </a:fld>
            <a:endParaRPr lang="en-IN"/>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IN"/>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4C7F0AFE-93BE-4CDB-976E-F5FC6F762A9F}" type="slidenum">
              <a:rPr lang="en-IN" smtClean="0"/>
              <a:t>‹#›</a:t>
            </a:fld>
            <a:endParaRPr lang="en-IN"/>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a:t>Click to edit Master title style</a:t>
            </a:r>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a:t>Click to edit Master title style</a:t>
            </a:r>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2159F352-9627-4F4B-BD5D-4A658A661903}" type="datetimeFigureOut">
              <a:rPr lang="en-IN" smtClean="0"/>
              <a:t>21-09-2025</a:t>
            </a:fld>
            <a:endParaRPr lang="en-IN"/>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IN"/>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4C7F0AFE-93BE-4CDB-976E-F5FC6F762A9F}" type="slidenum">
              <a:rPr lang="en-IN" smtClean="0"/>
              <a:t>‹#›</a:t>
            </a:fld>
            <a:endParaRPr lang="en-IN"/>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w3schools.com/python/default.asp" TargetMode="External"/><Relationship Id="rId2" Type="http://schemas.openxmlformats.org/officeDocument/2006/relationships/hyperlink" Target="https://www.w3schools.com/java/default.asp"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s://go.ezodn.com/ads/charity/proxy?p_id=ab0fd8fe-6b35-424f-41c3-8a39d38e27da&amp;d_id=660371&amp;imp_id=7151558628973628&amp;c_id=1084&amp;l_id=10016&amp;url=https://www.amazonconservation.org/take-action/donate/&amp;ffid=1&amp;co=IN"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www.onlineclassnotes.com/2015/04/what-is-user-defined-functions.html"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hyperlink" Target="http://www.onlineclassnotes.com/2015/04/what-are-variables-what-are-conditions.html"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www.onlineclassnotes.com/2015/04/what-are-necessities-or-advantages-of.html" TargetMode="External"/><Relationship Id="rId2" Type="http://schemas.openxmlformats.org/officeDocument/2006/relationships/hyperlink" Target="http://www.onlineclassnotes.com/2015/04/what-is-multi-function-program.html"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hyperlink" Target="https://www.geeksforgeeks.org/operators-in-c-set-2-relational-and-logical-operators/" TargetMode="Externa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hyperlink" Target="https://www.geeksforgeeks.org/operators-in-c-set-2-relational-and-logical-operators/" TargetMode="Externa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hyperlink" Target="https://www.geeksforgeeks.org/assignment-operators-in-c-c/" TargetMode="Externa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55576" y="1412776"/>
            <a:ext cx="7848872" cy="5256584"/>
          </a:xfrm>
        </p:spPr>
        <p:txBody>
          <a:bodyPr/>
          <a:lstStyle/>
          <a:p>
            <a:pPr algn="ctr"/>
            <a:endParaRPr lang="en-IN" sz="2400" dirty="0"/>
          </a:p>
          <a:p>
            <a:pPr algn="ctr"/>
            <a:r>
              <a:rPr lang="en-IN" sz="2400" b="1" dirty="0"/>
              <a:t>BACHELOR OF COMPUTER APPLICATIONS</a:t>
            </a:r>
          </a:p>
          <a:p>
            <a:pPr algn="ctr"/>
            <a:endParaRPr lang="en-IN" sz="2400" b="1" dirty="0"/>
          </a:p>
          <a:p>
            <a:pPr algn="ctr"/>
            <a:r>
              <a:rPr lang="en-IN" sz="2400" b="1" dirty="0"/>
              <a:t>PROBLEM SOLVINGN USING C PROGRAMMING </a:t>
            </a:r>
          </a:p>
          <a:p>
            <a:pPr algn="ctr"/>
            <a:endParaRPr lang="en-IN" b="1" dirty="0"/>
          </a:p>
          <a:p>
            <a:pPr algn="ctr"/>
            <a:r>
              <a:rPr lang="en-IN" sz="2400" b="1" dirty="0"/>
              <a:t>MODULE -1</a:t>
            </a:r>
          </a:p>
          <a:p>
            <a:pPr algn="ctr"/>
            <a:endParaRPr lang="en-IN" b="1" dirty="0"/>
          </a:p>
          <a:p>
            <a:pPr algn="ctr"/>
            <a:endParaRPr lang="en-IN" dirty="0"/>
          </a:p>
          <a:p>
            <a:pPr algn="ctr"/>
            <a:r>
              <a:rPr lang="en-IN" dirty="0"/>
              <a:t>   </a:t>
            </a:r>
          </a:p>
          <a:p>
            <a:endParaRPr lang="en-IN" dirty="0"/>
          </a:p>
          <a:p>
            <a:endParaRPr lang="en-IN"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592" y="260648"/>
            <a:ext cx="3175724" cy="1152128"/>
          </a:xfrm>
          <a:prstGeom prst="rect">
            <a:avLst/>
          </a:prstGeom>
        </p:spPr>
      </p:pic>
    </p:spTree>
    <p:extLst>
      <p:ext uri="{BB962C8B-B14F-4D97-AF65-F5344CB8AC3E}">
        <p14:creationId xmlns:p14="http://schemas.microsoft.com/office/powerpoint/2010/main" val="1046129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8"/>
            <a:ext cx="8229600" cy="4827992"/>
          </a:xfrm>
        </p:spPr>
        <p:txBody>
          <a:bodyPr>
            <a:normAutofit fontScale="92500" lnSpcReduction="20000"/>
          </a:bodyPr>
          <a:lstStyle/>
          <a:p>
            <a:pPr marL="0" indent="0" algn="just">
              <a:buNone/>
            </a:pPr>
            <a:r>
              <a:rPr lang="en-US" dirty="0"/>
              <a:t>   </a:t>
            </a:r>
            <a:r>
              <a:rPr lang="en-US" dirty="0">
                <a:latin typeface="Times New Roman" pitchFamily="18" charset="0"/>
                <a:cs typeface="Times New Roman" pitchFamily="18" charset="0"/>
              </a:rPr>
              <a:t>An algorithm is a step by step procedure to solve </a:t>
            </a:r>
          </a:p>
          <a:p>
            <a:pPr marL="0" indent="0" algn="just">
              <a:buNone/>
            </a:pPr>
            <a:r>
              <a:rPr lang="en-US" dirty="0">
                <a:latin typeface="Times New Roman" pitchFamily="18" charset="0"/>
                <a:cs typeface="Times New Roman" pitchFamily="18" charset="0"/>
              </a:rPr>
              <a:t>    a  given problem in finite number of steps.</a:t>
            </a:r>
          </a:p>
          <a:p>
            <a:pPr marL="0" indent="0" algn="just">
              <a:buNone/>
            </a:pPr>
            <a:endParaRPr lang="en-US" dirty="0">
              <a:latin typeface="Times New Roman" pitchFamily="18" charset="0"/>
              <a:cs typeface="Times New Roman" pitchFamily="18" charset="0"/>
            </a:endParaRPr>
          </a:p>
          <a:p>
            <a:pPr marL="109728" indent="0" algn="just">
              <a:buNone/>
            </a:pPr>
            <a:r>
              <a:rPr lang="en-US" dirty="0">
                <a:latin typeface="Times New Roman" pitchFamily="18" charset="0"/>
                <a:cs typeface="Times New Roman" pitchFamily="18" charset="0"/>
              </a:rPr>
              <a:t> The characteristics of an algorithm are :</a:t>
            </a:r>
          </a:p>
          <a:p>
            <a:pPr algn="just"/>
            <a:endParaRPr lang="en-US" dirty="0">
              <a:latin typeface="Times New Roman" pitchFamily="18" charset="0"/>
              <a:cs typeface="Times New Roman" pitchFamily="18" charset="0"/>
            </a:endParaRPr>
          </a:p>
          <a:p>
            <a:pPr marL="0" indent="0" algn="just">
              <a:buNone/>
            </a:pPr>
            <a:r>
              <a:rPr lang="en-US" dirty="0">
                <a:latin typeface="Times New Roman" pitchFamily="18" charset="0"/>
                <a:cs typeface="Times New Roman" pitchFamily="18" charset="0"/>
              </a:rPr>
              <a:t>    (i) Algorithm must have finite number of steps. </a:t>
            </a:r>
          </a:p>
          <a:p>
            <a:pPr marL="0" indent="0" algn="just">
              <a:buNone/>
            </a:pPr>
            <a:r>
              <a:rPr lang="en-US" dirty="0">
                <a:latin typeface="Times New Roman" pitchFamily="18" charset="0"/>
                <a:cs typeface="Times New Roman" pitchFamily="18" charset="0"/>
              </a:rPr>
              <a:t>    (ii) No instructions should be repeated. </a:t>
            </a:r>
          </a:p>
          <a:p>
            <a:pPr marL="0" indent="0" algn="just">
              <a:buNone/>
            </a:pPr>
            <a:r>
              <a:rPr lang="en-US" dirty="0">
                <a:latin typeface="Times New Roman" pitchFamily="18" charset="0"/>
                <a:cs typeface="Times New Roman" pitchFamily="18" charset="0"/>
              </a:rPr>
              <a:t>    (iii) An algorithm should be simple.</a:t>
            </a:r>
          </a:p>
          <a:p>
            <a:pPr marL="0" indent="0" algn="just">
              <a:buNone/>
            </a:pPr>
            <a:r>
              <a:rPr lang="en-US" dirty="0">
                <a:latin typeface="Times New Roman" pitchFamily="18" charset="0"/>
                <a:cs typeface="Times New Roman" pitchFamily="18" charset="0"/>
              </a:rPr>
              <a:t>    (iv) An algorithm must take atleast one or more</a:t>
            </a:r>
          </a:p>
          <a:p>
            <a:pPr marL="0" indent="0" algn="just">
              <a:buNone/>
            </a:pPr>
            <a:r>
              <a:rPr lang="en-US" dirty="0">
                <a:latin typeface="Times New Roman" pitchFamily="18" charset="0"/>
                <a:cs typeface="Times New Roman" pitchFamily="18" charset="0"/>
              </a:rPr>
              <a:t>          input values.</a:t>
            </a:r>
          </a:p>
          <a:p>
            <a:pPr marL="0" indent="0" algn="just">
              <a:buNone/>
            </a:pPr>
            <a:r>
              <a:rPr lang="en-US" dirty="0">
                <a:latin typeface="Times New Roman" pitchFamily="18" charset="0"/>
                <a:cs typeface="Times New Roman" pitchFamily="18" charset="0"/>
              </a:rPr>
              <a:t>    (v) An algorithm must provide atleast one or</a:t>
            </a:r>
          </a:p>
          <a:p>
            <a:pPr marL="0" indent="0" algn="just">
              <a:buNone/>
            </a:pPr>
            <a:r>
              <a:rPr lang="en-US" dirty="0">
                <a:latin typeface="Times New Roman" pitchFamily="18" charset="0"/>
                <a:cs typeface="Times New Roman" pitchFamily="18" charset="0"/>
              </a:rPr>
              <a:t>         more output values. </a:t>
            </a:r>
          </a:p>
          <a:p>
            <a:pPr marL="0" indent="0">
              <a:buNone/>
            </a:pPr>
            <a:r>
              <a:rPr lang="en-US" dirty="0"/>
              <a:t>          </a:t>
            </a:r>
            <a:endParaRPr lang="en-IN" dirty="0"/>
          </a:p>
        </p:txBody>
      </p:sp>
      <p:sp>
        <p:nvSpPr>
          <p:cNvPr id="2" name="Title 1"/>
          <p:cNvSpPr>
            <a:spLocks noGrp="1"/>
          </p:cNvSpPr>
          <p:nvPr>
            <p:ph type="title"/>
          </p:nvPr>
        </p:nvSpPr>
        <p:spPr/>
        <p:txBody>
          <a:bodyPr/>
          <a:lstStyle/>
          <a:p>
            <a:r>
              <a:rPr lang="en-IN" dirty="0"/>
              <a:t>             ALGORITHM</a:t>
            </a:r>
          </a:p>
        </p:txBody>
      </p:sp>
    </p:spTree>
    <p:extLst>
      <p:ext uri="{BB962C8B-B14F-4D97-AF65-F5344CB8AC3E}">
        <p14:creationId xmlns:p14="http://schemas.microsoft.com/office/powerpoint/2010/main" val="334233733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60983" y="404664"/>
            <a:ext cx="7755433" cy="5976664"/>
          </a:xfrm>
        </p:spPr>
      </p:pic>
    </p:spTree>
    <p:extLst>
      <p:ext uri="{BB962C8B-B14F-4D97-AF65-F5344CB8AC3E}">
        <p14:creationId xmlns:p14="http://schemas.microsoft.com/office/powerpoint/2010/main" val="185559071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76672"/>
            <a:ext cx="8229600" cy="5832648"/>
          </a:xfrm>
        </p:spPr>
        <p:txBody>
          <a:bodyPr/>
          <a:lstStyle/>
          <a:p>
            <a:pPr marL="624078" indent="-514350">
              <a:buFont typeface="+mj-lt"/>
              <a:buAutoNum type="arabicPeriod"/>
            </a:pPr>
            <a:r>
              <a:rPr lang="en-IN" dirty="0"/>
              <a:t>Creating the program;</a:t>
            </a:r>
          </a:p>
          <a:p>
            <a:pPr marL="624078" indent="-514350">
              <a:buFont typeface="+mj-lt"/>
              <a:buAutoNum type="arabicPeriod"/>
            </a:pPr>
            <a:r>
              <a:rPr lang="en-IN" dirty="0"/>
              <a:t>Compiling the program;</a:t>
            </a:r>
          </a:p>
          <a:p>
            <a:pPr marL="624078" indent="-514350">
              <a:buFont typeface="+mj-lt"/>
              <a:buAutoNum type="arabicPeriod"/>
            </a:pPr>
            <a:r>
              <a:rPr lang="en-IN" dirty="0"/>
              <a:t>Linking the program with functions that are needed from the C library;</a:t>
            </a:r>
          </a:p>
          <a:p>
            <a:pPr marL="624078" indent="-514350">
              <a:buFont typeface="+mj-lt"/>
              <a:buAutoNum type="arabicPeriod"/>
            </a:pPr>
            <a:r>
              <a:rPr lang="en-IN" dirty="0"/>
              <a:t>Executing </a:t>
            </a:r>
            <a:r>
              <a:rPr lang="en-IN"/>
              <a:t>the program.</a:t>
            </a:r>
            <a:endParaRPr lang="en-IN" dirty="0"/>
          </a:p>
          <a:p>
            <a:pPr marL="624078" indent="-514350">
              <a:buFont typeface="+mj-lt"/>
              <a:buAutoNum type="arabicPeriod"/>
            </a:pPr>
            <a:endParaRPr lang="en-IN" dirty="0"/>
          </a:p>
        </p:txBody>
      </p:sp>
    </p:spTree>
    <p:extLst>
      <p:ext uri="{BB962C8B-B14F-4D97-AF65-F5344CB8AC3E}">
        <p14:creationId xmlns:p14="http://schemas.microsoft.com/office/powerpoint/2010/main" val="15599473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latin typeface="Times New Roman" pitchFamily="18" charset="0"/>
                <a:cs typeface="Times New Roman" pitchFamily="18" charset="0"/>
              </a:rPr>
              <a:t>An algorithms are very easy to understand.</a:t>
            </a:r>
          </a:p>
          <a:p>
            <a:r>
              <a:rPr lang="en-US" dirty="0">
                <a:latin typeface="Times New Roman" pitchFamily="18" charset="0"/>
                <a:cs typeface="Times New Roman" pitchFamily="18" charset="0"/>
              </a:rPr>
              <a:t>Algorithm is programming language independent. </a:t>
            </a:r>
          </a:p>
          <a:p>
            <a:r>
              <a:rPr lang="en-US" dirty="0">
                <a:latin typeface="Times New Roman" pitchFamily="18" charset="0"/>
                <a:cs typeface="Times New Roman" pitchFamily="18" charset="0"/>
              </a:rPr>
              <a:t>Algorithm makes the problem simple, clear,</a:t>
            </a:r>
          </a:p>
          <a:p>
            <a:pPr marL="0" indent="0">
              <a:buNone/>
            </a:pPr>
            <a:r>
              <a:rPr lang="en-IN" dirty="0">
                <a:latin typeface="Times New Roman" pitchFamily="18" charset="0"/>
                <a:cs typeface="Times New Roman" pitchFamily="18" charset="0"/>
              </a:rPr>
              <a:t>    correct.</a:t>
            </a:r>
          </a:p>
        </p:txBody>
      </p:sp>
      <p:sp>
        <p:nvSpPr>
          <p:cNvPr id="2" name="Title 1"/>
          <p:cNvSpPr>
            <a:spLocks noGrp="1"/>
          </p:cNvSpPr>
          <p:nvPr>
            <p:ph type="title"/>
          </p:nvPr>
        </p:nvSpPr>
        <p:spPr/>
        <p:txBody>
          <a:bodyPr/>
          <a:lstStyle/>
          <a:p>
            <a:r>
              <a:rPr lang="en-IN" dirty="0"/>
              <a:t>            ADVANTAGES</a:t>
            </a:r>
          </a:p>
        </p:txBody>
      </p:sp>
    </p:spTree>
    <p:extLst>
      <p:ext uri="{BB962C8B-B14F-4D97-AF65-F5344CB8AC3E}">
        <p14:creationId xmlns:p14="http://schemas.microsoft.com/office/powerpoint/2010/main" val="19641945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r>
              <a:rPr lang="en-IN" b="1" dirty="0"/>
              <a:t>Problem definition : </a:t>
            </a:r>
            <a:r>
              <a:rPr lang="en-IN" dirty="0"/>
              <a:t>To find the largest of three  numbers </a:t>
            </a:r>
          </a:p>
          <a:p>
            <a:pPr marL="0" indent="0">
              <a:buNone/>
            </a:pPr>
            <a:r>
              <a:rPr lang="en-IN" b="1" dirty="0"/>
              <a:t>     Problem Analysis :</a:t>
            </a:r>
          </a:p>
          <a:p>
            <a:pPr marL="0" indent="0">
              <a:buNone/>
            </a:pPr>
            <a:r>
              <a:rPr lang="en-IN" dirty="0"/>
              <a:t>     input - </a:t>
            </a:r>
            <a:r>
              <a:rPr lang="en-IN" dirty="0" err="1"/>
              <a:t>a,b,c</a:t>
            </a:r>
            <a:r>
              <a:rPr lang="en-IN" dirty="0"/>
              <a:t> </a:t>
            </a:r>
          </a:p>
          <a:p>
            <a:pPr marL="0" indent="0">
              <a:buNone/>
            </a:pPr>
            <a:r>
              <a:rPr lang="en-IN" dirty="0"/>
              <a:t>     output – string </a:t>
            </a:r>
          </a:p>
          <a:p>
            <a:pPr marL="0" indent="0">
              <a:buNone/>
            </a:pPr>
            <a:r>
              <a:rPr lang="en-IN" b="1" dirty="0"/>
              <a:t>     Algorithm </a:t>
            </a:r>
          </a:p>
          <a:p>
            <a:pPr marL="0" indent="0">
              <a:buNone/>
            </a:pPr>
            <a:r>
              <a:rPr lang="en-IN" dirty="0"/>
              <a:t>     step 1: start </a:t>
            </a:r>
          </a:p>
          <a:p>
            <a:pPr marL="0" indent="0">
              <a:buNone/>
            </a:pPr>
            <a:r>
              <a:rPr lang="en-IN" dirty="0"/>
              <a:t>     step 2: input </a:t>
            </a:r>
            <a:r>
              <a:rPr lang="en-IN" dirty="0" err="1"/>
              <a:t>a,b,c</a:t>
            </a:r>
            <a:r>
              <a:rPr lang="en-IN" dirty="0"/>
              <a:t> </a:t>
            </a:r>
          </a:p>
          <a:p>
            <a:pPr marL="0" indent="0">
              <a:buNone/>
            </a:pPr>
            <a:r>
              <a:rPr lang="en-IN" dirty="0"/>
              <a:t>     Step 3: if (a&gt;b)</a:t>
            </a:r>
            <a:r>
              <a:rPr lang="el-GR" dirty="0"/>
              <a:t> </a:t>
            </a:r>
            <a:r>
              <a:rPr lang="en-IN" dirty="0"/>
              <a:t>and (a&gt;c) then print “a  is greater”͟     </a:t>
            </a:r>
          </a:p>
          <a:p>
            <a:pPr marL="0" indent="0">
              <a:buNone/>
            </a:pPr>
            <a:r>
              <a:rPr lang="en-IN" dirty="0"/>
              <a:t>     Else if  (b&gt;a) and (b&gt;c) then print “b is greater”</a:t>
            </a:r>
          </a:p>
          <a:p>
            <a:pPr marL="0" indent="0">
              <a:buNone/>
            </a:pPr>
            <a:r>
              <a:rPr lang="en-IN" dirty="0"/>
              <a:t>     Step 4: stop</a:t>
            </a:r>
          </a:p>
          <a:p>
            <a:pPr marL="0" indent="0">
              <a:buNone/>
            </a:pPr>
            <a:endParaRPr lang="en-IN" dirty="0"/>
          </a:p>
          <a:p>
            <a:pPr marL="0" indent="0">
              <a:buNone/>
            </a:pPr>
            <a:r>
              <a:rPr lang="en-IN" dirty="0"/>
              <a:t>                     </a:t>
            </a:r>
          </a:p>
        </p:txBody>
      </p:sp>
      <p:sp>
        <p:nvSpPr>
          <p:cNvPr id="2" name="Title 1"/>
          <p:cNvSpPr>
            <a:spLocks noGrp="1"/>
          </p:cNvSpPr>
          <p:nvPr>
            <p:ph type="title"/>
          </p:nvPr>
        </p:nvSpPr>
        <p:spPr/>
        <p:txBody>
          <a:bodyPr/>
          <a:lstStyle/>
          <a:p>
            <a:r>
              <a:rPr lang="en-IN" dirty="0"/>
              <a:t>EXAMPLES</a:t>
            </a:r>
          </a:p>
        </p:txBody>
      </p:sp>
    </p:spTree>
    <p:extLst>
      <p:ext uri="{BB962C8B-B14F-4D97-AF65-F5344CB8AC3E}">
        <p14:creationId xmlns:p14="http://schemas.microsoft.com/office/powerpoint/2010/main" val="13090851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pPr marL="0" indent="0">
              <a:buNone/>
            </a:pPr>
            <a:r>
              <a:rPr lang="en-IN" b="1" dirty="0"/>
              <a:t>  Problem definition: </a:t>
            </a:r>
            <a:r>
              <a:rPr lang="en-IN" dirty="0"/>
              <a:t>To find the factorial of number                </a:t>
            </a:r>
          </a:p>
          <a:p>
            <a:pPr marL="0" indent="0">
              <a:buNone/>
            </a:pPr>
            <a:r>
              <a:rPr lang="en-IN" b="1" dirty="0"/>
              <a:t>  Problem Analysis :</a:t>
            </a:r>
          </a:p>
          <a:p>
            <a:pPr marL="0" indent="0">
              <a:buNone/>
            </a:pPr>
            <a:r>
              <a:rPr lang="en-IN" dirty="0"/>
              <a:t>     input - n</a:t>
            </a:r>
          </a:p>
          <a:p>
            <a:pPr marL="0" indent="0">
              <a:buNone/>
            </a:pPr>
            <a:r>
              <a:rPr lang="en-IN" dirty="0"/>
              <a:t>     output – string </a:t>
            </a:r>
          </a:p>
          <a:p>
            <a:pPr marL="0" indent="0">
              <a:buNone/>
            </a:pPr>
            <a:r>
              <a:rPr lang="en-IN" b="1" dirty="0"/>
              <a:t>     Algorithm </a:t>
            </a:r>
          </a:p>
          <a:p>
            <a:pPr marL="0" indent="0">
              <a:buNone/>
            </a:pPr>
            <a:r>
              <a:rPr lang="en-IN" dirty="0"/>
              <a:t>   </a:t>
            </a:r>
            <a:r>
              <a:rPr lang="en-US" dirty="0"/>
              <a:t>step 1. Start</a:t>
            </a:r>
            <a:br>
              <a:rPr lang="en-US" dirty="0"/>
            </a:br>
            <a:r>
              <a:rPr lang="en-US" dirty="0"/>
              <a:t>   step 2. Read the number n</a:t>
            </a:r>
            <a:br>
              <a:rPr lang="en-US" dirty="0"/>
            </a:br>
            <a:r>
              <a:rPr lang="en-US" dirty="0"/>
              <a:t>   step 3. [Initialize]</a:t>
            </a:r>
            <a:br>
              <a:rPr lang="en-US" dirty="0"/>
            </a:br>
            <a:r>
              <a:rPr lang="en-US" dirty="0"/>
              <a:t>        i=1, fact=1</a:t>
            </a:r>
            <a:br>
              <a:rPr lang="en-US" dirty="0"/>
            </a:br>
            <a:r>
              <a:rPr lang="en-US" dirty="0"/>
              <a:t>   step 4. Repeat step 4 through 6 until i&lt;=n</a:t>
            </a:r>
            <a:br>
              <a:rPr lang="en-US" dirty="0"/>
            </a:br>
            <a:r>
              <a:rPr lang="en-US" dirty="0"/>
              <a:t>   step 5. fact=fact*i</a:t>
            </a:r>
            <a:br>
              <a:rPr lang="en-US" dirty="0"/>
            </a:br>
            <a:r>
              <a:rPr lang="en-US" dirty="0"/>
              <a:t>   step 6. i=i+1</a:t>
            </a:r>
            <a:br>
              <a:rPr lang="en-US" dirty="0"/>
            </a:br>
            <a:r>
              <a:rPr lang="en-US" dirty="0"/>
              <a:t>   step 7. Print fact</a:t>
            </a:r>
            <a:br>
              <a:rPr lang="en-US" dirty="0"/>
            </a:br>
            <a:r>
              <a:rPr lang="en-US" dirty="0"/>
              <a:t>   step 8. Stop</a:t>
            </a:r>
            <a:endParaRPr lang="en-IN" dirty="0"/>
          </a:p>
        </p:txBody>
      </p:sp>
      <p:sp>
        <p:nvSpPr>
          <p:cNvPr id="2" name="Title 1"/>
          <p:cNvSpPr>
            <a:spLocks noGrp="1"/>
          </p:cNvSpPr>
          <p:nvPr>
            <p:ph type="title"/>
          </p:nvPr>
        </p:nvSpPr>
        <p:spPr/>
        <p:txBody>
          <a:bodyPr/>
          <a:lstStyle/>
          <a:p>
            <a:endParaRPr lang="en-IN" dirty="0"/>
          </a:p>
        </p:txBody>
      </p:sp>
    </p:spTree>
    <p:extLst>
      <p:ext uri="{BB962C8B-B14F-4D97-AF65-F5344CB8AC3E}">
        <p14:creationId xmlns:p14="http://schemas.microsoft.com/office/powerpoint/2010/main" val="13651486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0000" lnSpcReduction="20000"/>
          </a:bodyPr>
          <a:lstStyle/>
          <a:p>
            <a:pPr marL="0" indent="0">
              <a:buNone/>
            </a:pPr>
            <a:r>
              <a:rPr lang="en-IN" b="1" dirty="0"/>
              <a:t>Problem definition: </a:t>
            </a:r>
            <a:r>
              <a:rPr lang="en-IN" dirty="0"/>
              <a:t>check weather palindrome or not             </a:t>
            </a:r>
          </a:p>
          <a:p>
            <a:pPr marL="0" indent="0">
              <a:buNone/>
            </a:pPr>
            <a:r>
              <a:rPr lang="en-IN" b="1" dirty="0"/>
              <a:t>  Problem Analysis :</a:t>
            </a:r>
          </a:p>
          <a:p>
            <a:pPr marL="0" indent="0">
              <a:buNone/>
            </a:pPr>
            <a:r>
              <a:rPr lang="en-IN" dirty="0"/>
              <a:t>     input - n</a:t>
            </a:r>
          </a:p>
          <a:p>
            <a:pPr marL="0" indent="0">
              <a:buNone/>
            </a:pPr>
            <a:r>
              <a:rPr lang="en-IN" dirty="0"/>
              <a:t>     output – string </a:t>
            </a:r>
          </a:p>
          <a:p>
            <a:pPr marL="0" indent="0">
              <a:buNone/>
            </a:pPr>
            <a:r>
              <a:rPr lang="en-IN" b="1" dirty="0"/>
              <a:t>     Algorithm </a:t>
            </a:r>
          </a:p>
          <a:p>
            <a:pPr marL="0" indent="0">
              <a:buNone/>
            </a:pPr>
            <a:r>
              <a:rPr lang="en-IN" dirty="0"/>
              <a:t>   </a:t>
            </a:r>
            <a:r>
              <a:rPr lang="en-US" dirty="0"/>
              <a:t>step 1. Start</a:t>
            </a:r>
            <a:br>
              <a:rPr lang="en-US" dirty="0"/>
            </a:br>
            <a:r>
              <a:rPr lang="en-US" dirty="0"/>
              <a:t>   step 2. Accept n</a:t>
            </a:r>
            <a:br>
              <a:rPr lang="en-US" dirty="0"/>
            </a:br>
            <a:r>
              <a:rPr lang="en-US" dirty="0"/>
              <a:t>   step 3. [Initialize] rev=0, a=n</a:t>
            </a:r>
            <a:br>
              <a:rPr lang="en-US" dirty="0"/>
            </a:br>
            <a:r>
              <a:rPr lang="en-US" dirty="0"/>
              <a:t>   step 4. Repeat steps 4 to 7 until n!=0</a:t>
            </a:r>
            <a:br>
              <a:rPr lang="en-US" dirty="0"/>
            </a:br>
            <a:r>
              <a:rPr lang="en-US" dirty="0"/>
              <a:t>   step 5. rem=n%10</a:t>
            </a:r>
            <a:br>
              <a:rPr lang="en-US" dirty="0"/>
            </a:br>
            <a:r>
              <a:rPr lang="en-US" dirty="0"/>
              <a:t>   step 6. rev=rev*10+rem</a:t>
            </a:r>
            <a:br>
              <a:rPr lang="en-US" dirty="0"/>
            </a:br>
            <a:r>
              <a:rPr lang="en-US" dirty="0"/>
              <a:t>   step 7. n=n/10</a:t>
            </a:r>
            <a:br>
              <a:rPr lang="en-US" dirty="0"/>
            </a:br>
            <a:r>
              <a:rPr lang="en-US" dirty="0"/>
              <a:t>   step 8. if rev==a </a:t>
            </a:r>
          </a:p>
          <a:p>
            <a:pPr marL="0" indent="0">
              <a:buNone/>
            </a:pPr>
            <a:r>
              <a:rPr lang="en-US" dirty="0"/>
              <a:t>   step 9. print “It is a palindrome number”</a:t>
            </a:r>
          </a:p>
          <a:p>
            <a:pPr marL="0" indent="0">
              <a:buNone/>
            </a:pPr>
            <a:r>
              <a:rPr lang="en-US" dirty="0"/>
              <a:t>   step 10. else print “It is not a palindrome number”</a:t>
            </a:r>
          </a:p>
          <a:p>
            <a:pPr marL="0" indent="0">
              <a:buNone/>
            </a:pPr>
            <a:r>
              <a:rPr lang="en-US" dirty="0"/>
              <a:t>   step 11. Stop</a:t>
            </a:r>
            <a:endParaRPr lang="en-IN" dirty="0"/>
          </a:p>
          <a:p>
            <a:pPr marL="109728" indent="0">
              <a:buNone/>
            </a:pPr>
            <a:endParaRPr lang="en-IN" dirty="0"/>
          </a:p>
        </p:txBody>
      </p:sp>
      <p:sp>
        <p:nvSpPr>
          <p:cNvPr id="3" name="Title 2"/>
          <p:cNvSpPr>
            <a:spLocks noGrp="1"/>
          </p:cNvSpPr>
          <p:nvPr>
            <p:ph type="title"/>
          </p:nvPr>
        </p:nvSpPr>
        <p:spPr/>
        <p:txBody>
          <a:bodyPr/>
          <a:lstStyle/>
          <a:p>
            <a:endParaRPr lang="en-IN"/>
          </a:p>
        </p:txBody>
      </p:sp>
    </p:spTree>
    <p:extLst>
      <p:ext uri="{BB962C8B-B14F-4D97-AF65-F5344CB8AC3E}">
        <p14:creationId xmlns:p14="http://schemas.microsoft.com/office/powerpoint/2010/main" val="37629742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0000" lnSpcReduction="20000"/>
          </a:bodyPr>
          <a:lstStyle/>
          <a:p>
            <a:pPr marL="0" indent="0">
              <a:buNone/>
            </a:pPr>
            <a:r>
              <a:rPr lang="en-IN" b="1" dirty="0"/>
              <a:t>Problem definition: </a:t>
            </a:r>
            <a:r>
              <a:rPr lang="en-IN" dirty="0"/>
              <a:t>Count no. of </a:t>
            </a:r>
            <a:r>
              <a:rPr lang="en-IN" dirty="0" err="1"/>
              <a:t>even,odd</a:t>
            </a:r>
            <a:r>
              <a:rPr lang="en-IN" dirty="0"/>
              <a:t> and zeros in list of integers.            </a:t>
            </a:r>
          </a:p>
          <a:p>
            <a:pPr marL="0" indent="0">
              <a:buNone/>
            </a:pPr>
            <a:r>
              <a:rPr lang="en-IN" b="1" dirty="0"/>
              <a:t>  Problem Analysis :</a:t>
            </a:r>
          </a:p>
          <a:p>
            <a:pPr marL="0" indent="0">
              <a:buNone/>
            </a:pPr>
            <a:r>
              <a:rPr lang="en-IN" dirty="0"/>
              <a:t>     input - n</a:t>
            </a:r>
          </a:p>
          <a:p>
            <a:pPr marL="0" indent="0">
              <a:buNone/>
            </a:pPr>
            <a:r>
              <a:rPr lang="en-IN" dirty="0"/>
              <a:t>     output – string </a:t>
            </a:r>
          </a:p>
          <a:p>
            <a:pPr marL="0" indent="0">
              <a:buNone/>
            </a:pPr>
            <a:r>
              <a:rPr lang="en-IN" b="1" dirty="0"/>
              <a:t>     Algorithm </a:t>
            </a:r>
          </a:p>
          <a:p>
            <a:pPr marL="0" indent="0">
              <a:buNone/>
            </a:pPr>
            <a:r>
              <a:rPr lang="en-IN" dirty="0"/>
              <a:t>   </a:t>
            </a:r>
            <a:r>
              <a:rPr lang="en-US" dirty="0"/>
              <a:t>step 1. Start</a:t>
            </a:r>
            <a:br>
              <a:rPr lang="en-US" dirty="0"/>
            </a:br>
            <a:r>
              <a:rPr lang="en-US" dirty="0"/>
              <a:t>   step 2. Accept n</a:t>
            </a:r>
            <a:br>
              <a:rPr lang="en-US" dirty="0"/>
            </a:br>
            <a:r>
              <a:rPr lang="en-US" dirty="0"/>
              <a:t>   step 3. [Initialize] </a:t>
            </a:r>
            <a:r>
              <a:rPr lang="en-US" dirty="0" err="1"/>
              <a:t>even_count</a:t>
            </a:r>
            <a:r>
              <a:rPr lang="en-US" dirty="0"/>
              <a:t>=0,odd_count=0 and </a:t>
            </a:r>
            <a:r>
              <a:rPr lang="en-US" dirty="0" err="1"/>
              <a:t>zero_count</a:t>
            </a:r>
            <a:r>
              <a:rPr lang="en-US" dirty="0"/>
              <a:t>=0;</a:t>
            </a:r>
            <a:br>
              <a:rPr lang="en-US" dirty="0"/>
            </a:br>
            <a:r>
              <a:rPr lang="en-US" dirty="0"/>
              <a:t>   step 4. if(a[i]==0)</a:t>
            </a:r>
            <a:br>
              <a:rPr lang="en-US" dirty="0"/>
            </a:br>
            <a:r>
              <a:rPr lang="en-US" dirty="0"/>
              <a:t>   step 5. zero++ </a:t>
            </a:r>
            <a:br>
              <a:rPr lang="en-US" dirty="0"/>
            </a:br>
            <a:r>
              <a:rPr lang="en-US" dirty="0"/>
              <a:t>   step 6. else  if(a[i]%2==0)</a:t>
            </a:r>
            <a:br>
              <a:rPr lang="en-US" dirty="0"/>
            </a:br>
            <a:r>
              <a:rPr lang="en-US" dirty="0"/>
              <a:t>   step 7. even++</a:t>
            </a:r>
            <a:br>
              <a:rPr lang="en-US" dirty="0"/>
            </a:br>
            <a:r>
              <a:rPr lang="en-US" dirty="0"/>
              <a:t>   step 8. else if(a[i]%2!=0)</a:t>
            </a:r>
          </a:p>
          <a:p>
            <a:pPr marL="0" indent="0">
              <a:buNone/>
            </a:pPr>
            <a:r>
              <a:rPr lang="en-US" dirty="0"/>
              <a:t>   step 9. odd++</a:t>
            </a:r>
          </a:p>
          <a:p>
            <a:pPr marL="0" indent="0">
              <a:buNone/>
            </a:pPr>
            <a:r>
              <a:rPr lang="en-US" dirty="0"/>
              <a:t>   step 10. display </a:t>
            </a:r>
            <a:r>
              <a:rPr lang="en-US" dirty="0" err="1"/>
              <a:t>even,odd,zero</a:t>
            </a:r>
            <a:endParaRPr lang="en-US" dirty="0"/>
          </a:p>
          <a:p>
            <a:pPr marL="0" indent="0">
              <a:buNone/>
            </a:pPr>
            <a:r>
              <a:rPr lang="en-US" dirty="0"/>
              <a:t>   step 11. Stop</a:t>
            </a:r>
            <a:endParaRPr lang="en-IN" dirty="0"/>
          </a:p>
          <a:p>
            <a:pPr marL="109728" indent="0">
              <a:buNone/>
            </a:pPr>
            <a:endParaRPr lang="en-IN" dirty="0"/>
          </a:p>
          <a:p>
            <a:endParaRPr lang="en-IN" dirty="0"/>
          </a:p>
        </p:txBody>
      </p:sp>
      <p:sp>
        <p:nvSpPr>
          <p:cNvPr id="3" name="Title 2"/>
          <p:cNvSpPr>
            <a:spLocks noGrp="1"/>
          </p:cNvSpPr>
          <p:nvPr>
            <p:ph type="title"/>
          </p:nvPr>
        </p:nvSpPr>
        <p:spPr/>
        <p:txBody>
          <a:bodyPr/>
          <a:lstStyle/>
          <a:p>
            <a:endParaRPr lang="en-IN"/>
          </a:p>
        </p:txBody>
      </p:sp>
    </p:spTree>
    <p:extLst>
      <p:ext uri="{BB962C8B-B14F-4D97-AF65-F5344CB8AC3E}">
        <p14:creationId xmlns:p14="http://schemas.microsoft.com/office/powerpoint/2010/main" val="17524111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109728" indent="0">
              <a:buNone/>
            </a:pPr>
            <a:r>
              <a:rPr lang="en-US" dirty="0"/>
              <a:t>   </a:t>
            </a:r>
          </a:p>
          <a:p>
            <a:pPr algn="just"/>
            <a:r>
              <a:rPr lang="en-US" dirty="0"/>
              <a:t> A flow chart is a step by step diagrammatic   representation of the logic paths to solve a given problem. </a:t>
            </a:r>
          </a:p>
          <a:p>
            <a:pPr algn="just"/>
            <a:r>
              <a:rPr lang="en-US" dirty="0"/>
              <a:t>A flowchart is graphical representation of an algorithm. </a:t>
            </a:r>
            <a:endParaRPr lang="en-IN" dirty="0"/>
          </a:p>
        </p:txBody>
      </p:sp>
      <p:sp>
        <p:nvSpPr>
          <p:cNvPr id="3" name="Title 2"/>
          <p:cNvSpPr>
            <a:spLocks noGrp="1"/>
          </p:cNvSpPr>
          <p:nvPr>
            <p:ph type="title"/>
          </p:nvPr>
        </p:nvSpPr>
        <p:spPr>
          <a:xfrm>
            <a:off x="457200" y="836712"/>
            <a:ext cx="8229600" cy="648072"/>
          </a:xfrm>
        </p:spPr>
        <p:txBody>
          <a:bodyPr>
            <a:normAutofit fontScale="90000"/>
          </a:bodyPr>
          <a:lstStyle/>
          <a:p>
            <a:r>
              <a:rPr lang="en-US" dirty="0"/>
              <a:t>                FLOWCHART</a:t>
            </a:r>
            <a:br>
              <a:rPr lang="en-US" dirty="0"/>
            </a:br>
            <a:endParaRPr lang="en-IN" dirty="0"/>
          </a:p>
        </p:txBody>
      </p:sp>
    </p:spTree>
    <p:extLst>
      <p:ext uri="{BB962C8B-B14F-4D97-AF65-F5344CB8AC3E}">
        <p14:creationId xmlns:p14="http://schemas.microsoft.com/office/powerpoint/2010/main" val="37072822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764704"/>
            <a:ext cx="8229600" cy="5242587"/>
          </a:xfrm>
        </p:spPr>
        <p:txBody>
          <a:bodyPr>
            <a:normAutofit/>
          </a:bodyPr>
          <a:lstStyle/>
          <a:p>
            <a:pPr marL="109728" indent="0">
              <a:buNone/>
            </a:pPr>
            <a:r>
              <a:rPr lang="en-US" dirty="0"/>
              <a:t>                     </a:t>
            </a:r>
            <a:r>
              <a:rPr lang="en-US" sz="3200" b="1" dirty="0"/>
              <a:t>Advantages</a:t>
            </a:r>
          </a:p>
          <a:p>
            <a:endParaRPr lang="en-US" dirty="0"/>
          </a:p>
          <a:p>
            <a:pPr algn="just"/>
            <a:r>
              <a:rPr lang="en-US" dirty="0"/>
              <a:t>The flowchart shows the logic of a problem displayed in pictorial fashion </a:t>
            </a:r>
          </a:p>
          <a:p>
            <a:pPr algn="just"/>
            <a:r>
              <a:rPr lang="en-US" dirty="0"/>
              <a:t>It is useful for debugging and testing of programs. </a:t>
            </a:r>
          </a:p>
          <a:p>
            <a:pPr algn="just"/>
            <a:r>
              <a:rPr lang="en-US" dirty="0"/>
              <a:t>Program could be coded efficiently using flowcharts. </a:t>
            </a:r>
          </a:p>
          <a:p>
            <a:pPr algn="just"/>
            <a:r>
              <a:rPr lang="en-US" dirty="0"/>
              <a:t>The Flowchart is good means of           communication to other users. </a:t>
            </a:r>
            <a:endParaRPr lang="en-IN" dirty="0"/>
          </a:p>
        </p:txBody>
      </p:sp>
      <p:sp>
        <p:nvSpPr>
          <p:cNvPr id="3" name="Title 2"/>
          <p:cNvSpPr>
            <a:spLocks noGrp="1"/>
          </p:cNvSpPr>
          <p:nvPr>
            <p:ph type="title"/>
          </p:nvPr>
        </p:nvSpPr>
        <p:spPr>
          <a:xfrm>
            <a:off x="457200" y="274638"/>
            <a:ext cx="8229600" cy="922114"/>
          </a:xfrm>
        </p:spPr>
        <p:txBody>
          <a:bodyPr/>
          <a:lstStyle/>
          <a:p>
            <a:r>
              <a:rPr lang="en-IN" dirty="0"/>
              <a:t> </a:t>
            </a:r>
          </a:p>
        </p:txBody>
      </p:sp>
    </p:spTree>
    <p:extLst>
      <p:ext uri="{BB962C8B-B14F-4D97-AF65-F5344CB8AC3E}">
        <p14:creationId xmlns:p14="http://schemas.microsoft.com/office/powerpoint/2010/main" val="42236233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109728" indent="0">
              <a:buNone/>
            </a:pPr>
            <a:r>
              <a:rPr lang="en-US" dirty="0"/>
              <a:t>                      </a:t>
            </a:r>
          </a:p>
          <a:p>
            <a:r>
              <a:rPr lang="en-US" dirty="0"/>
              <a:t>It is not useful to represent complex program         logic </a:t>
            </a:r>
          </a:p>
          <a:p>
            <a:r>
              <a:rPr lang="en-US" dirty="0"/>
              <a:t>For any alterations, the flowcharts have to be redrawn completely. </a:t>
            </a:r>
            <a:endParaRPr lang="en-IN" dirty="0"/>
          </a:p>
        </p:txBody>
      </p:sp>
      <p:sp>
        <p:nvSpPr>
          <p:cNvPr id="3" name="Title 2"/>
          <p:cNvSpPr>
            <a:spLocks noGrp="1"/>
          </p:cNvSpPr>
          <p:nvPr>
            <p:ph type="title"/>
          </p:nvPr>
        </p:nvSpPr>
        <p:spPr/>
        <p:txBody>
          <a:bodyPr/>
          <a:lstStyle/>
          <a:p>
            <a:r>
              <a:rPr lang="en-US" dirty="0"/>
              <a:t>           Disadvantages </a:t>
            </a:r>
            <a:endParaRPr lang="en-IN" dirty="0"/>
          </a:p>
        </p:txBody>
      </p:sp>
    </p:spTree>
    <p:extLst>
      <p:ext uri="{BB962C8B-B14F-4D97-AF65-F5344CB8AC3E}">
        <p14:creationId xmlns:p14="http://schemas.microsoft.com/office/powerpoint/2010/main" val="9616724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109728" indent="0">
              <a:buNone/>
            </a:pPr>
            <a:endParaRPr lang="en-US" b="1" dirty="0"/>
          </a:p>
          <a:p>
            <a:pPr marL="109728" indent="0">
              <a:buNone/>
            </a:pPr>
            <a:r>
              <a:rPr lang="en-US" b="1" dirty="0"/>
              <a:t>   start or stop (terminal) </a:t>
            </a:r>
          </a:p>
          <a:p>
            <a:r>
              <a:rPr lang="en-US" dirty="0"/>
              <a:t>Oval: Rectangle with rounded sides is used to indicate either START/ STOP of the program. </a:t>
            </a:r>
          </a:p>
          <a:p>
            <a:pPr marL="109728" indent="0">
              <a:buNone/>
            </a:pPr>
            <a:endParaRPr lang="en-IN" sz="2400" dirty="0"/>
          </a:p>
          <a:p>
            <a:pPr marL="109728" indent="0">
              <a:buNone/>
            </a:pPr>
            <a:endParaRPr lang="en-IN" dirty="0"/>
          </a:p>
        </p:txBody>
      </p:sp>
      <p:sp>
        <p:nvSpPr>
          <p:cNvPr id="3" name="Title 2"/>
          <p:cNvSpPr>
            <a:spLocks noGrp="1"/>
          </p:cNvSpPr>
          <p:nvPr>
            <p:ph type="title"/>
          </p:nvPr>
        </p:nvSpPr>
        <p:spPr/>
        <p:txBody>
          <a:bodyPr/>
          <a:lstStyle/>
          <a:p>
            <a:r>
              <a:rPr lang="en-US" dirty="0"/>
              <a:t>   </a:t>
            </a:r>
            <a:r>
              <a:rPr lang="en-US" dirty="0">
                <a:latin typeface="Times New Roman" pitchFamily="18" charset="0"/>
                <a:cs typeface="Times New Roman" pitchFamily="18" charset="0"/>
              </a:rPr>
              <a:t>Symbols used in flowcharts</a:t>
            </a:r>
            <a:endParaRPr lang="en-IN" dirty="0">
              <a:latin typeface="Times New Roman" pitchFamily="18" charset="0"/>
              <a:cs typeface="Times New Roman" pitchFamily="18" charset="0"/>
            </a:endParaRPr>
          </a:p>
        </p:txBody>
      </p:sp>
      <p:sp>
        <p:nvSpPr>
          <p:cNvPr id="4" name="Flowchart: Terminator 3"/>
          <p:cNvSpPr/>
          <p:nvPr/>
        </p:nvSpPr>
        <p:spPr>
          <a:xfrm>
            <a:off x="2555776" y="4293096"/>
            <a:ext cx="3096344" cy="720080"/>
          </a:xfrm>
          <a:prstGeom prst="flowChartTerminator">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IN"/>
          </a:p>
        </p:txBody>
      </p:sp>
    </p:spTree>
    <p:extLst>
      <p:ext uri="{BB962C8B-B14F-4D97-AF65-F5344CB8AC3E}">
        <p14:creationId xmlns:p14="http://schemas.microsoft.com/office/powerpoint/2010/main" val="40052074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r>
              <a:rPr lang="en-US" dirty="0"/>
              <a:t>A computer can not solve a problem on its own. One has to provide step by step solutions of the problem to the computer. In fact, the task of problem solving is not that of the computer. It is the programmer who has to write down the solution to the problem in terms of simple operations which the computer can understand and execute. </a:t>
            </a:r>
          </a:p>
        </p:txBody>
      </p:sp>
      <p:sp>
        <p:nvSpPr>
          <p:cNvPr id="2" name="Title 1"/>
          <p:cNvSpPr>
            <a:spLocks noGrp="1"/>
          </p:cNvSpPr>
          <p:nvPr>
            <p:ph type="title"/>
          </p:nvPr>
        </p:nvSpPr>
        <p:spPr/>
        <p:txBody>
          <a:bodyPr>
            <a:normAutofit/>
          </a:bodyPr>
          <a:lstStyle/>
          <a:p>
            <a:pPr algn="ctr"/>
            <a:r>
              <a:rPr lang="en-US" sz="3600" b="1" u="sng" dirty="0"/>
              <a:t>INTRODUCTION</a:t>
            </a:r>
            <a:r>
              <a:rPr lang="en-US" dirty="0"/>
              <a:t> </a:t>
            </a:r>
            <a:endParaRPr lang="en-IN" dirty="0"/>
          </a:p>
        </p:txBody>
      </p:sp>
    </p:spTree>
    <p:extLst>
      <p:ext uri="{BB962C8B-B14F-4D97-AF65-F5344CB8AC3E}">
        <p14:creationId xmlns:p14="http://schemas.microsoft.com/office/powerpoint/2010/main" val="27183422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r>
              <a:rPr lang="en-US" b="1" dirty="0"/>
              <a:t>Input and output indicators</a:t>
            </a:r>
            <a:r>
              <a:rPr lang="en-US" dirty="0"/>
              <a:t>: Parallelograms are used to represent input and output operations. Statements like INPUT, READ and PRINT are represented in these Parallelograms.</a:t>
            </a:r>
          </a:p>
          <a:p>
            <a:pPr marL="109728" indent="0" algn="just">
              <a:buNone/>
            </a:pPr>
            <a:endParaRPr lang="en-IN" dirty="0"/>
          </a:p>
        </p:txBody>
      </p:sp>
      <p:sp>
        <p:nvSpPr>
          <p:cNvPr id="3" name="Title 2"/>
          <p:cNvSpPr>
            <a:spLocks noGrp="1"/>
          </p:cNvSpPr>
          <p:nvPr>
            <p:ph type="title"/>
          </p:nvPr>
        </p:nvSpPr>
        <p:spPr/>
        <p:txBody>
          <a:bodyPr/>
          <a:lstStyle/>
          <a:p>
            <a:endParaRPr lang="en-IN"/>
          </a:p>
        </p:txBody>
      </p:sp>
      <p:sp>
        <p:nvSpPr>
          <p:cNvPr id="4" name="Flowchart: Data 3"/>
          <p:cNvSpPr/>
          <p:nvPr/>
        </p:nvSpPr>
        <p:spPr>
          <a:xfrm>
            <a:off x="2555776" y="4005064"/>
            <a:ext cx="3456384" cy="720080"/>
          </a:xfrm>
          <a:prstGeom prst="flowChartInputOutpu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IN"/>
          </a:p>
        </p:txBody>
      </p:sp>
    </p:spTree>
    <p:extLst>
      <p:ext uri="{BB962C8B-B14F-4D97-AF65-F5344CB8AC3E}">
        <p14:creationId xmlns:p14="http://schemas.microsoft.com/office/powerpoint/2010/main" val="27252566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b="1" dirty="0"/>
          </a:p>
          <a:p>
            <a:r>
              <a:rPr lang="en-US" b="1" dirty="0"/>
              <a:t>Process Indicators: </a:t>
            </a:r>
            <a:r>
              <a:rPr lang="en-US" dirty="0"/>
              <a:t>- Rectangle is used to indicate any set of processing operation such as for storing arithmetic operations.</a:t>
            </a:r>
          </a:p>
          <a:p>
            <a:endParaRPr lang="en-IN" dirty="0"/>
          </a:p>
          <a:p>
            <a:pPr marL="109728" indent="0">
              <a:buNone/>
            </a:pPr>
            <a:endParaRPr lang="en-IN" dirty="0"/>
          </a:p>
        </p:txBody>
      </p:sp>
      <p:sp>
        <p:nvSpPr>
          <p:cNvPr id="3" name="Title 2"/>
          <p:cNvSpPr>
            <a:spLocks noGrp="1"/>
          </p:cNvSpPr>
          <p:nvPr>
            <p:ph type="title"/>
          </p:nvPr>
        </p:nvSpPr>
        <p:spPr/>
        <p:txBody>
          <a:bodyPr/>
          <a:lstStyle/>
          <a:p>
            <a:endParaRPr lang="en-IN"/>
          </a:p>
        </p:txBody>
      </p:sp>
      <p:sp>
        <p:nvSpPr>
          <p:cNvPr id="4" name="Rectangle 3"/>
          <p:cNvSpPr/>
          <p:nvPr/>
        </p:nvSpPr>
        <p:spPr>
          <a:xfrm>
            <a:off x="2699792" y="3789040"/>
            <a:ext cx="3312368" cy="108012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IN"/>
          </a:p>
        </p:txBody>
      </p:sp>
    </p:spTree>
    <p:extLst>
      <p:ext uri="{BB962C8B-B14F-4D97-AF65-F5344CB8AC3E}">
        <p14:creationId xmlns:p14="http://schemas.microsoft.com/office/powerpoint/2010/main" val="10432536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a:p>
            <a:pPr algn="just"/>
            <a:r>
              <a:rPr lang="en-US" b="1" dirty="0"/>
              <a:t>Decision Makers: </a:t>
            </a:r>
            <a:r>
              <a:rPr lang="en-US" dirty="0"/>
              <a:t>The diamond is used for indicating the step of decision making and therefore known as decision box. </a:t>
            </a:r>
            <a:endParaRPr lang="en-IN" dirty="0"/>
          </a:p>
        </p:txBody>
      </p:sp>
      <p:sp>
        <p:nvSpPr>
          <p:cNvPr id="3" name="Title 2"/>
          <p:cNvSpPr>
            <a:spLocks noGrp="1"/>
          </p:cNvSpPr>
          <p:nvPr>
            <p:ph type="title"/>
          </p:nvPr>
        </p:nvSpPr>
        <p:spPr/>
        <p:txBody>
          <a:bodyPr/>
          <a:lstStyle/>
          <a:p>
            <a:endParaRPr lang="en-IN"/>
          </a:p>
        </p:txBody>
      </p:sp>
      <p:sp>
        <p:nvSpPr>
          <p:cNvPr id="4" name="Diamond 3"/>
          <p:cNvSpPr/>
          <p:nvPr/>
        </p:nvSpPr>
        <p:spPr>
          <a:xfrm>
            <a:off x="3275856" y="3573016"/>
            <a:ext cx="2520280" cy="1512168"/>
          </a:xfrm>
          <a:prstGeom prst="diamond">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IN"/>
          </a:p>
        </p:txBody>
      </p:sp>
    </p:spTree>
    <p:extLst>
      <p:ext uri="{BB962C8B-B14F-4D97-AF65-F5344CB8AC3E}">
        <p14:creationId xmlns:p14="http://schemas.microsoft.com/office/powerpoint/2010/main" val="12230246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r>
              <a:rPr lang="en-US" dirty="0"/>
              <a:t>Flow lines indicate the direction being followed in the flowchart. In a Flowchart, every line must have an arrow on it to indicate the direction.</a:t>
            </a:r>
            <a:endParaRPr lang="en-IN" dirty="0"/>
          </a:p>
        </p:txBody>
      </p:sp>
      <p:sp>
        <p:nvSpPr>
          <p:cNvPr id="3" name="Title 2"/>
          <p:cNvSpPr>
            <a:spLocks noGrp="1"/>
          </p:cNvSpPr>
          <p:nvPr>
            <p:ph type="title"/>
          </p:nvPr>
        </p:nvSpPr>
        <p:spPr/>
        <p:txBody>
          <a:bodyPr/>
          <a:lstStyle/>
          <a:p>
            <a:endParaRPr lang="en-IN"/>
          </a:p>
        </p:txBody>
      </p:sp>
      <p:sp>
        <p:nvSpPr>
          <p:cNvPr id="4" name="Right Arrow 3"/>
          <p:cNvSpPr/>
          <p:nvPr/>
        </p:nvSpPr>
        <p:spPr>
          <a:xfrm>
            <a:off x="2843808" y="3645024"/>
            <a:ext cx="1224136" cy="72008"/>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IN"/>
          </a:p>
        </p:txBody>
      </p:sp>
      <p:sp>
        <p:nvSpPr>
          <p:cNvPr id="6" name="Right Arrow 5"/>
          <p:cNvSpPr/>
          <p:nvPr/>
        </p:nvSpPr>
        <p:spPr>
          <a:xfrm rot="10800000">
            <a:off x="2844164" y="4149080"/>
            <a:ext cx="1223780" cy="90010"/>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IN"/>
          </a:p>
        </p:txBody>
      </p:sp>
    </p:spTree>
    <p:extLst>
      <p:ext uri="{BB962C8B-B14F-4D97-AF65-F5344CB8AC3E}">
        <p14:creationId xmlns:p14="http://schemas.microsoft.com/office/powerpoint/2010/main" val="7447515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r>
              <a:rPr lang="en-US" b="1" dirty="0"/>
              <a:t>On- Page connectors: </a:t>
            </a:r>
            <a:r>
              <a:rPr lang="en-US" dirty="0"/>
              <a:t>Circles are used to join the different parts of a flowchart and these circles are called on-page connectors. The uses of these connectors give a neat shape to the flowcharts.</a:t>
            </a:r>
            <a:endParaRPr lang="en-IN" dirty="0"/>
          </a:p>
        </p:txBody>
      </p:sp>
      <p:sp>
        <p:nvSpPr>
          <p:cNvPr id="3" name="Title 2"/>
          <p:cNvSpPr>
            <a:spLocks noGrp="1"/>
          </p:cNvSpPr>
          <p:nvPr>
            <p:ph type="title"/>
          </p:nvPr>
        </p:nvSpPr>
        <p:spPr/>
        <p:txBody>
          <a:bodyPr/>
          <a:lstStyle/>
          <a:p>
            <a:endParaRPr lang="en-IN"/>
          </a:p>
        </p:txBody>
      </p:sp>
      <p:sp>
        <p:nvSpPr>
          <p:cNvPr id="6" name="Flowchart: Connector 5"/>
          <p:cNvSpPr/>
          <p:nvPr/>
        </p:nvSpPr>
        <p:spPr>
          <a:xfrm>
            <a:off x="3419872" y="4149080"/>
            <a:ext cx="1224136" cy="1296144"/>
          </a:xfrm>
          <a:prstGeom prst="flowChartConnector">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IN"/>
          </a:p>
        </p:txBody>
      </p:sp>
    </p:spTree>
    <p:extLst>
      <p:ext uri="{BB962C8B-B14F-4D97-AF65-F5344CB8AC3E}">
        <p14:creationId xmlns:p14="http://schemas.microsoft.com/office/powerpoint/2010/main" val="7579499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a:t>Off-page connectors: </a:t>
            </a:r>
            <a:r>
              <a:rPr lang="en-US" dirty="0"/>
              <a:t>This connector represents a break in the path of flowchart which is too large to fit on a single page. It is similar to on-page connector. The connector symbol marks where the algorithm ends on the first page and where it continues on the second.</a:t>
            </a:r>
            <a:endParaRPr lang="en-IN" dirty="0"/>
          </a:p>
        </p:txBody>
      </p:sp>
      <p:sp>
        <p:nvSpPr>
          <p:cNvPr id="3" name="Title 2"/>
          <p:cNvSpPr>
            <a:spLocks noGrp="1"/>
          </p:cNvSpPr>
          <p:nvPr>
            <p:ph type="title"/>
          </p:nvPr>
        </p:nvSpPr>
        <p:spPr/>
        <p:txBody>
          <a:bodyPr/>
          <a:lstStyle/>
          <a:p>
            <a:endParaRPr lang="en-IN"/>
          </a:p>
        </p:txBody>
      </p:sp>
      <p:sp>
        <p:nvSpPr>
          <p:cNvPr id="4" name="Flowchart: Off-page Connector 3"/>
          <p:cNvSpPr/>
          <p:nvPr/>
        </p:nvSpPr>
        <p:spPr>
          <a:xfrm>
            <a:off x="3779912" y="4781484"/>
            <a:ext cx="1008112" cy="1008112"/>
          </a:xfrm>
          <a:prstGeom prst="flowChartOffpageConnector">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IN"/>
          </a:p>
        </p:txBody>
      </p:sp>
    </p:spTree>
    <p:extLst>
      <p:ext uri="{BB962C8B-B14F-4D97-AF65-F5344CB8AC3E}">
        <p14:creationId xmlns:p14="http://schemas.microsoft.com/office/powerpoint/2010/main" val="22903963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tandard Flowchart Symbol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pic>
        <p:nvPicPr>
          <p:cNvPr id="102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99592" y="503498"/>
            <a:ext cx="7488831" cy="5805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13160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39752" y="1563385"/>
            <a:ext cx="4680520" cy="4572507"/>
          </a:xfrm>
        </p:spPr>
      </p:pic>
      <p:sp>
        <p:nvSpPr>
          <p:cNvPr id="3" name="Title 2"/>
          <p:cNvSpPr>
            <a:spLocks noGrp="1"/>
          </p:cNvSpPr>
          <p:nvPr>
            <p:ph type="title"/>
          </p:nvPr>
        </p:nvSpPr>
        <p:spPr/>
        <p:txBody>
          <a:bodyPr>
            <a:normAutofit/>
          </a:bodyPr>
          <a:lstStyle/>
          <a:p>
            <a:r>
              <a:rPr lang="en-IN" sz="2800" dirty="0"/>
              <a:t>            Largest of three numbers</a:t>
            </a:r>
          </a:p>
        </p:txBody>
      </p:sp>
    </p:spTree>
    <p:extLst>
      <p:ext uri="{BB962C8B-B14F-4D97-AF65-F5344CB8AC3E}">
        <p14:creationId xmlns:p14="http://schemas.microsoft.com/office/powerpoint/2010/main" val="3957622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IN" sz="2800" dirty="0"/>
              <a:t>Factorial of a number</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71600" y="1196752"/>
            <a:ext cx="6552727" cy="4810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31282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IN" sz="3600" dirty="0"/>
              <a:t>Palindrome or not</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90870" y="1340768"/>
            <a:ext cx="3962259" cy="4824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5335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dirty="0">
                <a:latin typeface="Times New Roman" pitchFamily="18" charset="0"/>
                <a:cs typeface="Times New Roman" pitchFamily="18" charset="0"/>
              </a:rPr>
              <a:t>It is a systematic approach to find and  implement the     solution to a problem. </a:t>
            </a:r>
          </a:p>
          <a:p>
            <a:pPr marL="0" indent="0">
              <a:buNone/>
            </a:pP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normAutofit fontScale="90000"/>
          </a:bodyPr>
          <a:lstStyle/>
          <a:p>
            <a:r>
              <a:rPr lang="en-US" dirty="0">
                <a:latin typeface="Times New Roman" pitchFamily="18" charset="0"/>
                <a:cs typeface="Times New Roman" pitchFamily="18" charset="0"/>
              </a:rPr>
              <a:t>   </a:t>
            </a:r>
            <a:br>
              <a:rPr lang="en-US" dirty="0">
                <a:latin typeface="Times New Roman" pitchFamily="18" charset="0"/>
                <a:cs typeface="Times New Roman" pitchFamily="18" charset="0"/>
              </a:rPr>
            </a:br>
            <a:br>
              <a:rPr lang="en-US" dirty="0">
                <a:latin typeface="Times New Roman" pitchFamily="18" charset="0"/>
                <a:cs typeface="Times New Roman" pitchFamily="18" charset="0"/>
              </a:rPr>
            </a:br>
            <a:r>
              <a:rPr lang="en-US" dirty="0">
                <a:latin typeface="Times New Roman" pitchFamily="18" charset="0"/>
                <a:cs typeface="Times New Roman" pitchFamily="18" charset="0"/>
              </a:rPr>
              <a:t>Problem solving </a:t>
            </a:r>
            <a:br>
              <a:rPr lang="en-US" dirty="0">
                <a:latin typeface="Times New Roman" pitchFamily="18" charset="0"/>
                <a:cs typeface="Times New Roman" pitchFamily="18" charset="0"/>
              </a:rPr>
            </a:br>
            <a:endParaRPr lang="en-IN" dirty="0"/>
          </a:p>
        </p:txBody>
      </p:sp>
    </p:spTree>
    <p:extLst>
      <p:ext uri="{BB962C8B-B14F-4D97-AF65-F5344CB8AC3E}">
        <p14:creationId xmlns:p14="http://schemas.microsoft.com/office/powerpoint/2010/main" val="5795319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IN" sz="2800" dirty="0">
                <a:latin typeface="Times New Roman" pitchFamily="18" charset="0"/>
                <a:cs typeface="Times New Roman" pitchFamily="18" charset="0"/>
              </a:rPr>
              <a:t>Count no of </a:t>
            </a:r>
            <a:r>
              <a:rPr lang="en-IN" sz="2800" dirty="0" err="1">
                <a:latin typeface="Times New Roman" pitchFamily="18" charset="0"/>
                <a:cs typeface="Times New Roman" pitchFamily="18" charset="0"/>
              </a:rPr>
              <a:t>even,odd</a:t>
            </a:r>
            <a:r>
              <a:rPr lang="en-IN" sz="2800" dirty="0">
                <a:latin typeface="Times New Roman" pitchFamily="18" charset="0"/>
                <a:cs typeface="Times New Roman" pitchFamily="18" charset="0"/>
              </a:rPr>
              <a:t> and zeros in a list of integers.</a:t>
            </a:r>
          </a:p>
        </p:txBody>
      </p:sp>
      <p:pic>
        <p:nvPicPr>
          <p:cNvPr id="7"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50990" y="1700808"/>
            <a:ext cx="6842019"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85733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80728"/>
            <a:ext cx="8229600" cy="5026563"/>
          </a:xfrm>
        </p:spPr>
        <p:txBody>
          <a:bodyPr>
            <a:normAutofit fontScale="77500" lnSpcReduction="20000"/>
          </a:bodyPr>
          <a:lstStyle/>
          <a:p>
            <a:pPr algn="just"/>
            <a:r>
              <a:rPr lang="en-US" dirty="0"/>
              <a:t>The Pseudo code is neither an algorithm nor a program. It is an abstract form of a program. It consists of English like statements which perform the specific operations. It is defined for an algorithm. It does not use any graphical representation. In pseudo code, the program is represented in terms of words and phrases, but the syntax of program is not strictly followed.  Example: Write a pseudo code to perform the basic arithmetic operations. </a:t>
            </a:r>
          </a:p>
          <a:p>
            <a:endParaRPr lang="en-US" dirty="0"/>
          </a:p>
          <a:p>
            <a:r>
              <a:rPr lang="en-US" dirty="0"/>
              <a:t>Read n1, n2 </a:t>
            </a:r>
          </a:p>
          <a:p>
            <a:r>
              <a:rPr lang="en-US" dirty="0"/>
              <a:t>Sum = n1 + n2</a:t>
            </a:r>
          </a:p>
          <a:p>
            <a:r>
              <a:rPr lang="en-US" dirty="0"/>
              <a:t>Diff = n1 – n2 </a:t>
            </a:r>
          </a:p>
          <a:p>
            <a:r>
              <a:rPr lang="en-US" dirty="0"/>
              <a:t>Mult = n1 * n2 </a:t>
            </a:r>
          </a:p>
          <a:p>
            <a:r>
              <a:rPr lang="en-US" dirty="0"/>
              <a:t>Quot = n1/n2 </a:t>
            </a:r>
          </a:p>
          <a:p>
            <a:r>
              <a:rPr lang="en-US" dirty="0"/>
              <a:t>Print sum, diff, mult, quot </a:t>
            </a:r>
          </a:p>
          <a:p>
            <a:r>
              <a:rPr lang="en-US" dirty="0"/>
              <a:t>End.</a:t>
            </a:r>
            <a:endParaRPr lang="en-IN" dirty="0"/>
          </a:p>
        </p:txBody>
      </p:sp>
      <p:sp>
        <p:nvSpPr>
          <p:cNvPr id="3" name="Title 2"/>
          <p:cNvSpPr>
            <a:spLocks noGrp="1"/>
          </p:cNvSpPr>
          <p:nvPr>
            <p:ph type="title"/>
          </p:nvPr>
        </p:nvSpPr>
        <p:spPr>
          <a:xfrm>
            <a:off x="457200" y="274638"/>
            <a:ext cx="8229600" cy="706090"/>
          </a:xfrm>
        </p:spPr>
        <p:txBody>
          <a:bodyPr>
            <a:normAutofit fontScale="90000"/>
          </a:bodyPr>
          <a:lstStyle/>
          <a:p>
            <a:r>
              <a:rPr lang="en-IN" dirty="0"/>
              <a:t>Pseudo code</a:t>
            </a:r>
          </a:p>
        </p:txBody>
      </p:sp>
    </p:spTree>
    <p:extLst>
      <p:ext uri="{BB962C8B-B14F-4D97-AF65-F5344CB8AC3E}">
        <p14:creationId xmlns:p14="http://schemas.microsoft.com/office/powerpoint/2010/main" val="27424635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endParaRPr lang="en-US" b="1" dirty="0"/>
          </a:p>
          <a:p>
            <a:r>
              <a:rPr lang="en-US" b="1" dirty="0"/>
              <a:t>C programming language</a:t>
            </a:r>
            <a:r>
              <a:rPr lang="en-US" dirty="0"/>
              <a:t> was developed in 1972 by Dennis Ritchie at bell laboratories of AT&amp;T (American Telephone &amp; Telegraph), located in the U.S.A.</a:t>
            </a:r>
          </a:p>
          <a:p>
            <a:r>
              <a:rPr lang="en-US" b="1" dirty="0"/>
              <a:t>Dennis Ritchie</a:t>
            </a:r>
            <a:r>
              <a:rPr lang="en-US" dirty="0"/>
              <a:t> is known as the </a:t>
            </a:r>
            <a:r>
              <a:rPr lang="en-US" b="1" dirty="0"/>
              <a:t>founder of the c language</a:t>
            </a:r>
            <a:r>
              <a:rPr lang="en-US" dirty="0"/>
              <a:t>.</a:t>
            </a:r>
          </a:p>
          <a:p>
            <a:pPr marL="109728" indent="0">
              <a:buNone/>
            </a:pPr>
            <a:endParaRPr lang="en-US" dirty="0"/>
          </a:p>
          <a:p>
            <a:pPr marL="109728" indent="0">
              <a:buNone/>
            </a:pPr>
            <a:endParaRPr lang="en-US" dirty="0"/>
          </a:p>
          <a:p>
            <a:pPr marL="109728" indent="0">
              <a:buNone/>
            </a:pPr>
            <a:endParaRPr lang="en-US" dirty="0"/>
          </a:p>
          <a:p>
            <a:endParaRPr lang="en-US" dirty="0"/>
          </a:p>
          <a:p>
            <a:endParaRPr lang="en-US" dirty="0"/>
          </a:p>
          <a:p>
            <a:pPr marL="109728" indent="0">
              <a:buNone/>
            </a:pPr>
            <a:endParaRPr lang="en-IN" dirty="0"/>
          </a:p>
        </p:txBody>
      </p:sp>
      <p:sp>
        <p:nvSpPr>
          <p:cNvPr id="3" name="Title 2"/>
          <p:cNvSpPr>
            <a:spLocks noGrp="1"/>
          </p:cNvSpPr>
          <p:nvPr>
            <p:ph type="title"/>
          </p:nvPr>
        </p:nvSpPr>
        <p:spPr>
          <a:xfrm>
            <a:off x="457200" y="404664"/>
            <a:ext cx="8229600" cy="1012974"/>
          </a:xfrm>
        </p:spPr>
        <p:txBody>
          <a:bodyPr>
            <a:normAutofit fontScale="90000"/>
          </a:bodyPr>
          <a:lstStyle/>
          <a:p>
            <a:br>
              <a:rPr lang="en-IN" dirty="0"/>
            </a:br>
            <a:r>
              <a:rPr lang="en-IN" sz="3600" dirty="0"/>
              <a:t>Unit -2</a:t>
            </a:r>
            <a:br>
              <a:rPr lang="en-IN" dirty="0"/>
            </a:br>
            <a:r>
              <a:rPr lang="en-US" dirty="0"/>
              <a:t>Overview of C: Importance of C </a:t>
            </a:r>
            <a:br>
              <a:rPr lang="en-US" dirty="0"/>
            </a:br>
            <a:endParaRPr lang="en-IN" dirty="0"/>
          </a:p>
        </p:txBody>
      </p:sp>
    </p:spTree>
    <p:extLst>
      <p:ext uri="{BB962C8B-B14F-4D97-AF65-F5344CB8AC3E}">
        <p14:creationId xmlns:p14="http://schemas.microsoft.com/office/powerpoint/2010/main" val="30805361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96752"/>
            <a:ext cx="8229600" cy="4810539"/>
          </a:xfrm>
        </p:spPr>
        <p:txBody>
          <a:bodyPr>
            <a:normAutofit lnSpcReduction="10000"/>
          </a:bodyPr>
          <a:lstStyle/>
          <a:p>
            <a:pPr marL="109728" indent="0">
              <a:buNone/>
            </a:pPr>
            <a:endParaRPr lang="en-US" dirty="0"/>
          </a:p>
          <a:p>
            <a:r>
              <a:rPr lang="en-US" dirty="0"/>
              <a:t>It is one of the most popular programming languages in the world.</a:t>
            </a:r>
          </a:p>
          <a:p>
            <a:r>
              <a:rPr lang="en-US" dirty="0"/>
              <a:t>If you know C, you will have no problem learning other popular programming languages such as Java, Python, C++, C#, </a:t>
            </a:r>
            <a:r>
              <a:rPr lang="en-US" dirty="0" err="1"/>
              <a:t>etc</a:t>
            </a:r>
            <a:r>
              <a:rPr lang="en-US" dirty="0"/>
              <a:t>, as the syntax is similar</a:t>
            </a:r>
          </a:p>
          <a:p>
            <a:r>
              <a:rPr lang="en-US" dirty="0"/>
              <a:t>C is very fast, compared to other programming languages, like </a:t>
            </a:r>
            <a:r>
              <a:rPr lang="en-US" dirty="0">
                <a:hlinkClick r:id="rId2"/>
              </a:rPr>
              <a:t>Java</a:t>
            </a:r>
            <a:r>
              <a:rPr lang="en-US" dirty="0"/>
              <a:t> and </a:t>
            </a:r>
            <a:r>
              <a:rPr lang="en-US" dirty="0">
                <a:hlinkClick r:id="rId3"/>
              </a:rPr>
              <a:t>Python</a:t>
            </a:r>
            <a:endParaRPr lang="en-US" dirty="0"/>
          </a:p>
          <a:p>
            <a:r>
              <a:rPr lang="en-US" dirty="0"/>
              <a:t>C is very versatile; it can be used in both applications and technologies</a:t>
            </a:r>
          </a:p>
        </p:txBody>
      </p:sp>
      <p:sp>
        <p:nvSpPr>
          <p:cNvPr id="3" name="Title 2"/>
          <p:cNvSpPr>
            <a:spLocks noGrp="1"/>
          </p:cNvSpPr>
          <p:nvPr>
            <p:ph type="title"/>
          </p:nvPr>
        </p:nvSpPr>
        <p:spPr/>
        <p:txBody>
          <a:bodyPr>
            <a:normAutofit fontScale="90000"/>
          </a:bodyPr>
          <a:lstStyle/>
          <a:p>
            <a:r>
              <a:rPr lang="en-US" dirty="0"/>
              <a:t> Why Learn C?</a:t>
            </a:r>
            <a:br>
              <a:rPr lang="en-US" dirty="0"/>
            </a:br>
            <a:endParaRPr lang="en-IN" dirty="0"/>
          </a:p>
        </p:txBody>
      </p:sp>
    </p:spTree>
    <p:extLst>
      <p:ext uri="{BB962C8B-B14F-4D97-AF65-F5344CB8AC3E}">
        <p14:creationId xmlns:p14="http://schemas.microsoft.com/office/powerpoint/2010/main" val="1032580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576302538"/>
              </p:ext>
            </p:extLst>
          </p:nvPr>
        </p:nvGraphicFramePr>
        <p:xfrm>
          <a:off x="1244551" y="764705"/>
          <a:ext cx="6783834" cy="5472610"/>
        </p:xfrm>
        <a:graphic>
          <a:graphicData uri="http://schemas.openxmlformats.org/drawingml/2006/table">
            <a:tbl>
              <a:tblPr/>
              <a:tblGrid>
                <a:gridCol w="2261278">
                  <a:extLst>
                    <a:ext uri="{9D8B030D-6E8A-4147-A177-3AD203B41FA5}">
                      <a16:colId xmlns:a16="http://schemas.microsoft.com/office/drawing/2014/main" val="20000"/>
                    </a:ext>
                  </a:extLst>
                </a:gridCol>
                <a:gridCol w="2261278">
                  <a:extLst>
                    <a:ext uri="{9D8B030D-6E8A-4147-A177-3AD203B41FA5}">
                      <a16:colId xmlns:a16="http://schemas.microsoft.com/office/drawing/2014/main" val="20001"/>
                    </a:ext>
                  </a:extLst>
                </a:gridCol>
                <a:gridCol w="2261278">
                  <a:extLst>
                    <a:ext uri="{9D8B030D-6E8A-4147-A177-3AD203B41FA5}">
                      <a16:colId xmlns:a16="http://schemas.microsoft.com/office/drawing/2014/main" val="20002"/>
                    </a:ext>
                  </a:extLst>
                </a:gridCol>
              </a:tblGrid>
              <a:tr h="541051">
                <a:tc>
                  <a:txBody>
                    <a:bodyPr/>
                    <a:lstStyle/>
                    <a:p>
                      <a:pPr algn="l" fontAlgn="t"/>
                      <a:r>
                        <a:rPr lang="en-IN" sz="1700" dirty="0">
                          <a:solidFill>
                            <a:srgbClr val="FFFFFF"/>
                          </a:solidFill>
                          <a:effectLst/>
                        </a:rPr>
                        <a:t>Language</a:t>
                      </a:r>
                    </a:p>
                  </a:txBody>
                  <a:tcPr marL="91693" marR="91693" marT="91693" marB="91693">
                    <a:lnL w="12700" cap="flat" cmpd="sng" algn="ctr">
                      <a:solidFill>
                        <a:srgbClr val="B0FCF0"/>
                      </a:solidFill>
                      <a:prstDash val="solid"/>
                      <a:round/>
                      <a:headEnd type="none" w="med" len="med"/>
                      <a:tailEnd type="none" w="med" len="med"/>
                    </a:lnL>
                    <a:lnR w="12700" cap="flat" cmpd="sng" algn="ctr">
                      <a:solidFill>
                        <a:srgbClr val="30F3F0"/>
                      </a:solidFill>
                      <a:prstDash val="solid"/>
                      <a:round/>
                      <a:headEnd type="none" w="med" len="med"/>
                      <a:tailEnd type="none" w="med" len="med"/>
                    </a:lnR>
                    <a:lnT w="12700" cap="flat" cmpd="sng" algn="ctr">
                      <a:solidFill>
                        <a:srgbClr val="B0FCF0"/>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0D4549"/>
                    </a:solidFill>
                  </a:tcPr>
                </a:tc>
                <a:tc>
                  <a:txBody>
                    <a:bodyPr/>
                    <a:lstStyle/>
                    <a:p>
                      <a:pPr algn="l" fontAlgn="t"/>
                      <a:r>
                        <a:rPr lang="en-IN" sz="1700" dirty="0">
                          <a:solidFill>
                            <a:srgbClr val="FFFFFF"/>
                          </a:solidFill>
                          <a:effectLst/>
                        </a:rPr>
                        <a:t>Year</a:t>
                      </a:r>
                    </a:p>
                  </a:txBody>
                  <a:tcPr marL="91693" marR="91693" marT="91693" marB="91693">
                    <a:lnL w="12700" cap="flat" cmpd="sng" algn="ctr">
                      <a:solidFill>
                        <a:srgbClr val="30F3F0"/>
                      </a:solidFill>
                      <a:prstDash val="solid"/>
                      <a:round/>
                      <a:headEnd type="none" w="med" len="med"/>
                      <a:tailEnd type="none" w="med" len="med"/>
                    </a:lnL>
                    <a:lnR w="12700" cap="flat" cmpd="sng" algn="ctr">
                      <a:solidFill>
                        <a:srgbClr val="D0F4F0"/>
                      </a:solidFill>
                      <a:prstDash val="solid"/>
                      <a:round/>
                      <a:headEnd type="none" w="med" len="med"/>
                      <a:tailEnd type="none" w="med" len="med"/>
                    </a:lnR>
                    <a:lnT w="12700" cap="flat" cmpd="sng" algn="ctr">
                      <a:solidFill>
                        <a:srgbClr val="30F3F0"/>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0D4549"/>
                    </a:solidFill>
                  </a:tcPr>
                </a:tc>
                <a:tc>
                  <a:txBody>
                    <a:bodyPr/>
                    <a:lstStyle/>
                    <a:p>
                      <a:pPr algn="l" fontAlgn="t"/>
                      <a:r>
                        <a:rPr lang="en-IN" sz="1700">
                          <a:solidFill>
                            <a:srgbClr val="FFFFFF"/>
                          </a:solidFill>
                          <a:effectLst/>
                        </a:rPr>
                        <a:t>Developed By</a:t>
                      </a:r>
                    </a:p>
                  </a:txBody>
                  <a:tcPr marL="91693" marR="91693" marT="91693" marB="91693">
                    <a:lnL w="12700" cap="flat" cmpd="sng" algn="ctr">
                      <a:solidFill>
                        <a:srgbClr val="D0F4F0"/>
                      </a:solidFill>
                      <a:prstDash val="solid"/>
                      <a:round/>
                      <a:headEnd type="none" w="med" len="med"/>
                      <a:tailEnd type="none" w="med" len="med"/>
                    </a:lnL>
                    <a:lnR w="12700" cap="flat" cmpd="sng" algn="ctr">
                      <a:solidFill>
                        <a:srgbClr val="D0F4F0"/>
                      </a:solidFill>
                      <a:prstDash val="solid"/>
                      <a:round/>
                      <a:headEnd type="none" w="med" len="med"/>
                      <a:tailEnd type="none" w="med" len="med"/>
                    </a:lnR>
                    <a:lnT w="12700" cap="flat" cmpd="sng" algn="ctr">
                      <a:solidFill>
                        <a:srgbClr val="D0F4F0"/>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0D4549"/>
                    </a:solidFill>
                  </a:tcPr>
                </a:tc>
                <a:extLst>
                  <a:ext uri="{0D108BD9-81ED-4DB2-BD59-A6C34878D82A}">
                    <a16:rowId xmlns:a16="http://schemas.microsoft.com/office/drawing/2014/main" val="10000"/>
                  </a:ext>
                </a:extLst>
              </a:tr>
              <a:tr h="816013">
                <a:tc>
                  <a:txBody>
                    <a:bodyPr/>
                    <a:lstStyle/>
                    <a:p>
                      <a:r>
                        <a:rPr lang="en-IN" sz="1700">
                          <a:effectLst/>
                        </a:rPr>
                        <a:t>Algol</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sz="1700" dirty="0">
                          <a:effectLst/>
                        </a:rPr>
                        <a:t>1960</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sz="1700">
                          <a:effectLst/>
                        </a:rPr>
                        <a:t>International Group</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496704">
                <a:tc>
                  <a:txBody>
                    <a:bodyPr/>
                    <a:lstStyle/>
                    <a:p>
                      <a:r>
                        <a:rPr lang="en-IN" sz="1700">
                          <a:effectLst/>
                        </a:rPr>
                        <a:t>BCPL</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sz="1700">
                          <a:effectLst/>
                        </a:rPr>
                        <a:t>1967</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sz="1700">
                          <a:effectLst/>
                        </a:rPr>
                        <a:t>Martin Richard</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extLst>
                  <a:ext uri="{0D108BD9-81ED-4DB2-BD59-A6C34878D82A}">
                    <a16:rowId xmlns:a16="http://schemas.microsoft.com/office/drawing/2014/main" val="10002"/>
                  </a:ext>
                </a:extLst>
              </a:tr>
              <a:tr h="496704">
                <a:tc>
                  <a:txBody>
                    <a:bodyPr/>
                    <a:lstStyle/>
                    <a:p>
                      <a:r>
                        <a:rPr lang="en-IN" sz="1700">
                          <a:effectLst/>
                        </a:rPr>
                        <a:t>B</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sz="1700">
                          <a:effectLst/>
                        </a:rPr>
                        <a:t>1970</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sz="1700">
                          <a:effectLst/>
                        </a:rPr>
                        <a:t>Ken Thompson</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496704">
                <a:tc>
                  <a:txBody>
                    <a:bodyPr/>
                    <a:lstStyle/>
                    <a:p>
                      <a:r>
                        <a:rPr lang="en-IN" sz="1700">
                          <a:effectLst/>
                        </a:rPr>
                        <a:t>Traditional C</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sz="1700">
                          <a:effectLst/>
                        </a:rPr>
                        <a:t>1972</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sz="1700" dirty="0">
                          <a:effectLst/>
                        </a:rPr>
                        <a:t>Dennis Ritchie</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extLst>
                  <a:ext uri="{0D108BD9-81ED-4DB2-BD59-A6C34878D82A}">
                    <a16:rowId xmlns:a16="http://schemas.microsoft.com/office/drawing/2014/main" val="10004"/>
                  </a:ext>
                </a:extLst>
              </a:tr>
              <a:tr h="816013">
                <a:tc>
                  <a:txBody>
                    <a:bodyPr/>
                    <a:lstStyle/>
                    <a:p>
                      <a:r>
                        <a:rPr lang="en-IN" sz="1700">
                          <a:effectLst/>
                        </a:rPr>
                        <a:t>K &amp; R C</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sz="1700">
                          <a:effectLst/>
                        </a:rPr>
                        <a:t>1978</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sz="1700" dirty="0">
                          <a:effectLst/>
                        </a:rPr>
                        <a:t>Kernighan &amp; Dennis Ritchie</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496704">
                <a:tc>
                  <a:txBody>
                    <a:bodyPr/>
                    <a:lstStyle/>
                    <a:p>
                      <a:r>
                        <a:rPr lang="en-IN" sz="1700">
                          <a:effectLst/>
                        </a:rPr>
                        <a:t>ANSI C</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sz="1700">
                          <a:effectLst/>
                        </a:rPr>
                        <a:t>1989</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sz="1700">
                          <a:effectLst/>
                        </a:rPr>
                        <a:t>ANSI Committee</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extLst>
                  <a:ext uri="{0D108BD9-81ED-4DB2-BD59-A6C34878D82A}">
                    <a16:rowId xmlns:a16="http://schemas.microsoft.com/office/drawing/2014/main" val="10006"/>
                  </a:ext>
                </a:extLst>
              </a:tr>
              <a:tr h="496704">
                <a:tc>
                  <a:txBody>
                    <a:bodyPr/>
                    <a:lstStyle/>
                    <a:p>
                      <a:r>
                        <a:rPr lang="en-IN" sz="1700">
                          <a:effectLst/>
                        </a:rPr>
                        <a:t>ANSI/ISO C</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sz="1700">
                          <a:effectLst/>
                        </a:rPr>
                        <a:t>1990</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sz="1700">
                          <a:effectLst/>
                        </a:rPr>
                        <a:t>ISO Committee</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816013">
                <a:tc>
                  <a:txBody>
                    <a:bodyPr/>
                    <a:lstStyle/>
                    <a:p>
                      <a:r>
                        <a:rPr lang="en-IN" sz="1700">
                          <a:effectLst/>
                        </a:rPr>
                        <a:t>C99</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sz="1700">
                          <a:effectLst/>
                        </a:rPr>
                        <a:t>1999</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sz="1700" dirty="0">
                          <a:effectLst/>
                        </a:rPr>
                        <a:t>Standardization Committee</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extLst>
                  <a:ext uri="{0D108BD9-81ED-4DB2-BD59-A6C34878D82A}">
                    <a16:rowId xmlns:a16="http://schemas.microsoft.com/office/drawing/2014/main" val="10008"/>
                  </a:ext>
                </a:extLst>
              </a:tr>
            </a:tbl>
          </a:graphicData>
        </a:graphic>
      </p:graphicFrame>
      <p:sp>
        <p:nvSpPr>
          <p:cNvPr id="3" name="Title 2"/>
          <p:cNvSpPr>
            <a:spLocks noGrp="1"/>
          </p:cNvSpPr>
          <p:nvPr>
            <p:ph type="title"/>
          </p:nvPr>
        </p:nvSpPr>
        <p:spPr>
          <a:xfrm>
            <a:off x="457200" y="274638"/>
            <a:ext cx="8229600" cy="274042"/>
          </a:xfrm>
        </p:spPr>
        <p:txBody>
          <a:bodyPr>
            <a:normAutofit fontScale="90000"/>
          </a:bodyPr>
          <a:lstStyle/>
          <a:p>
            <a:r>
              <a:rPr lang="en-IN" dirty="0">
                <a:latin typeface="Times New Roman" pitchFamily="18" charset="0"/>
                <a:cs typeface="Times New Roman" pitchFamily="18" charset="0"/>
              </a:rPr>
              <a:t>                     History of C</a:t>
            </a:r>
          </a:p>
        </p:txBody>
      </p:sp>
    </p:spTree>
    <p:extLst>
      <p:ext uri="{BB962C8B-B14F-4D97-AF65-F5344CB8AC3E}">
        <p14:creationId xmlns:p14="http://schemas.microsoft.com/office/powerpoint/2010/main" val="37563410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dirty="0">
                <a:latin typeface="Times New Roman" pitchFamily="18" charset="0"/>
                <a:cs typeface="Times New Roman" pitchFamily="18" charset="0"/>
              </a:rPr>
              <a:t>FEATURES OF C</a:t>
            </a: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59632" y="1196752"/>
            <a:ext cx="6230182"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89148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48680"/>
            <a:ext cx="8229600" cy="5458611"/>
          </a:xfrm>
        </p:spPr>
        <p:txBody>
          <a:bodyPr>
            <a:normAutofit fontScale="92500" lnSpcReduction="10000"/>
          </a:bodyPr>
          <a:lstStyle/>
          <a:p>
            <a:pPr marL="109728" indent="0">
              <a:buNone/>
            </a:pPr>
            <a:r>
              <a:rPr lang="en-US" sz="2600" b="1" dirty="0">
                <a:latin typeface="Times New Roman" pitchFamily="18" charset="0"/>
                <a:cs typeface="Times New Roman" pitchFamily="18" charset="0"/>
              </a:rPr>
              <a:t>1) Simple</a:t>
            </a:r>
          </a:p>
          <a:p>
            <a:pPr marL="109728" indent="0">
              <a:buNone/>
            </a:pPr>
            <a:r>
              <a:rPr lang="en-US" sz="2400" dirty="0">
                <a:latin typeface="Times New Roman" pitchFamily="18" charset="0"/>
                <a:cs typeface="Times New Roman" pitchFamily="18" charset="0"/>
              </a:rPr>
              <a:t>C is a simple language in the sense that it    provides a structured approach (to break the problem into parts), the rich set of library functions, data types, etc.</a:t>
            </a:r>
          </a:p>
          <a:p>
            <a:pPr marL="109728" indent="0">
              <a:buNone/>
            </a:pPr>
            <a:r>
              <a:rPr lang="en-US" sz="2600" b="1" dirty="0">
                <a:latin typeface="Times New Roman" pitchFamily="18" charset="0"/>
                <a:cs typeface="Times New Roman" pitchFamily="18" charset="0"/>
              </a:rPr>
              <a:t>2) Machine Independent or Portable</a:t>
            </a:r>
          </a:p>
          <a:p>
            <a:pPr marL="109728" indent="0">
              <a:buNone/>
            </a:pPr>
            <a:r>
              <a:rPr lang="en-US" sz="2400" dirty="0">
                <a:latin typeface="Times New Roman" pitchFamily="18" charset="0"/>
                <a:cs typeface="Times New Roman" pitchFamily="18" charset="0"/>
              </a:rPr>
              <a:t>Unlike assembly language, c programs can be executed on different machines with some machine specific changes. Therefore, C is a machine independent language.</a:t>
            </a:r>
          </a:p>
          <a:p>
            <a:pPr marL="109728" indent="0">
              <a:buNone/>
            </a:pPr>
            <a:r>
              <a:rPr lang="en-US" sz="2600" b="1" dirty="0">
                <a:latin typeface="Times New Roman" pitchFamily="18" charset="0"/>
                <a:cs typeface="Times New Roman" pitchFamily="18" charset="0"/>
              </a:rPr>
              <a:t>3) Mid-level programming language</a:t>
            </a:r>
          </a:p>
          <a:p>
            <a:pPr marL="109728" indent="0">
              <a:buNone/>
            </a:pPr>
            <a:r>
              <a:rPr lang="en-US" dirty="0">
                <a:latin typeface="Times New Roman" pitchFamily="18" charset="0"/>
                <a:cs typeface="Times New Roman" pitchFamily="18" charset="0"/>
              </a:rPr>
              <a:t>Although, C is intended to do low-level programming. It is used to develop system applications such as kernel, driver, etc. It also supports the features of a high-level language. That is why it is known as mid-level language.</a:t>
            </a:r>
          </a:p>
          <a:p>
            <a:pPr marL="109728" indent="0">
              <a:buNone/>
            </a:pPr>
            <a:br>
              <a:rPr lang="en-US" dirty="0">
                <a:latin typeface="Times New Roman" pitchFamily="18" charset="0"/>
                <a:cs typeface="Times New Roman" pitchFamily="18" charset="0"/>
                <a:hlinkClick r:id="rId2"/>
              </a:rPr>
            </a:b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8070079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48680"/>
            <a:ext cx="8229600" cy="5458611"/>
          </a:xfrm>
        </p:spPr>
        <p:txBody>
          <a:bodyPr>
            <a:normAutofit/>
          </a:bodyPr>
          <a:lstStyle/>
          <a:p>
            <a:pPr marL="109728" indent="0">
              <a:buNone/>
            </a:pPr>
            <a:r>
              <a:rPr lang="en-US" sz="2400" b="1" dirty="0">
                <a:latin typeface="Times New Roman" pitchFamily="18" charset="0"/>
                <a:cs typeface="Times New Roman" pitchFamily="18" charset="0"/>
              </a:rPr>
              <a:t>4) Structured programming language</a:t>
            </a:r>
          </a:p>
          <a:p>
            <a:pPr marL="109728" indent="0">
              <a:buNone/>
            </a:pPr>
            <a:r>
              <a:rPr lang="en-US" sz="2400" dirty="0">
                <a:latin typeface="Times New Roman" pitchFamily="18" charset="0"/>
                <a:cs typeface="Times New Roman" pitchFamily="18" charset="0"/>
              </a:rPr>
              <a:t>C is a structured programming language in the sense that we can break the program into parts using functions. So, it is easy to understand and modify. Functions also provide code reusability.</a:t>
            </a:r>
          </a:p>
          <a:p>
            <a:pPr marL="109728" indent="0">
              <a:buNone/>
            </a:pPr>
            <a:r>
              <a:rPr lang="en-US" sz="2400" b="1" dirty="0">
                <a:latin typeface="Times New Roman" pitchFamily="18" charset="0"/>
                <a:cs typeface="Times New Roman" pitchFamily="18" charset="0"/>
              </a:rPr>
              <a:t>5) Rich Library</a:t>
            </a:r>
          </a:p>
          <a:p>
            <a:pPr marL="109728" indent="0">
              <a:buNone/>
            </a:pPr>
            <a:r>
              <a:rPr lang="en-US" sz="2400" dirty="0">
                <a:latin typeface="Times New Roman" pitchFamily="18" charset="0"/>
                <a:cs typeface="Times New Roman" pitchFamily="18" charset="0"/>
              </a:rPr>
              <a:t>C provides a lot of inbuilt functions that make the development fast.</a:t>
            </a:r>
          </a:p>
          <a:p>
            <a:pPr marL="109728" indent="0">
              <a:buNone/>
            </a:pPr>
            <a:r>
              <a:rPr lang="en-US" sz="2400" b="1" dirty="0">
                <a:latin typeface="Times New Roman" pitchFamily="18" charset="0"/>
                <a:cs typeface="Times New Roman" pitchFamily="18" charset="0"/>
              </a:rPr>
              <a:t>6) Memory Management</a:t>
            </a:r>
          </a:p>
          <a:p>
            <a:pPr marL="109728" indent="0">
              <a:buNone/>
            </a:pPr>
            <a:r>
              <a:rPr lang="en-US" sz="2400" dirty="0">
                <a:latin typeface="Times New Roman" pitchFamily="18" charset="0"/>
                <a:cs typeface="Times New Roman" pitchFamily="18" charset="0"/>
              </a:rPr>
              <a:t>It supports the feature of dynamic memory allocation. In C language, we can free the allocated memory at any time by calling the </a:t>
            </a:r>
            <a:r>
              <a:rPr lang="en-US" sz="2400" b="1" dirty="0">
                <a:latin typeface="Times New Roman" pitchFamily="18" charset="0"/>
                <a:cs typeface="Times New Roman" pitchFamily="18" charset="0"/>
              </a:rPr>
              <a:t>free()</a:t>
            </a:r>
            <a:r>
              <a:rPr lang="en-US" sz="2400" dirty="0">
                <a:latin typeface="Times New Roman" pitchFamily="18" charset="0"/>
                <a:cs typeface="Times New Roman" pitchFamily="18" charset="0"/>
              </a:rPr>
              <a:t> function.</a:t>
            </a:r>
          </a:p>
          <a:p>
            <a:pPr marL="109728" indent="0">
              <a:buNone/>
            </a:pPr>
            <a:endParaRPr lang="en-IN" sz="2400" dirty="0"/>
          </a:p>
        </p:txBody>
      </p:sp>
    </p:spTree>
    <p:extLst>
      <p:ext uri="{BB962C8B-B14F-4D97-AF65-F5344CB8AC3E}">
        <p14:creationId xmlns:p14="http://schemas.microsoft.com/office/powerpoint/2010/main" val="21061226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80728"/>
            <a:ext cx="8229600" cy="5184576"/>
          </a:xfrm>
        </p:spPr>
        <p:txBody>
          <a:bodyPr>
            <a:normAutofit/>
          </a:bodyPr>
          <a:lstStyle/>
          <a:p>
            <a:pPr marL="109728" indent="0">
              <a:buNone/>
            </a:pPr>
            <a:r>
              <a:rPr lang="en-US" sz="2400" b="1" dirty="0">
                <a:latin typeface="Times New Roman" pitchFamily="18" charset="0"/>
                <a:cs typeface="Times New Roman" pitchFamily="18" charset="0"/>
              </a:rPr>
              <a:t>7) Speed</a:t>
            </a:r>
          </a:p>
          <a:p>
            <a:pPr marL="109728" indent="0">
              <a:buNone/>
            </a:pPr>
            <a:r>
              <a:rPr lang="en-US" sz="2600" dirty="0">
                <a:latin typeface="Times New Roman" pitchFamily="18" charset="0"/>
                <a:cs typeface="Times New Roman" pitchFamily="18" charset="0"/>
              </a:rPr>
              <a:t>The compilation and execution time of C language is fast since there are lesser inbuilt functions and hence the lesser overhead.</a:t>
            </a:r>
          </a:p>
          <a:p>
            <a:pPr marL="109728" indent="0">
              <a:buNone/>
            </a:pPr>
            <a:r>
              <a:rPr lang="en-US" sz="2400" b="1" dirty="0">
                <a:latin typeface="Times New Roman" pitchFamily="18" charset="0"/>
                <a:cs typeface="Times New Roman" pitchFamily="18" charset="0"/>
              </a:rPr>
              <a:t>8) Pointer</a:t>
            </a:r>
          </a:p>
          <a:p>
            <a:pPr marL="109728" indent="0">
              <a:buNone/>
            </a:pPr>
            <a:r>
              <a:rPr lang="en-US" sz="2600" dirty="0">
                <a:latin typeface="Times New Roman" pitchFamily="18" charset="0"/>
                <a:cs typeface="Times New Roman" pitchFamily="18" charset="0"/>
              </a:rPr>
              <a:t>C provides the feature of pointers. We can directly interact with the memory by using the pointers. We can use pointers for memory, structures, functions, array, etc.</a:t>
            </a:r>
          </a:p>
          <a:p>
            <a:pPr marL="109728" indent="0">
              <a:buNone/>
            </a:pPr>
            <a:r>
              <a:rPr lang="en-US" sz="2400" b="1" dirty="0">
                <a:latin typeface="Times New Roman" pitchFamily="18" charset="0"/>
                <a:cs typeface="Times New Roman" pitchFamily="18" charset="0"/>
              </a:rPr>
              <a:t>9) Recursion</a:t>
            </a:r>
          </a:p>
          <a:p>
            <a:pPr marL="109728" indent="0">
              <a:buNone/>
            </a:pPr>
            <a:r>
              <a:rPr lang="en-US" sz="2600" dirty="0">
                <a:latin typeface="Times New Roman" pitchFamily="18" charset="0"/>
                <a:cs typeface="Times New Roman" pitchFamily="18" charset="0"/>
              </a:rPr>
              <a:t>In C, we can call the function within the function. It provides code reusability for every function. Recursion enables us to use the approach of backtracking.</a:t>
            </a:r>
          </a:p>
          <a:p>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11975187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dirty="0"/>
              <a:t>Basic structure of a c program</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146322714"/>
              </p:ext>
            </p:extLst>
          </p:nvPr>
        </p:nvGraphicFramePr>
        <p:xfrm>
          <a:off x="539552" y="1313264"/>
          <a:ext cx="8229600" cy="5212080"/>
        </p:xfrm>
        <a:graphic>
          <a:graphicData uri="http://schemas.openxmlformats.org/drawingml/2006/table">
            <a:tbl>
              <a:tblPr firstRow="1" bandRow="1">
                <a:tableStyleId>{5940675A-B579-460E-94D1-54222C63F5DA}</a:tableStyleId>
              </a:tblPr>
              <a:tblGrid>
                <a:gridCol w="8229600">
                  <a:extLst>
                    <a:ext uri="{9D8B030D-6E8A-4147-A177-3AD203B41FA5}">
                      <a16:colId xmlns:a16="http://schemas.microsoft.com/office/drawing/2014/main" val="20000"/>
                    </a:ext>
                  </a:extLst>
                </a:gridCol>
              </a:tblGrid>
              <a:tr h="331814">
                <a:tc>
                  <a:txBody>
                    <a:bodyPr/>
                    <a:lstStyle/>
                    <a:p>
                      <a:r>
                        <a:rPr lang="en-IN" dirty="0"/>
                        <a:t>Documentation section</a:t>
                      </a:r>
                    </a:p>
                  </a:txBody>
                  <a:tcPr/>
                </a:tc>
                <a:extLst>
                  <a:ext uri="{0D108BD9-81ED-4DB2-BD59-A6C34878D82A}">
                    <a16:rowId xmlns:a16="http://schemas.microsoft.com/office/drawing/2014/main" val="10000"/>
                  </a:ext>
                </a:extLst>
              </a:tr>
              <a:tr h="331814">
                <a:tc>
                  <a:txBody>
                    <a:bodyPr/>
                    <a:lstStyle/>
                    <a:p>
                      <a:r>
                        <a:rPr lang="en-IN" dirty="0"/>
                        <a:t>Link section</a:t>
                      </a:r>
                    </a:p>
                  </a:txBody>
                  <a:tcPr/>
                </a:tc>
                <a:extLst>
                  <a:ext uri="{0D108BD9-81ED-4DB2-BD59-A6C34878D82A}">
                    <a16:rowId xmlns:a16="http://schemas.microsoft.com/office/drawing/2014/main" val="10001"/>
                  </a:ext>
                </a:extLst>
              </a:tr>
              <a:tr h="331814">
                <a:tc>
                  <a:txBody>
                    <a:bodyPr/>
                    <a:lstStyle/>
                    <a:p>
                      <a:r>
                        <a:rPr lang="en-IN" dirty="0"/>
                        <a:t>Definition section</a:t>
                      </a:r>
                    </a:p>
                  </a:txBody>
                  <a:tcPr/>
                </a:tc>
                <a:extLst>
                  <a:ext uri="{0D108BD9-81ED-4DB2-BD59-A6C34878D82A}">
                    <a16:rowId xmlns:a16="http://schemas.microsoft.com/office/drawing/2014/main" val="10002"/>
                  </a:ext>
                </a:extLst>
              </a:tr>
              <a:tr h="331814">
                <a:tc>
                  <a:txBody>
                    <a:bodyPr/>
                    <a:lstStyle/>
                    <a:p>
                      <a:r>
                        <a:rPr lang="en-IN" dirty="0"/>
                        <a:t>Global Declaration</a:t>
                      </a:r>
                      <a:r>
                        <a:rPr lang="en-IN" baseline="0" dirty="0"/>
                        <a:t> section</a:t>
                      </a:r>
                      <a:endParaRPr lang="en-IN" dirty="0"/>
                    </a:p>
                  </a:txBody>
                  <a:tcPr/>
                </a:tc>
                <a:extLst>
                  <a:ext uri="{0D108BD9-81ED-4DB2-BD59-A6C34878D82A}">
                    <a16:rowId xmlns:a16="http://schemas.microsoft.com/office/drawing/2014/main" val="10003"/>
                  </a:ext>
                </a:extLst>
              </a:tr>
              <a:tr h="1327254">
                <a:tc>
                  <a:txBody>
                    <a:bodyPr/>
                    <a:lstStyle/>
                    <a:p>
                      <a:r>
                        <a:rPr lang="en-IN" dirty="0"/>
                        <a:t>Main() function section</a:t>
                      </a:r>
                    </a:p>
                    <a:p>
                      <a:r>
                        <a:rPr lang="en-IN" dirty="0"/>
                        <a:t>{</a:t>
                      </a:r>
                    </a:p>
                    <a:p>
                      <a:r>
                        <a:rPr lang="en-IN" dirty="0"/>
                        <a:t>     Declaration part</a:t>
                      </a:r>
                    </a:p>
                    <a:p>
                      <a:r>
                        <a:rPr lang="en-IN" dirty="0"/>
                        <a:t>     Executable</a:t>
                      </a:r>
                      <a:r>
                        <a:rPr lang="en-IN" baseline="0" dirty="0"/>
                        <a:t> part</a:t>
                      </a:r>
                    </a:p>
                    <a:p>
                      <a:r>
                        <a:rPr lang="en-IN" baseline="0" dirty="0"/>
                        <a:t>}</a:t>
                      </a:r>
                    </a:p>
                  </a:txBody>
                  <a:tcPr/>
                </a:tc>
                <a:extLst>
                  <a:ext uri="{0D108BD9-81ED-4DB2-BD59-A6C34878D82A}">
                    <a16:rowId xmlns:a16="http://schemas.microsoft.com/office/drawing/2014/main" val="10004"/>
                  </a:ext>
                </a:extLst>
              </a:tr>
              <a:tr h="2073835">
                <a:tc>
                  <a:txBody>
                    <a:bodyPr/>
                    <a:lstStyle/>
                    <a:p>
                      <a:r>
                        <a:rPr lang="en-IN" dirty="0"/>
                        <a:t>Sub program section</a:t>
                      </a:r>
                    </a:p>
                    <a:p>
                      <a:r>
                        <a:rPr lang="en-IN" dirty="0"/>
                        <a:t> </a:t>
                      </a:r>
                    </a:p>
                    <a:p>
                      <a:r>
                        <a:rPr lang="en-IN" dirty="0"/>
                        <a:t>Function 1                                           (User defined function) </a:t>
                      </a:r>
                    </a:p>
                    <a:p>
                      <a:r>
                        <a:rPr lang="en-IN" dirty="0"/>
                        <a:t>Function</a:t>
                      </a:r>
                      <a:r>
                        <a:rPr lang="en-IN" baseline="0" dirty="0"/>
                        <a:t> 2</a:t>
                      </a:r>
                    </a:p>
                    <a:p>
                      <a:r>
                        <a:rPr lang="en-IN" baseline="0" dirty="0"/>
                        <a:t>.</a:t>
                      </a:r>
                    </a:p>
                    <a:p>
                      <a:r>
                        <a:rPr lang="en-IN" baseline="0" dirty="0"/>
                        <a:t>.</a:t>
                      </a:r>
                    </a:p>
                    <a:p>
                      <a:r>
                        <a:rPr lang="en-IN" baseline="0" dirty="0"/>
                        <a:t>.</a:t>
                      </a:r>
                    </a:p>
                    <a:p>
                      <a:r>
                        <a:rPr lang="en-IN" baseline="0" dirty="0"/>
                        <a:t>Function n</a:t>
                      </a: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2371425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09728" indent="0">
              <a:buNone/>
            </a:pPr>
            <a:r>
              <a:rPr lang="en-IN" dirty="0"/>
              <a:t> </a:t>
            </a:r>
          </a:p>
          <a:p>
            <a:pPr>
              <a:buFont typeface="Wingdings" pitchFamily="2" charset="2"/>
              <a:buChar char="§"/>
            </a:pPr>
            <a:r>
              <a:rPr lang="en-IN" dirty="0">
                <a:latin typeface="Times New Roman" pitchFamily="18" charset="0"/>
                <a:cs typeface="Times New Roman" pitchFamily="18" charset="0"/>
              </a:rPr>
              <a:t>   Problem Definition </a:t>
            </a:r>
          </a:p>
          <a:p>
            <a:pPr marL="457200" indent="-457200">
              <a:buFont typeface="Wingdings" pitchFamily="2" charset="2"/>
              <a:buChar char="§"/>
            </a:pPr>
            <a:r>
              <a:rPr lang="en-IN" dirty="0">
                <a:latin typeface="Times New Roman" pitchFamily="18" charset="0"/>
                <a:cs typeface="Times New Roman" pitchFamily="18" charset="0"/>
              </a:rPr>
              <a:t>  Problem Analysis </a:t>
            </a:r>
          </a:p>
          <a:p>
            <a:pPr marL="457200" indent="-457200">
              <a:buFont typeface="Wingdings" pitchFamily="2" charset="2"/>
              <a:buChar char="§"/>
            </a:pPr>
            <a:r>
              <a:rPr lang="en-IN" dirty="0">
                <a:latin typeface="Times New Roman" pitchFamily="18" charset="0"/>
                <a:cs typeface="Times New Roman" pitchFamily="18" charset="0"/>
              </a:rPr>
              <a:t>  Design </a:t>
            </a:r>
          </a:p>
          <a:p>
            <a:pPr marL="457200" indent="-457200">
              <a:buFont typeface="Wingdings" pitchFamily="2" charset="2"/>
              <a:buChar char="§"/>
            </a:pPr>
            <a:r>
              <a:rPr lang="en-IN" dirty="0">
                <a:latin typeface="Times New Roman" pitchFamily="18" charset="0"/>
                <a:cs typeface="Times New Roman" pitchFamily="18" charset="0"/>
              </a:rPr>
              <a:t>  Coding </a:t>
            </a:r>
          </a:p>
          <a:p>
            <a:pPr marL="457200" indent="-457200">
              <a:buFont typeface="Wingdings" pitchFamily="2" charset="2"/>
              <a:buChar char="§"/>
            </a:pPr>
            <a:r>
              <a:rPr lang="en-IN" dirty="0">
                <a:latin typeface="Times New Roman" pitchFamily="18" charset="0"/>
                <a:cs typeface="Times New Roman" pitchFamily="18" charset="0"/>
              </a:rPr>
              <a:t>  Testing </a:t>
            </a:r>
          </a:p>
          <a:p>
            <a:pPr marL="457200" indent="-457200">
              <a:buFont typeface="Wingdings" pitchFamily="2" charset="2"/>
              <a:buChar char="§"/>
            </a:pPr>
            <a:r>
              <a:rPr lang="en-IN" dirty="0">
                <a:latin typeface="Times New Roman" pitchFamily="18" charset="0"/>
                <a:cs typeface="Times New Roman" pitchFamily="18" charset="0"/>
              </a:rPr>
              <a:t>  Maintenance</a:t>
            </a:r>
          </a:p>
        </p:txBody>
      </p:sp>
      <p:sp>
        <p:nvSpPr>
          <p:cNvPr id="2" name="Title 1"/>
          <p:cNvSpPr>
            <a:spLocks noGrp="1"/>
          </p:cNvSpPr>
          <p:nvPr>
            <p:ph type="title"/>
          </p:nvPr>
        </p:nvSpPr>
        <p:spPr/>
        <p:txBody>
          <a:bodyPr>
            <a:noAutofit/>
          </a:bodyPr>
          <a:lstStyle/>
          <a:p>
            <a:r>
              <a:rPr lang="en-US" sz="3200" dirty="0">
                <a:latin typeface="Times New Roman" pitchFamily="18" charset="0"/>
                <a:cs typeface="Times New Roman" pitchFamily="18" charset="0"/>
              </a:rPr>
              <a:t>Procedure(Steps Involved in Problem Solving) </a:t>
            </a:r>
            <a:endParaRPr lang="en-IN" sz="3200" dirty="0">
              <a:latin typeface="Times New Roman" pitchFamily="18" charset="0"/>
              <a:cs typeface="Times New Roman" pitchFamily="18" charset="0"/>
            </a:endParaRPr>
          </a:p>
        </p:txBody>
      </p:sp>
    </p:spTree>
    <p:extLst>
      <p:ext uri="{BB962C8B-B14F-4D97-AF65-F5344CB8AC3E}">
        <p14:creationId xmlns:p14="http://schemas.microsoft.com/office/powerpoint/2010/main" val="1204575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90669"/>
            <a:ext cx="8229600" cy="5602627"/>
          </a:xfrm>
        </p:spPr>
        <p:txBody>
          <a:bodyPr>
            <a:normAutofit/>
          </a:bodyPr>
          <a:lstStyle/>
          <a:p>
            <a:pPr marL="109728" indent="0">
              <a:buNone/>
            </a:pPr>
            <a:r>
              <a:rPr lang="en-US" sz="3200" b="1" dirty="0">
                <a:latin typeface="Times New Roman" pitchFamily="18" charset="0"/>
                <a:cs typeface="Times New Roman" pitchFamily="18" charset="0"/>
              </a:rPr>
              <a:t>Documentation Section:</a:t>
            </a:r>
            <a:endParaRPr lang="en-US"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The documentation section consists of a set of comment lines giving the name of the program, the author and other details, which the programmer would like to use later. </a:t>
            </a:r>
            <a:endParaRPr lang="en-IN"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The comment lines are simply ignored by the compiler, that means they are not executed. In C, there are two types of comments. </a:t>
            </a:r>
            <a:endParaRPr lang="en-IN" sz="2400" dirty="0">
              <a:latin typeface="Times New Roman" pitchFamily="18" charset="0"/>
              <a:cs typeface="Times New Roman" pitchFamily="18" charset="0"/>
            </a:endParaRPr>
          </a:p>
          <a:p>
            <a:pPr lvl="0" fontAlgn="base"/>
            <a:r>
              <a:rPr lang="en-US" sz="2400" b="1" dirty="0">
                <a:latin typeface="Times New Roman" pitchFamily="18" charset="0"/>
                <a:cs typeface="Times New Roman" pitchFamily="18" charset="0"/>
              </a:rPr>
              <a:t>Single Line Comments: </a:t>
            </a:r>
            <a:r>
              <a:rPr lang="en-US" sz="2400" dirty="0">
                <a:latin typeface="Times New Roman" pitchFamily="18" charset="0"/>
                <a:cs typeface="Times New Roman" pitchFamily="18" charset="0"/>
              </a:rPr>
              <a:t>Single line comment begins with // symbol.  </a:t>
            </a:r>
            <a:endParaRPr lang="en-IN" sz="2400" dirty="0">
              <a:latin typeface="Times New Roman" pitchFamily="18" charset="0"/>
              <a:cs typeface="Times New Roman" pitchFamily="18" charset="0"/>
            </a:endParaRPr>
          </a:p>
          <a:p>
            <a:pPr lvl="0" fontAlgn="base"/>
            <a:r>
              <a:rPr lang="en-US" sz="2400" b="1" dirty="0">
                <a:latin typeface="Times New Roman" pitchFamily="18" charset="0"/>
                <a:cs typeface="Times New Roman" pitchFamily="18" charset="0"/>
              </a:rPr>
              <a:t>Multiple Lines Comments: </a:t>
            </a:r>
            <a:r>
              <a:rPr lang="en-US" sz="2400" dirty="0">
                <a:latin typeface="Times New Roman" pitchFamily="18" charset="0"/>
                <a:cs typeface="Times New Roman" pitchFamily="18" charset="0"/>
              </a:rPr>
              <a:t>Multiple lines comment begins with /* symbol and ends with */.  </a:t>
            </a:r>
            <a:endParaRPr lang="en-IN"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In a C program, the comment lines are optional.  </a:t>
            </a:r>
            <a:endParaRPr lang="en-IN"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Example: /* program to find the area of a circle */</a:t>
            </a:r>
            <a:endParaRPr lang="en-IN" sz="2400" dirty="0">
              <a:latin typeface="Times New Roman" pitchFamily="18" charset="0"/>
              <a:cs typeface="Times New Roman" pitchFamily="18" charset="0"/>
            </a:endParaRPr>
          </a:p>
          <a:p>
            <a:pPr marL="109728" indent="0">
              <a:buNone/>
            </a:pPr>
            <a:endParaRPr lang="en-IN" dirty="0"/>
          </a:p>
        </p:txBody>
      </p:sp>
    </p:spTree>
    <p:extLst>
      <p:ext uri="{BB962C8B-B14F-4D97-AF65-F5344CB8AC3E}">
        <p14:creationId xmlns:p14="http://schemas.microsoft.com/office/powerpoint/2010/main" val="27922490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04664"/>
            <a:ext cx="8229600" cy="5602627"/>
          </a:xfrm>
        </p:spPr>
        <p:txBody>
          <a:bodyPr>
            <a:normAutofit/>
          </a:bodyPr>
          <a:lstStyle/>
          <a:p>
            <a:pPr lvl="0" fontAlgn="base"/>
            <a:r>
              <a:rPr lang="en-US" sz="2400" b="1" dirty="0">
                <a:latin typeface="Times New Roman" pitchFamily="18" charset="0"/>
                <a:cs typeface="Times New Roman" pitchFamily="18" charset="0"/>
              </a:rPr>
              <a:t>Link section:</a:t>
            </a:r>
            <a:r>
              <a:rPr lang="en-US" sz="2400" dirty="0">
                <a:latin typeface="Times New Roman" pitchFamily="18" charset="0"/>
                <a:cs typeface="Times New Roman" pitchFamily="18" charset="0"/>
              </a:rPr>
              <a:t> The link section provides instructions to the compiler to link functions from the system library such as using the #include statement to include header file into our program. </a:t>
            </a:r>
            <a:endParaRPr lang="en-IN"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Example: 1. #include&lt;</a:t>
            </a:r>
            <a:r>
              <a:rPr lang="en-US" sz="2400" dirty="0" err="1">
                <a:latin typeface="Times New Roman" pitchFamily="18" charset="0"/>
                <a:cs typeface="Times New Roman" pitchFamily="18" charset="0"/>
              </a:rPr>
              <a:t>stdio.h</a:t>
            </a:r>
            <a:r>
              <a:rPr lang="en-US" sz="2400" dirty="0">
                <a:latin typeface="Times New Roman" pitchFamily="18" charset="0"/>
                <a:cs typeface="Times New Roman" pitchFamily="18" charset="0"/>
              </a:rPr>
              <a:t>&gt; which contains printf(), </a:t>
            </a:r>
            <a:r>
              <a:rPr lang="en-US" sz="2400" dirty="0" err="1">
                <a:latin typeface="Times New Roman" pitchFamily="18" charset="0"/>
                <a:cs typeface="Times New Roman" pitchFamily="18" charset="0"/>
              </a:rPr>
              <a:t>scanf</a:t>
            </a:r>
            <a:r>
              <a:rPr lang="en-US" sz="2400" dirty="0">
                <a:latin typeface="Times New Roman" pitchFamily="18" charset="0"/>
                <a:cs typeface="Times New Roman" pitchFamily="18" charset="0"/>
              </a:rPr>
              <a:t>(), library function.  </a:t>
            </a:r>
            <a:endParaRPr lang="en-IN"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Example: 2. #include&lt;</a:t>
            </a:r>
            <a:r>
              <a:rPr lang="en-US" sz="2400" dirty="0" err="1">
                <a:latin typeface="Times New Roman" pitchFamily="18" charset="0"/>
                <a:cs typeface="Times New Roman" pitchFamily="18" charset="0"/>
              </a:rPr>
              <a:t>conio.h</a:t>
            </a:r>
            <a:r>
              <a:rPr lang="en-US" sz="2400" dirty="0">
                <a:latin typeface="Times New Roman" pitchFamily="18" charset="0"/>
                <a:cs typeface="Times New Roman" pitchFamily="18" charset="0"/>
              </a:rPr>
              <a:t>&gt; which contains </a:t>
            </a:r>
            <a:r>
              <a:rPr lang="en-US" sz="2400" dirty="0" err="1">
                <a:latin typeface="Times New Roman" pitchFamily="18" charset="0"/>
                <a:cs typeface="Times New Roman" pitchFamily="18" charset="0"/>
              </a:rPr>
              <a:t>clrscr</a:t>
            </a:r>
            <a:r>
              <a:rPr lang="en-US" sz="2400" dirty="0">
                <a:latin typeface="Times New Roman" pitchFamily="18" charset="0"/>
                <a:cs typeface="Times New Roman" pitchFamily="18" charset="0"/>
              </a:rPr>
              <a:t>();  </a:t>
            </a:r>
            <a:endParaRPr lang="en-IN"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Example: 3. #include&lt;</a:t>
            </a:r>
            <a:r>
              <a:rPr lang="en-US" sz="2400" dirty="0" err="1">
                <a:latin typeface="Times New Roman" pitchFamily="18" charset="0"/>
                <a:cs typeface="Times New Roman" pitchFamily="18" charset="0"/>
              </a:rPr>
              <a:t>math.h</a:t>
            </a:r>
            <a:r>
              <a:rPr lang="en-US" sz="2400" dirty="0">
                <a:latin typeface="Times New Roman" pitchFamily="18" charset="0"/>
                <a:cs typeface="Times New Roman" pitchFamily="18" charset="0"/>
              </a:rPr>
              <a:t>&gt; which contains </a:t>
            </a:r>
            <a:r>
              <a:rPr lang="en-US" sz="2400" dirty="0" err="1">
                <a:latin typeface="Times New Roman" pitchFamily="18" charset="0"/>
                <a:cs typeface="Times New Roman" pitchFamily="18" charset="0"/>
              </a:rPr>
              <a:t>sqrt</a:t>
            </a:r>
            <a:r>
              <a:rPr lang="en-US" sz="2400" dirty="0">
                <a:latin typeface="Times New Roman" pitchFamily="18" charset="0"/>
                <a:cs typeface="Times New Roman" pitchFamily="18" charset="0"/>
              </a:rPr>
              <a:t>(), sin(), </a:t>
            </a:r>
            <a:r>
              <a:rPr lang="en-US" sz="2400" dirty="0" err="1">
                <a:latin typeface="Times New Roman" pitchFamily="18" charset="0"/>
                <a:cs typeface="Times New Roman" pitchFamily="18" charset="0"/>
              </a:rPr>
              <a:t>cos</a:t>
            </a:r>
            <a:r>
              <a:rPr lang="en-US" sz="2400" dirty="0">
                <a:latin typeface="Times New Roman" pitchFamily="18" charset="0"/>
                <a:cs typeface="Times New Roman" pitchFamily="18" charset="0"/>
              </a:rPr>
              <a:t>() etc… </a:t>
            </a:r>
            <a:endParaRPr lang="en-IN" sz="2400" dirty="0">
              <a:latin typeface="Times New Roman" pitchFamily="18" charset="0"/>
              <a:cs typeface="Times New Roman" pitchFamily="18" charset="0"/>
            </a:endParaRPr>
          </a:p>
          <a:p>
            <a:pPr lvl="0" fontAlgn="base"/>
            <a:r>
              <a:rPr lang="en-US" sz="2400" b="1" dirty="0">
                <a:latin typeface="Times New Roman" pitchFamily="18" charset="0"/>
                <a:cs typeface="Times New Roman" pitchFamily="18" charset="0"/>
              </a:rPr>
              <a:t>Definition section:</a:t>
            </a:r>
            <a:r>
              <a:rPr lang="en-US" sz="2400" dirty="0">
                <a:latin typeface="Times New Roman" pitchFamily="18" charset="0"/>
                <a:cs typeface="Times New Roman" pitchFamily="18" charset="0"/>
              </a:rPr>
              <a:t> The definition section defines all symbolic constants such using the #define statement.</a:t>
            </a:r>
          </a:p>
          <a:p>
            <a:pPr lvl="0" fontAlgn="base"/>
            <a:r>
              <a:rPr lang="en-US" sz="2400" dirty="0">
                <a:latin typeface="Times New Roman" pitchFamily="18" charset="0"/>
                <a:cs typeface="Times New Roman" pitchFamily="18" charset="0"/>
              </a:rPr>
              <a:t> Example: #define PI 3.14 </a:t>
            </a:r>
          </a:p>
          <a:p>
            <a:pPr lvl="0" fontAlgn="base"/>
            <a:endParaRPr lang="en-US" sz="2400" dirty="0"/>
          </a:p>
          <a:p>
            <a:pPr lvl="0" fontAlgn="base"/>
            <a:endParaRPr lang="en-IN" sz="2400" dirty="0"/>
          </a:p>
          <a:p>
            <a:endParaRPr lang="en-IN" dirty="0"/>
          </a:p>
          <a:p>
            <a:pPr marL="109728" indent="0">
              <a:buNone/>
            </a:pPr>
            <a:endParaRPr lang="en-IN" dirty="0"/>
          </a:p>
        </p:txBody>
      </p:sp>
    </p:spTree>
    <p:extLst>
      <p:ext uri="{BB962C8B-B14F-4D97-AF65-F5344CB8AC3E}">
        <p14:creationId xmlns:p14="http://schemas.microsoft.com/office/powerpoint/2010/main" val="30149821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32656"/>
            <a:ext cx="8435280" cy="6624736"/>
          </a:xfrm>
        </p:spPr>
        <p:txBody>
          <a:bodyPr>
            <a:noAutofit/>
          </a:bodyPr>
          <a:lstStyle/>
          <a:p>
            <a:pPr lvl="0" fontAlgn="base"/>
            <a:r>
              <a:rPr lang="en-US" sz="2400" b="1" dirty="0">
                <a:latin typeface="Times New Roman" pitchFamily="18" charset="0"/>
                <a:cs typeface="Times New Roman" pitchFamily="18" charset="0"/>
              </a:rPr>
              <a:t>Global declaration section:</a:t>
            </a:r>
            <a:r>
              <a:rPr lang="en-US" sz="2400" dirty="0">
                <a:latin typeface="Times New Roman" pitchFamily="18" charset="0"/>
                <a:cs typeface="Times New Roman" pitchFamily="18" charset="0"/>
              </a:rPr>
              <a:t> There are some variables that are used in more than one function. Such variables are called global variables and are declared in the global declaration section that is outside of all the functions. This section also declares all the </a:t>
            </a:r>
            <a:r>
              <a:rPr lang="en-US" sz="2400" b="1" dirty="0">
                <a:latin typeface="Times New Roman" pitchFamily="18" charset="0"/>
                <a:cs typeface="Times New Roman" pitchFamily="18" charset="0"/>
                <a:hlinkClick r:id="rId3"/>
              </a:rPr>
              <a:t>user-defined functions.</a:t>
            </a:r>
            <a:endParaRPr lang="en-IN" sz="2800" dirty="0">
              <a:latin typeface="Times New Roman" pitchFamily="18" charset="0"/>
              <a:cs typeface="Times New Roman" pitchFamily="18" charset="0"/>
            </a:endParaRPr>
          </a:p>
          <a:p>
            <a:pPr lvl="0" fontAlgn="base"/>
            <a:r>
              <a:rPr lang="en-US" sz="2400" b="1" dirty="0">
                <a:latin typeface="Times New Roman" pitchFamily="18" charset="0"/>
                <a:cs typeface="Times New Roman" pitchFamily="18" charset="0"/>
              </a:rPr>
              <a:t>main( )  section:</a:t>
            </a:r>
            <a:r>
              <a:rPr lang="en-US" sz="2400" dirty="0">
                <a:latin typeface="Times New Roman" pitchFamily="18" charset="0"/>
                <a:cs typeface="Times New Roman" pitchFamily="18" charset="0"/>
              </a:rPr>
              <a:t> Every C program must have one main function section. This section contains two parts; </a:t>
            </a:r>
          </a:p>
          <a:p>
            <a:pPr lvl="0" fontAlgn="base"/>
            <a:r>
              <a:rPr lang="en-US" sz="2400" dirty="0">
                <a:latin typeface="Times New Roman" pitchFamily="18" charset="0"/>
                <a:cs typeface="Times New Roman" pitchFamily="18" charset="0"/>
              </a:rPr>
              <a:t>main(): As the name itself indicates it is the main function of every C program. Execution of C program starts from main (). No C program is executed without main() function. It should be written in lowercase letters and should not be terminated by a semicolon. It calls other Library functions user defined functions. There must be one and only one main() function in every C program. </a:t>
            </a:r>
            <a:endParaRPr lang="en-IN" sz="3200" dirty="0">
              <a:latin typeface="Times New Roman" pitchFamily="18" charset="0"/>
              <a:cs typeface="Times New Roman" pitchFamily="18" charset="0"/>
            </a:endParaRPr>
          </a:p>
        </p:txBody>
      </p:sp>
    </p:spTree>
    <p:extLst>
      <p:ext uri="{BB962C8B-B14F-4D97-AF65-F5344CB8AC3E}">
        <p14:creationId xmlns:p14="http://schemas.microsoft.com/office/powerpoint/2010/main" val="31158714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48680"/>
            <a:ext cx="8229600" cy="5616624"/>
          </a:xfrm>
        </p:spPr>
        <p:txBody>
          <a:bodyPr>
            <a:normAutofit fontScale="92500" lnSpcReduction="10000"/>
          </a:bodyPr>
          <a:lstStyle/>
          <a:p>
            <a:pPr lvl="0" fontAlgn="base"/>
            <a:r>
              <a:rPr lang="en-US" sz="2400" b="1" dirty="0">
                <a:latin typeface="Times New Roman" pitchFamily="18" charset="0"/>
                <a:cs typeface="Times New Roman" pitchFamily="18" charset="0"/>
              </a:rPr>
              <a:t>Braces</a:t>
            </a:r>
            <a:r>
              <a:rPr lang="en-US" sz="2400" dirty="0">
                <a:latin typeface="Times New Roman" pitchFamily="18" charset="0"/>
                <a:cs typeface="Times New Roman" pitchFamily="18" charset="0"/>
              </a:rPr>
              <a:t>: Every C program uses a pair of curly braces ({,} The left brace indicates beginning of main() function. On the other hand, the right brace indicates end of the main() function. The braces can also be used to indicate the beginning and end of user-defined functions and compound statements. </a:t>
            </a:r>
          </a:p>
          <a:p>
            <a:pPr lvl="0" fontAlgn="base"/>
            <a:r>
              <a:rPr lang="en-US" sz="2400" dirty="0">
                <a:latin typeface="Times New Roman" pitchFamily="18" charset="0"/>
                <a:cs typeface="Times New Roman" pitchFamily="18" charset="0"/>
              </a:rPr>
              <a:t>Declaration part </a:t>
            </a:r>
          </a:p>
          <a:p>
            <a:pPr lvl="0" fontAlgn="base"/>
            <a:r>
              <a:rPr lang="en-US" sz="2400" dirty="0">
                <a:latin typeface="Times New Roman" pitchFamily="18" charset="0"/>
                <a:cs typeface="Times New Roman" pitchFamily="18" charset="0"/>
              </a:rPr>
              <a:t>Executable part</a:t>
            </a:r>
          </a:p>
          <a:p>
            <a:pPr marL="393192" lvl="1" indent="0" fontAlgn="base">
              <a:buNone/>
            </a:pPr>
            <a:endParaRPr lang="en-US" sz="2400" b="1" dirty="0">
              <a:latin typeface="Times New Roman" pitchFamily="18" charset="0"/>
              <a:cs typeface="Times New Roman" pitchFamily="18" charset="0"/>
            </a:endParaRPr>
          </a:p>
          <a:p>
            <a:pPr lvl="1" fontAlgn="base">
              <a:buFont typeface="Wingdings" pitchFamily="2" charset="2"/>
              <a:buChar char="Ø"/>
            </a:pPr>
            <a:r>
              <a:rPr lang="en-US" sz="2400" b="1" dirty="0">
                <a:latin typeface="Times New Roman" pitchFamily="18" charset="0"/>
                <a:cs typeface="Times New Roman" pitchFamily="18" charset="0"/>
              </a:rPr>
              <a:t>Declaration part: </a:t>
            </a:r>
            <a:r>
              <a:rPr lang="en-US" sz="2400" dirty="0">
                <a:latin typeface="Times New Roman" pitchFamily="18" charset="0"/>
                <a:cs typeface="Times New Roman" pitchFamily="18" charset="0"/>
              </a:rPr>
              <a:t>The declaration part declares all the </a:t>
            </a:r>
            <a:r>
              <a:rPr lang="en-US" sz="2400" i="1" dirty="0">
                <a:latin typeface="Times New Roman" pitchFamily="18" charset="0"/>
                <a:cs typeface="Times New Roman" pitchFamily="18" charset="0"/>
                <a:hlinkClick r:id="rId2"/>
              </a:rPr>
              <a:t>variables</a:t>
            </a:r>
            <a:r>
              <a:rPr lang="en-US" sz="2400" i="1" dirty="0">
                <a:latin typeface="Times New Roman" pitchFamily="18" charset="0"/>
                <a:cs typeface="Times New Roman" pitchFamily="18" charset="0"/>
              </a:rPr>
              <a:t> </a:t>
            </a:r>
            <a:r>
              <a:rPr lang="en-US" sz="2400" dirty="0">
                <a:latin typeface="Times New Roman" pitchFamily="18" charset="0"/>
                <a:cs typeface="Times New Roman" pitchFamily="18" charset="0"/>
              </a:rPr>
              <a:t>used in the executable part.</a:t>
            </a:r>
            <a:endParaRPr lang="en-IN" sz="2400" dirty="0">
              <a:latin typeface="Times New Roman" pitchFamily="18" charset="0"/>
              <a:cs typeface="Times New Roman" pitchFamily="18" charset="0"/>
            </a:endParaRPr>
          </a:p>
          <a:p>
            <a:pPr lvl="1" fontAlgn="base">
              <a:buFont typeface="Wingdings" pitchFamily="2" charset="2"/>
              <a:buChar char="Ø"/>
            </a:pPr>
            <a:r>
              <a:rPr lang="en-US" sz="2400" b="1" dirty="0">
                <a:latin typeface="Times New Roman" pitchFamily="18" charset="0"/>
                <a:cs typeface="Times New Roman" pitchFamily="18" charset="0"/>
              </a:rPr>
              <a:t>Executable part: </a:t>
            </a:r>
            <a:r>
              <a:rPr lang="en-US" sz="2400" dirty="0">
                <a:latin typeface="Times New Roman" pitchFamily="18" charset="0"/>
                <a:cs typeface="Times New Roman" pitchFamily="18" charset="0"/>
              </a:rPr>
              <a:t>There is at least one statement in the executable part. These two parts must appear between the opening and closing braces. The </a:t>
            </a:r>
            <a:r>
              <a:rPr lang="en-US" sz="2400" i="1" dirty="0">
                <a:latin typeface="Times New Roman" pitchFamily="18" charset="0"/>
                <a:cs typeface="Times New Roman" pitchFamily="18" charset="0"/>
                <a:hlinkClick r:id="rId2"/>
              </a:rPr>
              <a:t>program execution</a:t>
            </a:r>
            <a:r>
              <a:rPr lang="en-US" sz="2400" i="1" dirty="0">
                <a:latin typeface="Times New Roman" pitchFamily="18" charset="0"/>
                <a:cs typeface="Times New Roman" pitchFamily="18" charset="0"/>
              </a:rPr>
              <a:t> </a:t>
            </a:r>
            <a:r>
              <a:rPr lang="en-US" sz="2400" dirty="0">
                <a:latin typeface="Times New Roman" pitchFamily="18" charset="0"/>
                <a:cs typeface="Times New Roman" pitchFamily="18" charset="0"/>
              </a:rPr>
              <a:t>begins at the opening brace and ends at the closing brace. The closing brace of the main function is the logical end of the program. All statements in the declaration and executable part end with a semicolon</a:t>
            </a:r>
            <a:r>
              <a:rPr lang="en-US" sz="2600" dirty="0">
                <a:latin typeface="Times New Roman" pitchFamily="18" charset="0"/>
                <a:cs typeface="Times New Roman" pitchFamily="18" charset="0"/>
              </a:rPr>
              <a:t>. </a:t>
            </a:r>
            <a:endParaRPr lang="en-US" sz="2400" b="1" dirty="0"/>
          </a:p>
          <a:p>
            <a:pPr marL="109728" lvl="0" indent="0">
              <a:buNone/>
            </a:pPr>
            <a:endParaRPr lang="en-US" sz="2400" dirty="0">
              <a:latin typeface="Times New Roman" pitchFamily="18" charset="0"/>
              <a:cs typeface="Times New Roman" pitchFamily="18" charset="0"/>
            </a:endParaRPr>
          </a:p>
          <a:p>
            <a:pPr marL="109728" lvl="0" indent="0">
              <a:buNone/>
            </a:pPr>
            <a:endParaRPr lang="en-IN" sz="2400" dirty="0"/>
          </a:p>
          <a:p>
            <a:pPr marL="109728" indent="0">
              <a:buNone/>
            </a:pPr>
            <a:endParaRPr lang="en-IN" dirty="0"/>
          </a:p>
        </p:txBody>
      </p:sp>
    </p:spTree>
    <p:extLst>
      <p:ext uri="{BB962C8B-B14F-4D97-AF65-F5344CB8AC3E}">
        <p14:creationId xmlns:p14="http://schemas.microsoft.com/office/powerpoint/2010/main" val="7158019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764705"/>
            <a:ext cx="8229600" cy="5832648"/>
          </a:xfrm>
        </p:spPr>
        <p:txBody>
          <a:bodyPr>
            <a:normAutofit/>
          </a:bodyPr>
          <a:lstStyle/>
          <a:p>
            <a:pPr lvl="0"/>
            <a:r>
              <a:rPr lang="en-US" sz="2800" b="1" dirty="0">
                <a:latin typeface="Times New Roman" pitchFamily="18" charset="0"/>
                <a:cs typeface="Times New Roman" pitchFamily="18" charset="0"/>
              </a:rPr>
              <a:t>Subprogram section</a:t>
            </a:r>
            <a:r>
              <a:rPr lang="en-US" sz="2400" b="1" dirty="0">
                <a:latin typeface="Times New Roman" pitchFamily="18" charset="0"/>
                <a:cs typeface="Times New Roman" pitchFamily="18" charset="0"/>
              </a:rPr>
              <a:t>:</a:t>
            </a:r>
            <a:r>
              <a:rPr lang="en-US" sz="2400" dirty="0">
                <a:latin typeface="Times New Roman" pitchFamily="18" charset="0"/>
                <a:cs typeface="Times New Roman" pitchFamily="18" charset="0"/>
              </a:rPr>
              <a:t> If the program is a </a:t>
            </a:r>
            <a:r>
              <a:rPr lang="en-US" sz="2400" i="1" dirty="0">
                <a:latin typeface="Times New Roman" pitchFamily="18" charset="0"/>
                <a:cs typeface="Times New Roman" pitchFamily="18" charset="0"/>
                <a:hlinkClick r:id="rId2"/>
              </a:rPr>
              <a:t>multi-function program</a:t>
            </a:r>
            <a:r>
              <a:rPr lang="en-US" sz="2400" i="1" dirty="0">
                <a:latin typeface="Times New Roman" pitchFamily="18" charset="0"/>
                <a:cs typeface="Times New Roman" pitchFamily="18" charset="0"/>
              </a:rPr>
              <a:t> </a:t>
            </a:r>
            <a:r>
              <a:rPr lang="en-US" sz="2400" dirty="0">
                <a:latin typeface="Times New Roman" pitchFamily="18" charset="0"/>
                <a:cs typeface="Times New Roman" pitchFamily="18" charset="0"/>
              </a:rPr>
              <a:t>then the subprogram section contains all the </a:t>
            </a:r>
            <a:r>
              <a:rPr lang="en-US" sz="2400" i="1" dirty="0">
                <a:latin typeface="Times New Roman" pitchFamily="18" charset="0"/>
                <a:cs typeface="Times New Roman" pitchFamily="18" charset="0"/>
                <a:hlinkClick r:id="rId3"/>
              </a:rPr>
              <a:t>user-defined functions</a:t>
            </a:r>
            <a:r>
              <a:rPr lang="en-US" sz="2400" i="1" dirty="0">
                <a:latin typeface="Times New Roman" pitchFamily="18" charset="0"/>
                <a:cs typeface="Times New Roman" pitchFamily="18" charset="0"/>
              </a:rPr>
              <a:t> </a:t>
            </a:r>
            <a:r>
              <a:rPr lang="en-US" sz="2400" dirty="0">
                <a:latin typeface="Times New Roman" pitchFamily="18" charset="0"/>
                <a:cs typeface="Times New Roman" pitchFamily="18" charset="0"/>
              </a:rPr>
              <a:t>that are called in the main () function. User defined functions are generally placed immediately after the main () function, although they may appear in any order. </a:t>
            </a:r>
          </a:p>
          <a:p>
            <a:pPr marL="109728" lvl="0" indent="0">
              <a:buNone/>
            </a:pPr>
            <a:endParaRPr lang="en-US" sz="2400" dirty="0">
              <a:latin typeface="Times New Roman" pitchFamily="18" charset="0"/>
              <a:cs typeface="Times New Roman" pitchFamily="18" charset="0"/>
            </a:endParaRPr>
          </a:p>
          <a:p>
            <a:pPr marL="109728" indent="0">
              <a:buNone/>
            </a:pPr>
            <a:r>
              <a:rPr lang="en-US" sz="2400" b="1" dirty="0">
                <a:latin typeface="Times New Roman" pitchFamily="18" charset="0"/>
                <a:cs typeface="Times New Roman" pitchFamily="18" charset="0"/>
              </a:rPr>
              <a:t> Some basic syntax rule for C program </a:t>
            </a:r>
            <a:endParaRPr lang="en-IN" sz="2400" dirty="0">
              <a:latin typeface="Times New Roman" pitchFamily="18" charset="0"/>
              <a:cs typeface="Times New Roman" pitchFamily="18" charset="0"/>
            </a:endParaRPr>
          </a:p>
          <a:p>
            <a:pPr lvl="0" fontAlgn="base"/>
            <a:r>
              <a:rPr lang="en-US" sz="2400" dirty="0">
                <a:latin typeface="Times New Roman" pitchFamily="18" charset="0"/>
                <a:cs typeface="Times New Roman" pitchFamily="18" charset="0"/>
              </a:rPr>
              <a:t>C is a case sensitive language so all C instructions must be written in lower case letter. </a:t>
            </a:r>
            <a:endParaRPr lang="en-IN" sz="2400" dirty="0">
              <a:latin typeface="Times New Roman" pitchFamily="18" charset="0"/>
              <a:cs typeface="Times New Roman" pitchFamily="18" charset="0"/>
            </a:endParaRPr>
          </a:p>
          <a:p>
            <a:pPr lvl="0" fontAlgn="base"/>
            <a:r>
              <a:rPr lang="en-US" sz="2400" dirty="0">
                <a:latin typeface="Times New Roman" pitchFamily="18" charset="0"/>
                <a:cs typeface="Times New Roman" pitchFamily="18" charset="0"/>
              </a:rPr>
              <a:t>All C statement must end with a semicolon. </a:t>
            </a:r>
            <a:endParaRPr lang="en-IN" sz="2400" dirty="0">
              <a:latin typeface="Times New Roman" pitchFamily="18" charset="0"/>
              <a:cs typeface="Times New Roman" pitchFamily="18" charset="0"/>
            </a:endParaRPr>
          </a:p>
          <a:p>
            <a:pPr lvl="0" fontAlgn="base"/>
            <a:r>
              <a:rPr lang="en-US" sz="2400" dirty="0">
                <a:latin typeface="Times New Roman" pitchFamily="18" charset="0"/>
                <a:cs typeface="Times New Roman" pitchFamily="18" charset="0"/>
              </a:rPr>
              <a:t>Whitespace is used in C to describe blanks and tabs. </a:t>
            </a:r>
            <a:endParaRPr lang="en-IN" sz="2400" dirty="0">
              <a:latin typeface="Times New Roman" pitchFamily="18" charset="0"/>
              <a:cs typeface="Times New Roman" pitchFamily="18" charset="0"/>
            </a:endParaRPr>
          </a:p>
          <a:p>
            <a:pPr lvl="0" fontAlgn="base"/>
            <a:r>
              <a:rPr lang="en-US" sz="2400" dirty="0">
                <a:latin typeface="Times New Roman" pitchFamily="18" charset="0"/>
                <a:cs typeface="Times New Roman" pitchFamily="18" charset="0"/>
              </a:rPr>
              <a:t>Whitespace is required between keywords and identifiers. </a:t>
            </a:r>
          </a:p>
          <a:p>
            <a:pPr lvl="0"/>
            <a:endParaRPr lang="en-US" sz="4000" dirty="0">
              <a:latin typeface="Times New Roman" pitchFamily="18" charset="0"/>
              <a:cs typeface="Times New Roman" pitchFamily="18" charset="0"/>
            </a:endParaRPr>
          </a:p>
          <a:p>
            <a:pPr lvl="0"/>
            <a:endParaRPr lang="en-US" sz="2600" dirty="0">
              <a:latin typeface="Times New Roman" pitchFamily="18" charset="0"/>
              <a:cs typeface="Times New Roman" pitchFamily="18" charset="0"/>
            </a:endParaRPr>
          </a:p>
          <a:p>
            <a:pPr marL="109728" lvl="0" indent="0">
              <a:buNone/>
            </a:pPr>
            <a:endParaRPr lang="en-US" sz="2600" dirty="0">
              <a:latin typeface="Times New Roman" pitchFamily="18" charset="0"/>
              <a:cs typeface="Times New Roman" pitchFamily="18" charset="0"/>
            </a:endParaRPr>
          </a:p>
        </p:txBody>
      </p:sp>
    </p:spTree>
    <p:extLst>
      <p:ext uri="{BB962C8B-B14F-4D97-AF65-F5344CB8AC3E}">
        <p14:creationId xmlns:p14="http://schemas.microsoft.com/office/powerpoint/2010/main" val="41541793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92696"/>
            <a:ext cx="8229600" cy="5832648"/>
          </a:xfrm>
        </p:spPr>
        <p:txBody>
          <a:bodyPr>
            <a:normAutofit fontScale="47500" lnSpcReduction="20000"/>
          </a:bodyPr>
          <a:lstStyle/>
          <a:p>
            <a:pPr marL="109728" indent="0">
              <a:buNone/>
            </a:pPr>
            <a:endParaRPr lang="en-US" sz="3800" b="1" dirty="0"/>
          </a:p>
          <a:p>
            <a:pPr marL="109728" indent="0">
              <a:buNone/>
            </a:pPr>
            <a:r>
              <a:rPr lang="en-US" sz="3800" b="1" dirty="0"/>
              <a:t>PROGRAM FOR AREA OF A CIRCLE:  </a:t>
            </a:r>
            <a:endParaRPr lang="en-IN" sz="3800" dirty="0"/>
          </a:p>
          <a:p>
            <a:pPr marL="109728" indent="0">
              <a:buNone/>
            </a:pPr>
            <a:r>
              <a:rPr lang="en-US" sz="3800" dirty="0"/>
              <a:t> </a:t>
            </a:r>
            <a:endParaRPr lang="en-IN" sz="3800" dirty="0"/>
          </a:p>
          <a:p>
            <a:r>
              <a:rPr lang="en-US" sz="3800" dirty="0"/>
              <a:t>/* Program name: Area of a circle.  </a:t>
            </a:r>
            <a:endParaRPr lang="en-IN" sz="3800" dirty="0"/>
          </a:p>
          <a:p>
            <a:r>
              <a:rPr lang="en-US" sz="3800" dirty="0"/>
              <a:t>Input: radius. Output: Area */  </a:t>
            </a:r>
            <a:endParaRPr lang="en-IN" sz="3800" dirty="0"/>
          </a:p>
          <a:p>
            <a:r>
              <a:rPr lang="en-US" sz="3800" dirty="0"/>
              <a:t> </a:t>
            </a:r>
            <a:endParaRPr lang="en-IN" sz="3800" dirty="0"/>
          </a:p>
          <a:p>
            <a:r>
              <a:rPr lang="en-US" sz="3800" dirty="0"/>
              <a:t>#include&lt;</a:t>
            </a:r>
            <a:r>
              <a:rPr lang="en-US" sz="3800" dirty="0" err="1"/>
              <a:t>stdio.h</a:t>
            </a:r>
            <a:r>
              <a:rPr lang="en-US" sz="3800" dirty="0"/>
              <a:t>&gt;</a:t>
            </a:r>
            <a:endParaRPr lang="en-IN" sz="3800" dirty="0"/>
          </a:p>
          <a:p>
            <a:r>
              <a:rPr lang="en-US" sz="3800" dirty="0"/>
              <a:t>#include&lt;</a:t>
            </a:r>
            <a:r>
              <a:rPr lang="en-US" sz="3800" dirty="0" err="1"/>
              <a:t>conio.h</a:t>
            </a:r>
            <a:r>
              <a:rPr lang="en-US" sz="3800" dirty="0"/>
              <a:t>&gt; </a:t>
            </a:r>
          </a:p>
          <a:p>
            <a:r>
              <a:rPr lang="en-US" sz="3800" dirty="0"/>
              <a:t>#define PI 3.14  </a:t>
            </a:r>
            <a:endParaRPr lang="en-IN" sz="3800" dirty="0"/>
          </a:p>
          <a:p>
            <a:r>
              <a:rPr lang="en-US" sz="3800" dirty="0"/>
              <a:t>void main()  </a:t>
            </a:r>
            <a:endParaRPr lang="en-IN" sz="3800" dirty="0"/>
          </a:p>
          <a:p>
            <a:r>
              <a:rPr lang="en-US" sz="3800" dirty="0"/>
              <a:t>{  </a:t>
            </a:r>
            <a:endParaRPr lang="en-IN" sz="3800" dirty="0"/>
          </a:p>
          <a:p>
            <a:r>
              <a:rPr lang="en-US" sz="3800" dirty="0"/>
              <a:t>float r, area, PI=3.14; </a:t>
            </a:r>
          </a:p>
          <a:p>
            <a:r>
              <a:rPr lang="en-US" sz="3800" dirty="0" err="1"/>
              <a:t>clrscr</a:t>
            </a:r>
            <a:r>
              <a:rPr lang="en-US" sz="3800" dirty="0"/>
              <a:t>();  </a:t>
            </a:r>
          </a:p>
          <a:p>
            <a:r>
              <a:rPr lang="en-US" sz="3800" dirty="0"/>
              <a:t>printf(“enter radius\n”);  </a:t>
            </a:r>
          </a:p>
          <a:p>
            <a:r>
              <a:rPr lang="en-US" sz="3800" dirty="0" err="1"/>
              <a:t>scanf</a:t>
            </a:r>
            <a:r>
              <a:rPr lang="en-US" sz="3800" dirty="0"/>
              <a:t>(“%</a:t>
            </a:r>
            <a:r>
              <a:rPr lang="en-US" sz="3800" dirty="0" err="1"/>
              <a:t>f”,&amp;r</a:t>
            </a:r>
            <a:r>
              <a:rPr lang="en-US" sz="3800" dirty="0"/>
              <a:t>); </a:t>
            </a:r>
          </a:p>
          <a:p>
            <a:r>
              <a:rPr lang="en-US" sz="3800" dirty="0"/>
              <a:t>area=PI*r*r;  </a:t>
            </a:r>
          </a:p>
          <a:p>
            <a:r>
              <a:rPr lang="en-US" sz="3800" dirty="0"/>
              <a:t>printf(“Area=%f\n”, area);  </a:t>
            </a:r>
            <a:endParaRPr lang="en-IN" sz="3800" dirty="0"/>
          </a:p>
          <a:p>
            <a:r>
              <a:rPr lang="en-US" sz="3800" dirty="0" err="1"/>
              <a:t>getch</a:t>
            </a:r>
            <a:r>
              <a:rPr lang="en-US" sz="3800" dirty="0"/>
              <a:t>();  </a:t>
            </a:r>
            <a:endParaRPr lang="en-IN" sz="3800" dirty="0"/>
          </a:p>
          <a:p>
            <a:r>
              <a:rPr lang="en-US" sz="3800" dirty="0"/>
              <a:t>} </a:t>
            </a:r>
            <a:endParaRPr lang="en-IN" sz="3800" dirty="0"/>
          </a:p>
          <a:p>
            <a:pPr lvl="0" fontAlgn="base"/>
            <a:endParaRPr lang="en-IN" sz="2800" dirty="0">
              <a:latin typeface="Times New Roman" pitchFamily="18" charset="0"/>
              <a:cs typeface="Times New Roman" pitchFamily="18" charset="0"/>
            </a:endParaRPr>
          </a:p>
          <a:p>
            <a:endParaRPr lang="en-IN" dirty="0"/>
          </a:p>
        </p:txBody>
      </p:sp>
    </p:spTree>
    <p:extLst>
      <p:ext uri="{BB962C8B-B14F-4D97-AF65-F5344CB8AC3E}">
        <p14:creationId xmlns:p14="http://schemas.microsoft.com/office/powerpoint/2010/main" val="17559573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404665"/>
            <a:ext cx="8229600" cy="6696744"/>
          </a:xfrm>
        </p:spPr>
        <p:txBody>
          <a:bodyPr>
            <a:normAutofit fontScale="47500" lnSpcReduction="20000"/>
          </a:bodyPr>
          <a:lstStyle/>
          <a:p>
            <a:r>
              <a:rPr lang="en-US" sz="5100" b="1" dirty="0">
                <a:latin typeface="Times New Roman" pitchFamily="18" charset="0"/>
                <a:cs typeface="Times New Roman" pitchFamily="18" charset="0"/>
              </a:rPr>
              <a:t>Character Set</a:t>
            </a:r>
            <a:r>
              <a:rPr lang="en-US" sz="5100" dirty="0">
                <a:latin typeface="Times New Roman" pitchFamily="18" charset="0"/>
                <a:cs typeface="Times New Roman" pitchFamily="18" charset="0"/>
              </a:rPr>
              <a:t>: The character set is the fundamental raw-material for any language. Like natural languages, computer languages will also have well defined character-set, which is useful to build the programs.</a:t>
            </a:r>
          </a:p>
          <a:p>
            <a:r>
              <a:rPr lang="en-US" sz="5100" dirty="0">
                <a:latin typeface="Times New Roman" pitchFamily="18" charset="0"/>
                <a:cs typeface="Times New Roman" pitchFamily="18" charset="0"/>
              </a:rPr>
              <a:t>The C language consists of two character sets namely </a:t>
            </a:r>
          </a:p>
          <a:p>
            <a:r>
              <a:rPr lang="en-US" sz="5100" dirty="0">
                <a:latin typeface="Times New Roman" pitchFamily="18" charset="0"/>
                <a:cs typeface="Times New Roman" pitchFamily="18" charset="0"/>
              </a:rPr>
              <a:t>Source character set </a:t>
            </a:r>
          </a:p>
          <a:p>
            <a:r>
              <a:rPr lang="en-US" sz="5100" dirty="0">
                <a:latin typeface="Times New Roman" pitchFamily="18" charset="0"/>
                <a:cs typeface="Times New Roman" pitchFamily="18" charset="0"/>
              </a:rPr>
              <a:t>Execution character set.</a:t>
            </a:r>
            <a:endParaRPr lang="en-IN" sz="5100" dirty="0">
              <a:latin typeface="Times New Roman" pitchFamily="18" charset="0"/>
              <a:cs typeface="Times New Roman" pitchFamily="18" charset="0"/>
            </a:endParaRPr>
          </a:p>
          <a:p>
            <a:pPr marL="109728" indent="0">
              <a:buNone/>
            </a:pPr>
            <a:endParaRPr lang="en-US" sz="3600" b="1" dirty="0">
              <a:latin typeface="Times New Roman" pitchFamily="18" charset="0"/>
              <a:cs typeface="Times New Roman" pitchFamily="18" charset="0"/>
            </a:endParaRPr>
          </a:p>
          <a:p>
            <a:pPr marL="109728" indent="0">
              <a:buNone/>
            </a:pPr>
            <a:r>
              <a:rPr lang="en-US" sz="4300" b="1" dirty="0">
                <a:latin typeface="Times New Roman" pitchFamily="18" charset="0"/>
                <a:cs typeface="Times New Roman" pitchFamily="18" charset="0"/>
              </a:rPr>
              <a:t>Source character set </a:t>
            </a:r>
            <a:r>
              <a:rPr lang="en-US" sz="4300" dirty="0">
                <a:latin typeface="Times New Roman" pitchFamily="18" charset="0"/>
                <a:cs typeface="Times New Roman" pitchFamily="18" charset="0"/>
              </a:rPr>
              <a:t>: This type of character set includes three types of characters namely alphabets, Decimals and special symbols. </a:t>
            </a:r>
          </a:p>
          <a:p>
            <a:pPr marL="109728" indent="0">
              <a:buNone/>
            </a:pPr>
            <a:r>
              <a:rPr lang="en-US" sz="4300" dirty="0">
                <a:latin typeface="Times New Roman" pitchFamily="18" charset="0"/>
                <a:cs typeface="Times New Roman" pitchFamily="18" charset="0"/>
              </a:rPr>
              <a:t>i.  Alphabets : A to Z, a to z and Underscore( _ ) </a:t>
            </a:r>
          </a:p>
          <a:p>
            <a:pPr marL="109728" indent="0">
              <a:buNone/>
            </a:pPr>
            <a:r>
              <a:rPr lang="en-US" sz="4300" dirty="0">
                <a:latin typeface="Times New Roman" pitchFamily="18" charset="0"/>
                <a:cs typeface="Times New Roman" pitchFamily="18" charset="0"/>
              </a:rPr>
              <a:t>ii. Decimal digits : 0 to 9 </a:t>
            </a:r>
          </a:p>
          <a:p>
            <a:pPr marL="109728" indent="0">
              <a:buNone/>
            </a:pPr>
            <a:r>
              <a:rPr lang="en-US" sz="4300" dirty="0">
                <a:latin typeface="Times New Roman" pitchFamily="18" charset="0"/>
                <a:cs typeface="Times New Roman" pitchFamily="18" charset="0"/>
              </a:rPr>
              <a:t>iii. Special symbols: + - * / ^ % = &amp; ! ( ) { } [ ] “ etc. </a:t>
            </a:r>
          </a:p>
          <a:p>
            <a:pPr marL="109728" indent="0">
              <a:buNone/>
            </a:pPr>
            <a:endParaRPr lang="en-US" sz="4300" dirty="0">
              <a:latin typeface="Times New Roman" pitchFamily="18" charset="0"/>
              <a:cs typeface="Times New Roman" pitchFamily="18" charset="0"/>
            </a:endParaRPr>
          </a:p>
          <a:p>
            <a:pPr marL="109728" indent="0">
              <a:buNone/>
            </a:pPr>
            <a:r>
              <a:rPr lang="en-US" sz="4300" b="1" dirty="0">
                <a:latin typeface="Times New Roman" pitchFamily="18" charset="0"/>
                <a:cs typeface="Times New Roman" pitchFamily="18" charset="0"/>
              </a:rPr>
              <a:t>Execution character set : </a:t>
            </a:r>
            <a:r>
              <a:rPr lang="en-US" sz="4300" dirty="0">
                <a:latin typeface="Times New Roman" pitchFamily="18" charset="0"/>
                <a:cs typeface="Times New Roman" pitchFamily="18" charset="0"/>
              </a:rPr>
              <a:t>This set of characters are also called as non-graphic characters because these are invisible and cannot be printed or displayed directly. </a:t>
            </a:r>
          </a:p>
          <a:p>
            <a:pPr marL="109728" indent="0">
              <a:buNone/>
            </a:pPr>
            <a:r>
              <a:rPr lang="en-US" sz="4300" dirty="0">
                <a:latin typeface="Times New Roman" pitchFamily="18" charset="0"/>
                <a:cs typeface="Times New Roman" pitchFamily="18" charset="0"/>
              </a:rPr>
              <a:t>Ex: \n, \t, \h, \v etc…</a:t>
            </a:r>
          </a:p>
          <a:p>
            <a:pPr marL="109728" indent="0">
              <a:buNone/>
            </a:pPr>
            <a:endParaRPr lang="en-US" sz="2400" dirty="0">
              <a:latin typeface="Times New Roman" pitchFamily="18" charset="0"/>
              <a:cs typeface="Times New Roman" pitchFamily="18" charset="0"/>
            </a:endParaRPr>
          </a:p>
          <a:p>
            <a:pPr marL="109728" indent="0">
              <a:buNone/>
            </a:pPr>
            <a:endParaRPr lang="en-US" sz="2400" dirty="0">
              <a:latin typeface="Times New Roman" pitchFamily="18" charset="0"/>
              <a:cs typeface="Times New Roman" pitchFamily="18" charset="0"/>
            </a:endParaRPr>
          </a:p>
          <a:p>
            <a:pPr marL="109728" indent="0">
              <a:buNone/>
            </a:pPr>
            <a:r>
              <a:rPr lang="en-US" sz="2400" dirty="0">
                <a:latin typeface="Times New Roman" pitchFamily="18" charset="0"/>
                <a:cs typeface="Times New Roman" pitchFamily="18" charset="0"/>
              </a:rPr>
              <a:t>   </a:t>
            </a: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39298783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109728" indent="0">
              <a:buNone/>
            </a:pPr>
            <a:endParaRPr lang="en-IN" sz="2800" dirty="0"/>
          </a:p>
          <a:p>
            <a:r>
              <a:rPr lang="en-US" sz="2800" dirty="0">
                <a:latin typeface="Times New Roman" pitchFamily="18" charset="0"/>
                <a:cs typeface="Times New Roman" pitchFamily="18" charset="0"/>
              </a:rPr>
              <a:t>Tokens are the smallest elements of a program, which are meaningful to the compiler. </a:t>
            </a:r>
            <a:endParaRPr lang="en-IN" sz="2800" dirty="0">
              <a:latin typeface="Times New Roman" pitchFamily="18" charset="0"/>
              <a:cs typeface="Times New Roman" pitchFamily="18" charset="0"/>
            </a:endParaRPr>
          </a:p>
          <a:p>
            <a:pPr marL="109728" indent="0">
              <a:buNone/>
            </a:pPr>
            <a:r>
              <a:rPr lang="en-US" sz="2800" dirty="0">
                <a:latin typeface="Times New Roman" pitchFamily="18" charset="0"/>
                <a:cs typeface="Times New Roman" pitchFamily="18" charset="0"/>
              </a:rPr>
              <a:t> The following are the types of tokens:  </a:t>
            </a:r>
            <a:endParaRPr lang="en-IN" sz="28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Keywords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Identifiers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Constant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Strings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Operators </a:t>
            </a:r>
            <a:endParaRPr lang="en-IN" sz="2400" dirty="0">
              <a:latin typeface="Times New Roman" pitchFamily="18" charset="0"/>
              <a:cs typeface="Times New Roman" pitchFamily="18" charset="0"/>
            </a:endParaRPr>
          </a:p>
          <a:p>
            <a:pPr marL="109728" indent="0">
              <a:buNone/>
            </a:pPr>
            <a:endParaRPr lang="en-IN" dirty="0"/>
          </a:p>
          <a:p>
            <a:endParaRPr lang="en-IN" dirty="0"/>
          </a:p>
        </p:txBody>
      </p:sp>
      <p:sp>
        <p:nvSpPr>
          <p:cNvPr id="3" name="Title 2"/>
          <p:cNvSpPr>
            <a:spLocks noGrp="1"/>
          </p:cNvSpPr>
          <p:nvPr>
            <p:ph type="title"/>
          </p:nvPr>
        </p:nvSpPr>
        <p:spPr/>
        <p:txBody>
          <a:bodyPr/>
          <a:lstStyle/>
          <a:p>
            <a:pPr algn="ctr"/>
            <a:r>
              <a:rPr lang="en-IN" dirty="0">
                <a:latin typeface="Times New Roman" pitchFamily="18" charset="0"/>
                <a:cs typeface="Times New Roman" pitchFamily="18" charset="0"/>
              </a:rPr>
              <a:t>TOKENS</a:t>
            </a:r>
          </a:p>
        </p:txBody>
      </p:sp>
    </p:spTree>
    <p:extLst>
      <p:ext uri="{BB962C8B-B14F-4D97-AF65-F5344CB8AC3E}">
        <p14:creationId xmlns:p14="http://schemas.microsoft.com/office/powerpoint/2010/main" val="28519527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764704"/>
            <a:ext cx="8229600" cy="5242587"/>
          </a:xfrm>
        </p:spPr>
        <p:txBody>
          <a:bodyPr>
            <a:normAutofit/>
          </a:bodyPr>
          <a:lstStyle/>
          <a:p>
            <a:r>
              <a:rPr lang="en-US" dirty="0">
                <a:latin typeface="Times New Roman" pitchFamily="18" charset="0"/>
                <a:cs typeface="Times New Roman" pitchFamily="18" charset="0"/>
              </a:rPr>
              <a:t>Keywords are predefined, reserved words in C and each of which is associated with specific features. These words help us to use the functionality of C language. They have special meaning to the compilers. There are total 32 keywords in C. </a:t>
            </a:r>
          </a:p>
        </p:txBody>
      </p:sp>
      <p:sp>
        <p:nvSpPr>
          <p:cNvPr id="3" name="Title 2"/>
          <p:cNvSpPr>
            <a:spLocks noGrp="1"/>
          </p:cNvSpPr>
          <p:nvPr>
            <p:ph type="title"/>
          </p:nvPr>
        </p:nvSpPr>
        <p:spPr>
          <a:xfrm>
            <a:off x="457200" y="274638"/>
            <a:ext cx="8229600" cy="418058"/>
          </a:xfrm>
        </p:spPr>
        <p:txBody>
          <a:bodyPr>
            <a:normAutofit fontScale="90000"/>
          </a:bodyPr>
          <a:lstStyle/>
          <a:p>
            <a:r>
              <a:rPr lang="en-IN" dirty="0">
                <a:latin typeface="Times New Roman" pitchFamily="18" charset="0"/>
                <a:cs typeface="Times New Roman" pitchFamily="18" charset="0"/>
              </a:rPr>
              <a:t>                     Keywords</a:t>
            </a:r>
          </a:p>
        </p:txBody>
      </p:sp>
      <p:graphicFrame>
        <p:nvGraphicFramePr>
          <p:cNvPr id="7" name="Table 6"/>
          <p:cNvGraphicFramePr>
            <a:graphicFrameLocks noGrp="1"/>
          </p:cNvGraphicFramePr>
          <p:nvPr>
            <p:extLst>
              <p:ext uri="{D42A27DB-BD31-4B8C-83A1-F6EECF244321}">
                <p14:modId xmlns:p14="http://schemas.microsoft.com/office/powerpoint/2010/main" val="1876873080"/>
              </p:ext>
            </p:extLst>
          </p:nvPr>
        </p:nvGraphicFramePr>
        <p:xfrm>
          <a:off x="539551" y="3068960"/>
          <a:ext cx="7992892" cy="2761283"/>
        </p:xfrm>
        <a:graphic>
          <a:graphicData uri="http://schemas.openxmlformats.org/drawingml/2006/table">
            <a:tbl>
              <a:tblPr/>
              <a:tblGrid>
                <a:gridCol w="994403">
                  <a:extLst>
                    <a:ext uri="{9D8B030D-6E8A-4147-A177-3AD203B41FA5}">
                      <a16:colId xmlns:a16="http://schemas.microsoft.com/office/drawing/2014/main" val="20000"/>
                    </a:ext>
                  </a:extLst>
                </a:gridCol>
                <a:gridCol w="994403">
                  <a:extLst>
                    <a:ext uri="{9D8B030D-6E8A-4147-A177-3AD203B41FA5}">
                      <a16:colId xmlns:a16="http://schemas.microsoft.com/office/drawing/2014/main" val="20001"/>
                    </a:ext>
                  </a:extLst>
                </a:gridCol>
                <a:gridCol w="994403">
                  <a:extLst>
                    <a:ext uri="{9D8B030D-6E8A-4147-A177-3AD203B41FA5}">
                      <a16:colId xmlns:a16="http://schemas.microsoft.com/office/drawing/2014/main" val="20002"/>
                    </a:ext>
                  </a:extLst>
                </a:gridCol>
                <a:gridCol w="994403">
                  <a:extLst>
                    <a:ext uri="{9D8B030D-6E8A-4147-A177-3AD203B41FA5}">
                      <a16:colId xmlns:a16="http://schemas.microsoft.com/office/drawing/2014/main" val="20003"/>
                    </a:ext>
                  </a:extLst>
                </a:gridCol>
                <a:gridCol w="1032071">
                  <a:extLst>
                    <a:ext uri="{9D8B030D-6E8A-4147-A177-3AD203B41FA5}">
                      <a16:colId xmlns:a16="http://schemas.microsoft.com/office/drawing/2014/main" val="20004"/>
                    </a:ext>
                  </a:extLst>
                </a:gridCol>
                <a:gridCol w="994403">
                  <a:extLst>
                    <a:ext uri="{9D8B030D-6E8A-4147-A177-3AD203B41FA5}">
                      <a16:colId xmlns:a16="http://schemas.microsoft.com/office/drawing/2014/main" val="20005"/>
                    </a:ext>
                  </a:extLst>
                </a:gridCol>
                <a:gridCol w="994403">
                  <a:extLst>
                    <a:ext uri="{9D8B030D-6E8A-4147-A177-3AD203B41FA5}">
                      <a16:colId xmlns:a16="http://schemas.microsoft.com/office/drawing/2014/main" val="20006"/>
                    </a:ext>
                  </a:extLst>
                </a:gridCol>
                <a:gridCol w="994403">
                  <a:extLst>
                    <a:ext uri="{9D8B030D-6E8A-4147-A177-3AD203B41FA5}">
                      <a16:colId xmlns:a16="http://schemas.microsoft.com/office/drawing/2014/main" val="20007"/>
                    </a:ext>
                  </a:extLst>
                </a:gridCol>
              </a:tblGrid>
              <a:tr h="692714">
                <a:tc>
                  <a:txBody>
                    <a:bodyPr/>
                    <a:lstStyle/>
                    <a:p>
                      <a:r>
                        <a:rPr lang="en-IN" dirty="0">
                          <a:effectLst/>
                        </a:rPr>
                        <a:t>Auto</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dirty="0">
                          <a:effectLst/>
                        </a:rPr>
                        <a:t>Break</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a:effectLst/>
                        </a:rPr>
                        <a:t>case</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a:effectLst/>
                        </a:rPr>
                        <a:t>char</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a:effectLst/>
                        </a:rPr>
                        <a:t>const</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a:effectLst/>
                        </a:rPr>
                        <a:t>continue</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a:effectLst/>
                        </a:rPr>
                        <a:t>default</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dirty="0">
                          <a:effectLst/>
                        </a:rPr>
                        <a:t>Do</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extLst>
                  <a:ext uri="{0D108BD9-81ED-4DB2-BD59-A6C34878D82A}">
                    <a16:rowId xmlns:a16="http://schemas.microsoft.com/office/drawing/2014/main" val="10000"/>
                  </a:ext>
                </a:extLst>
              </a:tr>
              <a:tr h="658163">
                <a:tc>
                  <a:txBody>
                    <a:bodyPr/>
                    <a:lstStyle/>
                    <a:p>
                      <a:r>
                        <a:rPr lang="en-IN" dirty="0">
                          <a:effectLst/>
                        </a:rPr>
                        <a:t>Double</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dirty="0">
                          <a:effectLst/>
                        </a:rPr>
                        <a:t>Else</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enum</a:t>
                      </a:r>
                      <a:endParaRPr lang="en-IN" dirty="0">
                        <a:effectLst/>
                      </a:endParaRP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extern</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float</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for</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goto</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dirty="0">
                          <a:effectLst/>
                        </a:rPr>
                        <a:t>if</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692714">
                <a:tc>
                  <a:txBody>
                    <a:bodyPr/>
                    <a:lstStyle/>
                    <a:p>
                      <a:r>
                        <a:rPr lang="en-IN" dirty="0">
                          <a:effectLst/>
                        </a:rPr>
                        <a:t>int</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dirty="0">
                          <a:effectLst/>
                        </a:rPr>
                        <a:t>Long</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a:effectLst/>
                        </a:rPr>
                        <a:t>register</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a:effectLst/>
                        </a:rPr>
                        <a:t>return</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a:effectLst/>
                        </a:rPr>
                        <a:t>short</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a:effectLst/>
                        </a:rPr>
                        <a:t>signed</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dirty="0">
                          <a:effectLst/>
                        </a:rPr>
                        <a:t>sizeof</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dirty="0">
                          <a:effectLst/>
                        </a:rPr>
                        <a:t>static</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extLst>
                  <a:ext uri="{0D108BD9-81ED-4DB2-BD59-A6C34878D82A}">
                    <a16:rowId xmlns:a16="http://schemas.microsoft.com/office/drawing/2014/main" val="10002"/>
                  </a:ext>
                </a:extLst>
              </a:tr>
              <a:tr h="692714">
                <a:tc>
                  <a:txBody>
                    <a:bodyPr/>
                    <a:lstStyle/>
                    <a:p>
                      <a:r>
                        <a:rPr lang="en-IN">
                          <a:effectLst/>
                        </a:rPr>
                        <a:t>struct</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switch</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typedef</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union</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unsigned</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void</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dirty="0">
                          <a:effectLst/>
                        </a:rPr>
                        <a:t>volatile</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dirty="0">
                          <a:effectLst/>
                        </a:rPr>
                        <a:t>while</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7468920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354765"/>
            <a:ext cx="8229600" cy="4810539"/>
          </a:xfrm>
        </p:spPr>
        <p:txBody>
          <a:bodyPr>
            <a:normAutofit/>
          </a:bodyPr>
          <a:lstStyle/>
          <a:p>
            <a:r>
              <a:rPr lang="en-US" sz="2800" b="1" dirty="0">
                <a:latin typeface="Times New Roman" pitchFamily="18" charset="0"/>
                <a:cs typeface="Times New Roman" pitchFamily="18" charset="0"/>
              </a:rPr>
              <a:t>What are Identifiers</a:t>
            </a:r>
            <a:endParaRPr lang="en-IN" sz="2800" dirty="0">
              <a:latin typeface="Times New Roman" pitchFamily="18" charset="0"/>
              <a:cs typeface="Times New Roman" pitchFamily="18" charset="0"/>
            </a:endParaRPr>
          </a:p>
          <a:p>
            <a:r>
              <a:rPr lang="en-US" sz="2800" dirty="0">
                <a:latin typeface="Times New Roman" pitchFamily="18" charset="0"/>
                <a:cs typeface="Times New Roman" pitchFamily="18" charset="0"/>
              </a:rPr>
              <a:t>In C language identifiers are the names given to variables, constants, functions and user define data. These identifier are defined against a set of rules. </a:t>
            </a:r>
            <a:endParaRPr lang="en-IN" sz="2800" dirty="0">
              <a:latin typeface="Times New Roman" pitchFamily="18" charset="0"/>
              <a:cs typeface="Times New Roman" pitchFamily="18" charset="0"/>
            </a:endParaRPr>
          </a:p>
          <a:p>
            <a:r>
              <a:rPr lang="en-US" sz="2800" b="1" dirty="0">
                <a:latin typeface="Times New Roman" pitchFamily="18" charset="0"/>
                <a:cs typeface="Times New Roman" pitchFamily="18" charset="0"/>
              </a:rPr>
              <a:t>Rules for an Identifier </a:t>
            </a:r>
            <a:endParaRPr lang="en-IN" sz="28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It must begin with alphabets or underscore.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Only alphabets, numbers, underscore can be used, no other special characters, punctuations are allowed.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It must not contain white-space.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It should not be a keyword. </a:t>
            </a:r>
            <a:endParaRPr lang="en-IN" sz="2400" dirty="0">
              <a:latin typeface="Times New Roman" pitchFamily="18" charset="0"/>
              <a:cs typeface="Times New Roman" pitchFamily="18" charset="0"/>
            </a:endParaRPr>
          </a:p>
          <a:p>
            <a:pPr marL="393192" lvl="1" indent="0" fontAlgn="base">
              <a:buNone/>
            </a:pPr>
            <a:endParaRPr lang="en-US" sz="2400" dirty="0">
              <a:latin typeface="Times New Roman" pitchFamily="18" charset="0"/>
              <a:cs typeface="Times New Roman" pitchFamily="18" charset="0"/>
            </a:endParaRPr>
          </a:p>
          <a:p>
            <a:pPr lvl="1" fontAlgn="base"/>
            <a:endParaRPr lang="en-IN" sz="2400" dirty="0">
              <a:latin typeface="Times New Roman" pitchFamily="18" charset="0"/>
              <a:cs typeface="Times New Roman" pitchFamily="18" charset="0"/>
            </a:endParaRPr>
          </a:p>
          <a:p>
            <a:endParaRPr lang="en-IN" dirty="0"/>
          </a:p>
        </p:txBody>
      </p:sp>
      <p:sp>
        <p:nvSpPr>
          <p:cNvPr id="3" name="Title 2"/>
          <p:cNvSpPr>
            <a:spLocks noGrp="1"/>
          </p:cNvSpPr>
          <p:nvPr>
            <p:ph type="title"/>
          </p:nvPr>
        </p:nvSpPr>
        <p:spPr/>
        <p:txBody>
          <a:bodyPr/>
          <a:lstStyle/>
          <a:p>
            <a:r>
              <a:rPr lang="en-IN" dirty="0">
                <a:latin typeface="Times New Roman" pitchFamily="18" charset="0"/>
                <a:cs typeface="Times New Roman" pitchFamily="18" charset="0"/>
              </a:rPr>
              <a:t>Identifiers</a:t>
            </a:r>
          </a:p>
        </p:txBody>
      </p:sp>
    </p:spTree>
    <p:extLst>
      <p:ext uri="{BB962C8B-B14F-4D97-AF65-F5344CB8AC3E}">
        <p14:creationId xmlns:p14="http://schemas.microsoft.com/office/powerpoint/2010/main" val="20444097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b="1" dirty="0"/>
              <a:t>1. </a:t>
            </a:r>
            <a:r>
              <a:rPr lang="en-US" b="1" dirty="0">
                <a:latin typeface="Times New Roman" pitchFamily="18" charset="0"/>
                <a:cs typeface="Times New Roman" pitchFamily="18" charset="0"/>
              </a:rPr>
              <a:t>Problem Definition</a:t>
            </a:r>
          </a:p>
          <a:p>
            <a:pPr algn="just">
              <a:buFont typeface="Wingdings" pitchFamily="2" charset="2"/>
              <a:buChar char="Ø"/>
            </a:pPr>
            <a:r>
              <a:rPr lang="en-US" dirty="0">
                <a:latin typeface="Times New Roman" pitchFamily="18" charset="0"/>
                <a:cs typeface="Times New Roman" pitchFamily="18" charset="0"/>
              </a:rPr>
              <a:t>To solve a problem, the first step is to identify and define the problem. </a:t>
            </a:r>
          </a:p>
          <a:p>
            <a:pPr algn="just">
              <a:buFont typeface="Wingdings" pitchFamily="2" charset="2"/>
              <a:buChar char="Ø"/>
            </a:pPr>
            <a:r>
              <a:rPr lang="en-US" dirty="0">
                <a:latin typeface="Times New Roman" pitchFamily="18" charset="0"/>
                <a:cs typeface="Times New Roman" pitchFamily="18" charset="0"/>
              </a:rPr>
              <a:t>The problem must be started clearly, accurately and precisely.</a:t>
            </a:r>
          </a:p>
          <a:p>
            <a:pPr marL="0" indent="0" algn="just">
              <a:buNone/>
            </a:pPr>
            <a:r>
              <a:rPr lang="en-US" dirty="0">
                <a:latin typeface="Times New Roman" pitchFamily="18" charset="0"/>
                <a:cs typeface="Times New Roman" pitchFamily="18" charset="0"/>
              </a:rPr>
              <a:t> </a:t>
            </a:r>
          </a:p>
        </p:txBody>
      </p:sp>
      <p:sp>
        <p:nvSpPr>
          <p:cNvPr id="2" name="Title 1"/>
          <p:cNvSpPr>
            <a:spLocks noGrp="1"/>
          </p:cNvSpPr>
          <p:nvPr>
            <p:ph type="title"/>
          </p:nvPr>
        </p:nvSpPr>
        <p:spPr/>
        <p:txBody>
          <a:bodyPr/>
          <a:lstStyle/>
          <a:p>
            <a:endParaRPr lang="en-IN" dirty="0"/>
          </a:p>
        </p:txBody>
      </p:sp>
    </p:spTree>
    <p:extLst>
      <p:ext uri="{BB962C8B-B14F-4D97-AF65-F5344CB8AC3E}">
        <p14:creationId xmlns:p14="http://schemas.microsoft.com/office/powerpoint/2010/main" val="315274515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96752"/>
            <a:ext cx="8229600" cy="4810539"/>
          </a:xfrm>
        </p:spPr>
        <p:txBody>
          <a:bodyPr/>
          <a:lstStyle/>
          <a:p>
            <a:pPr marL="109728" indent="0">
              <a:buNone/>
            </a:pPr>
            <a:r>
              <a:rPr lang="en-IN" dirty="0"/>
              <a:t>Constant in C refer to fixed value that does not change during the execution of a program.</a:t>
            </a:r>
          </a:p>
        </p:txBody>
      </p:sp>
      <p:sp>
        <p:nvSpPr>
          <p:cNvPr id="3" name="Title 2"/>
          <p:cNvSpPr>
            <a:spLocks noGrp="1"/>
          </p:cNvSpPr>
          <p:nvPr>
            <p:ph type="title"/>
          </p:nvPr>
        </p:nvSpPr>
        <p:spPr>
          <a:xfrm>
            <a:off x="457200" y="274638"/>
            <a:ext cx="8229600" cy="994122"/>
          </a:xfrm>
        </p:spPr>
        <p:txBody>
          <a:bodyPr/>
          <a:lstStyle/>
          <a:p>
            <a:r>
              <a:rPr lang="en-IN" dirty="0"/>
              <a:t>Constant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2636912"/>
            <a:ext cx="8064896" cy="3456384"/>
          </a:xfrm>
          <a:prstGeom prst="rect">
            <a:avLst/>
          </a:prstGeom>
        </p:spPr>
      </p:pic>
    </p:spTree>
    <p:extLst>
      <p:ext uri="{BB962C8B-B14F-4D97-AF65-F5344CB8AC3E}">
        <p14:creationId xmlns:p14="http://schemas.microsoft.com/office/powerpoint/2010/main" val="39038260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92696"/>
            <a:ext cx="8229600" cy="5688632"/>
          </a:xfrm>
        </p:spPr>
        <p:txBody>
          <a:bodyPr>
            <a:noAutofit/>
          </a:bodyPr>
          <a:lstStyle/>
          <a:p>
            <a:r>
              <a:rPr lang="en-US" sz="2000" b="1" dirty="0">
                <a:latin typeface="Times New Roman" pitchFamily="18" charset="0"/>
                <a:cs typeface="Times New Roman" pitchFamily="18" charset="0"/>
              </a:rPr>
              <a:t>Constants is define in  two ways: </a:t>
            </a:r>
            <a:endParaRPr lang="en-IN" sz="2000" dirty="0">
              <a:latin typeface="Times New Roman" pitchFamily="18" charset="0"/>
              <a:cs typeface="Times New Roman" pitchFamily="18" charset="0"/>
            </a:endParaRPr>
          </a:p>
          <a:p>
            <a:pPr marL="109728" indent="0">
              <a:buNone/>
            </a:pPr>
            <a:r>
              <a:rPr lang="en-US" sz="2000" dirty="0">
                <a:latin typeface="Times New Roman" pitchFamily="18" charset="0"/>
                <a:cs typeface="Times New Roman" pitchFamily="18" charset="0"/>
              </a:rPr>
              <a:t> </a:t>
            </a:r>
            <a:endParaRPr lang="en-IN" sz="2000" dirty="0">
              <a:latin typeface="Times New Roman" pitchFamily="18" charset="0"/>
              <a:cs typeface="Times New Roman" pitchFamily="18" charset="0"/>
            </a:endParaRPr>
          </a:p>
          <a:p>
            <a:pPr lvl="0" fontAlgn="base"/>
            <a:r>
              <a:rPr lang="en-US" sz="2000" dirty="0">
                <a:latin typeface="Times New Roman" pitchFamily="18" charset="0"/>
                <a:cs typeface="Times New Roman" pitchFamily="18" charset="0"/>
              </a:rPr>
              <a:t>Using </a:t>
            </a:r>
            <a:r>
              <a:rPr lang="en-US" sz="2000" b="1" dirty="0">
                <a:latin typeface="Times New Roman" pitchFamily="18" charset="0"/>
                <a:cs typeface="Times New Roman" pitchFamily="18" charset="0"/>
              </a:rPr>
              <a:t>#define</a:t>
            </a:r>
            <a:r>
              <a:rPr lang="en-US" sz="2000" dirty="0">
                <a:latin typeface="Times New Roman" pitchFamily="18" charset="0"/>
                <a:cs typeface="Times New Roman" pitchFamily="18" charset="0"/>
              </a:rPr>
              <a:t> preprocessor directive </a:t>
            </a:r>
            <a:endParaRPr lang="en-IN" sz="2000" dirty="0">
              <a:latin typeface="Times New Roman" pitchFamily="18" charset="0"/>
              <a:cs typeface="Times New Roman" pitchFamily="18" charset="0"/>
            </a:endParaRPr>
          </a:p>
          <a:p>
            <a:pPr lvl="0" fontAlgn="base"/>
            <a:r>
              <a:rPr lang="en-US" sz="2000" dirty="0">
                <a:latin typeface="Times New Roman" pitchFamily="18" charset="0"/>
                <a:cs typeface="Times New Roman" pitchFamily="18" charset="0"/>
              </a:rPr>
              <a:t>Using a </a:t>
            </a:r>
            <a:r>
              <a:rPr lang="en-US" sz="2000" b="1" dirty="0" err="1">
                <a:latin typeface="Times New Roman" pitchFamily="18" charset="0"/>
                <a:cs typeface="Times New Roman" pitchFamily="18" charset="0"/>
              </a:rPr>
              <a:t>const</a:t>
            </a:r>
            <a:r>
              <a:rPr lang="en-US" sz="2000" dirty="0" err="1">
                <a:latin typeface="Times New Roman" pitchFamily="18" charset="0"/>
                <a:cs typeface="Times New Roman" pitchFamily="18" charset="0"/>
              </a:rPr>
              <a:t>keyword</a:t>
            </a:r>
            <a:r>
              <a:rPr lang="en-US" sz="2000" dirty="0">
                <a:latin typeface="Times New Roman" pitchFamily="18" charset="0"/>
                <a:cs typeface="Times New Roman" pitchFamily="18" charset="0"/>
              </a:rPr>
              <a:t> </a:t>
            </a:r>
            <a:endParaRPr lang="en-IN" sz="2000" dirty="0">
              <a:latin typeface="Times New Roman" pitchFamily="18" charset="0"/>
              <a:cs typeface="Times New Roman" pitchFamily="18" charset="0"/>
            </a:endParaRPr>
          </a:p>
          <a:p>
            <a:pPr marL="109728" indent="0">
              <a:buNone/>
            </a:pPr>
            <a:r>
              <a:rPr lang="en-US" sz="2000" dirty="0">
                <a:latin typeface="Times New Roman" pitchFamily="18" charset="0"/>
                <a:cs typeface="Times New Roman" pitchFamily="18" charset="0"/>
              </a:rPr>
              <a:t> </a:t>
            </a:r>
            <a:endParaRPr lang="en-IN" sz="2000" dirty="0">
              <a:latin typeface="Times New Roman" pitchFamily="18" charset="0"/>
              <a:cs typeface="Times New Roman" pitchFamily="18" charset="0"/>
            </a:endParaRPr>
          </a:p>
          <a:p>
            <a:r>
              <a:rPr lang="en-US" sz="2000" b="1" dirty="0">
                <a:latin typeface="Times New Roman" pitchFamily="18" charset="0"/>
                <a:cs typeface="Times New Roman" pitchFamily="18" charset="0"/>
              </a:rPr>
              <a:t>1. Using #define preprocessor directive:</a:t>
            </a:r>
            <a:endParaRPr lang="en-IN" sz="2000" dirty="0">
              <a:latin typeface="Times New Roman" pitchFamily="18" charset="0"/>
              <a:cs typeface="Times New Roman" pitchFamily="18" charset="0"/>
            </a:endParaRPr>
          </a:p>
          <a:p>
            <a:r>
              <a:rPr lang="en-US" sz="2000" dirty="0">
                <a:latin typeface="Times New Roman" pitchFamily="18" charset="0"/>
                <a:cs typeface="Times New Roman" pitchFamily="18" charset="0"/>
              </a:rPr>
              <a:t>By using the </a:t>
            </a:r>
            <a:r>
              <a:rPr lang="en-US" sz="2000" b="1" dirty="0">
                <a:latin typeface="Times New Roman" pitchFamily="18" charset="0"/>
                <a:cs typeface="Times New Roman" pitchFamily="18" charset="0"/>
              </a:rPr>
              <a:t>#define</a:t>
            </a:r>
            <a:r>
              <a:rPr lang="en-US" sz="2000" dirty="0">
                <a:latin typeface="Times New Roman" pitchFamily="18" charset="0"/>
                <a:cs typeface="Times New Roman" pitchFamily="18" charset="0"/>
              </a:rPr>
              <a:t> pre-processor directive which doesn't use memory for storage and without putting a semicolon character at the end of that statement</a:t>
            </a:r>
            <a:endParaRPr lang="en-IN" sz="2000" dirty="0">
              <a:latin typeface="Times New Roman" pitchFamily="18" charset="0"/>
              <a:cs typeface="Times New Roman" pitchFamily="18" charset="0"/>
            </a:endParaRPr>
          </a:p>
          <a:p>
            <a:r>
              <a:rPr lang="en-US" sz="2000" b="1" dirty="0">
                <a:latin typeface="Times New Roman" pitchFamily="18" charset="0"/>
                <a:cs typeface="Times New Roman" pitchFamily="18" charset="0"/>
              </a:rPr>
              <a:t>Syntax:   #</a:t>
            </a:r>
            <a:r>
              <a:rPr lang="en-US" sz="2000" dirty="0">
                <a:latin typeface="Times New Roman" pitchFamily="18" charset="0"/>
                <a:cs typeface="Times New Roman" pitchFamily="18" charset="0"/>
              </a:rPr>
              <a:t>define identifierName value </a:t>
            </a:r>
            <a:endParaRPr lang="en-IN" sz="2000" dirty="0">
              <a:latin typeface="Times New Roman" pitchFamily="18" charset="0"/>
              <a:cs typeface="Times New Roman" pitchFamily="18" charset="0"/>
            </a:endParaRPr>
          </a:p>
          <a:p>
            <a:pPr lvl="0" fontAlgn="base"/>
            <a:r>
              <a:rPr lang="en-US" sz="2000" b="1" dirty="0">
                <a:latin typeface="Times New Roman" pitchFamily="18" charset="0"/>
                <a:cs typeface="Times New Roman" pitchFamily="18" charset="0"/>
              </a:rPr>
              <a:t>identifierName:</a:t>
            </a:r>
            <a:r>
              <a:rPr lang="en-US" sz="2000" dirty="0">
                <a:latin typeface="Times New Roman" pitchFamily="18" charset="0"/>
                <a:cs typeface="Times New Roman" pitchFamily="18" charset="0"/>
              </a:rPr>
              <a:t> It is the name given to constant. </a:t>
            </a:r>
            <a:endParaRPr lang="en-IN" sz="2000" dirty="0">
              <a:latin typeface="Times New Roman" pitchFamily="18" charset="0"/>
              <a:cs typeface="Times New Roman" pitchFamily="18" charset="0"/>
            </a:endParaRPr>
          </a:p>
          <a:p>
            <a:pPr lvl="0" fontAlgn="base"/>
            <a:r>
              <a:rPr lang="en-US" sz="2000" b="1" dirty="0">
                <a:latin typeface="Times New Roman" pitchFamily="18" charset="0"/>
                <a:cs typeface="Times New Roman" pitchFamily="18" charset="0"/>
              </a:rPr>
              <a:t>value:</a:t>
            </a:r>
            <a:r>
              <a:rPr lang="en-US" sz="2000" dirty="0">
                <a:latin typeface="Times New Roman" pitchFamily="18" charset="0"/>
                <a:cs typeface="Times New Roman" pitchFamily="18" charset="0"/>
              </a:rPr>
              <a:t> This refers to any value assigned to identifierName. </a:t>
            </a:r>
            <a:endParaRPr lang="en-IN" sz="2000" dirty="0">
              <a:latin typeface="Times New Roman" pitchFamily="18" charset="0"/>
              <a:cs typeface="Times New Roman" pitchFamily="18" charset="0"/>
            </a:endParaRPr>
          </a:p>
          <a:p>
            <a:r>
              <a:rPr lang="en-US" sz="2000" b="1" dirty="0">
                <a:latin typeface="Times New Roman" pitchFamily="18" charset="0"/>
                <a:cs typeface="Times New Roman" pitchFamily="18" charset="0"/>
              </a:rPr>
              <a:t>Example: </a:t>
            </a:r>
            <a:endParaRPr lang="en-IN" sz="2000" dirty="0">
              <a:latin typeface="Times New Roman" pitchFamily="18" charset="0"/>
              <a:cs typeface="Times New Roman" pitchFamily="18" charset="0"/>
            </a:endParaRPr>
          </a:p>
          <a:p>
            <a:r>
              <a:rPr lang="en-US" sz="2000" dirty="0">
                <a:latin typeface="Times New Roman" pitchFamily="18" charset="0"/>
                <a:cs typeface="Times New Roman" pitchFamily="18" charset="0"/>
              </a:rPr>
              <a:t>#define a 10  </a:t>
            </a:r>
            <a:endParaRPr lang="en-IN" sz="2000" dirty="0">
              <a:latin typeface="Times New Roman" pitchFamily="18" charset="0"/>
              <a:cs typeface="Times New Roman" pitchFamily="18" charset="0"/>
            </a:endParaRPr>
          </a:p>
          <a:p>
            <a:r>
              <a:rPr lang="en-US" sz="2000" dirty="0">
                <a:latin typeface="Times New Roman" pitchFamily="18" charset="0"/>
                <a:cs typeface="Times New Roman" pitchFamily="18" charset="0"/>
              </a:rPr>
              <a:t>#define </a:t>
            </a:r>
            <a:r>
              <a:rPr lang="en-US" sz="2000" dirty="0" err="1">
                <a:latin typeface="Times New Roman" pitchFamily="18" charset="0"/>
                <a:cs typeface="Times New Roman" pitchFamily="18" charset="0"/>
              </a:rPr>
              <a:t>floatVal</a:t>
            </a:r>
            <a:r>
              <a:rPr lang="en-US" sz="2000" dirty="0">
                <a:latin typeface="Times New Roman" pitchFamily="18" charset="0"/>
                <a:cs typeface="Times New Roman" pitchFamily="18" charset="0"/>
              </a:rPr>
              <a:t> 4.5  </a:t>
            </a:r>
            <a:endParaRPr lang="en-IN" sz="2000" dirty="0">
              <a:latin typeface="Times New Roman" pitchFamily="18" charset="0"/>
              <a:cs typeface="Times New Roman" pitchFamily="18" charset="0"/>
            </a:endParaRPr>
          </a:p>
          <a:p>
            <a:r>
              <a:rPr lang="en-US" sz="2000" dirty="0">
                <a:latin typeface="Times New Roman" pitchFamily="18" charset="0"/>
                <a:cs typeface="Times New Roman" pitchFamily="18" charset="0"/>
              </a:rPr>
              <a:t>#define </a:t>
            </a:r>
            <a:r>
              <a:rPr lang="en-US" sz="2000" dirty="0" err="1">
                <a:latin typeface="Times New Roman" pitchFamily="18" charset="0"/>
                <a:cs typeface="Times New Roman" pitchFamily="18" charset="0"/>
              </a:rPr>
              <a:t>charVal</a:t>
            </a:r>
            <a:r>
              <a:rPr lang="en-US" sz="2000" dirty="0">
                <a:latin typeface="Times New Roman" pitchFamily="18" charset="0"/>
                <a:cs typeface="Times New Roman" pitchFamily="18" charset="0"/>
              </a:rPr>
              <a:t> 'G'   </a:t>
            </a:r>
            <a:endParaRPr lang="en-IN" sz="2000" dirty="0">
              <a:latin typeface="Times New Roman" pitchFamily="18" charset="0"/>
              <a:cs typeface="Times New Roman" pitchFamily="18" charset="0"/>
            </a:endParaRPr>
          </a:p>
          <a:p>
            <a:endParaRPr lang="en-IN" sz="1200" dirty="0"/>
          </a:p>
        </p:txBody>
      </p:sp>
    </p:spTree>
    <p:extLst>
      <p:ext uri="{BB962C8B-B14F-4D97-AF65-F5344CB8AC3E}">
        <p14:creationId xmlns:p14="http://schemas.microsoft.com/office/powerpoint/2010/main" val="256070580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a:t>2. using a </a:t>
            </a:r>
            <a:r>
              <a:rPr lang="en-US" b="1" dirty="0" err="1"/>
              <a:t>const</a:t>
            </a:r>
            <a:r>
              <a:rPr lang="en-US" b="1" dirty="0"/>
              <a:t> keyword</a:t>
            </a:r>
            <a:r>
              <a:rPr lang="en-US" dirty="0"/>
              <a:t>:  By using the </a:t>
            </a:r>
            <a:r>
              <a:rPr lang="en-US" b="1" dirty="0" err="1"/>
              <a:t>const</a:t>
            </a:r>
            <a:r>
              <a:rPr lang="en-US" dirty="0"/>
              <a:t> keyword in a variable declaration which will reserve a storage memory</a:t>
            </a:r>
          </a:p>
          <a:p>
            <a:r>
              <a:rPr lang="en-US" b="1" dirty="0"/>
              <a:t>Syntax: </a:t>
            </a:r>
            <a:r>
              <a:rPr lang="en-US" dirty="0" err="1"/>
              <a:t>constdatatypevariable_name</a:t>
            </a:r>
            <a:r>
              <a:rPr lang="en-US" dirty="0"/>
              <a:t>=value; </a:t>
            </a:r>
            <a:endParaRPr lang="en-IN" dirty="0"/>
          </a:p>
          <a:p>
            <a:pPr marL="109728" indent="0">
              <a:buNone/>
            </a:pPr>
            <a:endParaRPr lang="en-IN" dirty="0"/>
          </a:p>
        </p:txBody>
      </p:sp>
      <p:pic>
        <p:nvPicPr>
          <p:cNvPr id="4" name="Picture 3"/>
          <p:cNvPicPr/>
          <p:nvPr/>
        </p:nvPicPr>
        <p:blipFill>
          <a:blip r:embed="rId2" cstate="print"/>
          <a:stretch>
            <a:fillRect/>
          </a:stretch>
        </p:blipFill>
        <p:spPr>
          <a:xfrm>
            <a:off x="1691680" y="3717032"/>
            <a:ext cx="5400600" cy="1944216"/>
          </a:xfrm>
          <a:prstGeom prst="rect">
            <a:avLst/>
          </a:prstGeom>
        </p:spPr>
      </p:pic>
    </p:spTree>
    <p:extLst>
      <p:ext uri="{BB962C8B-B14F-4D97-AF65-F5344CB8AC3E}">
        <p14:creationId xmlns:p14="http://schemas.microsoft.com/office/powerpoint/2010/main" val="639093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96752"/>
            <a:ext cx="8229600" cy="4810539"/>
          </a:xfrm>
        </p:spPr>
        <p:txBody>
          <a:bodyPr>
            <a:normAutofit fontScale="92500" lnSpcReduction="20000"/>
          </a:bodyPr>
          <a:lstStyle/>
          <a:p>
            <a:pPr marL="109728" indent="0">
              <a:buNone/>
            </a:pPr>
            <a:r>
              <a:rPr lang="en-IN" sz="2400" dirty="0"/>
              <a:t>A variable is a data name that may be used to store a data value.</a:t>
            </a:r>
          </a:p>
          <a:p>
            <a:r>
              <a:rPr lang="en-US" sz="2400" b="1" dirty="0"/>
              <a:t>Syntax:</a:t>
            </a:r>
            <a:r>
              <a:rPr lang="en-US" sz="2400" dirty="0"/>
              <a:t>data_typevariable_Name; </a:t>
            </a:r>
            <a:endParaRPr lang="en-IN" sz="2400" dirty="0"/>
          </a:p>
          <a:p>
            <a:r>
              <a:rPr lang="en-US" sz="2400" dirty="0"/>
              <a:t>Example: </a:t>
            </a:r>
            <a:r>
              <a:rPr lang="en-US" sz="2400" b="1" dirty="0" err="1"/>
              <a:t>int</a:t>
            </a:r>
            <a:r>
              <a:rPr lang="en-US" sz="2400" dirty="0"/>
              <a:t> a;               </a:t>
            </a:r>
            <a:endParaRPr lang="en-IN" sz="2400" dirty="0"/>
          </a:p>
          <a:p>
            <a:pPr marL="109728" indent="0">
              <a:buNone/>
            </a:pPr>
            <a:r>
              <a:rPr lang="en-US" sz="2400" b="1" dirty="0"/>
              <a:t>                 float</a:t>
            </a:r>
            <a:r>
              <a:rPr lang="en-US" sz="2400" dirty="0"/>
              <a:t> b;</a:t>
            </a:r>
          </a:p>
          <a:p>
            <a:pPr marL="109728" indent="0">
              <a:buNone/>
            </a:pPr>
            <a:r>
              <a:rPr lang="en-US" sz="2400" dirty="0"/>
              <a:t>                 </a:t>
            </a:r>
            <a:r>
              <a:rPr lang="en-US" sz="2400" b="1" dirty="0"/>
              <a:t>char</a:t>
            </a:r>
            <a:r>
              <a:rPr lang="en-US" sz="2400" dirty="0"/>
              <a:t> c;  </a:t>
            </a:r>
          </a:p>
          <a:p>
            <a:pPr marL="109728" indent="0">
              <a:buNone/>
            </a:pPr>
            <a:r>
              <a:rPr lang="en-US" sz="2400" dirty="0"/>
              <a:t>  Here, a, b, c are variables. The </a:t>
            </a:r>
            <a:r>
              <a:rPr lang="en-US" sz="2400" dirty="0" err="1"/>
              <a:t>int</a:t>
            </a:r>
            <a:r>
              <a:rPr lang="en-US" sz="2400" dirty="0"/>
              <a:t>, float, char are the    data types.</a:t>
            </a:r>
          </a:p>
          <a:p>
            <a:pPr marL="109728" indent="0">
              <a:buNone/>
            </a:pPr>
            <a:endParaRPr lang="en-US" sz="2400" dirty="0"/>
          </a:p>
          <a:p>
            <a:pPr marL="109728" indent="0">
              <a:buNone/>
            </a:pPr>
            <a:r>
              <a:rPr lang="en-US" sz="2400" dirty="0"/>
              <a:t>We can also provide values while declaring the variables as given below: </a:t>
            </a:r>
          </a:p>
          <a:p>
            <a:pPr marL="109728" indent="0">
              <a:buNone/>
            </a:pPr>
            <a:endParaRPr lang="en-IN" sz="2400" dirty="0"/>
          </a:p>
          <a:p>
            <a:pPr lvl="0" fontAlgn="base"/>
            <a:r>
              <a:rPr lang="en-US" sz="2400" b="1" dirty="0" err="1"/>
              <a:t>int</a:t>
            </a:r>
            <a:r>
              <a:rPr lang="en-US" sz="2400" dirty="0"/>
              <a:t> a=10,b=20;//declaring 2 variable of integer type</a:t>
            </a:r>
            <a:endParaRPr lang="en-IN" sz="2400" dirty="0"/>
          </a:p>
          <a:p>
            <a:pPr lvl="0" fontAlgn="base"/>
            <a:r>
              <a:rPr lang="en-US" sz="2400" b="1" dirty="0"/>
              <a:t>float</a:t>
            </a:r>
            <a:r>
              <a:rPr lang="en-US" sz="2400" dirty="0"/>
              <a:t> f=20.8;  </a:t>
            </a:r>
            <a:endParaRPr lang="en-IN" sz="2400" dirty="0"/>
          </a:p>
          <a:p>
            <a:pPr lvl="0" fontAlgn="base"/>
            <a:r>
              <a:rPr lang="en-US" sz="2400" b="1" dirty="0"/>
              <a:t>char</a:t>
            </a:r>
            <a:r>
              <a:rPr lang="en-US" sz="2400" dirty="0"/>
              <a:t> c='A';   </a:t>
            </a:r>
            <a:endParaRPr lang="en-IN" sz="2400" dirty="0"/>
          </a:p>
          <a:p>
            <a:pPr marL="109728" indent="0">
              <a:buNone/>
            </a:pPr>
            <a:endParaRPr lang="en-IN" sz="2400" dirty="0"/>
          </a:p>
          <a:p>
            <a:pPr marL="109728" indent="0">
              <a:buNone/>
            </a:pPr>
            <a:endParaRPr lang="en-IN" dirty="0"/>
          </a:p>
        </p:txBody>
      </p:sp>
      <p:sp>
        <p:nvSpPr>
          <p:cNvPr id="3" name="Title 2"/>
          <p:cNvSpPr>
            <a:spLocks noGrp="1"/>
          </p:cNvSpPr>
          <p:nvPr>
            <p:ph type="title"/>
          </p:nvPr>
        </p:nvSpPr>
        <p:spPr/>
        <p:txBody>
          <a:bodyPr/>
          <a:lstStyle/>
          <a:p>
            <a:r>
              <a:rPr lang="en-IN" dirty="0">
                <a:latin typeface="Times New Roman" pitchFamily="18" charset="0"/>
                <a:cs typeface="Times New Roman" pitchFamily="18" charset="0"/>
              </a:rPr>
              <a:t>VARIABLE</a:t>
            </a:r>
          </a:p>
        </p:txBody>
      </p:sp>
    </p:spTree>
    <p:extLst>
      <p:ext uri="{BB962C8B-B14F-4D97-AF65-F5344CB8AC3E}">
        <p14:creationId xmlns:p14="http://schemas.microsoft.com/office/powerpoint/2010/main" val="21055665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32656"/>
            <a:ext cx="8229600" cy="5674635"/>
          </a:xfrm>
        </p:spPr>
        <p:txBody>
          <a:bodyPr>
            <a:normAutofit/>
          </a:bodyPr>
          <a:lstStyle/>
          <a:p>
            <a:r>
              <a:rPr lang="en-US" b="1" dirty="0"/>
              <a:t>Declaration of Variable: </a:t>
            </a:r>
            <a:endParaRPr lang="en-IN" dirty="0"/>
          </a:p>
          <a:p>
            <a:r>
              <a:rPr lang="en-US" b="1" dirty="0"/>
              <a:t>Syntax:</a:t>
            </a:r>
            <a:r>
              <a:rPr lang="en-US" dirty="0"/>
              <a:t>Data_Typevariablename; </a:t>
            </a:r>
            <a:endParaRPr lang="en-IN" dirty="0"/>
          </a:p>
          <a:p>
            <a:r>
              <a:rPr lang="en-US" b="1" dirty="0"/>
              <a:t>Example:</a:t>
            </a:r>
            <a:r>
              <a:rPr lang="en-US" dirty="0"/>
              <a:t>intnum;    //num is a variable of type integer. It can store integer value.                    char c;                   </a:t>
            </a:r>
            <a:endParaRPr lang="en-IN" dirty="0"/>
          </a:p>
          <a:p>
            <a:pPr marL="109728" indent="0">
              <a:buNone/>
            </a:pPr>
            <a:r>
              <a:rPr lang="en-US" dirty="0"/>
              <a:t>  float </a:t>
            </a:r>
            <a:r>
              <a:rPr lang="en-US" dirty="0" err="1"/>
              <a:t>var</a:t>
            </a:r>
            <a:r>
              <a:rPr lang="en-US" dirty="0"/>
              <a:t> </a:t>
            </a:r>
            <a:endParaRPr lang="en-IN" dirty="0"/>
          </a:p>
          <a:p>
            <a:pPr marL="109728" indent="0">
              <a:buNone/>
            </a:pPr>
            <a:r>
              <a:rPr lang="en-US" b="1" dirty="0"/>
              <a:t> Assigning Values to variables: </a:t>
            </a:r>
            <a:endParaRPr lang="en-IN" dirty="0"/>
          </a:p>
          <a:p>
            <a:r>
              <a:rPr lang="en-US" b="1" dirty="0"/>
              <a:t>Syntax:</a:t>
            </a:r>
            <a:r>
              <a:rPr lang="en-US" dirty="0"/>
              <a:t>Data_Typevariablename=value; </a:t>
            </a:r>
            <a:endParaRPr lang="en-IN" dirty="0"/>
          </a:p>
          <a:p>
            <a:r>
              <a:rPr lang="en-US" b="1" dirty="0"/>
              <a:t>Example:</a:t>
            </a:r>
            <a:r>
              <a:rPr lang="en-US" dirty="0"/>
              <a:t>intnum=10;    //num is a variable of type integer. It  store the value 10.                    char c=’a’;                   </a:t>
            </a:r>
            <a:endParaRPr lang="en-IN" dirty="0"/>
          </a:p>
        </p:txBody>
      </p:sp>
    </p:spTree>
    <p:extLst>
      <p:ext uri="{BB962C8B-B14F-4D97-AF65-F5344CB8AC3E}">
        <p14:creationId xmlns:p14="http://schemas.microsoft.com/office/powerpoint/2010/main" val="40674305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109728" indent="0">
              <a:buNone/>
            </a:pPr>
            <a:r>
              <a:rPr lang="en-US" sz="2800" b="1" dirty="0"/>
              <a:t>Rules for defining variables </a:t>
            </a:r>
            <a:endParaRPr lang="en-IN" sz="2800" dirty="0"/>
          </a:p>
          <a:p>
            <a:pPr lvl="1" fontAlgn="base"/>
            <a:r>
              <a:rPr lang="en-US" sz="2400" dirty="0"/>
              <a:t>A variable can have alphabets, digits, and underscore. </a:t>
            </a:r>
            <a:endParaRPr lang="en-IN" sz="2400" dirty="0"/>
          </a:p>
          <a:p>
            <a:pPr lvl="1" fontAlgn="base"/>
            <a:r>
              <a:rPr lang="en-US" sz="2400" dirty="0"/>
              <a:t>A variable name can start with the alphabet, and underscore only. It can't start with a digit. </a:t>
            </a:r>
            <a:endParaRPr lang="en-IN" sz="2400" dirty="0"/>
          </a:p>
          <a:p>
            <a:pPr lvl="1" fontAlgn="base"/>
            <a:r>
              <a:rPr lang="en-US" sz="2400" dirty="0"/>
              <a:t>No whitespace is allowed within the variable name. </a:t>
            </a:r>
            <a:endParaRPr lang="en-IN" sz="2400" dirty="0"/>
          </a:p>
          <a:p>
            <a:pPr lvl="1" fontAlgn="base"/>
            <a:r>
              <a:rPr lang="en-US" sz="2400" dirty="0"/>
              <a:t>A variable name must not be any reserved word or keyword, e.g. </a:t>
            </a:r>
            <a:r>
              <a:rPr lang="en-US" sz="2400" dirty="0" err="1"/>
              <a:t>int</a:t>
            </a:r>
            <a:r>
              <a:rPr lang="en-US" sz="2400" dirty="0"/>
              <a:t>, float, etc. </a:t>
            </a:r>
            <a:endParaRPr lang="en-IN" sz="2400" dirty="0"/>
          </a:p>
          <a:p>
            <a:endParaRPr lang="en-IN" dirty="0"/>
          </a:p>
        </p:txBody>
      </p:sp>
    </p:spTree>
    <p:extLst>
      <p:ext uri="{BB962C8B-B14F-4D97-AF65-F5344CB8AC3E}">
        <p14:creationId xmlns:p14="http://schemas.microsoft.com/office/powerpoint/2010/main" val="3429472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38741"/>
            <a:ext cx="8229600" cy="4882547"/>
          </a:xfrm>
        </p:spPr>
        <p:txBody>
          <a:bodyPr/>
          <a:lstStyle/>
          <a:p>
            <a:r>
              <a:rPr lang="en-US" dirty="0"/>
              <a:t>A data type specifies the type of data that a variable can store such as integer, floating, character, etc.    </a:t>
            </a:r>
          </a:p>
          <a:p>
            <a:pPr marL="109728" indent="0">
              <a:buNone/>
            </a:pPr>
            <a:endParaRPr lang="en-US" dirty="0"/>
          </a:p>
          <a:p>
            <a:pPr marL="109728" indent="0">
              <a:buNone/>
            </a:pPr>
            <a:r>
              <a:rPr lang="en-US" dirty="0"/>
              <a:t> Data types are classified into three types: </a:t>
            </a:r>
            <a:endParaRPr lang="en-IN" dirty="0"/>
          </a:p>
          <a:p>
            <a:pPr lvl="0" fontAlgn="base"/>
            <a:r>
              <a:rPr lang="en-US" dirty="0"/>
              <a:t>Primitive data types </a:t>
            </a:r>
            <a:endParaRPr lang="en-IN" dirty="0"/>
          </a:p>
          <a:p>
            <a:pPr lvl="0" fontAlgn="base"/>
            <a:r>
              <a:rPr lang="en-US" dirty="0"/>
              <a:t>Derived data types </a:t>
            </a:r>
            <a:endParaRPr lang="en-IN" dirty="0"/>
          </a:p>
          <a:p>
            <a:pPr lvl="0" fontAlgn="base"/>
            <a:r>
              <a:rPr lang="en-US" dirty="0"/>
              <a:t>User-defined data types </a:t>
            </a:r>
            <a:endParaRPr lang="en-IN" dirty="0"/>
          </a:p>
          <a:p>
            <a:pPr marL="109728" indent="0">
              <a:buNone/>
            </a:pPr>
            <a:r>
              <a:rPr lang="en-US" dirty="0"/>
              <a:t> </a:t>
            </a:r>
            <a:endParaRPr lang="en-IN" dirty="0"/>
          </a:p>
          <a:p>
            <a:endParaRPr lang="en-IN" dirty="0"/>
          </a:p>
        </p:txBody>
      </p:sp>
      <p:sp>
        <p:nvSpPr>
          <p:cNvPr id="3" name="Title 2"/>
          <p:cNvSpPr>
            <a:spLocks noGrp="1"/>
          </p:cNvSpPr>
          <p:nvPr>
            <p:ph type="title"/>
          </p:nvPr>
        </p:nvSpPr>
        <p:spPr>
          <a:xfrm>
            <a:off x="457200" y="274638"/>
            <a:ext cx="8229600" cy="922114"/>
          </a:xfrm>
        </p:spPr>
        <p:txBody>
          <a:bodyPr>
            <a:normAutofit fontScale="90000"/>
          </a:bodyPr>
          <a:lstStyle/>
          <a:p>
            <a:r>
              <a:rPr lang="en-US" dirty="0"/>
              <a:t>Data Types: </a:t>
            </a:r>
            <a:br>
              <a:rPr lang="en-IN" dirty="0"/>
            </a:br>
            <a:endParaRPr lang="en-IN" dirty="0"/>
          </a:p>
        </p:txBody>
      </p:sp>
    </p:spTree>
    <p:extLst>
      <p:ext uri="{BB962C8B-B14F-4D97-AF65-F5344CB8AC3E}">
        <p14:creationId xmlns:p14="http://schemas.microsoft.com/office/powerpoint/2010/main" val="27715787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23528" y="404664"/>
            <a:ext cx="8064896" cy="5688632"/>
          </a:xfrm>
        </p:spPr>
      </p:pic>
    </p:spTree>
    <p:extLst>
      <p:ext uri="{BB962C8B-B14F-4D97-AF65-F5344CB8AC3E}">
        <p14:creationId xmlns:p14="http://schemas.microsoft.com/office/powerpoint/2010/main" val="29762780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04664"/>
            <a:ext cx="8229600" cy="5904656"/>
          </a:xfrm>
        </p:spPr>
        <p:txBody>
          <a:bodyPr>
            <a:normAutofit fontScale="92500" lnSpcReduction="20000"/>
          </a:bodyPr>
          <a:lstStyle/>
          <a:p>
            <a:pPr lvl="0" fontAlgn="base"/>
            <a:r>
              <a:rPr lang="en-US" sz="2800" b="1" dirty="0">
                <a:latin typeface="Times New Roman" pitchFamily="18" charset="0"/>
                <a:cs typeface="Times New Roman" pitchFamily="18" charset="0"/>
              </a:rPr>
              <a:t>Integer data type </a:t>
            </a:r>
            <a:endParaRPr lang="en-IN" sz="28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Integer data type allows a variable to store numeric values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a:t>
            </a:r>
            <a:r>
              <a:rPr lang="en-US" sz="2400" dirty="0" err="1">
                <a:latin typeface="Times New Roman" pitchFamily="18" charset="0"/>
                <a:cs typeface="Times New Roman" pitchFamily="18" charset="0"/>
              </a:rPr>
              <a:t>int</a:t>
            </a:r>
            <a:r>
              <a:rPr lang="en-US" sz="2400" dirty="0">
                <a:latin typeface="Times New Roman" pitchFamily="18" charset="0"/>
                <a:cs typeface="Times New Roman" pitchFamily="18" charset="0"/>
              </a:rPr>
              <a:t>” keyword is used to refer integer data type.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The storage size of </a:t>
            </a:r>
            <a:r>
              <a:rPr lang="en-US" sz="2400" dirty="0" err="1">
                <a:latin typeface="Times New Roman" pitchFamily="18" charset="0"/>
                <a:cs typeface="Times New Roman" pitchFamily="18" charset="0"/>
              </a:rPr>
              <a:t>int</a:t>
            </a:r>
            <a:r>
              <a:rPr lang="en-US" sz="2400" dirty="0">
                <a:latin typeface="Times New Roman" pitchFamily="18" charset="0"/>
                <a:cs typeface="Times New Roman" pitchFamily="18" charset="0"/>
              </a:rPr>
              <a:t> data type is 2 or 4 or 8 byte.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It varies depend upon the processor in the CPU that we use.  If we are using 16 bit processor, 2 byte  (16 bit) of memory will be allocated for </a:t>
            </a:r>
            <a:r>
              <a:rPr lang="en-US" sz="2400" dirty="0" err="1">
                <a:latin typeface="Times New Roman" pitchFamily="18" charset="0"/>
                <a:cs typeface="Times New Roman" pitchFamily="18" charset="0"/>
              </a:rPr>
              <a:t>int</a:t>
            </a:r>
            <a:r>
              <a:rPr lang="en-US" sz="2400" dirty="0">
                <a:latin typeface="Times New Roman" pitchFamily="18" charset="0"/>
                <a:cs typeface="Times New Roman" pitchFamily="18" charset="0"/>
              </a:rPr>
              <a:t> data type.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Like wise, 4 byte (32 bit) of memory for 32 bit processor and 8 byte (64 bit) of memory for 64 bit processor is allocated for </a:t>
            </a:r>
            <a:r>
              <a:rPr lang="en-US" sz="2400" dirty="0" err="1">
                <a:latin typeface="Times New Roman" pitchFamily="18" charset="0"/>
                <a:cs typeface="Times New Roman" pitchFamily="18" charset="0"/>
              </a:rPr>
              <a:t>intdatatype</a:t>
            </a:r>
            <a:r>
              <a:rPr lang="en-US" sz="2400" dirty="0">
                <a:latin typeface="Times New Roman" pitchFamily="18" charset="0"/>
                <a:cs typeface="Times New Roman" pitchFamily="18" charset="0"/>
              </a:rPr>
              <a:t>. </a:t>
            </a:r>
            <a:endParaRPr lang="en-IN" sz="2400" dirty="0">
              <a:latin typeface="Times New Roman" pitchFamily="18" charset="0"/>
              <a:cs typeface="Times New Roman" pitchFamily="18" charset="0"/>
            </a:endParaRPr>
          </a:p>
          <a:p>
            <a:pPr lvl="1" fontAlgn="base"/>
            <a:r>
              <a:rPr lang="en-US" sz="2400" dirty="0" err="1">
                <a:latin typeface="Times New Roman" pitchFamily="18" charset="0"/>
                <a:cs typeface="Times New Roman" pitchFamily="18" charset="0"/>
              </a:rPr>
              <a:t>int</a:t>
            </a:r>
            <a:r>
              <a:rPr lang="en-US" sz="2400" dirty="0">
                <a:latin typeface="Times New Roman" pitchFamily="18" charset="0"/>
                <a:cs typeface="Times New Roman" pitchFamily="18" charset="0"/>
              </a:rPr>
              <a:t> (2 byte) can store values from -32,768 to +32,767 </a:t>
            </a:r>
            <a:endParaRPr lang="en-IN" sz="2400" dirty="0">
              <a:latin typeface="Times New Roman" pitchFamily="18" charset="0"/>
              <a:cs typeface="Times New Roman" pitchFamily="18" charset="0"/>
            </a:endParaRPr>
          </a:p>
          <a:p>
            <a:pPr lvl="1" fontAlgn="base"/>
            <a:r>
              <a:rPr lang="en-US" sz="2400" dirty="0" err="1">
                <a:latin typeface="Times New Roman" pitchFamily="18" charset="0"/>
                <a:cs typeface="Times New Roman" pitchFamily="18" charset="0"/>
              </a:rPr>
              <a:t>int</a:t>
            </a:r>
            <a:r>
              <a:rPr lang="en-US" sz="2400" dirty="0">
                <a:latin typeface="Times New Roman" pitchFamily="18" charset="0"/>
                <a:cs typeface="Times New Roman" pitchFamily="18" charset="0"/>
              </a:rPr>
              <a:t> (4 byte) can store values from -2,147,483,648 to +2,147,483,647.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If you want to use the integer value that crosses the above limit, you can go for </a:t>
            </a:r>
            <a:endParaRPr lang="en-IN" sz="2400" dirty="0">
              <a:latin typeface="Times New Roman" pitchFamily="18" charset="0"/>
              <a:cs typeface="Times New Roman" pitchFamily="18" charset="0"/>
            </a:endParaRPr>
          </a:p>
          <a:p>
            <a:r>
              <a:rPr lang="en-US" sz="2800" dirty="0">
                <a:latin typeface="Times New Roman" pitchFamily="18" charset="0"/>
                <a:cs typeface="Times New Roman" pitchFamily="18" charset="0"/>
              </a:rPr>
              <a:t>“</a:t>
            </a:r>
            <a:r>
              <a:rPr lang="en-US" sz="2800" dirty="0" err="1">
                <a:latin typeface="Times New Roman" pitchFamily="18" charset="0"/>
                <a:cs typeface="Times New Roman" pitchFamily="18" charset="0"/>
              </a:rPr>
              <a:t>longint</a:t>
            </a:r>
            <a:r>
              <a:rPr lang="en-US" sz="2800" dirty="0">
                <a:latin typeface="Times New Roman" pitchFamily="18" charset="0"/>
                <a:cs typeface="Times New Roman" pitchFamily="18" charset="0"/>
              </a:rPr>
              <a:t>” and “long </a:t>
            </a:r>
            <a:r>
              <a:rPr lang="en-US" sz="2800" dirty="0" err="1">
                <a:latin typeface="Times New Roman" pitchFamily="18" charset="0"/>
                <a:cs typeface="Times New Roman" pitchFamily="18" charset="0"/>
              </a:rPr>
              <a:t>longint</a:t>
            </a:r>
            <a:r>
              <a:rPr lang="en-US" sz="2800" dirty="0">
                <a:latin typeface="Times New Roman" pitchFamily="18" charset="0"/>
                <a:cs typeface="Times New Roman" pitchFamily="18" charset="0"/>
              </a:rPr>
              <a:t>” for which the limits are very high. </a:t>
            </a:r>
            <a:endParaRPr lang="en-IN" sz="2800" dirty="0">
              <a:latin typeface="Times New Roman" pitchFamily="18" charset="0"/>
              <a:cs typeface="Times New Roman" pitchFamily="18" charset="0"/>
            </a:endParaRPr>
          </a:p>
          <a:p>
            <a:r>
              <a:rPr lang="en-US" sz="2800" dirty="0">
                <a:latin typeface="Times New Roman" pitchFamily="18" charset="0"/>
                <a:cs typeface="Times New Roman" pitchFamily="18" charset="0"/>
              </a:rPr>
              <a:t>➢Example: </a:t>
            </a:r>
            <a:r>
              <a:rPr lang="en-US" sz="2800" dirty="0" err="1">
                <a:latin typeface="Times New Roman" pitchFamily="18" charset="0"/>
                <a:cs typeface="Times New Roman" pitchFamily="18" charset="0"/>
              </a:rPr>
              <a:t>int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a,b,c</a:t>
            </a:r>
            <a:r>
              <a:rPr lang="en-US" sz="2800" dirty="0">
                <a:latin typeface="Times New Roman" pitchFamily="18" charset="0"/>
                <a:cs typeface="Times New Roman" pitchFamily="18" charset="0"/>
              </a:rPr>
              <a:t>; </a:t>
            </a:r>
            <a:endParaRPr lang="en-IN" sz="2800" dirty="0">
              <a:latin typeface="Times New Roman" pitchFamily="18" charset="0"/>
              <a:cs typeface="Times New Roman" pitchFamily="18" charset="0"/>
            </a:endParaRPr>
          </a:p>
          <a:p>
            <a:pPr marL="109728" indent="0">
              <a:buNone/>
            </a:pPr>
            <a:endParaRPr lang="en-IN" dirty="0"/>
          </a:p>
        </p:txBody>
      </p:sp>
    </p:spTree>
    <p:extLst>
      <p:ext uri="{BB962C8B-B14F-4D97-AF65-F5344CB8AC3E}">
        <p14:creationId xmlns:p14="http://schemas.microsoft.com/office/powerpoint/2010/main" val="87361833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6632"/>
            <a:ext cx="8229600" cy="5890659"/>
          </a:xfrm>
        </p:spPr>
        <p:txBody>
          <a:bodyPr/>
          <a:lstStyle/>
          <a:p>
            <a:pPr lvl="0" fontAlgn="base"/>
            <a:r>
              <a:rPr lang="en-US" sz="2800" b="1" dirty="0"/>
              <a:t>Character data type: </a:t>
            </a:r>
            <a:endParaRPr lang="en-IN" sz="2800" dirty="0"/>
          </a:p>
          <a:p>
            <a:pPr lvl="1" fontAlgn="base"/>
            <a:r>
              <a:rPr lang="en-US" sz="2400" dirty="0">
                <a:latin typeface="Times New Roman" pitchFamily="18" charset="0"/>
                <a:cs typeface="Times New Roman" pitchFamily="18" charset="0"/>
              </a:rPr>
              <a:t>Character data type allows a variable to store only one character.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Storage size of character data type is 1. We can store only one character using character data type.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“char” keyword is used to refer character data type.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char (1 byte) can store values from -127 to +128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For example: char </a:t>
            </a:r>
            <a:r>
              <a:rPr lang="en-US" sz="2400" dirty="0" err="1">
                <a:latin typeface="Times New Roman" pitchFamily="18" charset="0"/>
                <a:cs typeface="Times New Roman" pitchFamily="18" charset="0"/>
              </a:rPr>
              <a:t>var</a:t>
            </a:r>
            <a:r>
              <a:rPr lang="en-US" sz="2400" dirty="0">
                <a:latin typeface="Times New Roman" pitchFamily="18" charset="0"/>
                <a:cs typeface="Times New Roman" pitchFamily="18" charset="0"/>
              </a:rPr>
              <a:t>=’A’; </a:t>
            </a:r>
            <a:endParaRPr lang="en-IN" sz="2400" dirty="0">
              <a:latin typeface="Times New Roman" pitchFamily="18" charset="0"/>
              <a:cs typeface="Times New Roman" pitchFamily="18" charset="0"/>
            </a:endParaRPr>
          </a:p>
          <a:p>
            <a:r>
              <a:rPr lang="en-US" sz="2800" dirty="0">
                <a:latin typeface="Times New Roman" pitchFamily="18" charset="0"/>
                <a:cs typeface="Times New Roman" pitchFamily="18" charset="0"/>
              </a:rPr>
              <a:t> ‘A’ can be stored using char </a:t>
            </a:r>
            <a:r>
              <a:rPr lang="en-US" sz="2800" dirty="0" err="1">
                <a:latin typeface="Times New Roman" pitchFamily="18" charset="0"/>
                <a:cs typeface="Times New Roman" pitchFamily="18" charset="0"/>
              </a:rPr>
              <a:t>datatype</a:t>
            </a:r>
            <a:r>
              <a:rPr lang="en-US" sz="2800" dirty="0">
                <a:latin typeface="Times New Roman" pitchFamily="18" charset="0"/>
                <a:cs typeface="Times New Roman" pitchFamily="18" charset="0"/>
              </a:rPr>
              <a:t>. You can’t store more than one character using char data type. </a:t>
            </a:r>
            <a:endParaRPr lang="en-IN" sz="2800" dirty="0">
              <a:latin typeface="Times New Roman" pitchFamily="18" charset="0"/>
              <a:cs typeface="Times New Roman" pitchFamily="18" charset="0"/>
            </a:endParaRPr>
          </a:p>
          <a:p>
            <a:pPr marL="109728" indent="0">
              <a:buNone/>
            </a:pPr>
            <a:endParaRPr lang="en-IN" dirty="0"/>
          </a:p>
        </p:txBody>
      </p:sp>
    </p:spTree>
    <p:extLst>
      <p:ext uri="{BB962C8B-B14F-4D97-AF65-F5344CB8AC3E}">
        <p14:creationId xmlns:p14="http://schemas.microsoft.com/office/powerpoint/2010/main" val="506572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1600200"/>
            <a:ext cx="8363272" cy="4525963"/>
          </a:xfrm>
        </p:spPr>
        <p:txBody>
          <a:bodyPr>
            <a:normAutofit/>
          </a:bodyPr>
          <a:lstStyle/>
          <a:p>
            <a:pPr marL="0" indent="0">
              <a:buNone/>
            </a:pPr>
            <a:r>
              <a:rPr lang="en-US" b="1" dirty="0"/>
              <a:t>  2. </a:t>
            </a:r>
            <a:r>
              <a:rPr lang="en-US" b="1" dirty="0">
                <a:latin typeface="Times New Roman" pitchFamily="18" charset="0"/>
                <a:cs typeface="Times New Roman" pitchFamily="18" charset="0"/>
              </a:rPr>
              <a:t>Problem Analysis </a:t>
            </a:r>
          </a:p>
          <a:p>
            <a:pPr marL="0" indent="0">
              <a:buNone/>
            </a:pPr>
            <a:r>
              <a:rPr lang="en-US" dirty="0">
                <a:latin typeface="Times New Roman" pitchFamily="18" charset="0"/>
                <a:cs typeface="Times New Roman" pitchFamily="18" charset="0"/>
              </a:rPr>
              <a:t>      The problem analysis helps in designing and </a:t>
            </a:r>
          </a:p>
          <a:p>
            <a:pPr marL="0" indent="0">
              <a:buNone/>
            </a:pPr>
            <a:r>
              <a:rPr lang="en-US" dirty="0">
                <a:latin typeface="Times New Roman" pitchFamily="18" charset="0"/>
                <a:cs typeface="Times New Roman" pitchFamily="18" charset="0"/>
              </a:rPr>
              <a:t>       coding for that particular problem.                           </a:t>
            </a:r>
          </a:p>
          <a:p>
            <a:pPr marL="0" indent="0">
              <a:buNone/>
            </a:pPr>
            <a:r>
              <a:rPr lang="en-US" b="1" dirty="0">
                <a:latin typeface="Times New Roman" pitchFamily="18" charset="0"/>
                <a:cs typeface="Times New Roman" pitchFamily="18" charset="0"/>
              </a:rPr>
              <a:t>     1. Input specifications </a:t>
            </a:r>
            <a:r>
              <a:rPr lang="en-US" dirty="0">
                <a:latin typeface="Times New Roman" pitchFamily="18" charset="0"/>
                <a:cs typeface="Times New Roman" pitchFamily="18" charset="0"/>
              </a:rPr>
              <a:t>The number of inputs</a:t>
            </a:r>
          </a:p>
          <a:p>
            <a:pPr marL="0" indent="0">
              <a:buNone/>
            </a:pPr>
            <a:r>
              <a:rPr lang="en-US" dirty="0">
                <a:latin typeface="Times New Roman" pitchFamily="18" charset="0"/>
                <a:cs typeface="Times New Roman" pitchFamily="18" charset="0"/>
              </a:rPr>
              <a:t>         and what forms the input are available </a:t>
            </a:r>
          </a:p>
          <a:p>
            <a:pPr marL="0" indent="0">
              <a:buNone/>
            </a:pPr>
            <a:r>
              <a:rPr lang="en-US" b="1" dirty="0">
                <a:latin typeface="Times New Roman" pitchFamily="18" charset="0"/>
                <a:cs typeface="Times New Roman" pitchFamily="18" charset="0"/>
              </a:rPr>
              <a:t>     2.Output specifications </a:t>
            </a:r>
            <a:r>
              <a:rPr lang="en-US" dirty="0">
                <a:latin typeface="Times New Roman" pitchFamily="18" charset="0"/>
                <a:cs typeface="Times New Roman" pitchFamily="18" charset="0"/>
              </a:rPr>
              <a:t>The number of outputs</a:t>
            </a:r>
          </a:p>
          <a:p>
            <a:pPr marL="0" indent="0">
              <a:buNone/>
            </a:pPr>
            <a:r>
              <a:rPr lang="en-US" dirty="0">
                <a:latin typeface="Times New Roman" pitchFamily="18" charset="0"/>
                <a:cs typeface="Times New Roman" pitchFamily="18" charset="0"/>
              </a:rPr>
              <a:t>        and what forms the output should be </a:t>
            </a:r>
          </a:p>
          <a:p>
            <a:pPr marL="0" indent="0">
              <a:buNone/>
            </a:pPr>
            <a:r>
              <a:rPr lang="en-US" dirty="0">
                <a:latin typeface="Times New Roman" pitchFamily="18" charset="0"/>
                <a:cs typeface="Times New Roman" pitchFamily="18" charset="0"/>
              </a:rPr>
              <a:t>        displayed. </a:t>
            </a:r>
          </a:p>
          <a:p>
            <a:pPr marL="0" indent="0">
              <a:buNone/>
            </a:pPr>
            <a:r>
              <a:rPr lang="en-US" dirty="0">
                <a:latin typeface="Times New Roman" pitchFamily="18" charset="0"/>
                <a:cs typeface="Times New Roman" pitchFamily="18" charset="0"/>
              </a:rPr>
              <a:t>      </a:t>
            </a:r>
            <a:endParaRPr lang="en-IN" dirty="0">
              <a:latin typeface="Times New Roman" pitchFamily="18" charset="0"/>
              <a:cs typeface="Times New Roman" pitchFamily="18" charset="0"/>
            </a:endParaRPr>
          </a:p>
        </p:txBody>
      </p:sp>
      <p:sp>
        <p:nvSpPr>
          <p:cNvPr id="2" name="Title 1"/>
          <p:cNvSpPr>
            <a:spLocks noGrp="1"/>
          </p:cNvSpPr>
          <p:nvPr>
            <p:ph type="title"/>
          </p:nvPr>
        </p:nvSpPr>
        <p:spPr/>
        <p:txBody>
          <a:bodyPr/>
          <a:lstStyle/>
          <a:p>
            <a:endParaRPr lang="en-IN" dirty="0"/>
          </a:p>
        </p:txBody>
      </p:sp>
    </p:spTree>
    <p:extLst>
      <p:ext uri="{BB962C8B-B14F-4D97-AF65-F5344CB8AC3E}">
        <p14:creationId xmlns:p14="http://schemas.microsoft.com/office/powerpoint/2010/main" val="425440773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48680"/>
            <a:ext cx="8229600" cy="5458611"/>
          </a:xfrm>
        </p:spPr>
        <p:txBody>
          <a:bodyPr/>
          <a:lstStyle/>
          <a:p>
            <a:pPr lvl="0"/>
            <a:r>
              <a:rPr lang="en-US" b="1" dirty="0">
                <a:latin typeface="Times New Roman" pitchFamily="18" charset="0"/>
                <a:cs typeface="Times New Roman" pitchFamily="18" charset="0"/>
              </a:rPr>
              <a:t>Floating Point Data type: </a:t>
            </a:r>
            <a:endParaRPr lang="en-IN"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Float data type allows a variable to store decimal values.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Storage size of float data type is 4. This also varies depend upon the processor in the CPU as “</a:t>
            </a:r>
            <a:r>
              <a:rPr lang="en-US" sz="2400" dirty="0" err="1">
                <a:latin typeface="Times New Roman" pitchFamily="18" charset="0"/>
                <a:cs typeface="Times New Roman" pitchFamily="18" charset="0"/>
              </a:rPr>
              <a:t>int</a:t>
            </a:r>
            <a:r>
              <a:rPr lang="en-US" sz="2400" dirty="0">
                <a:latin typeface="Times New Roman" pitchFamily="18" charset="0"/>
                <a:cs typeface="Times New Roman" pitchFamily="18" charset="0"/>
              </a:rPr>
              <a:t>” data type.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We can use up-to 6 digits after decimal using float data type.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Example: float num; </a:t>
            </a:r>
          </a:p>
          <a:p>
            <a:pPr marL="393192" lvl="1" indent="0" fontAlgn="base">
              <a:buNone/>
            </a:pPr>
            <a:r>
              <a:rPr lang="en-US" sz="2400" b="1" dirty="0">
                <a:latin typeface="Times New Roman" pitchFamily="18" charset="0"/>
                <a:cs typeface="Times New Roman" pitchFamily="18" charset="0"/>
              </a:rPr>
              <a:t>Double:</a:t>
            </a:r>
            <a:endParaRPr lang="en-IN" sz="2400" b="1" dirty="0">
              <a:latin typeface="Times New Roman" pitchFamily="18" charset="0"/>
              <a:cs typeface="Times New Roman" pitchFamily="18" charset="0"/>
            </a:endParaRPr>
          </a:p>
          <a:p>
            <a:pPr marL="109728" lvl="1" indent="0">
              <a:spcBef>
                <a:spcPts val="400"/>
              </a:spcBef>
              <a:buSzPct val="68000"/>
              <a:buNone/>
            </a:pPr>
            <a:r>
              <a:rPr lang="en-US" sz="2400" dirty="0">
                <a:latin typeface="Times New Roman" pitchFamily="18" charset="0"/>
                <a:cs typeface="Times New Roman" pitchFamily="18" charset="0"/>
              </a:rPr>
              <a:t>      Double data type is also same as float data type which allows   up-to 10 digits after decimal. </a:t>
            </a:r>
            <a:endParaRPr lang="en-IN" sz="2400" dirty="0">
              <a:latin typeface="Times New Roman" pitchFamily="18" charset="0"/>
              <a:cs typeface="Times New Roman" pitchFamily="18" charset="0"/>
            </a:endParaRPr>
          </a:p>
          <a:p>
            <a:pPr marL="109728" indent="0">
              <a:buNone/>
            </a:pPr>
            <a:r>
              <a:rPr lang="en-IN" sz="2400" b="1" dirty="0">
                <a:latin typeface="Times New Roman" pitchFamily="18" charset="0"/>
                <a:cs typeface="Times New Roman" pitchFamily="18" charset="0"/>
              </a:rPr>
              <a:t>Void:</a:t>
            </a:r>
          </a:p>
          <a:p>
            <a:r>
              <a:rPr lang="en-US" sz="2400" dirty="0">
                <a:latin typeface="Times New Roman" pitchFamily="18" charset="0"/>
                <a:cs typeface="Times New Roman" pitchFamily="18" charset="0"/>
              </a:rPr>
              <a:t>Void is an empty data type that has no value. </a:t>
            </a:r>
            <a:endParaRPr lang="en-IN"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This can be used in functions and pointers.</a:t>
            </a:r>
            <a:endParaRPr lang="en-IN" sz="2400" b="1" dirty="0">
              <a:latin typeface="Times New Roman" pitchFamily="18" charset="0"/>
              <a:cs typeface="Times New Roman" pitchFamily="18" charset="0"/>
            </a:endParaRPr>
          </a:p>
          <a:p>
            <a:pPr marL="109728" indent="0">
              <a:buNone/>
            </a:pPr>
            <a:endParaRPr lang="en-IN" b="1" dirty="0">
              <a:latin typeface="Times New Roman" pitchFamily="18" charset="0"/>
              <a:cs typeface="Times New Roman" pitchFamily="18" charset="0"/>
            </a:endParaRPr>
          </a:p>
        </p:txBody>
      </p:sp>
    </p:spTree>
    <p:extLst>
      <p:ext uri="{BB962C8B-B14F-4D97-AF65-F5344CB8AC3E}">
        <p14:creationId xmlns:p14="http://schemas.microsoft.com/office/powerpoint/2010/main" val="34565218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04664"/>
            <a:ext cx="8229600" cy="5602627"/>
          </a:xfrm>
        </p:spPr>
        <p:txBody>
          <a:bodyPr>
            <a:normAutofit/>
          </a:bodyPr>
          <a:lstStyle/>
          <a:p>
            <a:r>
              <a:rPr lang="en-US" sz="2800" b="1" dirty="0">
                <a:latin typeface="Times New Roman" pitchFamily="18" charset="0"/>
                <a:cs typeface="Times New Roman" pitchFamily="18" charset="0"/>
              </a:rPr>
              <a:t>Data Type Conversion: </a:t>
            </a:r>
            <a:endParaRPr lang="en-IN" sz="2800" dirty="0">
              <a:latin typeface="Times New Roman" pitchFamily="18" charset="0"/>
              <a:cs typeface="Times New Roman" pitchFamily="18" charset="0"/>
            </a:endParaRPr>
          </a:p>
          <a:p>
            <a:pPr marL="109728" indent="0">
              <a:buNone/>
            </a:pPr>
            <a:r>
              <a:rPr lang="en-US" sz="2800" dirty="0">
                <a:latin typeface="Times New Roman" pitchFamily="18" charset="0"/>
                <a:cs typeface="Times New Roman" pitchFamily="18" charset="0"/>
              </a:rPr>
              <a:t>  Type casting is a way to convert a variable from                           one data type to another data type.</a:t>
            </a:r>
          </a:p>
          <a:p>
            <a:pPr marL="109728" indent="0">
              <a:buNone/>
            </a:pPr>
            <a:r>
              <a:rPr lang="en-US" sz="2800" dirty="0"/>
              <a:t> </a:t>
            </a:r>
            <a:r>
              <a:rPr lang="en-US" sz="2800" dirty="0">
                <a:latin typeface="Times New Roman" pitchFamily="18" charset="0"/>
                <a:cs typeface="Times New Roman" pitchFamily="18" charset="0"/>
              </a:rPr>
              <a:t>There are two types of type conversion: </a:t>
            </a:r>
            <a:endParaRPr lang="en-IN" sz="2800" dirty="0">
              <a:latin typeface="Times New Roman" pitchFamily="18" charset="0"/>
              <a:cs typeface="Times New Roman" pitchFamily="18" charset="0"/>
            </a:endParaRPr>
          </a:p>
          <a:p>
            <a:pPr marL="109728" indent="0">
              <a:buNone/>
            </a:pPr>
            <a:r>
              <a:rPr lang="en-IN" sz="2800" b="1" dirty="0">
                <a:latin typeface="Times New Roman" pitchFamily="18" charset="0"/>
                <a:cs typeface="Times New Roman" pitchFamily="18" charset="0"/>
              </a:rPr>
              <a:t>1. </a:t>
            </a:r>
            <a:r>
              <a:rPr lang="en-US" sz="2800" b="1" dirty="0">
                <a:latin typeface="Times New Roman" pitchFamily="18" charset="0"/>
                <a:cs typeface="Times New Roman" pitchFamily="18" charset="0"/>
              </a:rPr>
              <a:t>Implicit Type Conversion</a:t>
            </a:r>
            <a:endParaRPr lang="en-IN" sz="28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Also known as ‘automatic type conversion’.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Done by the compiler on its own, without any external trigger from the user.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Generally takes place when in an expression more than one data type is present. In such condition type conversion (type promotion) takes place to avoid lose of data. </a:t>
            </a: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379884190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92696"/>
            <a:ext cx="8229600" cy="5314595"/>
          </a:xfrm>
        </p:spPr>
        <p:txBody>
          <a:bodyPr>
            <a:normAutofit fontScale="92500" lnSpcReduction="20000"/>
          </a:bodyPr>
          <a:lstStyle/>
          <a:p>
            <a:r>
              <a:rPr lang="en-US" sz="2400" b="1" dirty="0"/>
              <a:t>Example of Type Implicit Conversion:</a:t>
            </a:r>
            <a:endParaRPr lang="en-IN" sz="2400" dirty="0"/>
          </a:p>
          <a:p>
            <a:r>
              <a:rPr lang="en-US" sz="2400" dirty="0"/>
              <a:t>#include&lt;</a:t>
            </a:r>
            <a:r>
              <a:rPr lang="en-US" sz="2400" dirty="0" err="1"/>
              <a:t>stdio.h</a:t>
            </a:r>
            <a:r>
              <a:rPr lang="en-US" sz="2400" dirty="0"/>
              <a:t>&gt;</a:t>
            </a:r>
            <a:endParaRPr lang="en-IN" sz="3600" dirty="0"/>
          </a:p>
          <a:p>
            <a:r>
              <a:rPr lang="en-US" sz="2400" dirty="0"/>
              <a:t>void main() </a:t>
            </a:r>
            <a:endParaRPr lang="en-IN" sz="3600" dirty="0"/>
          </a:p>
          <a:p>
            <a:r>
              <a:rPr lang="en-US" sz="2400" dirty="0"/>
              <a:t>{ </a:t>
            </a:r>
            <a:endParaRPr lang="en-IN" sz="3600" dirty="0"/>
          </a:p>
          <a:p>
            <a:r>
              <a:rPr lang="en-US" sz="2400" dirty="0"/>
              <a:t>intx = 10;    // integer x                </a:t>
            </a:r>
          </a:p>
          <a:p>
            <a:r>
              <a:rPr lang="en-US" sz="2400" dirty="0"/>
              <a:t>chary = 'a';  // character c      </a:t>
            </a:r>
          </a:p>
          <a:p>
            <a:r>
              <a:rPr lang="en-US" sz="2400" dirty="0"/>
              <a:t>float z;</a:t>
            </a:r>
            <a:endParaRPr lang="en-IN" sz="3600" dirty="0"/>
          </a:p>
          <a:p>
            <a:pPr marL="109728" indent="0">
              <a:buNone/>
            </a:pPr>
            <a:r>
              <a:rPr lang="en-US" sz="2400" dirty="0"/>
              <a:t> </a:t>
            </a:r>
            <a:endParaRPr lang="en-IN" sz="2400" dirty="0"/>
          </a:p>
          <a:p>
            <a:r>
              <a:rPr lang="en-US" sz="2400" dirty="0"/>
              <a:t>    x = x + y;         // y implicitly converted to int. ASCII  </a:t>
            </a:r>
            <a:endParaRPr lang="en-IN" sz="3600" dirty="0"/>
          </a:p>
          <a:p>
            <a:r>
              <a:rPr lang="en-US" sz="2400" dirty="0"/>
              <a:t>                      // value of 'a' is 97 </a:t>
            </a:r>
            <a:endParaRPr lang="en-IN" sz="3600" dirty="0"/>
          </a:p>
          <a:p>
            <a:r>
              <a:rPr lang="en-US" sz="2400" dirty="0"/>
              <a:t>    z = x + 1.0;  // x is implicitly converted to float</a:t>
            </a:r>
            <a:endParaRPr lang="en-IN" sz="3600" dirty="0"/>
          </a:p>
          <a:p>
            <a:pPr marL="109728" indent="0">
              <a:buNone/>
            </a:pPr>
            <a:r>
              <a:rPr lang="en-US" sz="2400" dirty="0"/>
              <a:t> </a:t>
            </a:r>
            <a:endParaRPr lang="en-IN" sz="2400" dirty="0"/>
          </a:p>
          <a:p>
            <a:r>
              <a:rPr lang="en-US" sz="2400" dirty="0"/>
              <a:t>printf("x = %d, z = %f", x, z); </a:t>
            </a:r>
            <a:endParaRPr lang="en-IN" sz="3600" dirty="0"/>
          </a:p>
          <a:p>
            <a:r>
              <a:rPr lang="en-US" sz="2400" dirty="0"/>
              <a:t>} 	</a:t>
            </a:r>
            <a:endParaRPr lang="en-IN" sz="3600" dirty="0"/>
          </a:p>
          <a:p>
            <a:r>
              <a:rPr lang="en-US" sz="2400" dirty="0"/>
              <a:t>Output: </a:t>
            </a:r>
            <a:endParaRPr lang="en-IN" sz="2400" dirty="0"/>
          </a:p>
          <a:p>
            <a:r>
              <a:rPr lang="en-US" sz="2400" dirty="0"/>
              <a:t>x = 107, z = 108.000000 </a:t>
            </a:r>
            <a:endParaRPr lang="en-IN" sz="2400" dirty="0"/>
          </a:p>
          <a:p>
            <a:pPr marL="109728" indent="0">
              <a:buNone/>
            </a:pPr>
            <a:endParaRPr lang="en-IN" dirty="0"/>
          </a:p>
          <a:p>
            <a:endParaRPr lang="en-IN" dirty="0"/>
          </a:p>
        </p:txBody>
      </p:sp>
    </p:spTree>
    <p:extLst>
      <p:ext uri="{BB962C8B-B14F-4D97-AF65-F5344CB8AC3E}">
        <p14:creationId xmlns:p14="http://schemas.microsoft.com/office/powerpoint/2010/main" val="28438424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20688"/>
            <a:ext cx="8229600" cy="5386603"/>
          </a:xfrm>
        </p:spPr>
        <p:txBody>
          <a:bodyPr/>
          <a:lstStyle/>
          <a:p>
            <a:pPr marL="109728" indent="0">
              <a:buNone/>
            </a:pPr>
            <a:r>
              <a:rPr lang="en-US" b="1" dirty="0">
                <a:latin typeface="Times New Roman" pitchFamily="18" charset="0"/>
                <a:cs typeface="Times New Roman" pitchFamily="18" charset="0"/>
              </a:rPr>
              <a:t>2. Explicit Type Conversion</a:t>
            </a:r>
          </a:p>
          <a:p>
            <a:pPr marL="109728" indent="0">
              <a:buNone/>
            </a:pPr>
            <a:r>
              <a:rPr lang="en-US" dirty="0">
                <a:latin typeface="Times New Roman" pitchFamily="18" charset="0"/>
                <a:cs typeface="Times New Roman" pitchFamily="18" charset="0"/>
              </a:rPr>
              <a:t> This process is also called type casting and it is user defined. Here the user can type cast the result to make it of a particular data type. </a:t>
            </a:r>
            <a:endParaRPr lang="en-IN" dirty="0">
              <a:latin typeface="Times New Roman" pitchFamily="18" charset="0"/>
              <a:cs typeface="Times New Roman" pitchFamily="18" charset="0"/>
            </a:endParaRPr>
          </a:p>
          <a:p>
            <a:pPr marL="109728" indent="0">
              <a:buNone/>
            </a:pPr>
            <a:endParaRPr lang="en-US" b="1" dirty="0">
              <a:latin typeface="Timess new roman"/>
            </a:endParaRPr>
          </a:p>
          <a:p>
            <a:pPr marL="109728" indent="0">
              <a:buNone/>
            </a:pPr>
            <a:endParaRPr lang="en-IN" dirty="0"/>
          </a:p>
        </p:txBody>
      </p:sp>
      <p:sp>
        <p:nvSpPr>
          <p:cNvPr id="7" name="Rectangle 2"/>
          <p:cNvSpPr>
            <a:spLocks noChangeArrowheads="1"/>
          </p:cNvSpPr>
          <p:nvPr/>
        </p:nvSpPr>
        <p:spPr bwMode="auto">
          <a:xfrm>
            <a:off x="755576" y="2590633"/>
            <a:ext cx="6479450"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Times New Roman" pitchFamily="18" charset="0"/>
                <a:ea typeface="Courier New" pitchFamily="49" charset="0"/>
                <a:cs typeface="Times New Roman" pitchFamily="18" charset="0"/>
              </a:rPr>
              <a:t>// C program to demonstrate explicit type casting </a:t>
            </a:r>
            <a:endParaRPr kumimoji="0" lang="en-US" sz="12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Times New Roman" pitchFamily="18" charset="0"/>
                <a:ea typeface="Courier New" pitchFamily="49" charset="0"/>
                <a:cs typeface="Times New Roman" pitchFamily="18" charset="0"/>
              </a:rPr>
              <a:t>#</a:t>
            </a:r>
            <a:r>
              <a:rPr kumimoji="0" lang="en-US" sz="2000" i="0" u="none" strike="noStrike" cap="none" normalizeH="0" baseline="0" dirty="0">
                <a:ln>
                  <a:noFill/>
                </a:ln>
                <a:solidFill>
                  <a:srgbClr val="000000"/>
                </a:solidFill>
                <a:effectLst/>
                <a:latin typeface="Times New Roman" pitchFamily="18" charset="0"/>
                <a:ea typeface="Courier New" pitchFamily="49" charset="0"/>
                <a:cs typeface="Times New Roman" pitchFamily="18" charset="0"/>
              </a:rPr>
              <a:t>include&lt;</a:t>
            </a:r>
            <a:r>
              <a:rPr kumimoji="0" lang="en-US" sz="2000" i="0" u="none" strike="noStrike" cap="none" normalizeH="0" baseline="0" dirty="0" err="1">
                <a:ln>
                  <a:noFill/>
                </a:ln>
                <a:solidFill>
                  <a:srgbClr val="000000"/>
                </a:solidFill>
                <a:effectLst/>
                <a:latin typeface="Times New Roman" pitchFamily="18" charset="0"/>
                <a:ea typeface="Courier New" pitchFamily="49" charset="0"/>
                <a:cs typeface="Times New Roman" pitchFamily="18" charset="0"/>
              </a:rPr>
              <a:t>stdio.h</a:t>
            </a:r>
            <a:r>
              <a:rPr kumimoji="0" lang="en-US" sz="2000" i="0" u="none" strike="noStrike" cap="none" normalizeH="0" baseline="0" dirty="0">
                <a:ln>
                  <a:noFill/>
                </a:ln>
                <a:solidFill>
                  <a:srgbClr val="000000"/>
                </a:solidFill>
                <a:effectLst/>
                <a:latin typeface="Times New Roman" pitchFamily="18" charset="0"/>
                <a:ea typeface="Courier New" pitchFamily="49" charset="0"/>
                <a:cs typeface="Times New Roman" pitchFamily="18" charset="0"/>
              </a:rPr>
              <a:t>&gt;</a:t>
            </a:r>
            <a:endParaRPr kumimoji="0" lang="en-US" sz="200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i="0" u="none" strike="noStrike" cap="none" normalizeH="0" baseline="0" dirty="0">
                <a:ln>
                  <a:noFill/>
                </a:ln>
                <a:solidFill>
                  <a:srgbClr val="000000"/>
                </a:solidFill>
                <a:effectLst/>
                <a:latin typeface="Times New Roman" pitchFamily="18" charset="0"/>
                <a:ea typeface="Courier New" pitchFamily="49" charset="0"/>
                <a:cs typeface="Times New Roman" pitchFamily="18" charset="0"/>
              </a:rPr>
              <a:t>void main() </a:t>
            </a:r>
            <a:endParaRPr kumimoji="0" lang="en-US" sz="200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i="0" u="none" strike="noStrike" cap="none" normalizeH="0" baseline="0" dirty="0">
                <a:ln>
                  <a:noFill/>
                </a:ln>
                <a:solidFill>
                  <a:srgbClr val="000000"/>
                </a:solidFill>
                <a:effectLst/>
                <a:latin typeface="Times New Roman" pitchFamily="18" charset="0"/>
                <a:ea typeface="Courier New" pitchFamily="49" charset="0"/>
                <a:cs typeface="Times New Roman" pitchFamily="18" charset="0"/>
              </a:rPr>
              <a:t>{ </a:t>
            </a:r>
            <a:endParaRPr kumimoji="0" lang="en-US" sz="200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a:solidFill>
                  <a:srgbClr val="000000"/>
                </a:solidFill>
                <a:latin typeface="Times New Roman" pitchFamily="18" charset="0"/>
                <a:ea typeface="Courier New" pitchFamily="49" charset="0"/>
                <a:cs typeface="Times New Roman" pitchFamily="18" charset="0"/>
              </a:rPr>
              <a:t>d</a:t>
            </a:r>
            <a:r>
              <a:rPr kumimoji="0" lang="en-US" sz="2000" i="0" u="none" strike="noStrike" cap="none" normalizeH="0" baseline="0" dirty="0">
                <a:ln>
                  <a:noFill/>
                </a:ln>
                <a:solidFill>
                  <a:srgbClr val="000000"/>
                </a:solidFill>
                <a:effectLst/>
                <a:latin typeface="Times New Roman" pitchFamily="18" charset="0"/>
                <a:ea typeface="Courier New" pitchFamily="49" charset="0"/>
                <a:cs typeface="Times New Roman" pitchFamily="18" charset="0"/>
              </a:rPr>
              <a:t>ouble x = 1.2; </a:t>
            </a:r>
            <a:endParaRPr kumimoji="0" lang="en-US" sz="200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i="0" u="none" strike="noStrike" cap="none" normalizeH="0" baseline="0" dirty="0" err="1">
                <a:ln>
                  <a:noFill/>
                </a:ln>
                <a:solidFill>
                  <a:srgbClr val="000000"/>
                </a:solidFill>
                <a:effectLst/>
                <a:latin typeface="Times New Roman" pitchFamily="18" charset="0"/>
                <a:ea typeface="Times New Roman" pitchFamily="18" charset="0"/>
                <a:cs typeface="Times New Roman" pitchFamily="18" charset="0"/>
              </a:rPr>
              <a:t>int</a:t>
            </a:r>
            <a:r>
              <a:rPr kumimoji="0" lang="en-US" sz="2000" i="0" u="none" strike="noStrike" cap="none" normalizeH="0" baseline="0" dirty="0">
                <a:ln>
                  <a:noFill/>
                </a:ln>
                <a:solidFill>
                  <a:srgbClr val="000000"/>
                </a:solidFill>
                <a:effectLst/>
                <a:latin typeface="Times New Roman" pitchFamily="18" charset="0"/>
                <a:ea typeface="Times New Roman" pitchFamily="18" charset="0"/>
                <a:cs typeface="Times New Roman" pitchFamily="18" charset="0"/>
              </a:rPr>
              <a:t> sum; </a:t>
            </a:r>
            <a:endParaRPr kumimoji="0" lang="en-US" sz="200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i="0" u="none" strike="noStrike" cap="none" normalizeH="0" baseline="0" dirty="0">
                <a:ln>
                  <a:noFill/>
                </a:ln>
                <a:solidFill>
                  <a:srgbClr val="000000"/>
                </a:solidFill>
                <a:effectLst/>
                <a:latin typeface="Times New Roman" pitchFamily="18" charset="0"/>
                <a:ea typeface="Courier New" pitchFamily="49" charset="0"/>
                <a:cs typeface="Times New Roman" pitchFamily="18" charset="0"/>
              </a:rPr>
              <a:t>sum = (</a:t>
            </a:r>
            <a:r>
              <a:rPr kumimoji="0" lang="en-US" sz="2000" i="0" u="none" strike="noStrike" cap="none" normalizeH="0" baseline="0" dirty="0" err="1">
                <a:ln>
                  <a:noFill/>
                </a:ln>
                <a:solidFill>
                  <a:srgbClr val="000000"/>
                </a:solidFill>
                <a:effectLst/>
                <a:latin typeface="Times New Roman" pitchFamily="18" charset="0"/>
                <a:ea typeface="Courier New" pitchFamily="49" charset="0"/>
                <a:cs typeface="Times New Roman" pitchFamily="18" charset="0"/>
              </a:rPr>
              <a:t>int</a:t>
            </a:r>
            <a:r>
              <a:rPr kumimoji="0" lang="en-US" sz="2000" i="0" u="none" strike="noStrike" cap="none" normalizeH="0" baseline="0" dirty="0">
                <a:ln>
                  <a:noFill/>
                </a:ln>
                <a:solidFill>
                  <a:srgbClr val="000000"/>
                </a:solidFill>
                <a:effectLst/>
                <a:latin typeface="Times New Roman" pitchFamily="18" charset="0"/>
                <a:ea typeface="Courier New" pitchFamily="49" charset="0"/>
                <a:cs typeface="Times New Roman" pitchFamily="18" charset="0"/>
              </a:rPr>
              <a:t>)x + 1;  // Explicit conversion from double to </a:t>
            </a:r>
            <a:r>
              <a:rPr kumimoji="0" lang="en-US" sz="2000" i="0" u="none" strike="noStrike" cap="none" normalizeH="0" baseline="0" dirty="0" err="1">
                <a:ln>
                  <a:noFill/>
                </a:ln>
                <a:solidFill>
                  <a:srgbClr val="000000"/>
                </a:solidFill>
                <a:effectLst/>
                <a:latin typeface="Times New Roman" pitchFamily="18" charset="0"/>
                <a:ea typeface="Courier New" pitchFamily="49" charset="0"/>
                <a:cs typeface="Times New Roman" pitchFamily="18" charset="0"/>
              </a:rPr>
              <a:t>int</a:t>
            </a:r>
            <a:endParaRPr kumimoji="0" lang="en-US" sz="200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i="0" u="none" strike="noStrike" cap="none" normalizeH="0" baseline="0" dirty="0">
                <a:ln>
                  <a:noFill/>
                </a:ln>
                <a:solidFill>
                  <a:srgbClr val="000000"/>
                </a:solidFill>
                <a:effectLst/>
                <a:latin typeface="Times New Roman" pitchFamily="18" charset="0"/>
                <a:ea typeface="Courier New" pitchFamily="49" charset="0"/>
                <a:cs typeface="Times New Roman" pitchFamily="18" charset="0"/>
              </a:rPr>
              <a:t>printf("sum = %d", sum); </a:t>
            </a:r>
            <a:endParaRPr kumimoji="0" lang="en-US" sz="200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Times New Roman" pitchFamily="18" charset="0"/>
                <a:ea typeface="Courier New" pitchFamily="49" charset="0"/>
                <a:cs typeface="Times New Roman" pitchFamily="18" charset="0"/>
              </a:rPr>
              <a:t>} </a:t>
            </a:r>
            <a:endParaRPr kumimoji="0" lang="en-US" sz="1200" b="0" i="0" u="none" strike="noStrike" cap="none" normalizeH="0" baseline="0" dirty="0">
              <a:ln>
                <a:noFill/>
              </a:ln>
              <a:solidFill>
                <a:schemeClr val="tx1"/>
              </a:solidFill>
              <a:effectLst/>
              <a:latin typeface="Times New Roman" pitchFamily="18" charset="0"/>
              <a:cs typeface="Times New Roman" pitchFamily="18" charset="0"/>
            </a:endParaRPr>
          </a:p>
          <a:p>
            <a:pPr lvl="0" eaLnBrk="0" fontAlgn="base" hangingPunct="0">
              <a:spcBef>
                <a:spcPct val="0"/>
              </a:spcBef>
              <a:spcAft>
                <a:spcPct val="0"/>
              </a:spcAft>
            </a:pPr>
            <a:r>
              <a:rPr kumimoji="0" lang="en-US" sz="2400" b="0" i="0" u="none" strike="noStrike" cap="none" normalizeH="0" baseline="0" dirty="0">
                <a:ln>
                  <a:noFill/>
                </a:ln>
                <a:solidFill>
                  <a:srgbClr val="000000"/>
                </a:solidFill>
                <a:effectLst/>
                <a:latin typeface="Times New Roman" pitchFamily="18" charset="0"/>
                <a:ea typeface="Arial" pitchFamily="34" charset="0"/>
                <a:cs typeface="Times New Roman" pitchFamily="18" charset="0"/>
              </a:rPr>
              <a:t>Output: </a:t>
            </a:r>
            <a:r>
              <a:rPr lang="en-US" sz="2400" dirty="0">
                <a:latin typeface="Times New Roman" pitchFamily="18" charset="0"/>
                <a:cs typeface="Times New Roman" pitchFamily="18" charset="0"/>
              </a:rPr>
              <a:t>sum = 2 </a:t>
            </a:r>
            <a:endParaRPr kumimoji="0" lang="en-US" sz="2400" b="0" i="0" u="none" strike="noStrike" cap="none" normalizeH="0" baseline="0" dirty="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197350776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052736"/>
            <a:ext cx="8229600" cy="4896544"/>
          </a:xfrm>
        </p:spPr>
        <p:txBody>
          <a:bodyPr>
            <a:normAutofit fontScale="77500" lnSpcReduction="20000"/>
          </a:bodyPr>
          <a:lstStyle/>
          <a:p>
            <a:pPr marL="109728" indent="0">
              <a:buNone/>
            </a:pPr>
            <a:endParaRPr lang="en-IN" b="1" dirty="0"/>
          </a:p>
          <a:p>
            <a:r>
              <a:rPr lang="en-US" dirty="0"/>
              <a:t>An operator is a symbol that tells the compiler to perform a certain mathematical or logical manipulation. Operators are used in programs to manipulate data and variables. </a:t>
            </a:r>
            <a:endParaRPr lang="en-IN" dirty="0"/>
          </a:p>
          <a:p>
            <a:pPr marL="109728" indent="0">
              <a:buNone/>
            </a:pPr>
            <a:r>
              <a:rPr lang="en-US" dirty="0"/>
              <a:t> </a:t>
            </a:r>
            <a:endParaRPr lang="en-IN" dirty="0"/>
          </a:p>
          <a:p>
            <a:pPr marL="109728" indent="0">
              <a:buNone/>
            </a:pPr>
            <a:r>
              <a:rPr lang="en-US" dirty="0"/>
              <a:t>C operators can be classified into following types: </a:t>
            </a:r>
          </a:p>
          <a:p>
            <a:pPr marL="109728" indent="0">
              <a:buNone/>
            </a:pPr>
            <a:endParaRPr lang="en-IN" dirty="0"/>
          </a:p>
          <a:p>
            <a:pPr marL="624078" lvl="0" indent="-514350" fontAlgn="base">
              <a:buFont typeface="+mj-lt"/>
              <a:buAutoNum type="arabicPeriod"/>
            </a:pPr>
            <a:r>
              <a:rPr lang="en-US" dirty="0"/>
              <a:t>Arithmetic operators </a:t>
            </a:r>
            <a:endParaRPr lang="en-IN" dirty="0"/>
          </a:p>
          <a:p>
            <a:pPr marL="624078" lvl="0" indent="-514350" fontAlgn="base">
              <a:buFont typeface="+mj-lt"/>
              <a:buAutoNum type="arabicPeriod"/>
            </a:pPr>
            <a:r>
              <a:rPr lang="en-US" dirty="0"/>
              <a:t>Relational operators </a:t>
            </a:r>
            <a:endParaRPr lang="en-IN" dirty="0"/>
          </a:p>
          <a:p>
            <a:pPr marL="624078" lvl="0" indent="-514350" fontAlgn="base">
              <a:buFont typeface="+mj-lt"/>
              <a:buAutoNum type="arabicPeriod"/>
            </a:pPr>
            <a:r>
              <a:rPr lang="en-US" dirty="0"/>
              <a:t>Logical operators </a:t>
            </a:r>
            <a:endParaRPr lang="en-IN" dirty="0"/>
          </a:p>
          <a:p>
            <a:pPr marL="624078" lvl="0" indent="-514350" fontAlgn="base">
              <a:buFont typeface="+mj-lt"/>
              <a:buAutoNum type="arabicPeriod"/>
            </a:pPr>
            <a:r>
              <a:rPr lang="en-US" dirty="0"/>
              <a:t>Bitwise operators </a:t>
            </a:r>
            <a:endParaRPr lang="en-IN" dirty="0"/>
          </a:p>
          <a:p>
            <a:pPr marL="624078" lvl="0" indent="-514350" fontAlgn="base">
              <a:buFont typeface="+mj-lt"/>
              <a:buAutoNum type="arabicPeriod"/>
            </a:pPr>
            <a:r>
              <a:rPr lang="en-US" dirty="0"/>
              <a:t>Assignment operators </a:t>
            </a:r>
            <a:endParaRPr lang="en-IN" dirty="0"/>
          </a:p>
          <a:p>
            <a:pPr marL="624078" lvl="0" indent="-514350" fontAlgn="base">
              <a:buFont typeface="+mj-lt"/>
              <a:buAutoNum type="arabicPeriod"/>
            </a:pPr>
            <a:r>
              <a:rPr lang="en-US" dirty="0"/>
              <a:t>Conditional operators </a:t>
            </a:r>
          </a:p>
          <a:p>
            <a:pPr marL="624078" lvl="0" indent="-514350" fontAlgn="base">
              <a:buFont typeface="+mj-lt"/>
              <a:buAutoNum type="arabicPeriod"/>
            </a:pPr>
            <a:r>
              <a:rPr lang="en-IN" dirty="0"/>
              <a:t>Increment &amp; Decrement Operator</a:t>
            </a:r>
          </a:p>
          <a:p>
            <a:pPr marL="624078" lvl="0" indent="-514350" fontAlgn="base">
              <a:buFont typeface="+mj-lt"/>
              <a:buAutoNum type="arabicPeriod"/>
            </a:pPr>
            <a:r>
              <a:rPr lang="en-US" dirty="0"/>
              <a:t>Special operators </a:t>
            </a:r>
            <a:endParaRPr lang="en-IN" dirty="0"/>
          </a:p>
          <a:p>
            <a:endParaRPr lang="en-IN" dirty="0"/>
          </a:p>
          <a:p>
            <a:endParaRPr lang="en-IN" dirty="0"/>
          </a:p>
        </p:txBody>
      </p:sp>
      <p:sp>
        <p:nvSpPr>
          <p:cNvPr id="3" name="Title 2"/>
          <p:cNvSpPr>
            <a:spLocks noGrp="1"/>
          </p:cNvSpPr>
          <p:nvPr>
            <p:ph type="title"/>
          </p:nvPr>
        </p:nvSpPr>
        <p:spPr/>
        <p:txBody>
          <a:bodyPr>
            <a:normAutofit fontScale="90000"/>
          </a:bodyPr>
          <a:lstStyle/>
          <a:p>
            <a:r>
              <a:rPr lang="en-US" dirty="0"/>
              <a:t>Operators in c </a:t>
            </a:r>
            <a:br>
              <a:rPr lang="en-IN" dirty="0"/>
            </a:br>
            <a:endParaRPr lang="en-IN" dirty="0"/>
          </a:p>
        </p:txBody>
      </p:sp>
    </p:spTree>
    <p:extLst>
      <p:ext uri="{BB962C8B-B14F-4D97-AF65-F5344CB8AC3E}">
        <p14:creationId xmlns:p14="http://schemas.microsoft.com/office/powerpoint/2010/main" val="40802610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48680"/>
            <a:ext cx="8229600" cy="5458611"/>
          </a:xfrm>
        </p:spPr>
        <p:txBody>
          <a:bodyPr/>
          <a:lstStyle/>
          <a:p>
            <a:pPr marL="109728" indent="0">
              <a:buNone/>
            </a:pPr>
            <a:endParaRPr lang="en-IN" dirty="0"/>
          </a:p>
        </p:txBody>
      </p:sp>
      <p:pic>
        <p:nvPicPr>
          <p:cNvPr id="4" name="Picture 3"/>
          <p:cNvPicPr/>
          <p:nvPr/>
        </p:nvPicPr>
        <p:blipFill>
          <a:blip r:embed="rId2" cstate="print"/>
          <a:stretch>
            <a:fillRect/>
          </a:stretch>
        </p:blipFill>
        <p:spPr>
          <a:xfrm>
            <a:off x="971600" y="1988840"/>
            <a:ext cx="7272808" cy="3528392"/>
          </a:xfrm>
          <a:prstGeom prst="rect">
            <a:avLst/>
          </a:prstGeom>
        </p:spPr>
      </p:pic>
    </p:spTree>
    <p:extLst>
      <p:ext uri="{BB962C8B-B14F-4D97-AF65-F5344CB8AC3E}">
        <p14:creationId xmlns:p14="http://schemas.microsoft.com/office/powerpoint/2010/main" val="23207426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48680"/>
            <a:ext cx="8229600" cy="5458611"/>
          </a:xfrm>
        </p:spPr>
        <p:txBody>
          <a:bodyPr>
            <a:normAutofit/>
          </a:bodyPr>
          <a:lstStyle/>
          <a:p>
            <a:pPr marL="109728" indent="0" algn="just">
              <a:buNone/>
            </a:pPr>
            <a:r>
              <a:rPr lang="en-US" sz="2400" dirty="0">
                <a:latin typeface="Times New Roman" pitchFamily="18" charset="0"/>
                <a:cs typeface="Times New Roman" pitchFamily="18" charset="0"/>
              </a:rPr>
              <a:t>1. </a:t>
            </a:r>
            <a:r>
              <a:rPr lang="en-US" sz="2400" b="1" dirty="0">
                <a:latin typeface="Times New Roman" pitchFamily="18" charset="0"/>
                <a:cs typeface="Times New Roman" pitchFamily="18" charset="0"/>
              </a:rPr>
              <a:t>Arithmetic Operators</a:t>
            </a:r>
            <a:r>
              <a:rPr lang="en-US" sz="2400" dirty="0">
                <a:latin typeface="Times New Roman" pitchFamily="18" charset="0"/>
                <a:cs typeface="Times New Roman" pitchFamily="18" charset="0"/>
              </a:rPr>
              <a:t>:</a:t>
            </a:r>
          </a:p>
          <a:p>
            <a:pPr marL="109728" indent="0" algn="just">
              <a:buNone/>
            </a:pPr>
            <a:r>
              <a:rPr lang="en-US" sz="2400" dirty="0">
                <a:latin typeface="Times New Roman" pitchFamily="18" charset="0"/>
                <a:cs typeface="Times New Roman" pitchFamily="18" charset="0"/>
              </a:rPr>
              <a:t> The Arithmetic operators performs arithmetic operations.</a:t>
            </a:r>
          </a:p>
          <a:p>
            <a:pPr marL="109728" indent="0" algn="just">
              <a:buNone/>
            </a:pPr>
            <a:r>
              <a:rPr lang="en-US" sz="2400" dirty="0">
                <a:latin typeface="Times New Roman" pitchFamily="18" charset="0"/>
                <a:cs typeface="Times New Roman" pitchFamily="18" charset="0"/>
              </a:rPr>
              <a:t> The Arithmetic operators can operate on any built in data type. </a:t>
            </a:r>
          </a:p>
          <a:p>
            <a:pPr marL="109728" indent="0" algn="just">
              <a:buNone/>
            </a:pPr>
            <a:endParaRPr lang="en-US" sz="2400" dirty="0">
              <a:latin typeface="Times New Roman" pitchFamily="18" charset="0"/>
              <a:cs typeface="Times New Roman" pitchFamily="18" charset="0"/>
            </a:endParaRPr>
          </a:p>
          <a:p>
            <a:pPr marL="109728" indent="0" algn="just">
              <a:buNone/>
            </a:pPr>
            <a:r>
              <a:rPr lang="en-US" sz="2400" dirty="0">
                <a:latin typeface="Times New Roman" pitchFamily="18" charset="0"/>
                <a:cs typeface="Times New Roman" pitchFamily="18" charset="0"/>
              </a:rPr>
              <a:t>A list of arithmetic operators are :</a:t>
            </a:r>
          </a:p>
          <a:p>
            <a:pPr marL="109728" indent="0" algn="just">
              <a:buNone/>
            </a:pPr>
            <a:r>
              <a:rPr lang="en-US" sz="2400" dirty="0">
                <a:latin typeface="Times New Roman" pitchFamily="18" charset="0"/>
                <a:cs typeface="Times New Roman" pitchFamily="18" charset="0"/>
              </a:rPr>
              <a:t>  </a:t>
            </a:r>
            <a:r>
              <a:rPr lang="en-US" sz="2400" b="1" dirty="0">
                <a:latin typeface="Times New Roman" pitchFamily="18" charset="0"/>
                <a:cs typeface="Times New Roman" pitchFamily="18" charset="0"/>
              </a:rPr>
              <a:t>Operator Meaning </a:t>
            </a:r>
          </a:p>
          <a:p>
            <a:pPr marL="109728" indent="0" algn="just">
              <a:buNone/>
            </a:pPr>
            <a:r>
              <a:rPr lang="en-US" sz="2400" dirty="0">
                <a:latin typeface="Times New Roman" pitchFamily="18" charset="0"/>
                <a:cs typeface="Times New Roman" pitchFamily="18" charset="0"/>
              </a:rPr>
              <a:t>  + 	 Addition </a:t>
            </a:r>
          </a:p>
          <a:p>
            <a:pPr marL="109728" indent="0" algn="just">
              <a:buNone/>
            </a:pPr>
            <a:r>
              <a:rPr lang="en-US" sz="2400" dirty="0">
                <a:latin typeface="Times New Roman" pitchFamily="18" charset="0"/>
                <a:cs typeface="Times New Roman" pitchFamily="18" charset="0"/>
              </a:rPr>
              <a:t>  -        Subtraction </a:t>
            </a:r>
          </a:p>
          <a:p>
            <a:pPr marL="109728" indent="0" algn="just">
              <a:buNone/>
            </a:pPr>
            <a:r>
              <a:rPr lang="en-US" sz="2400" dirty="0">
                <a:latin typeface="Times New Roman" pitchFamily="18" charset="0"/>
                <a:cs typeface="Times New Roman" pitchFamily="18" charset="0"/>
              </a:rPr>
              <a:t>  * 	 Multiplication </a:t>
            </a:r>
          </a:p>
          <a:p>
            <a:pPr marL="109728" indent="0" algn="just">
              <a:buNone/>
            </a:pPr>
            <a:r>
              <a:rPr lang="en-US" sz="2400" dirty="0">
                <a:latin typeface="Times New Roman" pitchFamily="18" charset="0"/>
                <a:cs typeface="Times New Roman" pitchFamily="18" charset="0"/>
              </a:rPr>
              <a:t>  / 	 Division</a:t>
            </a:r>
          </a:p>
          <a:p>
            <a:pPr marL="109728" indent="0" algn="just">
              <a:buNone/>
            </a:pPr>
            <a:r>
              <a:rPr lang="en-US" sz="2400" dirty="0">
                <a:latin typeface="Times New Roman" pitchFamily="18" charset="0"/>
                <a:cs typeface="Times New Roman" pitchFamily="18" charset="0"/>
              </a:rPr>
              <a:t>  %	 Modulo division</a:t>
            </a: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198683094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32656"/>
            <a:ext cx="8229600" cy="6192688"/>
          </a:xfrm>
        </p:spPr>
        <p:txBody>
          <a:bodyPr>
            <a:normAutofit fontScale="85000" lnSpcReduction="20000"/>
          </a:bodyPr>
          <a:lstStyle/>
          <a:p>
            <a:pPr lvl="1" algn="just" fontAlgn="base">
              <a:buFont typeface="Wingdings" pitchFamily="2" charset="2"/>
              <a:buChar char="§"/>
            </a:pPr>
            <a:r>
              <a:rPr lang="en-US" sz="2400" b="1" dirty="0">
                <a:latin typeface="Times New Roman" pitchFamily="18" charset="0"/>
                <a:cs typeface="Times New Roman" pitchFamily="18" charset="0"/>
              </a:rPr>
              <a:t>Unary Operators</a:t>
            </a:r>
            <a:r>
              <a:rPr lang="en-US" sz="2400" dirty="0">
                <a:latin typeface="Times New Roman" pitchFamily="18" charset="0"/>
                <a:cs typeface="Times New Roman" pitchFamily="18" charset="0"/>
              </a:rPr>
              <a:t>: Operators that operates or works with a single operand are unary operators. For example: (++,--) </a:t>
            </a:r>
            <a:endParaRPr lang="en-IN" sz="2400" dirty="0">
              <a:latin typeface="Times New Roman" pitchFamily="18" charset="0"/>
              <a:cs typeface="Times New Roman" pitchFamily="18" charset="0"/>
            </a:endParaRPr>
          </a:p>
          <a:p>
            <a:pPr lvl="1" algn="just" fontAlgn="base">
              <a:buFont typeface="Wingdings" pitchFamily="2" charset="2"/>
              <a:buChar char="§"/>
            </a:pPr>
            <a:r>
              <a:rPr lang="en-US" sz="2400" b="1" dirty="0">
                <a:latin typeface="Times New Roman" pitchFamily="18" charset="0"/>
                <a:cs typeface="Times New Roman" pitchFamily="18" charset="0"/>
              </a:rPr>
              <a:t>Binary Operators</a:t>
            </a:r>
            <a:r>
              <a:rPr lang="en-US" sz="2400" dirty="0">
                <a:latin typeface="Times New Roman" pitchFamily="18" charset="0"/>
                <a:cs typeface="Times New Roman" pitchFamily="18" charset="0"/>
              </a:rPr>
              <a:t>: Operators that operates or works with two operands are binary operators. For example: (+ , – , * , /) </a:t>
            </a:r>
          </a:p>
          <a:p>
            <a:pPr marL="393192" lvl="1" indent="0" algn="just" fontAlgn="base">
              <a:buNone/>
            </a:pPr>
            <a:endParaRPr lang="en-IN" sz="2400" dirty="0">
              <a:latin typeface="Times New Roman" pitchFamily="18" charset="0"/>
              <a:cs typeface="Times New Roman" pitchFamily="18" charset="0"/>
            </a:endParaRPr>
          </a:p>
          <a:p>
            <a:pPr marL="109728" indent="0">
              <a:buNone/>
            </a:pPr>
            <a:r>
              <a:rPr lang="en-IN" sz="2400" dirty="0">
                <a:latin typeface="Times New Roman" pitchFamily="18" charset="0"/>
                <a:cs typeface="Times New Roman" pitchFamily="18" charset="0"/>
              </a:rPr>
              <a:t>Ex: Shows  the use of integer arithmetic to convert a given number of days into months and days. </a:t>
            </a:r>
          </a:p>
          <a:p>
            <a:pPr marL="109728" indent="0">
              <a:buNone/>
            </a:pPr>
            <a:endParaRPr lang="en-IN" sz="2400" dirty="0">
              <a:latin typeface="Times New Roman" pitchFamily="18" charset="0"/>
              <a:cs typeface="Times New Roman" pitchFamily="18" charset="0"/>
            </a:endParaRPr>
          </a:p>
          <a:p>
            <a:pPr marL="109728" indent="0">
              <a:buNone/>
            </a:pPr>
            <a:r>
              <a:rPr lang="en-IN" sz="2400" dirty="0">
                <a:latin typeface="Times New Roman" pitchFamily="18" charset="0"/>
                <a:cs typeface="Times New Roman" pitchFamily="18" charset="0"/>
              </a:rPr>
              <a:t> main()</a:t>
            </a:r>
          </a:p>
          <a:p>
            <a:pPr marL="109728" indent="0">
              <a:buNone/>
            </a:pPr>
            <a:r>
              <a:rPr lang="en-IN" sz="2400" dirty="0">
                <a:latin typeface="Times New Roman" pitchFamily="18" charset="0"/>
                <a:cs typeface="Times New Roman" pitchFamily="18" charset="0"/>
              </a:rPr>
              <a:t>{</a:t>
            </a:r>
          </a:p>
          <a:p>
            <a:pPr marL="109728" indent="0">
              <a:buNone/>
            </a:pPr>
            <a:r>
              <a:rPr lang="en-IN" sz="2400" dirty="0">
                <a:latin typeface="Times New Roman" pitchFamily="18" charset="0"/>
                <a:cs typeface="Times New Roman" pitchFamily="18" charset="0"/>
              </a:rPr>
              <a:t>   int months, days;</a:t>
            </a:r>
          </a:p>
          <a:p>
            <a:pPr marL="109728" indent="0">
              <a:buNone/>
            </a:pPr>
            <a:r>
              <a:rPr lang="en-IN" sz="2400" dirty="0">
                <a:latin typeface="Times New Roman" pitchFamily="18" charset="0"/>
                <a:cs typeface="Times New Roman" pitchFamily="18" charset="0"/>
              </a:rPr>
              <a:t>Printf(“enter days”);</a:t>
            </a:r>
          </a:p>
          <a:p>
            <a:pPr marL="109728" indent="0">
              <a:buNone/>
            </a:pPr>
            <a:r>
              <a:rPr lang="en-IN" sz="2400" dirty="0" err="1">
                <a:latin typeface="Times New Roman" pitchFamily="18" charset="0"/>
                <a:cs typeface="Times New Roman" pitchFamily="18" charset="0"/>
              </a:rPr>
              <a:t>Scanf</a:t>
            </a:r>
            <a:r>
              <a:rPr lang="en-IN" sz="2400" dirty="0">
                <a:latin typeface="Times New Roman" pitchFamily="18" charset="0"/>
                <a:cs typeface="Times New Roman" pitchFamily="18" charset="0"/>
              </a:rPr>
              <a:t>(“%</a:t>
            </a:r>
            <a:r>
              <a:rPr lang="en-IN" sz="2400" dirty="0" err="1">
                <a:latin typeface="Times New Roman" pitchFamily="18" charset="0"/>
                <a:cs typeface="Times New Roman" pitchFamily="18" charset="0"/>
              </a:rPr>
              <a:t>d”,&amp;days</a:t>
            </a:r>
            <a:r>
              <a:rPr lang="en-IN" sz="2400" dirty="0">
                <a:latin typeface="Times New Roman" pitchFamily="18" charset="0"/>
                <a:cs typeface="Times New Roman" pitchFamily="18" charset="0"/>
              </a:rPr>
              <a:t>);</a:t>
            </a:r>
          </a:p>
          <a:p>
            <a:pPr marL="109728" indent="0">
              <a:buNone/>
            </a:pPr>
            <a:r>
              <a:rPr lang="en-IN" sz="2400" dirty="0">
                <a:latin typeface="Times New Roman" pitchFamily="18" charset="0"/>
                <a:cs typeface="Times New Roman" pitchFamily="18" charset="0"/>
              </a:rPr>
              <a:t>Months=days/30;</a:t>
            </a:r>
          </a:p>
          <a:p>
            <a:pPr marL="109728" indent="0">
              <a:buNone/>
            </a:pPr>
            <a:r>
              <a:rPr lang="en-IN" sz="2400" dirty="0">
                <a:latin typeface="Times New Roman" pitchFamily="18" charset="0"/>
                <a:cs typeface="Times New Roman" pitchFamily="18" charset="0"/>
              </a:rPr>
              <a:t>Days=days%30;</a:t>
            </a:r>
          </a:p>
          <a:p>
            <a:pPr marL="109728" indent="0">
              <a:buNone/>
            </a:pPr>
            <a:r>
              <a:rPr lang="en-IN" sz="2400" dirty="0">
                <a:latin typeface="Times New Roman" pitchFamily="18" charset="0"/>
                <a:cs typeface="Times New Roman" pitchFamily="18" charset="0"/>
              </a:rPr>
              <a:t>Printf(“months=%d days=%</a:t>
            </a:r>
            <a:r>
              <a:rPr lang="en-IN" sz="2400" dirty="0" err="1">
                <a:latin typeface="Times New Roman" pitchFamily="18" charset="0"/>
                <a:cs typeface="Times New Roman" pitchFamily="18" charset="0"/>
              </a:rPr>
              <a:t>d”,months</a:t>
            </a:r>
            <a:r>
              <a:rPr lang="en-IN" sz="2400" dirty="0">
                <a:latin typeface="Times New Roman" pitchFamily="18" charset="0"/>
                <a:cs typeface="Times New Roman" pitchFamily="18" charset="0"/>
              </a:rPr>
              <a:t>, days);</a:t>
            </a:r>
          </a:p>
          <a:p>
            <a:pPr marL="109728" indent="0">
              <a:buNone/>
            </a:pPr>
            <a:r>
              <a:rPr lang="en-IN" sz="2400" dirty="0">
                <a:latin typeface="Times New Roman" pitchFamily="18" charset="0"/>
                <a:cs typeface="Times New Roman" pitchFamily="18" charset="0"/>
              </a:rPr>
              <a:t>}</a:t>
            </a:r>
          </a:p>
          <a:p>
            <a:pPr marL="109728" indent="0">
              <a:buNone/>
            </a:pPr>
            <a:r>
              <a:rPr lang="en-IN" sz="2400" b="1" dirty="0">
                <a:latin typeface="Times New Roman" pitchFamily="18" charset="0"/>
                <a:cs typeface="Times New Roman" pitchFamily="18" charset="0"/>
              </a:rPr>
              <a:t>Output:</a:t>
            </a:r>
          </a:p>
          <a:p>
            <a:pPr marL="109728" indent="0">
              <a:buNone/>
            </a:pPr>
            <a:r>
              <a:rPr lang="en-IN" sz="2400" dirty="0">
                <a:latin typeface="Times New Roman" pitchFamily="18" charset="0"/>
                <a:cs typeface="Times New Roman" pitchFamily="18" charset="0"/>
              </a:rPr>
              <a:t>Enter days: 364</a:t>
            </a:r>
          </a:p>
          <a:p>
            <a:pPr marL="109728" indent="0">
              <a:buNone/>
            </a:pPr>
            <a:r>
              <a:rPr lang="en-IN" sz="2400" dirty="0">
                <a:latin typeface="Times New Roman" pitchFamily="18" charset="0"/>
                <a:cs typeface="Times New Roman" pitchFamily="18" charset="0"/>
              </a:rPr>
              <a:t>Months=12 days=4</a:t>
            </a:r>
          </a:p>
          <a:p>
            <a:pPr marL="109728" indent="0">
              <a:buNone/>
            </a:pPr>
            <a:endParaRPr lang="en-IN" sz="2400" dirty="0">
              <a:latin typeface="Times New Roman" pitchFamily="18" charset="0"/>
              <a:cs typeface="Times New Roman" pitchFamily="18" charset="0"/>
            </a:endParaRPr>
          </a:p>
          <a:p>
            <a:pPr marL="109728" indent="0">
              <a:buNone/>
            </a:pP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258377124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76672"/>
            <a:ext cx="8229600" cy="5904656"/>
          </a:xfrm>
        </p:spPr>
        <p:txBody>
          <a:bodyPr>
            <a:normAutofit/>
          </a:bodyPr>
          <a:lstStyle/>
          <a:p>
            <a:pPr marL="109728" indent="0">
              <a:buNone/>
            </a:pPr>
            <a:r>
              <a:rPr lang="en-IN" sz="2000" b="1" dirty="0">
                <a:latin typeface="Times New Roman" pitchFamily="18" charset="0"/>
                <a:cs typeface="Times New Roman" pitchFamily="18" charset="0"/>
              </a:rPr>
              <a:t>Write a program to perform addition, subtraction, division, integer division, multiplication, and modulo division on two integer numbers. </a:t>
            </a:r>
          </a:p>
          <a:p>
            <a:pPr marL="109728" indent="0">
              <a:buNone/>
            </a:pPr>
            <a:r>
              <a:rPr lang="en-IN" sz="2000" dirty="0">
                <a:latin typeface="Times New Roman" pitchFamily="18" charset="0"/>
                <a:cs typeface="Times New Roman" pitchFamily="18" charset="0"/>
              </a:rPr>
              <a:t>#include&lt;</a:t>
            </a:r>
            <a:r>
              <a:rPr lang="en-IN" sz="2000" dirty="0" err="1">
                <a:latin typeface="Times New Roman" pitchFamily="18" charset="0"/>
                <a:cs typeface="Times New Roman" pitchFamily="18" charset="0"/>
              </a:rPr>
              <a:t>stdio.h</a:t>
            </a:r>
            <a:r>
              <a:rPr lang="en-IN" sz="2000" dirty="0">
                <a:latin typeface="Times New Roman" pitchFamily="18" charset="0"/>
                <a:cs typeface="Times New Roman" pitchFamily="18" charset="0"/>
              </a:rPr>
              <a:t>&gt;</a:t>
            </a:r>
          </a:p>
          <a:p>
            <a:pPr marL="109728" indent="0">
              <a:buNone/>
            </a:pPr>
            <a:r>
              <a:rPr lang="en-IN" sz="2000" dirty="0">
                <a:latin typeface="Times New Roman" pitchFamily="18" charset="0"/>
                <a:cs typeface="Times New Roman" pitchFamily="18" charset="0"/>
              </a:rPr>
              <a:t>#include &lt;</a:t>
            </a:r>
            <a:r>
              <a:rPr lang="en-IN" sz="2000" dirty="0" err="1">
                <a:latin typeface="Times New Roman" pitchFamily="18" charset="0"/>
                <a:cs typeface="Times New Roman" pitchFamily="18" charset="0"/>
              </a:rPr>
              <a:t>conio.h</a:t>
            </a:r>
            <a:r>
              <a:rPr lang="en-IN" sz="2000" dirty="0">
                <a:latin typeface="Times New Roman" pitchFamily="18" charset="0"/>
                <a:cs typeface="Times New Roman" pitchFamily="18" charset="0"/>
              </a:rPr>
              <a:t>&gt;</a:t>
            </a:r>
          </a:p>
          <a:p>
            <a:pPr marL="109728" indent="0">
              <a:buNone/>
            </a:pPr>
            <a:r>
              <a:rPr lang="en-IN" sz="2000" dirty="0" err="1">
                <a:latin typeface="Times New Roman" pitchFamily="18" charset="0"/>
                <a:cs typeface="Times New Roman" pitchFamily="18" charset="0"/>
              </a:rPr>
              <a:t>int</a:t>
            </a:r>
            <a:r>
              <a:rPr lang="en-IN" sz="2000" dirty="0">
                <a:latin typeface="Times New Roman" pitchFamily="18" charset="0"/>
                <a:cs typeface="Times New Roman" pitchFamily="18" charset="0"/>
              </a:rPr>
              <a:t> main() </a:t>
            </a:r>
          </a:p>
          <a:p>
            <a:pPr marL="109728" indent="0">
              <a:buNone/>
            </a:pPr>
            <a:r>
              <a:rPr lang="en-IN" sz="2000" dirty="0">
                <a:latin typeface="Times New Roman" pitchFamily="18" charset="0"/>
                <a:cs typeface="Times New Roman" pitchFamily="18" charset="0"/>
              </a:rPr>
              <a:t>{</a:t>
            </a:r>
          </a:p>
          <a:p>
            <a:pPr marL="109728" indent="0">
              <a:buNone/>
            </a:pPr>
            <a:r>
              <a:rPr lang="en-IN" sz="2000" dirty="0">
                <a:latin typeface="Times New Roman" pitchFamily="18" charset="0"/>
                <a:cs typeface="Times New Roman" pitchFamily="18" charset="0"/>
              </a:rPr>
              <a:t> </a:t>
            </a:r>
            <a:r>
              <a:rPr lang="en-IN" sz="2000" dirty="0" err="1">
                <a:latin typeface="Times New Roman" pitchFamily="18" charset="0"/>
                <a:cs typeface="Times New Roman" pitchFamily="18" charset="0"/>
              </a:rPr>
              <a:t>int</a:t>
            </a:r>
            <a:r>
              <a:rPr lang="en-IN" sz="2000" dirty="0">
                <a:latin typeface="Times New Roman" pitchFamily="18" charset="0"/>
                <a:cs typeface="Times New Roman" pitchFamily="18" charset="0"/>
              </a:rPr>
              <a:t> num1, num2;</a:t>
            </a:r>
          </a:p>
          <a:p>
            <a:pPr marL="109728" indent="0">
              <a:buNone/>
            </a:pPr>
            <a:r>
              <a:rPr lang="en-IN" sz="2000" dirty="0">
                <a:latin typeface="Times New Roman" pitchFamily="18" charset="0"/>
                <a:cs typeface="Times New Roman" pitchFamily="18" charset="0"/>
              </a:rPr>
              <a:t> </a:t>
            </a:r>
            <a:r>
              <a:rPr lang="en-IN" sz="2000" dirty="0" err="1">
                <a:latin typeface="Times New Roman" pitchFamily="18" charset="0"/>
                <a:cs typeface="Times New Roman" pitchFamily="18" charset="0"/>
              </a:rPr>
              <a:t>int</a:t>
            </a:r>
            <a:r>
              <a:rPr lang="en-IN" sz="2000" dirty="0">
                <a:latin typeface="Times New Roman" pitchFamily="18" charset="0"/>
                <a:cs typeface="Times New Roman" pitchFamily="18" charset="0"/>
              </a:rPr>
              <a:t> </a:t>
            </a:r>
            <a:r>
              <a:rPr lang="en-IN" sz="2000" dirty="0" err="1">
                <a:latin typeface="Times New Roman" pitchFamily="18" charset="0"/>
                <a:cs typeface="Times New Roman" pitchFamily="18" charset="0"/>
              </a:rPr>
              <a:t>add_res</a:t>
            </a:r>
            <a:r>
              <a:rPr lang="en-IN" sz="2000" dirty="0">
                <a:latin typeface="Times New Roman" pitchFamily="18" charset="0"/>
                <a:cs typeface="Times New Roman" pitchFamily="18" charset="0"/>
              </a:rPr>
              <a:t>=0, </a:t>
            </a:r>
            <a:r>
              <a:rPr lang="en-IN" sz="2000" dirty="0" err="1">
                <a:latin typeface="Times New Roman" pitchFamily="18" charset="0"/>
                <a:cs typeface="Times New Roman" pitchFamily="18" charset="0"/>
              </a:rPr>
              <a:t>sub_res</a:t>
            </a:r>
            <a:r>
              <a:rPr lang="en-IN" sz="2000" dirty="0">
                <a:latin typeface="Times New Roman" pitchFamily="18" charset="0"/>
                <a:cs typeface="Times New Roman" pitchFamily="18" charset="0"/>
              </a:rPr>
              <a:t>=0, </a:t>
            </a:r>
            <a:r>
              <a:rPr lang="en-IN" sz="2000" dirty="0" err="1">
                <a:latin typeface="Times New Roman" pitchFamily="18" charset="0"/>
                <a:cs typeface="Times New Roman" pitchFamily="18" charset="0"/>
              </a:rPr>
              <a:t>mul_res</a:t>
            </a:r>
            <a:r>
              <a:rPr lang="en-IN" sz="2000" dirty="0">
                <a:latin typeface="Times New Roman" pitchFamily="18" charset="0"/>
                <a:cs typeface="Times New Roman" pitchFamily="18" charset="0"/>
              </a:rPr>
              <a:t>=0, </a:t>
            </a:r>
            <a:r>
              <a:rPr lang="en-IN" sz="2000" dirty="0" err="1">
                <a:latin typeface="Times New Roman" pitchFamily="18" charset="0"/>
                <a:cs typeface="Times New Roman" pitchFamily="18" charset="0"/>
              </a:rPr>
              <a:t>idiv_res</a:t>
            </a:r>
            <a:r>
              <a:rPr lang="en-IN" sz="2000" dirty="0">
                <a:latin typeface="Times New Roman" pitchFamily="18" charset="0"/>
                <a:cs typeface="Times New Roman" pitchFamily="18" charset="0"/>
              </a:rPr>
              <a:t>=0, </a:t>
            </a:r>
            <a:r>
              <a:rPr lang="en-IN" sz="2000" dirty="0" err="1">
                <a:latin typeface="Times New Roman" pitchFamily="18" charset="0"/>
                <a:cs typeface="Times New Roman" pitchFamily="18" charset="0"/>
              </a:rPr>
              <a:t>modiv_res</a:t>
            </a:r>
            <a:r>
              <a:rPr lang="en-IN" sz="2000" dirty="0">
                <a:latin typeface="Times New Roman" pitchFamily="18" charset="0"/>
                <a:cs typeface="Times New Roman" pitchFamily="18" charset="0"/>
              </a:rPr>
              <a:t>=0; </a:t>
            </a:r>
          </a:p>
          <a:p>
            <a:pPr marL="109728" indent="0">
              <a:buNone/>
            </a:pPr>
            <a:r>
              <a:rPr lang="en-IN" sz="2000" dirty="0">
                <a:latin typeface="Times New Roman" pitchFamily="18" charset="0"/>
                <a:cs typeface="Times New Roman" pitchFamily="18" charset="0"/>
              </a:rPr>
              <a:t> float </a:t>
            </a:r>
            <a:r>
              <a:rPr lang="en-IN" sz="2000" dirty="0" err="1">
                <a:latin typeface="Times New Roman" pitchFamily="18" charset="0"/>
                <a:cs typeface="Times New Roman" pitchFamily="18" charset="0"/>
              </a:rPr>
              <a:t>fdiv_res</a:t>
            </a:r>
            <a:r>
              <a:rPr lang="en-IN" sz="2000" dirty="0">
                <a:latin typeface="Times New Roman" pitchFamily="18" charset="0"/>
                <a:cs typeface="Times New Roman" pitchFamily="18" charset="0"/>
              </a:rPr>
              <a:t>=0.0; </a:t>
            </a:r>
          </a:p>
          <a:p>
            <a:pPr marL="109728" indent="0">
              <a:buNone/>
            </a:pPr>
            <a:r>
              <a:rPr lang="en-IN" sz="2000" dirty="0" err="1">
                <a:latin typeface="Times New Roman" pitchFamily="18" charset="0"/>
                <a:cs typeface="Times New Roman" pitchFamily="18" charset="0"/>
              </a:rPr>
              <a:t>clrscr</a:t>
            </a:r>
            <a:r>
              <a:rPr lang="en-IN" sz="2000" dirty="0">
                <a:latin typeface="Times New Roman" pitchFamily="18" charset="0"/>
                <a:cs typeface="Times New Roman" pitchFamily="18" charset="0"/>
              </a:rPr>
              <a:t>();</a:t>
            </a:r>
          </a:p>
          <a:p>
            <a:pPr marL="109728" indent="0">
              <a:buNone/>
            </a:pPr>
            <a:r>
              <a:rPr lang="en-IN" sz="2000" dirty="0" err="1">
                <a:latin typeface="Times New Roman" pitchFamily="18" charset="0"/>
                <a:cs typeface="Times New Roman" pitchFamily="18" charset="0"/>
              </a:rPr>
              <a:t>printf</a:t>
            </a:r>
            <a:r>
              <a:rPr lang="en-IN" sz="2000" dirty="0">
                <a:latin typeface="Times New Roman" pitchFamily="18" charset="0"/>
                <a:cs typeface="Times New Roman" pitchFamily="18" charset="0"/>
              </a:rPr>
              <a:t>("\n Enter the first number:"); </a:t>
            </a:r>
          </a:p>
          <a:p>
            <a:pPr marL="109728" indent="0">
              <a:buNone/>
            </a:pPr>
            <a:r>
              <a:rPr lang="en-IN" sz="2000" dirty="0" err="1">
                <a:latin typeface="Times New Roman" pitchFamily="18" charset="0"/>
                <a:cs typeface="Times New Roman" pitchFamily="18" charset="0"/>
              </a:rPr>
              <a:t>scanf</a:t>
            </a:r>
            <a:r>
              <a:rPr lang="en-IN" sz="2000" dirty="0">
                <a:latin typeface="Times New Roman" pitchFamily="18" charset="0"/>
                <a:cs typeface="Times New Roman" pitchFamily="18" charset="0"/>
              </a:rPr>
              <a:t>("%d", &amp;num1); </a:t>
            </a:r>
          </a:p>
          <a:p>
            <a:pPr marL="109728" indent="0">
              <a:buNone/>
            </a:pPr>
            <a:r>
              <a:rPr lang="en-IN" sz="2000" dirty="0" err="1">
                <a:latin typeface="Times New Roman" pitchFamily="18" charset="0"/>
                <a:cs typeface="Times New Roman" pitchFamily="18" charset="0"/>
              </a:rPr>
              <a:t>printf</a:t>
            </a:r>
            <a:r>
              <a:rPr lang="en-IN" sz="2000" dirty="0">
                <a:latin typeface="Times New Roman" pitchFamily="18" charset="0"/>
                <a:cs typeface="Times New Roman" pitchFamily="18" charset="0"/>
              </a:rPr>
              <a:t>("\n Enter the second number:"); </a:t>
            </a:r>
          </a:p>
          <a:p>
            <a:pPr marL="109728" indent="0">
              <a:buNone/>
            </a:pPr>
            <a:r>
              <a:rPr lang="en-IN" sz="2000" dirty="0" err="1">
                <a:latin typeface="Times New Roman" pitchFamily="18" charset="0"/>
                <a:cs typeface="Times New Roman" pitchFamily="18" charset="0"/>
              </a:rPr>
              <a:t>scanf</a:t>
            </a:r>
            <a:r>
              <a:rPr lang="en-IN" sz="2000" dirty="0">
                <a:latin typeface="Times New Roman" pitchFamily="18" charset="0"/>
                <a:cs typeface="Times New Roman" pitchFamily="18" charset="0"/>
              </a:rPr>
              <a:t>("%d", &amp;num2); </a:t>
            </a:r>
            <a:r>
              <a:rPr lang="en-IN" sz="2000" dirty="0" err="1">
                <a:latin typeface="Times New Roman" pitchFamily="18" charset="0"/>
                <a:cs typeface="Times New Roman" pitchFamily="18" charset="0"/>
              </a:rPr>
              <a:t>add_res</a:t>
            </a:r>
            <a:r>
              <a:rPr lang="en-IN" sz="2000" dirty="0">
                <a:latin typeface="Times New Roman" pitchFamily="18" charset="0"/>
                <a:cs typeface="Times New Roman" pitchFamily="18" charset="0"/>
              </a:rPr>
              <a:t> = num1 + num2; </a:t>
            </a:r>
            <a:r>
              <a:rPr lang="en-IN" sz="2000" dirty="0" err="1">
                <a:latin typeface="Times New Roman" pitchFamily="18" charset="0"/>
                <a:cs typeface="Times New Roman" pitchFamily="18" charset="0"/>
              </a:rPr>
              <a:t>sub_res</a:t>
            </a:r>
            <a:r>
              <a:rPr lang="en-IN" sz="2000" dirty="0">
                <a:latin typeface="Times New Roman" pitchFamily="18" charset="0"/>
                <a:cs typeface="Times New Roman" pitchFamily="18" charset="0"/>
              </a:rPr>
              <a:t> = num1 – num2; </a:t>
            </a:r>
            <a:r>
              <a:rPr lang="en-IN" sz="2000" dirty="0" err="1">
                <a:latin typeface="Times New Roman" pitchFamily="18" charset="0"/>
                <a:cs typeface="Times New Roman" pitchFamily="18" charset="0"/>
              </a:rPr>
              <a:t>mul_res</a:t>
            </a:r>
            <a:r>
              <a:rPr lang="en-IN" sz="2000" dirty="0">
                <a:latin typeface="Times New Roman" pitchFamily="18" charset="0"/>
                <a:cs typeface="Times New Roman" pitchFamily="18" charset="0"/>
              </a:rPr>
              <a:t> = num1 * num2; </a:t>
            </a:r>
            <a:r>
              <a:rPr lang="en-IN" sz="2000" dirty="0" err="1">
                <a:latin typeface="Times New Roman" pitchFamily="18" charset="0"/>
                <a:cs typeface="Times New Roman" pitchFamily="18" charset="0"/>
              </a:rPr>
              <a:t>idiv_res</a:t>
            </a:r>
            <a:r>
              <a:rPr lang="en-IN" sz="2000" dirty="0">
                <a:latin typeface="Times New Roman" pitchFamily="18" charset="0"/>
                <a:cs typeface="Times New Roman" pitchFamily="18" charset="0"/>
              </a:rPr>
              <a:t> = num1/num2; </a:t>
            </a:r>
          </a:p>
        </p:txBody>
      </p:sp>
    </p:spTree>
    <p:extLst>
      <p:ext uri="{BB962C8B-B14F-4D97-AF65-F5344CB8AC3E}">
        <p14:creationId xmlns:p14="http://schemas.microsoft.com/office/powerpoint/2010/main" val="226813982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04664"/>
            <a:ext cx="8229600" cy="6120680"/>
          </a:xfrm>
        </p:spPr>
        <p:txBody>
          <a:bodyPr>
            <a:normAutofit fontScale="77500" lnSpcReduction="20000"/>
          </a:bodyPr>
          <a:lstStyle/>
          <a:p>
            <a:pPr marL="109728" indent="0">
              <a:buNone/>
            </a:pPr>
            <a:r>
              <a:rPr lang="en-IN" sz="2800" dirty="0" err="1">
                <a:latin typeface="Times New Roman" pitchFamily="18" charset="0"/>
                <a:cs typeface="Times New Roman" pitchFamily="18" charset="0"/>
              </a:rPr>
              <a:t>modiv_res</a:t>
            </a:r>
            <a:r>
              <a:rPr lang="en-IN" sz="2800" dirty="0">
                <a:latin typeface="Times New Roman" pitchFamily="18" charset="0"/>
                <a:cs typeface="Times New Roman" pitchFamily="18" charset="0"/>
              </a:rPr>
              <a:t> = num1%num2; </a:t>
            </a:r>
          </a:p>
          <a:p>
            <a:pPr marL="109728" indent="0">
              <a:buNone/>
            </a:pPr>
            <a:r>
              <a:rPr lang="en-IN" sz="2800" dirty="0" err="1">
                <a:latin typeface="Times New Roman" pitchFamily="18" charset="0"/>
                <a:cs typeface="Times New Roman" pitchFamily="18" charset="0"/>
              </a:rPr>
              <a:t>fdiv_res</a:t>
            </a:r>
            <a:r>
              <a:rPr lang="en-IN" sz="2800" dirty="0">
                <a:latin typeface="Times New Roman" pitchFamily="18" charset="0"/>
                <a:cs typeface="Times New Roman" pitchFamily="18" charset="0"/>
              </a:rPr>
              <a:t> = (float)num1/num2;</a:t>
            </a:r>
          </a:p>
          <a:p>
            <a:pPr marL="109728" indent="0">
              <a:buNone/>
            </a:pPr>
            <a:r>
              <a:rPr lang="en-IN" sz="2800" dirty="0" err="1">
                <a:latin typeface="Times New Roman" pitchFamily="18" charset="0"/>
                <a:cs typeface="Times New Roman" pitchFamily="18" charset="0"/>
              </a:rPr>
              <a:t>printf</a:t>
            </a:r>
            <a:r>
              <a:rPr lang="en-IN" sz="2800" dirty="0">
                <a:latin typeface="Times New Roman" pitchFamily="18" charset="0"/>
                <a:cs typeface="Times New Roman" pitchFamily="18" charset="0"/>
              </a:rPr>
              <a:t>("\n %d + %d = %d", num1, num2, </a:t>
            </a:r>
            <a:r>
              <a:rPr lang="en-IN" sz="2800" dirty="0" err="1">
                <a:latin typeface="Times New Roman" pitchFamily="18" charset="0"/>
                <a:cs typeface="Times New Roman" pitchFamily="18" charset="0"/>
              </a:rPr>
              <a:t>add_res</a:t>
            </a:r>
            <a:r>
              <a:rPr lang="en-IN" sz="2800" dirty="0">
                <a:latin typeface="Times New Roman" pitchFamily="18" charset="0"/>
                <a:cs typeface="Times New Roman" pitchFamily="18" charset="0"/>
              </a:rPr>
              <a:t>); </a:t>
            </a:r>
          </a:p>
          <a:p>
            <a:pPr marL="109728" indent="0">
              <a:buNone/>
            </a:pPr>
            <a:r>
              <a:rPr lang="en-IN" sz="2800" dirty="0" err="1">
                <a:latin typeface="Times New Roman" pitchFamily="18" charset="0"/>
                <a:cs typeface="Times New Roman" pitchFamily="18" charset="0"/>
              </a:rPr>
              <a:t>printf</a:t>
            </a:r>
            <a:r>
              <a:rPr lang="en-IN" sz="2800" dirty="0">
                <a:latin typeface="Times New Roman" pitchFamily="18" charset="0"/>
                <a:cs typeface="Times New Roman" pitchFamily="18" charset="0"/>
              </a:rPr>
              <a:t>("\n %d - %d = %d", num1, num2, sub_ res); </a:t>
            </a:r>
          </a:p>
          <a:p>
            <a:pPr marL="109728" indent="0">
              <a:buNone/>
            </a:pPr>
            <a:r>
              <a:rPr lang="en-IN" sz="2800" dirty="0" err="1">
                <a:latin typeface="Times New Roman" pitchFamily="18" charset="0"/>
                <a:cs typeface="Times New Roman" pitchFamily="18" charset="0"/>
              </a:rPr>
              <a:t>printf</a:t>
            </a:r>
            <a:r>
              <a:rPr lang="en-IN" sz="2800" dirty="0">
                <a:latin typeface="Times New Roman" pitchFamily="18" charset="0"/>
                <a:cs typeface="Times New Roman" pitchFamily="18" charset="0"/>
              </a:rPr>
              <a:t>("\n %d × %d = %d", num1, num2, </a:t>
            </a:r>
            <a:r>
              <a:rPr lang="en-IN" sz="2800" dirty="0" err="1">
                <a:latin typeface="Times New Roman" pitchFamily="18" charset="0"/>
                <a:cs typeface="Times New Roman" pitchFamily="18" charset="0"/>
              </a:rPr>
              <a:t>mul_res</a:t>
            </a:r>
            <a:r>
              <a:rPr lang="en-IN" sz="2800" dirty="0">
                <a:latin typeface="Times New Roman" pitchFamily="18" charset="0"/>
                <a:cs typeface="Times New Roman" pitchFamily="18" charset="0"/>
              </a:rPr>
              <a:t>); </a:t>
            </a:r>
          </a:p>
          <a:p>
            <a:pPr marL="109728" indent="0">
              <a:buNone/>
            </a:pPr>
            <a:r>
              <a:rPr lang="en-IN" sz="2800" dirty="0" err="1">
                <a:latin typeface="Times New Roman" pitchFamily="18" charset="0"/>
                <a:cs typeface="Times New Roman" pitchFamily="18" charset="0"/>
              </a:rPr>
              <a:t>printf</a:t>
            </a:r>
            <a:r>
              <a:rPr lang="en-IN" sz="2800" dirty="0">
                <a:latin typeface="Times New Roman" pitchFamily="18" charset="0"/>
                <a:cs typeface="Times New Roman" pitchFamily="18" charset="0"/>
              </a:rPr>
              <a:t>("\n %d/ %d = %d (Integer Division)", num1, num2, </a:t>
            </a:r>
            <a:r>
              <a:rPr lang="en-IN" sz="2800" dirty="0" err="1">
                <a:latin typeface="Times New Roman" pitchFamily="18" charset="0"/>
                <a:cs typeface="Times New Roman" pitchFamily="18" charset="0"/>
              </a:rPr>
              <a:t>idiv_res</a:t>
            </a:r>
            <a:r>
              <a:rPr lang="en-IN" sz="2800" dirty="0">
                <a:latin typeface="Times New Roman" pitchFamily="18" charset="0"/>
                <a:cs typeface="Times New Roman" pitchFamily="18" charset="0"/>
              </a:rPr>
              <a:t>);</a:t>
            </a:r>
          </a:p>
          <a:p>
            <a:pPr marL="109728" indent="0">
              <a:buNone/>
            </a:pPr>
            <a:r>
              <a:rPr lang="en-IN" sz="2800" dirty="0" err="1">
                <a:latin typeface="Times New Roman" pitchFamily="18" charset="0"/>
                <a:cs typeface="Times New Roman" pitchFamily="18" charset="0"/>
              </a:rPr>
              <a:t>printf</a:t>
            </a:r>
            <a:r>
              <a:rPr lang="en-IN" sz="2800" dirty="0">
                <a:latin typeface="Times New Roman" pitchFamily="18" charset="0"/>
                <a:cs typeface="Times New Roman" pitchFamily="18" charset="0"/>
              </a:rPr>
              <a:t>("\n %d%% %d = %d (</a:t>
            </a:r>
            <a:r>
              <a:rPr lang="en-IN" sz="2800" dirty="0" err="1">
                <a:latin typeface="Times New Roman" pitchFamily="18" charset="0"/>
                <a:cs typeface="Times New Roman" pitchFamily="18" charset="0"/>
              </a:rPr>
              <a:t>Moduluo</a:t>
            </a:r>
            <a:r>
              <a:rPr lang="en-IN" sz="2800" dirty="0">
                <a:latin typeface="Times New Roman" pitchFamily="18" charset="0"/>
                <a:cs typeface="Times New Roman" pitchFamily="18" charset="0"/>
              </a:rPr>
              <a:t> Division)", num1, num2, </a:t>
            </a:r>
            <a:r>
              <a:rPr lang="en-IN" sz="2800" dirty="0" err="1">
                <a:latin typeface="Times New Roman" pitchFamily="18" charset="0"/>
                <a:cs typeface="Times New Roman" pitchFamily="18" charset="0"/>
              </a:rPr>
              <a:t>modiv_res</a:t>
            </a:r>
            <a:r>
              <a:rPr lang="en-IN" sz="2800" dirty="0">
                <a:latin typeface="Times New Roman" pitchFamily="18" charset="0"/>
                <a:cs typeface="Times New Roman" pitchFamily="18" charset="0"/>
              </a:rPr>
              <a:t>);</a:t>
            </a:r>
          </a:p>
          <a:p>
            <a:pPr marL="109728" indent="0">
              <a:buNone/>
            </a:pPr>
            <a:r>
              <a:rPr lang="en-IN" sz="2800" dirty="0" err="1">
                <a:latin typeface="Times New Roman" pitchFamily="18" charset="0"/>
                <a:cs typeface="Times New Roman" pitchFamily="18" charset="0"/>
              </a:rPr>
              <a:t>printf</a:t>
            </a:r>
            <a:r>
              <a:rPr lang="en-IN" sz="2800" dirty="0">
                <a:latin typeface="Times New Roman" pitchFamily="18" charset="0"/>
                <a:cs typeface="Times New Roman" pitchFamily="18" charset="0"/>
              </a:rPr>
              <a:t>("\n %d/ %d = %.2f (Normal Division)", num1, num2, </a:t>
            </a:r>
            <a:r>
              <a:rPr lang="en-IN" sz="2800" dirty="0" err="1">
                <a:latin typeface="Times New Roman" pitchFamily="18" charset="0"/>
                <a:cs typeface="Times New Roman" pitchFamily="18" charset="0"/>
              </a:rPr>
              <a:t>fdiv_res</a:t>
            </a:r>
            <a:r>
              <a:rPr lang="en-IN" sz="2800" dirty="0">
                <a:latin typeface="Times New Roman" pitchFamily="18" charset="0"/>
                <a:cs typeface="Times New Roman" pitchFamily="18" charset="0"/>
              </a:rPr>
              <a:t>);</a:t>
            </a:r>
          </a:p>
          <a:p>
            <a:pPr marL="109728" indent="0">
              <a:buNone/>
            </a:pPr>
            <a:r>
              <a:rPr lang="en-IN" sz="2800" dirty="0">
                <a:latin typeface="Times New Roman" pitchFamily="18" charset="0"/>
                <a:cs typeface="Times New Roman" pitchFamily="18" charset="0"/>
              </a:rPr>
              <a:t> return 0;</a:t>
            </a:r>
          </a:p>
          <a:p>
            <a:pPr marL="109728" indent="0">
              <a:buNone/>
            </a:pPr>
            <a:r>
              <a:rPr lang="en-IN" sz="2800" dirty="0">
                <a:latin typeface="Times New Roman" pitchFamily="18" charset="0"/>
                <a:cs typeface="Times New Roman" pitchFamily="18" charset="0"/>
              </a:rPr>
              <a:t> } </a:t>
            </a:r>
          </a:p>
          <a:p>
            <a:pPr marL="109728" indent="0">
              <a:buNone/>
            </a:pPr>
            <a:r>
              <a:rPr lang="en-IN" sz="2800" dirty="0">
                <a:latin typeface="Times New Roman" pitchFamily="18" charset="0"/>
                <a:cs typeface="Times New Roman" pitchFamily="18" charset="0"/>
              </a:rPr>
              <a:t>Output Enter the first number: 9 </a:t>
            </a:r>
          </a:p>
          <a:p>
            <a:pPr marL="109728" indent="0">
              <a:buNone/>
            </a:pPr>
            <a:r>
              <a:rPr lang="en-IN" sz="2800" dirty="0">
                <a:latin typeface="Times New Roman" pitchFamily="18" charset="0"/>
                <a:cs typeface="Times New Roman" pitchFamily="18" charset="0"/>
              </a:rPr>
              <a:t>Enter the second number: 7</a:t>
            </a:r>
          </a:p>
          <a:p>
            <a:pPr marL="109728" indent="0">
              <a:buNone/>
            </a:pPr>
            <a:r>
              <a:rPr lang="en-IN" sz="2800" dirty="0">
                <a:latin typeface="Times New Roman" pitchFamily="18" charset="0"/>
                <a:cs typeface="Times New Roman" pitchFamily="18" charset="0"/>
              </a:rPr>
              <a:t> 9 + 7 = 16</a:t>
            </a:r>
          </a:p>
          <a:p>
            <a:pPr marL="109728" indent="0">
              <a:buNone/>
            </a:pPr>
            <a:r>
              <a:rPr lang="en-IN" sz="2800" dirty="0">
                <a:latin typeface="Times New Roman" pitchFamily="18" charset="0"/>
                <a:cs typeface="Times New Roman" pitchFamily="18" charset="0"/>
              </a:rPr>
              <a:t> 9 – 7 = 2</a:t>
            </a:r>
          </a:p>
          <a:p>
            <a:pPr marL="109728" indent="0">
              <a:buNone/>
            </a:pPr>
            <a:r>
              <a:rPr lang="en-IN" sz="2800" dirty="0">
                <a:latin typeface="Times New Roman" pitchFamily="18" charset="0"/>
                <a:cs typeface="Times New Roman" pitchFamily="18" charset="0"/>
              </a:rPr>
              <a:t> 9 * 7 = 63</a:t>
            </a:r>
          </a:p>
          <a:p>
            <a:pPr marL="109728" indent="0">
              <a:buNone/>
            </a:pPr>
            <a:r>
              <a:rPr lang="en-IN" sz="2800" dirty="0">
                <a:latin typeface="Times New Roman" pitchFamily="18" charset="0"/>
                <a:cs typeface="Times New Roman" pitchFamily="18" charset="0"/>
              </a:rPr>
              <a:t> 9/ 7 = 1(Integer Division)</a:t>
            </a:r>
          </a:p>
          <a:p>
            <a:pPr marL="109728" indent="0">
              <a:buNone/>
            </a:pPr>
            <a:r>
              <a:rPr lang="en-IN" sz="2800" dirty="0">
                <a:latin typeface="Times New Roman" pitchFamily="18" charset="0"/>
                <a:cs typeface="Times New Roman" pitchFamily="18" charset="0"/>
              </a:rPr>
              <a:t> 9% 7 = 2 (</a:t>
            </a:r>
            <a:r>
              <a:rPr lang="en-IN" sz="2800" dirty="0" err="1">
                <a:latin typeface="Times New Roman" pitchFamily="18" charset="0"/>
                <a:cs typeface="Times New Roman" pitchFamily="18" charset="0"/>
              </a:rPr>
              <a:t>Moduluo</a:t>
            </a:r>
            <a:r>
              <a:rPr lang="en-IN" sz="2800" dirty="0">
                <a:latin typeface="Times New Roman" pitchFamily="18" charset="0"/>
                <a:cs typeface="Times New Roman" pitchFamily="18" charset="0"/>
              </a:rPr>
              <a:t> Division)</a:t>
            </a:r>
          </a:p>
          <a:p>
            <a:pPr marL="109728" indent="0">
              <a:buNone/>
            </a:pPr>
            <a:r>
              <a:rPr lang="en-IN" sz="2800" dirty="0">
                <a:latin typeface="Times New Roman" pitchFamily="18" charset="0"/>
                <a:cs typeface="Times New Roman" pitchFamily="18" charset="0"/>
              </a:rPr>
              <a:t> 9/ 7 = 1.29 (Normal Division)</a:t>
            </a:r>
          </a:p>
          <a:p>
            <a:endParaRPr lang="en-IN" dirty="0"/>
          </a:p>
        </p:txBody>
      </p:sp>
    </p:spTree>
    <p:extLst>
      <p:ext uri="{BB962C8B-B14F-4D97-AF65-F5344CB8AC3E}">
        <p14:creationId xmlns:p14="http://schemas.microsoft.com/office/powerpoint/2010/main" val="18079019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b="1" dirty="0"/>
              <a:t>3.</a:t>
            </a:r>
            <a:r>
              <a:rPr lang="en-US" b="1" u="sng" dirty="0"/>
              <a:t> </a:t>
            </a:r>
            <a:r>
              <a:rPr lang="en-US" b="1" u="sng" dirty="0">
                <a:latin typeface="Times New Roman" pitchFamily="18" charset="0"/>
                <a:cs typeface="Times New Roman" pitchFamily="18" charset="0"/>
              </a:rPr>
              <a:t>Designing a program </a:t>
            </a:r>
          </a:p>
          <a:p>
            <a:pPr marL="0" indent="0">
              <a:buNone/>
            </a:pPr>
            <a:r>
              <a:rPr lang="en-US" dirty="0">
                <a:latin typeface="Times New Roman" pitchFamily="18" charset="0"/>
                <a:cs typeface="Times New Roman" pitchFamily="18" charset="0"/>
              </a:rPr>
              <a:t> 1. Algorithms </a:t>
            </a:r>
          </a:p>
          <a:p>
            <a:pPr marL="0" indent="0">
              <a:buNone/>
            </a:pPr>
            <a:r>
              <a:rPr lang="en-US" dirty="0">
                <a:latin typeface="Times New Roman" pitchFamily="18" charset="0"/>
                <a:cs typeface="Times New Roman" pitchFamily="18" charset="0"/>
              </a:rPr>
              <a:t> 2. Flowcharts </a:t>
            </a:r>
          </a:p>
          <a:p>
            <a:pPr marL="0" indent="0">
              <a:buNone/>
            </a:pPr>
            <a:r>
              <a:rPr lang="en-US" dirty="0">
                <a:latin typeface="Times New Roman" pitchFamily="18" charset="0"/>
                <a:cs typeface="Times New Roman" pitchFamily="18" charset="0"/>
              </a:rPr>
              <a:t> • </a:t>
            </a:r>
            <a:r>
              <a:rPr lang="en-US" u="sng" dirty="0">
                <a:latin typeface="Times New Roman" pitchFamily="18" charset="0"/>
                <a:cs typeface="Times New Roman" pitchFamily="18" charset="0"/>
              </a:rPr>
              <a:t>Algorithm</a:t>
            </a:r>
            <a:r>
              <a:rPr lang="en-US" dirty="0">
                <a:latin typeface="Times New Roman" pitchFamily="18" charset="0"/>
                <a:cs typeface="Times New Roman" pitchFamily="18" charset="0"/>
              </a:rPr>
              <a:t> - step by step procedure of </a:t>
            </a:r>
          </a:p>
          <a:p>
            <a:pPr marL="0" indent="0">
              <a:buNone/>
            </a:pPr>
            <a:r>
              <a:rPr lang="en-US" dirty="0">
                <a:latin typeface="Times New Roman" pitchFamily="18" charset="0"/>
                <a:cs typeface="Times New Roman" pitchFamily="18" charset="0"/>
              </a:rPr>
              <a:t>    solving a problem</a:t>
            </a:r>
          </a:p>
          <a:p>
            <a:pPr marL="0" indent="0">
              <a:buNone/>
            </a:pPr>
            <a:r>
              <a:rPr lang="en-US" dirty="0">
                <a:latin typeface="Times New Roman" pitchFamily="18" charset="0"/>
                <a:cs typeface="Times New Roman" pitchFamily="18" charset="0"/>
              </a:rPr>
              <a:t> • </a:t>
            </a:r>
            <a:r>
              <a:rPr lang="en-US" u="sng" dirty="0">
                <a:latin typeface="Times New Roman" pitchFamily="18" charset="0"/>
                <a:cs typeface="Times New Roman" pitchFamily="18" charset="0"/>
              </a:rPr>
              <a:t>Flowcharts</a:t>
            </a:r>
            <a:r>
              <a:rPr lang="en-US" dirty="0">
                <a:latin typeface="Times New Roman" pitchFamily="18" charset="0"/>
                <a:cs typeface="Times New Roman" pitchFamily="18" charset="0"/>
              </a:rPr>
              <a:t> – is the graphical representation</a:t>
            </a:r>
          </a:p>
          <a:p>
            <a:pPr marL="0" indent="0">
              <a:buNone/>
            </a:pPr>
            <a:r>
              <a:rPr lang="en-US" dirty="0">
                <a:latin typeface="Times New Roman" pitchFamily="18" charset="0"/>
                <a:cs typeface="Times New Roman" pitchFamily="18" charset="0"/>
              </a:rPr>
              <a:t>    of the program.</a:t>
            </a:r>
            <a:endParaRPr lang="en-IN" dirty="0">
              <a:latin typeface="Times New Roman" pitchFamily="18" charset="0"/>
              <a:cs typeface="Times New Roman" pitchFamily="18" charset="0"/>
            </a:endParaRPr>
          </a:p>
        </p:txBody>
      </p:sp>
      <p:sp>
        <p:nvSpPr>
          <p:cNvPr id="2" name="Title 1"/>
          <p:cNvSpPr>
            <a:spLocks noGrp="1"/>
          </p:cNvSpPr>
          <p:nvPr>
            <p:ph type="title"/>
          </p:nvPr>
        </p:nvSpPr>
        <p:spPr/>
        <p:txBody>
          <a:bodyPr/>
          <a:lstStyle/>
          <a:p>
            <a:endParaRPr lang="en-IN" dirty="0"/>
          </a:p>
        </p:txBody>
      </p:sp>
    </p:spTree>
    <p:extLst>
      <p:ext uri="{BB962C8B-B14F-4D97-AF65-F5344CB8AC3E}">
        <p14:creationId xmlns:p14="http://schemas.microsoft.com/office/powerpoint/2010/main" val="208555063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764704"/>
            <a:ext cx="8229600" cy="5242587"/>
          </a:xfrm>
        </p:spPr>
        <p:txBody>
          <a:bodyPr/>
          <a:lstStyle/>
          <a:p>
            <a:pPr algn="just"/>
            <a:r>
              <a:rPr lang="en-US" sz="2400" u="sng" dirty="0">
                <a:solidFill>
                  <a:schemeClr val="tx1">
                    <a:lumMod val="95000"/>
                    <a:lumOff val="5000"/>
                  </a:schemeClr>
                </a:solidFill>
                <a:latin typeface="Times New Roman" pitchFamily="18" charset="0"/>
                <a:cs typeface="Times New Roman" pitchFamily="18" charset="0"/>
                <a:hlinkClick r:id="rId2"/>
              </a:rPr>
              <a:t>Relational Operators</a:t>
            </a:r>
            <a:r>
              <a:rPr lang="en-US" sz="2400" dirty="0">
                <a:solidFill>
                  <a:schemeClr val="tx1">
                    <a:lumMod val="95000"/>
                    <a:lumOff val="5000"/>
                  </a:schemeClr>
                </a:solidFill>
                <a:latin typeface="Times New Roman" pitchFamily="18" charset="0"/>
                <a:cs typeface="Times New Roman" pitchFamily="18" charset="0"/>
                <a:hlinkClick r:id="rId2"/>
              </a:rPr>
              <a:t>:</a:t>
            </a:r>
            <a:r>
              <a:rPr lang="en-US" sz="2400" dirty="0">
                <a:solidFill>
                  <a:schemeClr val="tx1">
                    <a:lumMod val="95000"/>
                    <a:lumOff val="5000"/>
                  </a:schemeClr>
                </a:solidFill>
                <a:latin typeface="Times New Roman" pitchFamily="18" charset="0"/>
                <a:cs typeface="Times New Roman" pitchFamily="18" charset="0"/>
              </a:rPr>
              <a:t> </a:t>
            </a:r>
            <a:r>
              <a:rPr lang="en-US" sz="2400" dirty="0">
                <a:latin typeface="Times New Roman" pitchFamily="18" charset="0"/>
                <a:cs typeface="Times New Roman" pitchFamily="18" charset="0"/>
              </a:rPr>
              <a:t>Relational operators are used for comparison of the values of two operands.  </a:t>
            </a:r>
            <a:endParaRPr lang="en-IN" sz="2400" dirty="0">
              <a:latin typeface="Times New Roman" pitchFamily="18" charset="0"/>
              <a:cs typeface="Times New Roman" pitchFamily="18" charset="0"/>
            </a:endParaRPr>
          </a:p>
          <a:p>
            <a:pPr algn="just"/>
            <a:r>
              <a:rPr lang="en-US" sz="2400" dirty="0">
                <a:latin typeface="Times New Roman" pitchFamily="18" charset="0"/>
                <a:cs typeface="Times New Roman" pitchFamily="18" charset="0"/>
              </a:rPr>
              <a:t>For example: checking if one operand is equal to the other operand or not, an operand is greater than the other operand or not etc.</a:t>
            </a:r>
          </a:p>
          <a:p>
            <a:pPr marL="109728" indent="0" algn="just">
              <a:buNone/>
            </a:pPr>
            <a:r>
              <a:rPr lang="en-US" sz="2400" dirty="0">
                <a:latin typeface="Times New Roman" pitchFamily="18" charset="0"/>
                <a:cs typeface="Times New Roman" pitchFamily="18" charset="0"/>
              </a:rPr>
              <a:t> Some of the relational operators are  </a:t>
            </a:r>
            <a:endParaRPr lang="en-IN" sz="2400" dirty="0">
              <a:latin typeface="Times New Roman" pitchFamily="18" charset="0"/>
              <a:cs typeface="Times New Roman" pitchFamily="18" charset="0"/>
            </a:endParaRPr>
          </a:p>
          <a:p>
            <a:pPr marL="109728" indent="0" algn="just">
              <a:buNone/>
            </a:pPr>
            <a:r>
              <a:rPr lang="en-IN" dirty="0">
                <a:latin typeface="Times New Roman" pitchFamily="18" charset="0"/>
                <a:cs typeface="Times New Roman" pitchFamily="18" charset="0"/>
              </a:rPr>
              <a:t> (&lt;,&lt;=,&gt;,&gt;=,==,!=)</a:t>
            </a:r>
          </a:p>
          <a:p>
            <a:pPr marL="109728" indent="0" algn="just">
              <a:buNone/>
            </a:pPr>
            <a:r>
              <a:rPr lang="en-IN" dirty="0">
                <a:latin typeface="Times New Roman" pitchFamily="18" charset="0"/>
                <a:cs typeface="Times New Roman" pitchFamily="18" charset="0"/>
              </a:rPr>
              <a:t>Ex: 5&gt;7 false</a:t>
            </a:r>
          </a:p>
          <a:p>
            <a:pPr marL="109728" indent="0" algn="just">
              <a:buNone/>
            </a:pPr>
            <a:r>
              <a:rPr lang="en-IN" dirty="0">
                <a:latin typeface="Times New Roman" pitchFamily="18" charset="0"/>
                <a:cs typeface="Times New Roman" pitchFamily="18" charset="0"/>
              </a:rPr>
              <a:t>       5&lt;7 True</a:t>
            </a:r>
          </a:p>
          <a:p>
            <a:pPr marL="109728" indent="0" algn="just">
              <a:buNone/>
            </a:pPr>
            <a:r>
              <a:rPr lang="en-IN" dirty="0">
                <a:latin typeface="Times New Roman" pitchFamily="18" charset="0"/>
                <a:cs typeface="Times New Roman" pitchFamily="18" charset="0"/>
              </a:rPr>
              <a:t>Ex: !(x&lt;y)   -&gt;  it is   x&gt;=y  </a:t>
            </a:r>
          </a:p>
        </p:txBody>
      </p:sp>
    </p:spTree>
    <p:extLst>
      <p:ext uri="{BB962C8B-B14F-4D97-AF65-F5344CB8AC3E}">
        <p14:creationId xmlns:p14="http://schemas.microsoft.com/office/powerpoint/2010/main" val="227273432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92696"/>
            <a:ext cx="8229600" cy="5314595"/>
          </a:xfrm>
        </p:spPr>
        <p:txBody>
          <a:bodyPr>
            <a:normAutofit/>
          </a:bodyPr>
          <a:lstStyle/>
          <a:p>
            <a:pPr algn="just"/>
            <a:r>
              <a:rPr lang="en-US" sz="2400" u="sng" dirty="0">
                <a:latin typeface="Times New Roman" pitchFamily="18" charset="0"/>
                <a:cs typeface="Times New Roman" pitchFamily="18" charset="0"/>
                <a:hlinkClick r:id="rId2"/>
              </a:rPr>
              <a:t>Logical Operators</a:t>
            </a:r>
            <a:r>
              <a:rPr lang="en-US" sz="2400" dirty="0">
                <a:latin typeface="Times New Roman" pitchFamily="18" charset="0"/>
                <a:cs typeface="Times New Roman" pitchFamily="18" charset="0"/>
                <a:hlinkClick r:id="rId2"/>
              </a:rPr>
              <a:t>:</a:t>
            </a:r>
            <a:r>
              <a:rPr lang="en-US" sz="2400" dirty="0">
                <a:latin typeface="Times New Roman" pitchFamily="18" charset="0"/>
                <a:cs typeface="Times New Roman" pitchFamily="18" charset="0"/>
              </a:rPr>
              <a:t>  They are used to combine two or more conditions/constraints or to complement the evaluation of the original condition in consideration. The result of the operation of a logical operator is a Boolean value either true or false.</a:t>
            </a:r>
          </a:p>
          <a:p>
            <a:pPr marL="109728" indent="0" algn="just">
              <a:buNone/>
            </a:pPr>
            <a:r>
              <a:rPr lang="en-US" sz="2400" dirty="0">
                <a:latin typeface="Times New Roman" pitchFamily="18" charset="0"/>
                <a:cs typeface="Times New Roman" pitchFamily="18" charset="0"/>
              </a:rPr>
              <a:t> Logical Operators Are:</a:t>
            </a:r>
          </a:p>
          <a:p>
            <a:pPr marL="109728" indent="0" algn="just">
              <a:buNone/>
            </a:pPr>
            <a:r>
              <a:rPr lang="en-US" sz="2400" dirty="0">
                <a:latin typeface="Times New Roman" pitchFamily="18" charset="0"/>
                <a:cs typeface="Times New Roman" pitchFamily="18" charset="0"/>
              </a:rPr>
              <a:t>&amp;&amp; -  AND</a:t>
            </a:r>
          </a:p>
          <a:p>
            <a:pPr marL="109728" indent="0" algn="just">
              <a:buNone/>
            </a:pPr>
            <a:r>
              <a:rPr lang="en-US" sz="2400" dirty="0">
                <a:latin typeface="Times New Roman" pitchFamily="18" charset="0"/>
                <a:cs typeface="Times New Roman" pitchFamily="18" charset="0"/>
              </a:rPr>
              <a:t>||     -  OR</a:t>
            </a:r>
          </a:p>
          <a:p>
            <a:pPr marL="109728" indent="0" algn="just">
              <a:buNone/>
            </a:pPr>
            <a:r>
              <a:rPr lang="en-US" sz="2400" dirty="0">
                <a:latin typeface="Times New Roman" pitchFamily="18" charset="0"/>
                <a:cs typeface="Times New Roman" pitchFamily="18" charset="0"/>
              </a:rPr>
              <a:t>!     -  NOT</a:t>
            </a:r>
          </a:p>
          <a:p>
            <a:pPr marL="109728" indent="0" algn="just">
              <a:buNone/>
            </a:pPr>
            <a:r>
              <a:rPr lang="en-US" sz="2400" dirty="0">
                <a:latin typeface="Times New Roman" pitchFamily="18" charset="0"/>
                <a:cs typeface="Times New Roman" pitchFamily="18" charset="0"/>
              </a:rPr>
              <a:t>Ex:  a&gt;b  &amp;&amp; x==10</a:t>
            </a: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397579080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32656"/>
            <a:ext cx="8229600" cy="5674635"/>
          </a:xfrm>
        </p:spPr>
        <p:txBody>
          <a:bodyPr>
            <a:normAutofit/>
          </a:bodyPr>
          <a:lstStyle/>
          <a:p>
            <a:pPr algn="just"/>
            <a:r>
              <a:rPr lang="en-US" sz="2600" b="1" u="sng" dirty="0">
                <a:latin typeface="Times New Roman" pitchFamily="18" charset="0"/>
                <a:cs typeface="Times New Roman" pitchFamily="18" charset="0"/>
                <a:hlinkClick r:id="rId2"/>
              </a:rPr>
              <a:t>Assignment Operators</a:t>
            </a:r>
            <a:r>
              <a:rPr lang="en-US" sz="2600" b="1" dirty="0">
                <a:latin typeface="Times New Roman" pitchFamily="18" charset="0"/>
                <a:cs typeface="Times New Roman" pitchFamily="18" charset="0"/>
                <a:hlinkClick r:id="rId2"/>
              </a:rPr>
              <a:t>:</a:t>
            </a:r>
            <a:r>
              <a:rPr lang="en-US" sz="2600" dirty="0">
                <a:latin typeface="Times New Roman" pitchFamily="18" charset="0"/>
                <a:cs typeface="Times New Roman" pitchFamily="18" charset="0"/>
              </a:rPr>
              <a:t> Assignment operators are used to assign value to a variable. The left side operand of the assignment operator is a variable and right side operand of the assignment operator is a value. The value on the right side must be of the same data-type of variable on the left side otherwise the compiler will raise an error. </a:t>
            </a:r>
          </a:p>
          <a:p>
            <a:pPr algn="just"/>
            <a:r>
              <a:rPr lang="en-US" sz="2600" dirty="0">
                <a:latin typeface="Times New Roman" pitchFamily="18" charset="0"/>
                <a:cs typeface="Times New Roman" pitchFamily="18" charset="0"/>
              </a:rPr>
              <a:t>Different types of assignment operators are shown below: </a:t>
            </a:r>
            <a:endParaRPr lang="en-IN" sz="2600" dirty="0">
              <a:latin typeface="Times New Roman" pitchFamily="18" charset="0"/>
              <a:cs typeface="Times New Roman" pitchFamily="18" charset="0"/>
            </a:endParaRPr>
          </a:p>
          <a:p>
            <a:pPr lvl="0" algn="just" fontAlgn="base"/>
            <a:r>
              <a:rPr lang="en-US" sz="2400" b="1" dirty="0">
                <a:latin typeface="Times New Roman" pitchFamily="18" charset="0"/>
                <a:cs typeface="Times New Roman" pitchFamily="18" charset="0"/>
              </a:rPr>
              <a:t>“=”:</a:t>
            </a:r>
            <a:r>
              <a:rPr lang="en-US" sz="2600" dirty="0">
                <a:latin typeface="Times New Roman" pitchFamily="18" charset="0"/>
                <a:cs typeface="Times New Roman" pitchFamily="18" charset="0"/>
              </a:rPr>
              <a:t> This is the simplest assignment operator. This operator is used to assign the value on the right to the variable on the left. </a:t>
            </a:r>
            <a:endParaRPr lang="en-IN" sz="2600" dirty="0">
              <a:latin typeface="Times New Roman" pitchFamily="18" charset="0"/>
              <a:cs typeface="Times New Roman" pitchFamily="18" charset="0"/>
            </a:endParaRPr>
          </a:p>
          <a:p>
            <a:pPr algn="just"/>
            <a:r>
              <a:rPr lang="en-US" sz="2600" dirty="0">
                <a:latin typeface="Times New Roman" pitchFamily="18" charset="0"/>
                <a:cs typeface="Times New Roman" pitchFamily="18" charset="0"/>
              </a:rPr>
              <a:t>For example: </a:t>
            </a:r>
            <a:endParaRPr lang="en-IN" sz="2600" dirty="0">
              <a:latin typeface="Times New Roman" pitchFamily="18" charset="0"/>
              <a:cs typeface="Times New Roman" pitchFamily="18" charset="0"/>
            </a:endParaRPr>
          </a:p>
          <a:p>
            <a:pPr lvl="0" algn="just" fontAlgn="base"/>
            <a:r>
              <a:rPr lang="en-US" sz="2600" dirty="0">
                <a:latin typeface="Times New Roman" pitchFamily="18" charset="0"/>
                <a:cs typeface="Times New Roman" pitchFamily="18" charset="0"/>
              </a:rPr>
              <a:t>a = 10; </a:t>
            </a:r>
            <a:endParaRPr lang="en-IN" sz="2600" dirty="0">
              <a:latin typeface="Times New Roman" pitchFamily="18" charset="0"/>
              <a:cs typeface="Times New Roman" pitchFamily="18" charset="0"/>
            </a:endParaRPr>
          </a:p>
          <a:p>
            <a:pPr lvl="0" algn="just" fontAlgn="base"/>
            <a:r>
              <a:rPr lang="en-US" sz="2600" dirty="0" err="1">
                <a:latin typeface="Times New Roman" pitchFamily="18" charset="0"/>
                <a:cs typeface="Times New Roman" pitchFamily="18" charset="0"/>
              </a:rPr>
              <a:t>ch</a:t>
            </a:r>
            <a:r>
              <a:rPr lang="en-US" sz="2600" dirty="0">
                <a:latin typeface="Times New Roman" pitchFamily="18" charset="0"/>
                <a:cs typeface="Times New Roman" pitchFamily="18" charset="0"/>
              </a:rPr>
              <a:t> = 'y'; </a:t>
            </a:r>
            <a:endParaRPr lang="en-IN" sz="2600" dirty="0">
              <a:latin typeface="Times New Roman" pitchFamily="18" charset="0"/>
              <a:cs typeface="Times New Roman" pitchFamily="18" charset="0"/>
            </a:endParaRPr>
          </a:p>
          <a:p>
            <a:pPr marL="109728" indent="0">
              <a:buNone/>
            </a:pPr>
            <a:endParaRPr lang="en-IN" dirty="0"/>
          </a:p>
          <a:p>
            <a:endParaRPr lang="en-IN" dirty="0"/>
          </a:p>
        </p:txBody>
      </p:sp>
    </p:spTree>
    <p:extLst>
      <p:ext uri="{BB962C8B-B14F-4D97-AF65-F5344CB8AC3E}">
        <p14:creationId xmlns:p14="http://schemas.microsoft.com/office/powerpoint/2010/main" val="102819074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92696"/>
            <a:ext cx="8229600" cy="5314595"/>
          </a:xfrm>
        </p:spPr>
        <p:txBody>
          <a:bodyPr/>
          <a:lstStyle/>
          <a:p>
            <a:pPr lvl="0" algn="just" fontAlgn="base"/>
            <a:r>
              <a:rPr lang="en-US" sz="2400" b="1" dirty="0">
                <a:latin typeface="Times New Roman" pitchFamily="18" charset="0"/>
                <a:cs typeface="Times New Roman" pitchFamily="18" charset="0"/>
              </a:rPr>
              <a:t>“+=”:</a:t>
            </a:r>
            <a:r>
              <a:rPr lang="en-US" sz="2400" dirty="0">
                <a:latin typeface="Times New Roman" pitchFamily="18" charset="0"/>
                <a:cs typeface="Times New Roman" pitchFamily="18" charset="0"/>
              </a:rPr>
              <a:t>This operator is combination of ‘+’ and ‘=’ operators. This operator first adds the current value of the variable on left to the value on right and then assigns the result to the variable on the left. </a:t>
            </a:r>
            <a:endParaRPr lang="en-IN" sz="2400" dirty="0">
              <a:latin typeface="Times New Roman" pitchFamily="18" charset="0"/>
              <a:cs typeface="Times New Roman" pitchFamily="18" charset="0"/>
            </a:endParaRPr>
          </a:p>
          <a:p>
            <a:pPr algn="just"/>
            <a:r>
              <a:rPr lang="en-US" sz="2400" dirty="0">
                <a:latin typeface="Times New Roman" pitchFamily="18" charset="0"/>
                <a:cs typeface="Times New Roman" pitchFamily="18" charset="0"/>
              </a:rPr>
              <a:t>Example: (a += b) can be written as (a = a + b) </a:t>
            </a:r>
          </a:p>
          <a:p>
            <a:pPr marL="109728" indent="0" algn="just">
              <a:buNone/>
            </a:pPr>
            <a:r>
              <a:rPr lang="en-IN" sz="2400" dirty="0">
                <a:latin typeface="Times New Roman" pitchFamily="18" charset="0"/>
                <a:cs typeface="Times New Roman" pitchFamily="18" charset="0"/>
              </a:rPr>
              <a:t>                    (a+=1)    -   (a=a+1)</a:t>
            </a:r>
          </a:p>
          <a:p>
            <a:pPr marL="109728" indent="0" algn="just">
              <a:buNone/>
            </a:pPr>
            <a:r>
              <a:rPr lang="en-IN" sz="2400" dirty="0">
                <a:latin typeface="Times New Roman" pitchFamily="18" charset="0"/>
                <a:cs typeface="Times New Roman" pitchFamily="18" charset="0"/>
              </a:rPr>
              <a:t>	          (a-=1)    -   (a=a-1)</a:t>
            </a:r>
          </a:p>
          <a:p>
            <a:pPr marL="109728" indent="0" algn="just">
              <a:buNone/>
            </a:pPr>
            <a:r>
              <a:rPr lang="en-IN" sz="2400" dirty="0">
                <a:latin typeface="Times New Roman" pitchFamily="18" charset="0"/>
                <a:cs typeface="Times New Roman" pitchFamily="18" charset="0"/>
              </a:rPr>
              <a:t>                     (a*=n+1)    -   a=a*(n+1)</a:t>
            </a:r>
          </a:p>
          <a:p>
            <a:pPr marL="109728" indent="0" algn="just">
              <a:buNone/>
            </a:pPr>
            <a:r>
              <a:rPr lang="en-IN" sz="2400" dirty="0">
                <a:latin typeface="Times New Roman" pitchFamily="18" charset="0"/>
                <a:cs typeface="Times New Roman" pitchFamily="18" charset="0"/>
              </a:rPr>
              <a:t>                     (a/=n+1)    -   a=a/(n+1)</a:t>
            </a:r>
          </a:p>
          <a:p>
            <a:pPr marL="109728" indent="0" algn="just">
              <a:buNone/>
            </a:pPr>
            <a:r>
              <a:rPr lang="en-IN" sz="2400" dirty="0">
                <a:latin typeface="Times New Roman" pitchFamily="18" charset="0"/>
                <a:cs typeface="Times New Roman" pitchFamily="18" charset="0"/>
              </a:rPr>
              <a:t>                     (a%=b)    -   a=</a:t>
            </a:r>
            <a:r>
              <a:rPr lang="en-IN" sz="2400" dirty="0" err="1">
                <a:latin typeface="Times New Roman" pitchFamily="18" charset="0"/>
                <a:cs typeface="Times New Roman" pitchFamily="18" charset="0"/>
              </a:rPr>
              <a:t>a%b</a:t>
            </a:r>
            <a:endParaRPr lang="en-IN" sz="2400" dirty="0">
              <a:latin typeface="Times New Roman" pitchFamily="18" charset="0"/>
              <a:cs typeface="Times New Roman" pitchFamily="18" charset="0"/>
            </a:endParaRPr>
          </a:p>
          <a:p>
            <a:pPr marL="109728" indent="0" algn="just">
              <a:buNone/>
            </a:pPr>
            <a:endParaRPr lang="en-IN" sz="2400" dirty="0">
              <a:latin typeface="Times New Roman" pitchFamily="18" charset="0"/>
              <a:cs typeface="Times New Roman" pitchFamily="18" charset="0"/>
            </a:endParaRPr>
          </a:p>
          <a:p>
            <a:pPr marL="109728" indent="0" algn="just">
              <a:buNone/>
            </a:pPr>
            <a:endParaRPr lang="en-IN" sz="2400" dirty="0">
              <a:latin typeface="Times New Roman" pitchFamily="18" charset="0"/>
              <a:cs typeface="Times New Roman" pitchFamily="18" charset="0"/>
            </a:endParaRPr>
          </a:p>
          <a:p>
            <a:pPr marL="109728" indent="0" algn="just">
              <a:buNone/>
            </a:pPr>
            <a:endParaRPr lang="en-IN" sz="2400" dirty="0">
              <a:latin typeface="Times New Roman" pitchFamily="18" charset="0"/>
              <a:cs typeface="Times New Roman" pitchFamily="18" charset="0"/>
            </a:endParaRPr>
          </a:p>
          <a:p>
            <a:pPr marL="109728" indent="0">
              <a:buNone/>
            </a:pPr>
            <a:endParaRPr lang="en-IN" dirty="0"/>
          </a:p>
        </p:txBody>
      </p:sp>
    </p:spTree>
    <p:extLst>
      <p:ext uri="{BB962C8B-B14F-4D97-AF65-F5344CB8AC3E}">
        <p14:creationId xmlns:p14="http://schemas.microsoft.com/office/powerpoint/2010/main" val="238026915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48680"/>
            <a:ext cx="8229600" cy="5458611"/>
          </a:xfrm>
        </p:spPr>
        <p:txBody>
          <a:bodyPr>
            <a:normAutofit/>
          </a:bodyPr>
          <a:lstStyle/>
          <a:p>
            <a:r>
              <a:rPr lang="en-US" sz="2800" b="1" dirty="0">
                <a:latin typeface="Times New Roman" pitchFamily="18" charset="0"/>
                <a:cs typeface="Times New Roman" pitchFamily="18" charset="0"/>
              </a:rPr>
              <a:t>Increment Operator (++) and Decrement Operator (– –) </a:t>
            </a:r>
          </a:p>
          <a:p>
            <a:pPr marL="109728" indent="0">
              <a:buNone/>
            </a:pPr>
            <a:r>
              <a:rPr lang="en-US" sz="2400" dirty="0">
                <a:latin typeface="Times New Roman" pitchFamily="18" charset="0"/>
                <a:cs typeface="Times New Roman" pitchFamily="18" charset="0"/>
              </a:rPr>
              <a:t>The increment operator is a unary operator that increases the value of its operand by 1. Similarly, the decrement operator decreases the value of its operand by 1. </a:t>
            </a:r>
          </a:p>
          <a:p>
            <a:pPr marL="109728" indent="0">
              <a:buNone/>
            </a:pPr>
            <a:r>
              <a:rPr lang="en-US" sz="2400" dirty="0">
                <a:latin typeface="Times New Roman" pitchFamily="18" charset="0"/>
                <a:cs typeface="Times New Roman" pitchFamily="18" charset="0"/>
              </a:rPr>
              <a:t>For example, --x is equivalent to writing x = x - 1. The increment/decrement operators have two variants— prefix and postfix. In a prefix expression (++x or --x), the operator is applied before an operand is fetched for computation and, thus, the altered value is used for the computation of the expression in which it occurs. On the contrary, in a postfix expression (x++ or x--) an operator is applied after an operand is fetched for computation. </a:t>
            </a: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19251688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92696"/>
            <a:ext cx="8229600" cy="5314595"/>
          </a:xfrm>
        </p:spPr>
        <p:txBody>
          <a:bodyPr>
            <a:normAutofit/>
          </a:bodyPr>
          <a:lstStyle/>
          <a:p>
            <a:pPr marL="109728" indent="0">
              <a:buNone/>
            </a:pPr>
            <a:r>
              <a:rPr lang="en-US" sz="2400" dirty="0"/>
              <a:t>Example </a:t>
            </a:r>
          </a:p>
          <a:p>
            <a:pPr marL="109728" indent="0">
              <a:buNone/>
            </a:pPr>
            <a:r>
              <a:rPr lang="en-US" sz="2400" dirty="0" err="1"/>
              <a:t>int</a:t>
            </a:r>
            <a:r>
              <a:rPr lang="en-US" sz="2400" dirty="0"/>
              <a:t> x = 10,y;</a:t>
            </a:r>
          </a:p>
          <a:p>
            <a:pPr marL="109728" indent="0">
              <a:buNone/>
            </a:pPr>
            <a:r>
              <a:rPr lang="en-US" sz="2400" dirty="0"/>
              <a:t>y = x++; is equivalent to writing</a:t>
            </a:r>
          </a:p>
          <a:p>
            <a:pPr marL="109728" indent="0">
              <a:buNone/>
            </a:pPr>
            <a:r>
              <a:rPr lang="en-US" sz="2400" dirty="0"/>
              <a:t>y = x; </a:t>
            </a:r>
          </a:p>
          <a:p>
            <a:pPr marL="109728" indent="0">
              <a:buNone/>
            </a:pPr>
            <a:r>
              <a:rPr lang="en-US" sz="2400" dirty="0"/>
              <a:t>x = x + 1; </a:t>
            </a:r>
          </a:p>
          <a:p>
            <a:pPr marL="109728" indent="0">
              <a:buNone/>
            </a:pPr>
            <a:r>
              <a:rPr lang="en-US" sz="2400" dirty="0"/>
              <a:t>whereas, </a:t>
            </a:r>
          </a:p>
          <a:p>
            <a:pPr marL="109728" indent="0">
              <a:buNone/>
            </a:pPr>
            <a:r>
              <a:rPr lang="en-US" sz="2400" dirty="0"/>
              <a:t>y = ++x; is equivalent to writing </a:t>
            </a:r>
          </a:p>
          <a:p>
            <a:pPr marL="109728" indent="0">
              <a:buNone/>
            </a:pPr>
            <a:r>
              <a:rPr lang="en-US" sz="2400" dirty="0"/>
              <a:t>x = x + 1;</a:t>
            </a:r>
          </a:p>
          <a:p>
            <a:pPr marL="109728" indent="0">
              <a:buNone/>
            </a:pPr>
            <a:r>
              <a:rPr lang="en-US" sz="2400" dirty="0"/>
              <a:t>y = x; </a:t>
            </a:r>
          </a:p>
          <a:p>
            <a:pPr marL="109728" indent="0">
              <a:buNone/>
            </a:pPr>
            <a:r>
              <a:rPr lang="en-US" sz="2400" dirty="0"/>
              <a:t>The same principle applies to unary decrement operators.</a:t>
            </a:r>
            <a:endParaRPr lang="en-IN" sz="2400" dirty="0"/>
          </a:p>
        </p:txBody>
      </p:sp>
    </p:spTree>
    <p:extLst>
      <p:ext uri="{BB962C8B-B14F-4D97-AF65-F5344CB8AC3E}">
        <p14:creationId xmlns:p14="http://schemas.microsoft.com/office/powerpoint/2010/main" val="54719646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20688"/>
            <a:ext cx="8229600" cy="5976664"/>
          </a:xfrm>
        </p:spPr>
        <p:txBody>
          <a:bodyPr>
            <a:normAutofit fontScale="62500" lnSpcReduction="20000"/>
          </a:bodyPr>
          <a:lstStyle/>
          <a:p>
            <a:pPr marL="109728" indent="0">
              <a:buNone/>
            </a:pPr>
            <a:r>
              <a:rPr lang="en-US" b="1" dirty="0"/>
              <a:t>Write a program to illustrate the use of unary prefix increment and decrement operators. </a:t>
            </a:r>
          </a:p>
          <a:p>
            <a:pPr marL="109728" indent="0">
              <a:buNone/>
            </a:pPr>
            <a:r>
              <a:rPr lang="en-US" dirty="0"/>
              <a:t>#include&lt;</a:t>
            </a:r>
            <a:r>
              <a:rPr lang="en-US" dirty="0" err="1"/>
              <a:t>stdio.h</a:t>
            </a:r>
            <a:r>
              <a:rPr lang="en-US" dirty="0"/>
              <a:t>&gt;</a:t>
            </a:r>
          </a:p>
          <a:p>
            <a:pPr marL="109728" indent="0">
              <a:buNone/>
            </a:pPr>
            <a:r>
              <a:rPr lang="en-US" dirty="0" err="1"/>
              <a:t>int</a:t>
            </a:r>
            <a:r>
              <a:rPr lang="en-US" dirty="0"/>
              <a:t> main() </a:t>
            </a:r>
          </a:p>
          <a:p>
            <a:pPr marL="109728" indent="0">
              <a:buNone/>
            </a:pPr>
            <a:r>
              <a:rPr lang="en-US" dirty="0"/>
              <a:t>{</a:t>
            </a:r>
          </a:p>
          <a:p>
            <a:pPr marL="109728" indent="0">
              <a:buNone/>
            </a:pPr>
            <a:r>
              <a:rPr lang="en-US" dirty="0"/>
              <a:t> </a:t>
            </a:r>
            <a:r>
              <a:rPr lang="en-US" dirty="0" err="1"/>
              <a:t>int</a:t>
            </a:r>
            <a:r>
              <a:rPr lang="en-US" dirty="0"/>
              <a:t> num = 3; // Using unary prefix increment operator </a:t>
            </a:r>
          </a:p>
          <a:p>
            <a:pPr marL="109728" indent="0">
              <a:buNone/>
            </a:pPr>
            <a:r>
              <a:rPr lang="en-US" dirty="0" err="1"/>
              <a:t>printf</a:t>
            </a:r>
            <a:r>
              <a:rPr lang="en-US" dirty="0"/>
              <a:t>("\n The value of num = %d", num); </a:t>
            </a:r>
          </a:p>
          <a:p>
            <a:pPr marL="109728" indent="0">
              <a:buNone/>
            </a:pPr>
            <a:r>
              <a:rPr lang="en-US" dirty="0" err="1"/>
              <a:t>printf</a:t>
            </a:r>
            <a:r>
              <a:rPr lang="en-US" dirty="0"/>
              <a:t>("\n The value of ++num = %d", ++num); </a:t>
            </a:r>
          </a:p>
          <a:p>
            <a:pPr marL="109728" indent="0">
              <a:buNone/>
            </a:pPr>
            <a:r>
              <a:rPr lang="en-US" dirty="0" err="1"/>
              <a:t>printf</a:t>
            </a:r>
            <a:r>
              <a:rPr lang="en-US" dirty="0"/>
              <a:t>("\n The new value of num = %d", num); // Using unary prefix decrement operator </a:t>
            </a:r>
          </a:p>
          <a:p>
            <a:pPr marL="109728" indent="0">
              <a:buNone/>
            </a:pPr>
            <a:r>
              <a:rPr lang="en-US" dirty="0" err="1"/>
              <a:t>printf</a:t>
            </a:r>
            <a:r>
              <a:rPr lang="en-US" dirty="0"/>
              <a:t>("\n\n The value of num = %d", num);</a:t>
            </a:r>
          </a:p>
          <a:p>
            <a:pPr marL="109728" indent="0">
              <a:buNone/>
            </a:pPr>
            <a:r>
              <a:rPr lang="en-US" dirty="0" err="1"/>
              <a:t>printf</a:t>
            </a:r>
            <a:r>
              <a:rPr lang="en-US" dirty="0"/>
              <a:t>("\n The value of --num = %d", --num);</a:t>
            </a:r>
          </a:p>
          <a:p>
            <a:pPr marL="109728" indent="0">
              <a:buNone/>
            </a:pPr>
            <a:r>
              <a:rPr lang="en-US" dirty="0" err="1"/>
              <a:t>printf</a:t>
            </a:r>
            <a:r>
              <a:rPr lang="en-US" dirty="0"/>
              <a:t>("\n The new value of num = %d", num); </a:t>
            </a:r>
          </a:p>
          <a:p>
            <a:pPr marL="109728" indent="0">
              <a:buNone/>
            </a:pPr>
            <a:r>
              <a:rPr lang="en-US" dirty="0"/>
              <a:t>return 0; </a:t>
            </a:r>
          </a:p>
          <a:p>
            <a:pPr marL="109728" indent="0">
              <a:buNone/>
            </a:pPr>
            <a:r>
              <a:rPr lang="en-US" dirty="0"/>
              <a:t>} </a:t>
            </a:r>
          </a:p>
          <a:p>
            <a:pPr marL="109728" indent="0">
              <a:buNone/>
            </a:pPr>
            <a:r>
              <a:rPr lang="en-US" dirty="0"/>
              <a:t>Output </a:t>
            </a:r>
          </a:p>
          <a:p>
            <a:pPr marL="109728" indent="0">
              <a:buNone/>
            </a:pPr>
            <a:r>
              <a:rPr lang="en-US" dirty="0"/>
              <a:t>The value of num = 3 </a:t>
            </a:r>
          </a:p>
          <a:p>
            <a:pPr marL="109728" indent="0">
              <a:buNone/>
            </a:pPr>
            <a:r>
              <a:rPr lang="en-US" dirty="0"/>
              <a:t>The value of ++num = 4 </a:t>
            </a:r>
          </a:p>
          <a:p>
            <a:pPr marL="109728" indent="0">
              <a:buNone/>
            </a:pPr>
            <a:r>
              <a:rPr lang="en-US" dirty="0"/>
              <a:t>The new value of num = 4 </a:t>
            </a:r>
          </a:p>
          <a:p>
            <a:pPr marL="109728" indent="0">
              <a:buNone/>
            </a:pPr>
            <a:r>
              <a:rPr lang="en-US" dirty="0"/>
              <a:t>The value of num = 4 </a:t>
            </a:r>
          </a:p>
          <a:p>
            <a:pPr marL="109728" indent="0">
              <a:buNone/>
            </a:pPr>
            <a:r>
              <a:rPr lang="en-US" dirty="0"/>
              <a:t>The value of --num = 3 </a:t>
            </a:r>
          </a:p>
          <a:p>
            <a:pPr marL="109728" indent="0">
              <a:buNone/>
            </a:pPr>
            <a:r>
              <a:rPr lang="en-US" dirty="0"/>
              <a:t>The new value of num = 3 </a:t>
            </a:r>
            <a:endParaRPr lang="en-IN" dirty="0"/>
          </a:p>
        </p:txBody>
      </p:sp>
    </p:spTree>
    <p:extLst>
      <p:ext uri="{BB962C8B-B14F-4D97-AF65-F5344CB8AC3E}">
        <p14:creationId xmlns:p14="http://schemas.microsoft.com/office/powerpoint/2010/main" val="321993306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20688"/>
            <a:ext cx="8229600" cy="6120680"/>
          </a:xfrm>
        </p:spPr>
        <p:txBody>
          <a:bodyPr>
            <a:normAutofit/>
          </a:bodyPr>
          <a:lstStyle/>
          <a:p>
            <a:r>
              <a:rPr lang="en-US" sz="2800" b="1" dirty="0">
                <a:latin typeface="Times New Roman" pitchFamily="18" charset="0"/>
                <a:cs typeface="Times New Roman" pitchFamily="18" charset="0"/>
              </a:rPr>
              <a:t>Conditional Operator </a:t>
            </a:r>
          </a:p>
          <a:p>
            <a:pPr marL="109728" indent="0">
              <a:buNone/>
            </a:pPr>
            <a:r>
              <a:rPr lang="en-US" sz="2400" dirty="0">
                <a:latin typeface="Times New Roman" pitchFamily="18" charset="0"/>
                <a:cs typeface="Times New Roman" pitchFamily="18" charset="0"/>
              </a:rPr>
              <a:t>The conditional operator or the ternary (?:) is just like an if—else statement that can be used within expressions. Such an operator is useful in situations in which there are two or more alternatives for an expression. </a:t>
            </a:r>
          </a:p>
          <a:p>
            <a:pPr marL="109728" indent="0">
              <a:buNone/>
            </a:pPr>
            <a:r>
              <a:rPr lang="en-US" sz="2400" dirty="0">
                <a:latin typeface="Times New Roman" pitchFamily="18" charset="0"/>
                <a:cs typeface="Times New Roman" pitchFamily="18" charset="0"/>
              </a:rPr>
              <a:t>The syntax of the conditional operator is </a:t>
            </a:r>
          </a:p>
          <a:p>
            <a:pPr marL="109728" indent="0">
              <a:buNone/>
            </a:pPr>
            <a:r>
              <a:rPr lang="en-US" sz="2400" dirty="0">
                <a:latin typeface="Times New Roman" pitchFamily="18" charset="0"/>
                <a:cs typeface="Times New Roman" pitchFamily="18" charset="0"/>
              </a:rPr>
              <a:t>exp1? exp2: exp3 </a:t>
            </a:r>
          </a:p>
          <a:p>
            <a:pPr marL="109728" indent="0">
              <a:buNone/>
            </a:pPr>
            <a:r>
              <a:rPr lang="en-US" sz="2400" dirty="0">
                <a:latin typeface="Times New Roman" pitchFamily="18" charset="0"/>
                <a:cs typeface="Times New Roman" pitchFamily="18" charset="0"/>
              </a:rPr>
              <a:t>exp1 is evaluated first. If it is true, then exp2 is evaluated and becomes the result of the expression, if exp1 is false, exp3 is evaluated and becomes the result of the expression.</a:t>
            </a:r>
          </a:p>
          <a:p>
            <a:pPr marL="109728" indent="0">
              <a:buNone/>
            </a:pP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161407857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04664"/>
            <a:ext cx="8229600" cy="5602627"/>
          </a:xfrm>
        </p:spPr>
        <p:txBody>
          <a:bodyPr>
            <a:normAutofit/>
          </a:bodyPr>
          <a:lstStyle/>
          <a:p>
            <a:pPr marL="109728" indent="0">
              <a:buNone/>
            </a:pPr>
            <a:r>
              <a:rPr lang="en-US" sz="2400" dirty="0">
                <a:latin typeface="Times New Roman" pitchFamily="18" charset="0"/>
                <a:cs typeface="Times New Roman" pitchFamily="18" charset="0"/>
              </a:rPr>
              <a:t>Ex: a=10;</a:t>
            </a:r>
          </a:p>
          <a:p>
            <a:pPr marL="109728" indent="0">
              <a:buNone/>
            </a:pPr>
            <a:r>
              <a:rPr lang="en-US" sz="2400" dirty="0">
                <a:latin typeface="Times New Roman" pitchFamily="18" charset="0"/>
                <a:cs typeface="Times New Roman" pitchFamily="18" charset="0"/>
              </a:rPr>
              <a:t>       b=15;</a:t>
            </a:r>
          </a:p>
          <a:p>
            <a:pPr marL="109728" indent="0">
              <a:buNone/>
            </a:pPr>
            <a:r>
              <a:rPr lang="en-US" sz="2400" dirty="0">
                <a:latin typeface="Times New Roman" pitchFamily="18" charset="0"/>
                <a:cs typeface="Times New Roman" pitchFamily="18" charset="0"/>
              </a:rPr>
              <a:t>       x=(a&gt;b) ? a:b;</a:t>
            </a:r>
          </a:p>
          <a:p>
            <a:pPr marL="109728" indent="0">
              <a:buNone/>
            </a:pPr>
            <a:r>
              <a:rPr lang="en-US" sz="2400" dirty="0">
                <a:latin typeface="Times New Roman" pitchFamily="18" charset="0"/>
                <a:cs typeface="Times New Roman" pitchFamily="18" charset="0"/>
              </a:rPr>
              <a:t>In this example, x will be assigned the value of b. This can be achieved using the if …else statements as follows:</a:t>
            </a:r>
          </a:p>
          <a:p>
            <a:pPr marL="109728" indent="0">
              <a:buNone/>
            </a:pPr>
            <a:r>
              <a:rPr lang="en-US" sz="2400" dirty="0">
                <a:latin typeface="Times New Roman" pitchFamily="18" charset="0"/>
                <a:cs typeface="Times New Roman" pitchFamily="18" charset="0"/>
              </a:rPr>
              <a:t>   if (a&gt;b)                               </a:t>
            </a:r>
          </a:p>
          <a:p>
            <a:pPr marL="109728" indent="0">
              <a:buNone/>
            </a:pPr>
            <a:r>
              <a:rPr lang="en-US" sz="2400" dirty="0">
                <a:latin typeface="Times New Roman" pitchFamily="18" charset="0"/>
                <a:cs typeface="Times New Roman" pitchFamily="18" charset="0"/>
              </a:rPr>
              <a:t>          x=a;</a:t>
            </a:r>
          </a:p>
          <a:p>
            <a:pPr marL="109728" indent="0">
              <a:buNone/>
            </a:pPr>
            <a:r>
              <a:rPr lang="en-US" sz="2400" dirty="0">
                <a:latin typeface="Times New Roman" pitchFamily="18" charset="0"/>
                <a:cs typeface="Times New Roman" pitchFamily="18" charset="0"/>
              </a:rPr>
              <a:t>  else</a:t>
            </a:r>
          </a:p>
          <a:p>
            <a:pPr marL="109728" indent="0">
              <a:buNone/>
            </a:pPr>
            <a:r>
              <a:rPr lang="en-US" sz="2400" dirty="0">
                <a:latin typeface="Times New Roman" pitchFamily="18" charset="0"/>
                <a:cs typeface="Times New Roman" pitchFamily="18" charset="0"/>
              </a:rPr>
              <a:t>          x=b;       </a:t>
            </a:r>
          </a:p>
          <a:p>
            <a:pPr marL="109728" indent="0">
              <a:buNone/>
            </a:pPr>
            <a:endParaRPr lang="en-US" sz="2800" dirty="0">
              <a:latin typeface="Times New Roman" pitchFamily="18" charset="0"/>
              <a:cs typeface="Times New Roman" pitchFamily="18" charset="0"/>
            </a:endParaRPr>
          </a:p>
          <a:p>
            <a:pPr marL="109728" indent="0">
              <a:buNone/>
            </a:pPr>
            <a:endParaRPr lang="en-IN" sz="2400" dirty="0"/>
          </a:p>
        </p:txBody>
      </p:sp>
    </p:spTree>
    <p:extLst>
      <p:ext uri="{BB962C8B-B14F-4D97-AF65-F5344CB8AC3E}">
        <p14:creationId xmlns:p14="http://schemas.microsoft.com/office/powerpoint/2010/main" val="368082188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908720"/>
            <a:ext cx="8229600" cy="5098571"/>
          </a:xfrm>
        </p:spPr>
        <p:txBody>
          <a:bodyPr/>
          <a:lstStyle/>
          <a:p>
            <a:pPr marL="109728" indent="0">
              <a:buNone/>
            </a:pPr>
            <a:r>
              <a:rPr lang="en-IN" dirty="0"/>
              <a:t>if(Expression1)</a:t>
            </a:r>
          </a:p>
          <a:p>
            <a:pPr marL="109728" indent="0">
              <a:buNone/>
            </a:pPr>
            <a:r>
              <a:rPr lang="en-IN" dirty="0"/>
              <a:t> { </a:t>
            </a:r>
          </a:p>
          <a:p>
            <a:pPr marL="109728" indent="0">
              <a:buNone/>
            </a:pPr>
            <a:r>
              <a:rPr lang="en-IN" dirty="0"/>
              <a:t>  variable = Expression2;</a:t>
            </a:r>
          </a:p>
          <a:p>
            <a:pPr marL="109728" indent="0">
              <a:buNone/>
            </a:pPr>
            <a:r>
              <a:rPr lang="en-IN" dirty="0"/>
              <a:t> }</a:t>
            </a:r>
          </a:p>
          <a:p>
            <a:pPr marL="109728" indent="0">
              <a:buNone/>
            </a:pPr>
            <a:r>
              <a:rPr lang="en-IN" dirty="0"/>
              <a:t>else </a:t>
            </a:r>
          </a:p>
          <a:p>
            <a:pPr marL="109728" indent="0">
              <a:buNone/>
            </a:pPr>
            <a:r>
              <a:rPr lang="en-IN" dirty="0"/>
              <a:t> {</a:t>
            </a:r>
          </a:p>
          <a:p>
            <a:pPr marL="109728" indent="0">
              <a:buNone/>
            </a:pPr>
            <a:r>
              <a:rPr lang="en-IN" dirty="0"/>
              <a:t>  variable = Expression3;</a:t>
            </a:r>
          </a:p>
          <a:p>
            <a:pPr marL="109728" indent="0">
              <a:buNone/>
            </a:pPr>
            <a:r>
              <a:rPr lang="en-IN" dirty="0"/>
              <a:t> }</a:t>
            </a:r>
          </a:p>
        </p:txBody>
      </p:sp>
    </p:spTree>
    <p:extLst>
      <p:ext uri="{BB962C8B-B14F-4D97-AF65-F5344CB8AC3E}">
        <p14:creationId xmlns:p14="http://schemas.microsoft.com/office/powerpoint/2010/main" val="14588669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marL="0" indent="0">
              <a:buNone/>
            </a:pPr>
            <a:r>
              <a:rPr lang="en-US" b="1" dirty="0"/>
              <a:t> </a:t>
            </a:r>
            <a:r>
              <a:rPr lang="en-US" b="1" dirty="0">
                <a:latin typeface="Times New Roman" pitchFamily="18" charset="0"/>
                <a:cs typeface="Times New Roman" pitchFamily="18" charset="0"/>
              </a:rPr>
              <a:t>4.Coding </a:t>
            </a:r>
          </a:p>
          <a:p>
            <a:r>
              <a:rPr lang="en-US" dirty="0">
                <a:latin typeface="Times New Roman" pitchFamily="18" charset="0"/>
                <a:cs typeface="Times New Roman" pitchFamily="18" charset="0"/>
              </a:rPr>
              <a:t>Writing instructions in a par</a:t>
            </a:r>
            <a:r>
              <a:rPr lang="en-IN" dirty="0">
                <a:latin typeface="Times New Roman" pitchFamily="18" charset="0"/>
                <a:cs typeface="Times New Roman" pitchFamily="18" charset="0"/>
              </a:rPr>
              <a:t>ticular language to solve a problem.</a:t>
            </a:r>
          </a:p>
          <a:p>
            <a:r>
              <a:rPr lang="en-US" b="1" dirty="0">
                <a:latin typeface="Times New Roman" pitchFamily="18" charset="0"/>
                <a:cs typeface="Times New Roman" pitchFamily="18" charset="0"/>
              </a:rPr>
              <a:t>Testing a Program </a:t>
            </a:r>
          </a:p>
          <a:p>
            <a:r>
              <a:rPr lang="en-US" dirty="0">
                <a:latin typeface="Times New Roman" pitchFamily="18" charset="0"/>
                <a:cs typeface="Times New Roman" pitchFamily="18" charset="0"/>
              </a:rPr>
              <a:t>After writing a program, programmer needs to test the program for completeness, correctness, reliability and </a:t>
            </a:r>
            <a:r>
              <a:rPr lang="en-IN" dirty="0">
                <a:latin typeface="Times New Roman" pitchFamily="18" charset="0"/>
                <a:cs typeface="Times New Roman" pitchFamily="18" charset="0"/>
              </a:rPr>
              <a:t>maintainability.</a:t>
            </a:r>
          </a:p>
          <a:p>
            <a:r>
              <a:rPr lang="en-US" dirty="0">
                <a:latin typeface="Times New Roman" pitchFamily="18" charset="0"/>
                <a:cs typeface="Times New Roman" pitchFamily="18" charset="0"/>
              </a:rPr>
              <a:t>    Unit testing </a:t>
            </a:r>
          </a:p>
          <a:p>
            <a:r>
              <a:rPr lang="en-US" dirty="0">
                <a:latin typeface="Times New Roman" pitchFamily="18" charset="0"/>
                <a:cs typeface="Times New Roman" pitchFamily="18" charset="0"/>
              </a:rPr>
              <a:t>    Program Testing </a:t>
            </a:r>
          </a:p>
          <a:p>
            <a:r>
              <a:rPr lang="en-US" dirty="0">
                <a:latin typeface="Times New Roman" pitchFamily="18" charset="0"/>
                <a:cs typeface="Times New Roman" pitchFamily="18" charset="0"/>
              </a:rPr>
              <a:t>    Verification Testing </a:t>
            </a:r>
          </a:p>
          <a:p>
            <a:r>
              <a:rPr lang="en-US" dirty="0">
                <a:latin typeface="Times New Roman" pitchFamily="18" charset="0"/>
                <a:cs typeface="Times New Roman" pitchFamily="18" charset="0"/>
              </a:rPr>
              <a:t>    Validation Testing</a:t>
            </a:r>
            <a:endParaRPr lang="en-IN" dirty="0">
              <a:latin typeface="Times New Roman" pitchFamily="18" charset="0"/>
              <a:cs typeface="Times New Roman" pitchFamily="18" charset="0"/>
            </a:endParaRPr>
          </a:p>
        </p:txBody>
      </p:sp>
      <p:sp>
        <p:nvSpPr>
          <p:cNvPr id="2" name="Title 1"/>
          <p:cNvSpPr>
            <a:spLocks noGrp="1"/>
          </p:cNvSpPr>
          <p:nvPr>
            <p:ph type="title"/>
          </p:nvPr>
        </p:nvSpPr>
        <p:spPr/>
        <p:txBody>
          <a:bodyPr/>
          <a:lstStyle/>
          <a:p>
            <a:endParaRPr lang="en-IN" dirty="0"/>
          </a:p>
        </p:txBody>
      </p:sp>
    </p:spTree>
    <p:extLst>
      <p:ext uri="{BB962C8B-B14F-4D97-AF65-F5344CB8AC3E}">
        <p14:creationId xmlns:p14="http://schemas.microsoft.com/office/powerpoint/2010/main" val="209564458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60648"/>
            <a:ext cx="8229600" cy="6048672"/>
          </a:xfrm>
        </p:spPr>
        <p:txBody>
          <a:bodyPr>
            <a:normAutofit/>
          </a:bodyPr>
          <a:lstStyle/>
          <a:p>
            <a:pPr marL="109728" indent="0">
              <a:buNone/>
            </a:pPr>
            <a:r>
              <a:rPr lang="en-IN" sz="2400" dirty="0">
                <a:latin typeface="Times New Roman" pitchFamily="18" charset="0"/>
                <a:cs typeface="Times New Roman" pitchFamily="18" charset="0"/>
              </a:rPr>
              <a:t>#include &lt;stdio.h&gt;  </a:t>
            </a:r>
          </a:p>
          <a:p>
            <a:pPr marL="109728" indent="0">
              <a:buNone/>
            </a:pPr>
            <a:r>
              <a:rPr lang="en-IN" sz="2400" b="1" dirty="0">
                <a:latin typeface="Times New Roman" pitchFamily="18" charset="0"/>
                <a:cs typeface="Times New Roman" pitchFamily="18" charset="0"/>
              </a:rPr>
              <a:t>int</a:t>
            </a:r>
            <a:r>
              <a:rPr lang="en-IN" sz="2400" dirty="0">
                <a:latin typeface="Times New Roman" pitchFamily="18" charset="0"/>
                <a:cs typeface="Times New Roman" pitchFamily="18" charset="0"/>
              </a:rPr>
              <a:t> main()  </a:t>
            </a:r>
          </a:p>
          <a:p>
            <a:pPr marL="109728" indent="0">
              <a:buNone/>
            </a:pPr>
            <a:r>
              <a:rPr lang="en-IN" sz="2400" dirty="0">
                <a:latin typeface="Times New Roman" pitchFamily="18" charset="0"/>
                <a:cs typeface="Times New Roman" pitchFamily="18" charset="0"/>
              </a:rPr>
              <a:t>{  </a:t>
            </a:r>
          </a:p>
          <a:p>
            <a:pPr marL="109728" indent="0">
              <a:buNone/>
            </a:pPr>
            <a:r>
              <a:rPr lang="en-IN" sz="2400" dirty="0">
                <a:latin typeface="Times New Roman" pitchFamily="18" charset="0"/>
                <a:cs typeface="Times New Roman" pitchFamily="18" charset="0"/>
              </a:rPr>
              <a:t>    </a:t>
            </a:r>
            <a:r>
              <a:rPr lang="en-IN" sz="2400" b="1" dirty="0">
                <a:latin typeface="Times New Roman" pitchFamily="18" charset="0"/>
                <a:cs typeface="Times New Roman" pitchFamily="18" charset="0"/>
              </a:rPr>
              <a:t>int</a:t>
            </a:r>
            <a:r>
              <a:rPr lang="en-IN" sz="2400" dirty="0">
                <a:latin typeface="Times New Roman" pitchFamily="18" charset="0"/>
                <a:cs typeface="Times New Roman" pitchFamily="18" charset="0"/>
              </a:rPr>
              <a:t> age;  // variable declaration  </a:t>
            </a:r>
          </a:p>
          <a:p>
            <a:pPr marL="109728" indent="0">
              <a:buNone/>
            </a:pPr>
            <a:r>
              <a:rPr lang="en-IN" sz="2400" dirty="0">
                <a:latin typeface="Times New Roman" pitchFamily="18" charset="0"/>
                <a:cs typeface="Times New Roman" pitchFamily="18" charset="0"/>
              </a:rPr>
              <a:t>    printf("Enter your age");  </a:t>
            </a:r>
          </a:p>
          <a:p>
            <a:pPr marL="109728" indent="0">
              <a:buNone/>
            </a:pPr>
            <a:r>
              <a:rPr lang="en-IN" sz="2400" dirty="0">
                <a:latin typeface="Times New Roman" pitchFamily="18" charset="0"/>
                <a:cs typeface="Times New Roman" pitchFamily="18" charset="0"/>
              </a:rPr>
              <a:t>    </a:t>
            </a:r>
            <a:r>
              <a:rPr lang="en-IN" sz="2400" dirty="0" err="1">
                <a:latin typeface="Times New Roman" pitchFamily="18" charset="0"/>
                <a:cs typeface="Times New Roman" pitchFamily="18" charset="0"/>
              </a:rPr>
              <a:t>scanf</a:t>
            </a:r>
            <a:r>
              <a:rPr lang="en-IN" sz="2400" dirty="0">
                <a:latin typeface="Times New Roman" pitchFamily="18" charset="0"/>
                <a:cs typeface="Times New Roman" pitchFamily="18" charset="0"/>
              </a:rPr>
              <a:t>("%</a:t>
            </a:r>
            <a:r>
              <a:rPr lang="en-IN" sz="2400" dirty="0" err="1">
                <a:latin typeface="Times New Roman" pitchFamily="18" charset="0"/>
                <a:cs typeface="Times New Roman" pitchFamily="18" charset="0"/>
              </a:rPr>
              <a:t>d",&amp;age</a:t>
            </a:r>
            <a:r>
              <a:rPr lang="en-IN" sz="2400" dirty="0">
                <a:latin typeface="Times New Roman" pitchFamily="18" charset="0"/>
                <a:cs typeface="Times New Roman" pitchFamily="18" charset="0"/>
              </a:rPr>
              <a:t>);   // taking user input for age </a:t>
            </a:r>
          </a:p>
          <a:p>
            <a:pPr marL="109728" indent="0">
              <a:buNone/>
            </a:pPr>
            <a:r>
              <a:rPr lang="en-IN" sz="2400" dirty="0">
                <a:latin typeface="Times New Roman" pitchFamily="18" charset="0"/>
                <a:cs typeface="Times New Roman" pitchFamily="18" charset="0"/>
              </a:rPr>
              <a:t>     variable  </a:t>
            </a:r>
          </a:p>
          <a:p>
            <a:pPr marL="109728" indent="0">
              <a:buNone/>
            </a:pPr>
            <a:r>
              <a:rPr lang="en-IN" sz="2400" dirty="0">
                <a:latin typeface="Times New Roman" pitchFamily="18" charset="0"/>
                <a:cs typeface="Times New Roman" pitchFamily="18" charset="0"/>
              </a:rPr>
              <a:t>(age&gt;=18)? (printf("eligible for voting")) : (printf(“</a:t>
            </a:r>
          </a:p>
          <a:p>
            <a:pPr marL="109728" indent="0">
              <a:buNone/>
            </a:pPr>
            <a:r>
              <a:rPr lang="en-IN" sz="2400" dirty="0">
                <a:latin typeface="Times New Roman" pitchFamily="18" charset="0"/>
                <a:cs typeface="Times New Roman" pitchFamily="18" charset="0"/>
              </a:rPr>
              <a:t>not eligible for voting"));  // conditional operator  </a:t>
            </a:r>
          </a:p>
          <a:p>
            <a:pPr marL="109728" indent="0">
              <a:buNone/>
            </a:pPr>
            <a:r>
              <a:rPr lang="en-IN" sz="2400" b="1" dirty="0">
                <a:latin typeface="Times New Roman" pitchFamily="18" charset="0"/>
                <a:cs typeface="Times New Roman" pitchFamily="18" charset="0"/>
              </a:rPr>
              <a:t>return</a:t>
            </a:r>
            <a:r>
              <a:rPr lang="en-IN" sz="2400" dirty="0">
                <a:latin typeface="Times New Roman" pitchFamily="18" charset="0"/>
                <a:cs typeface="Times New Roman" pitchFamily="18" charset="0"/>
              </a:rPr>
              <a:t> 0;  </a:t>
            </a:r>
          </a:p>
          <a:p>
            <a:pPr marL="109728" indent="0">
              <a:buNone/>
            </a:pPr>
            <a:r>
              <a:rPr lang="en-IN" sz="2400" dirty="0">
                <a:latin typeface="Times New Roman" pitchFamily="18" charset="0"/>
                <a:cs typeface="Times New Roman" pitchFamily="18" charset="0"/>
              </a:rPr>
              <a:t>}  </a:t>
            </a:r>
          </a:p>
          <a:p>
            <a:endParaRPr lang="en-IN" dirty="0"/>
          </a:p>
        </p:txBody>
      </p:sp>
    </p:spTree>
    <p:extLst>
      <p:ext uri="{BB962C8B-B14F-4D97-AF65-F5344CB8AC3E}">
        <p14:creationId xmlns:p14="http://schemas.microsoft.com/office/powerpoint/2010/main" val="205990181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r>
              <a:rPr lang="en-US" sz="2400" dirty="0">
                <a:latin typeface="Times New Roman" pitchFamily="18" charset="0"/>
                <a:cs typeface="Times New Roman" pitchFamily="18" charset="0"/>
              </a:rPr>
              <a:t>The bitwise operators are the operators used to perform the operations on the data at the bit-level. When we perform the bitwise operations, then it is also known as bit-level programming. It consists of two digits, either 0 or 1. It is mainly used in numerical computations to make the calculations faster.</a:t>
            </a:r>
          </a:p>
          <a:p>
            <a:pPr algn="just"/>
            <a:r>
              <a:rPr lang="en-US" sz="2400" dirty="0">
                <a:latin typeface="Times New Roman" pitchFamily="18" charset="0"/>
                <a:cs typeface="Times New Roman" pitchFamily="18" charset="0"/>
              </a:rPr>
              <a:t>These operators are used for testing the bits, or shifting them right or left. Bitwise operators may not be applied to float or double.</a:t>
            </a:r>
          </a:p>
          <a:p>
            <a:pPr algn="just"/>
            <a:endParaRPr lang="en-IN" sz="2400"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r>
              <a:rPr lang="en-IN" sz="3200" dirty="0">
                <a:latin typeface="Times New Roman" pitchFamily="18" charset="0"/>
                <a:cs typeface="Times New Roman" pitchFamily="18" charset="0"/>
              </a:rPr>
              <a:t>Bitwise operators</a:t>
            </a:r>
          </a:p>
        </p:txBody>
      </p:sp>
    </p:spTree>
    <p:extLst>
      <p:ext uri="{BB962C8B-B14F-4D97-AF65-F5344CB8AC3E}">
        <p14:creationId xmlns:p14="http://schemas.microsoft.com/office/powerpoint/2010/main" val="52707248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115468" y="2094389"/>
          <a:ext cx="6913064" cy="3299460"/>
        </p:xfrm>
        <a:graphic>
          <a:graphicData uri="http://schemas.openxmlformats.org/drawingml/2006/table">
            <a:tbl>
              <a:tblPr/>
              <a:tblGrid>
                <a:gridCol w="3456532">
                  <a:extLst>
                    <a:ext uri="{9D8B030D-6E8A-4147-A177-3AD203B41FA5}">
                      <a16:colId xmlns:a16="http://schemas.microsoft.com/office/drawing/2014/main" val="20000"/>
                    </a:ext>
                  </a:extLst>
                </a:gridCol>
                <a:gridCol w="3456532">
                  <a:extLst>
                    <a:ext uri="{9D8B030D-6E8A-4147-A177-3AD203B41FA5}">
                      <a16:colId xmlns:a16="http://schemas.microsoft.com/office/drawing/2014/main" val="20001"/>
                    </a:ext>
                  </a:extLst>
                </a:gridCol>
              </a:tblGrid>
              <a:tr h="0">
                <a:tc>
                  <a:txBody>
                    <a:bodyPr/>
                    <a:lstStyle/>
                    <a:p>
                      <a:pPr algn="l" fontAlgn="t"/>
                      <a:r>
                        <a:rPr lang="en-IN" dirty="0">
                          <a:solidFill>
                            <a:srgbClr val="FFFFFF"/>
                          </a:solidFill>
                          <a:effectLst/>
                        </a:rPr>
                        <a:t>r</a:t>
                      </a:r>
                    </a:p>
                  </a:txBody>
                  <a:tcPr marL="95250" marR="95250" marT="95250" marB="95250">
                    <a:lnL w="12700" cap="flat" cmpd="sng" algn="ctr">
                      <a:solidFill>
                        <a:srgbClr val="107A97"/>
                      </a:solidFill>
                      <a:prstDash val="solid"/>
                      <a:round/>
                      <a:headEnd type="none" w="med" len="med"/>
                      <a:tailEnd type="none" w="med" len="med"/>
                    </a:lnL>
                    <a:lnR w="12700" cap="flat" cmpd="sng" algn="ctr">
                      <a:solidFill>
                        <a:srgbClr val="609955"/>
                      </a:solidFill>
                      <a:prstDash val="solid"/>
                      <a:round/>
                      <a:headEnd type="none" w="med" len="med"/>
                      <a:tailEnd type="none" w="med" len="med"/>
                    </a:lnR>
                    <a:lnT w="12700" cap="flat" cmpd="sng" algn="ctr">
                      <a:solidFill>
                        <a:srgbClr val="107A97"/>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0D4549"/>
                    </a:solidFill>
                  </a:tcPr>
                </a:tc>
                <a:tc>
                  <a:txBody>
                    <a:bodyPr/>
                    <a:lstStyle/>
                    <a:p>
                      <a:pPr algn="l" fontAlgn="t"/>
                      <a:r>
                        <a:rPr lang="en-IN">
                          <a:solidFill>
                            <a:srgbClr val="FFFFFF"/>
                          </a:solidFill>
                          <a:effectLst/>
                        </a:rPr>
                        <a:t>Meaning of operator</a:t>
                      </a:r>
                    </a:p>
                  </a:txBody>
                  <a:tcPr marL="95250" marR="95250" marT="95250" marB="95250">
                    <a:lnL w="12700" cap="flat" cmpd="sng" algn="ctr">
                      <a:solidFill>
                        <a:srgbClr val="609955"/>
                      </a:solidFill>
                      <a:prstDash val="solid"/>
                      <a:round/>
                      <a:headEnd type="none" w="med" len="med"/>
                      <a:tailEnd type="none" w="med" len="med"/>
                    </a:lnL>
                    <a:lnR w="12700" cap="flat" cmpd="sng" algn="ctr">
                      <a:solidFill>
                        <a:srgbClr val="609955"/>
                      </a:solidFill>
                      <a:prstDash val="solid"/>
                      <a:round/>
                      <a:headEnd type="none" w="med" len="med"/>
                      <a:tailEnd type="none" w="med" len="med"/>
                    </a:lnR>
                    <a:lnT w="12700" cap="flat" cmpd="sng" algn="ctr">
                      <a:solidFill>
                        <a:srgbClr val="609955"/>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0D4549"/>
                    </a:solidFill>
                  </a:tcPr>
                </a:tc>
                <a:extLst>
                  <a:ext uri="{0D108BD9-81ED-4DB2-BD59-A6C34878D82A}">
                    <a16:rowId xmlns:a16="http://schemas.microsoft.com/office/drawing/2014/main" val="10000"/>
                  </a:ext>
                </a:extLst>
              </a:tr>
              <a:tr h="0">
                <a:tc>
                  <a:txBody>
                    <a:bodyPr/>
                    <a:lstStyle/>
                    <a:p>
                      <a:r>
                        <a:rPr lang="en-IN">
                          <a:effectLst/>
                        </a:rPr>
                        <a:t>&amp;</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Bitwise AND operator</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0">
                <a:tc>
                  <a:txBody>
                    <a:bodyPr/>
                    <a:lstStyle/>
                    <a:p>
                      <a:r>
                        <a:rPr lang="en-IN">
                          <a:effectLst/>
                        </a:rPr>
                        <a:t>|</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a:effectLst/>
                        </a:rPr>
                        <a:t>Bitwise OR operator</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extLst>
                  <a:ext uri="{0D108BD9-81ED-4DB2-BD59-A6C34878D82A}">
                    <a16:rowId xmlns:a16="http://schemas.microsoft.com/office/drawing/2014/main" val="10002"/>
                  </a:ext>
                </a:extLst>
              </a:tr>
              <a:tr h="0">
                <a:tc>
                  <a:txBody>
                    <a:bodyPr/>
                    <a:lstStyle/>
                    <a:p>
                      <a:r>
                        <a:rPr lang="en-IN">
                          <a:effectLst/>
                        </a:rPr>
                        <a:t>^</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Bitwise exclusive OR operator</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0">
                <a:tc>
                  <a:txBody>
                    <a:bodyPr/>
                    <a:lstStyle/>
                    <a:p>
                      <a:r>
                        <a:rPr lang="en-IN" dirty="0">
                          <a:effectLst/>
                        </a:rPr>
                        <a:t>~</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US">
                          <a:effectLst/>
                        </a:rPr>
                        <a:t>One's complement operator (unary operator)</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extLst>
                  <a:ext uri="{0D108BD9-81ED-4DB2-BD59-A6C34878D82A}">
                    <a16:rowId xmlns:a16="http://schemas.microsoft.com/office/drawing/2014/main" val="10004"/>
                  </a:ext>
                </a:extLst>
              </a:tr>
              <a:tr h="0">
                <a:tc>
                  <a:txBody>
                    <a:bodyPr/>
                    <a:lstStyle/>
                    <a:p>
                      <a:r>
                        <a:rPr lang="en-IN">
                          <a:effectLst/>
                        </a:rPr>
                        <a:t>&lt;&lt;</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Left shift operator</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0">
                <a:tc>
                  <a:txBody>
                    <a:bodyPr/>
                    <a:lstStyle/>
                    <a:p>
                      <a:r>
                        <a:rPr lang="en-IN">
                          <a:effectLst/>
                        </a:rPr>
                        <a:t>&gt;&gt;</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dirty="0">
                          <a:effectLst/>
                        </a:rPr>
                        <a:t>Right shift operator</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extLst>
                  <a:ext uri="{0D108BD9-81ED-4DB2-BD59-A6C34878D82A}">
                    <a16:rowId xmlns:a16="http://schemas.microsoft.com/office/drawing/2014/main" val="10006"/>
                  </a:ext>
                </a:extLst>
              </a:tr>
            </a:tbl>
          </a:graphicData>
        </a:graphic>
      </p:graphicFrame>
      <p:sp>
        <p:nvSpPr>
          <p:cNvPr id="3" name="Title 2"/>
          <p:cNvSpPr>
            <a:spLocks noGrp="1"/>
          </p:cNvSpPr>
          <p:nvPr>
            <p:ph type="title"/>
          </p:nvPr>
        </p:nvSpPr>
        <p:spPr/>
        <p:txBody>
          <a:bodyPr>
            <a:normAutofit/>
          </a:bodyPr>
          <a:lstStyle/>
          <a:p>
            <a:r>
              <a:rPr lang="en-IN" sz="3200" dirty="0"/>
              <a:t>Bitwise Operators</a:t>
            </a:r>
          </a:p>
        </p:txBody>
      </p:sp>
    </p:spTree>
    <p:extLst>
      <p:ext uri="{BB962C8B-B14F-4D97-AF65-F5344CB8AC3E}">
        <p14:creationId xmlns:p14="http://schemas.microsoft.com/office/powerpoint/2010/main" val="91173580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20688"/>
            <a:ext cx="8229600" cy="5386603"/>
          </a:xfrm>
        </p:spPr>
        <p:txBody>
          <a:bodyPr>
            <a:normAutofit/>
          </a:bodyPr>
          <a:lstStyle/>
          <a:p>
            <a:pPr marL="109728" indent="0">
              <a:buNone/>
            </a:pPr>
            <a:r>
              <a:rPr lang="en-US" sz="2400" dirty="0">
                <a:latin typeface="Times New Roman" pitchFamily="18" charset="0"/>
                <a:cs typeface="Times New Roman" pitchFamily="18" charset="0"/>
              </a:rPr>
              <a:t>We have two variables a and b.  </a:t>
            </a:r>
          </a:p>
          <a:p>
            <a:pPr marL="109728" indent="0">
              <a:buNone/>
            </a:pPr>
            <a:r>
              <a:rPr lang="en-US" sz="2400" dirty="0">
                <a:latin typeface="Times New Roman" pitchFamily="18" charset="0"/>
                <a:cs typeface="Times New Roman" pitchFamily="18" charset="0"/>
              </a:rPr>
              <a:t>a =6;  </a:t>
            </a:r>
          </a:p>
          <a:p>
            <a:pPr marL="109728" indent="0">
              <a:buNone/>
            </a:pPr>
            <a:r>
              <a:rPr lang="en-US" sz="2400" dirty="0">
                <a:latin typeface="Times New Roman" pitchFamily="18" charset="0"/>
                <a:cs typeface="Times New Roman" pitchFamily="18" charset="0"/>
              </a:rPr>
              <a:t>b=4;  </a:t>
            </a:r>
          </a:p>
          <a:p>
            <a:pPr marL="109728" indent="0">
              <a:buNone/>
            </a:pPr>
            <a:r>
              <a:rPr lang="en-US" sz="2400" dirty="0">
                <a:latin typeface="Times New Roman" pitchFamily="18" charset="0"/>
                <a:cs typeface="Times New Roman" pitchFamily="18" charset="0"/>
              </a:rPr>
              <a:t>The binary representation of the above two variables are given below:  </a:t>
            </a:r>
          </a:p>
          <a:p>
            <a:pPr marL="109728" indent="0">
              <a:buNone/>
            </a:pPr>
            <a:r>
              <a:rPr lang="en-US" sz="2400" dirty="0">
                <a:latin typeface="Times New Roman" pitchFamily="18" charset="0"/>
                <a:cs typeface="Times New Roman" pitchFamily="18" charset="0"/>
              </a:rPr>
              <a:t>a = 0110  </a:t>
            </a:r>
          </a:p>
          <a:p>
            <a:pPr marL="109728" indent="0">
              <a:buNone/>
            </a:pPr>
            <a:r>
              <a:rPr lang="en-US" sz="2400" dirty="0">
                <a:latin typeface="Times New Roman" pitchFamily="18" charset="0"/>
                <a:cs typeface="Times New Roman" pitchFamily="18" charset="0"/>
              </a:rPr>
              <a:t>b = 0100  </a:t>
            </a:r>
          </a:p>
          <a:p>
            <a:pPr marL="109728" indent="0">
              <a:buNone/>
            </a:pPr>
            <a:r>
              <a:rPr lang="en-US" sz="2400" dirty="0">
                <a:latin typeface="Times New Roman" pitchFamily="18" charset="0"/>
                <a:cs typeface="Times New Roman" pitchFamily="18" charset="0"/>
              </a:rPr>
              <a:t>When we apply the bitwise AND operation in </a:t>
            </a:r>
          </a:p>
          <a:p>
            <a:pPr marL="109728" indent="0">
              <a:buNone/>
            </a:pPr>
            <a:r>
              <a:rPr lang="en-US" sz="2400" dirty="0">
                <a:latin typeface="Times New Roman" pitchFamily="18" charset="0"/>
                <a:cs typeface="Times New Roman" pitchFamily="18" charset="0"/>
              </a:rPr>
              <a:t>the above two variables, i.e., </a:t>
            </a:r>
            <a:r>
              <a:rPr lang="en-US" sz="2400" dirty="0" err="1">
                <a:latin typeface="Times New Roman" pitchFamily="18" charset="0"/>
                <a:cs typeface="Times New Roman" pitchFamily="18" charset="0"/>
              </a:rPr>
              <a:t>a&amp;b</a:t>
            </a:r>
            <a:r>
              <a:rPr lang="en-US" sz="2400" dirty="0">
                <a:latin typeface="Times New Roman" pitchFamily="18" charset="0"/>
                <a:cs typeface="Times New Roman" pitchFamily="18" charset="0"/>
              </a:rPr>
              <a:t>, the output </a:t>
            </a:r>
          </a:p>
          <a:p>
            <a:pPr marL="109728" indent="0">
              <a:buNone/>
            </a:pPr>
            <a:r>
              <a:rPr lang="en-US" sz="2400" dirty="0">
                <a:latin typeface="Times New Roman" pitchFamily="18" charset="0"/>
                <a:cs typeface="Times New Roman" pitchFamily="18" charset="0"/>
              </a:rPr>
              <a:t>would be:  </a:t>
            </a:r>
          </a:p>
          <a:p>
            <a:pPr marL="109728" indent="0">
              <a:buNone/>
            </a:pPr>
            <a:r>
              <a:rPr lang="en-US" sz="2400" dirty="0">
                <a:latin typeface="Times New Roman" pitchFamily="18" charset="0"/>
                <a:cs typeface="Times New Roman" pitchFamily="18" charset="0"/>
              </a:rPr>
              <a:t>Result = 0100  </a:t>
            </a:r>
          </a:p>
          <a:p>
            <a:endParaRPr lang="en-IN" dirty="0"/>
          </a:p>
        </p:txBody>
      </p:sp>
    </p:spTree>
    <p:extLst>
      <p:ext uri="{BB962C8B-B14F-4D97-AF65-F5344CB8AC3E}">
        <p14:creationId xmlns:p14="http://schemas.microsoft.com/office/powerpoint/2010/main" val="421958315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68760"/>
            <a:ext cx="8229600" cy="4738531"/>
          </a:xfrm>
        </p:spPr>
        <p:txBody>
          <a:bodyPr>
            <a:normAutofit/>
          </a:bodyPr>
          <a:lstStyle/>
          <a:p>
            <a:pPr marL="109728" indent="0" algn="just">
              <a:buNone/>
            </a:pPr>
            <a:r>
              <a:rPr lang="en-IN" sz="2400" dirty="0">
                <a:latin typeface="Times New Roman" pitchFamily="18" charset="0"/>
                <a:cs typeface="Times New Roman" pitchFamily="18" charset="0"/>
              </a:rPr>
              <a:t>C supports some special operators of interest such as comma operator, sizeof operator, pointer operators(&amp; and *) and member selection operators(.and-&gt;).</a:t>
            </a:r>
          </a:p>
          <a:p>
            <a:pPr marL="109728" indent="0" algn="just">
              <a:buNone/>
            </a:pPr>
            <a:r>
              <a:rPr lang="en-IN" sz="2400" b="1" dirty="0">
                <a:latin typeface="Times New Roman" pitchFamily="18" charset="0"/>
                <a:cs typeface="Times New Roman" pitchFamily="18" charset="0"/>
              </a:rPr>
              <a:t>Comma Operator</a:t>
            </a:r>
          </a:p>
          <a:p>
            <a:pPr marL="109728" indent="0" algn="just">
              <a:buNone/>
            </a:pPr>
            <a:r>
              <a:rPr lang="en-IN" sz="2400" dirty="0">
                <a:latin typeface="Times New Roman" pitchFamily="18" charset="0"/>
                <a:cs typeface="Times New Roman" pitchFamily="18" charset="0"/>
              </a:rPr>
              <a:t>The comma operator can be used to link the related expressions together. A comma-linked list of expressions are evaluated left to right and the value of right-most expression is the value of the combined expression.</a:t>
            </a:r>
          </a:p>
          <a:p>
            <a:pPr marL="109728" indent="0" algn="just">
              <a:buNone/>
            </a:pPr>
            <a:r>
              <a:rPr lang="en-IN" sz="2400" dirty="0">
                <a:latin typeface="Times New Roman" pitchFamily="18" charset="0"/>
                <a:cs typeface="Times New Roman" pitchFamily="18" charset="0"/>
              </a:rPr>
              <a:t>Ex: value=(x=10, y=5, </a:t>
            </a:r>
            <a:r>
              <a:rPr lang="en-IN" sz="2400" dirty="0" err="1">
                <a:latin typeface="Times New Roman" pitchFamily="18" charset="0"/>
                <a:cs typeface="Times New Roman" pitchFamily="18" charset="0"/>
              </a:rPr>
              <a:t>x+y</a:t>
            </a:r>
            <a:r>
              <a:rPr lang="en-IN" sz="2400" dirty="0">
                <a:latin typeface="Times New Roman" pitchFamily="18" charset="0"/>
                <a:cs typeface="Times New Roman" pitchFamily="18" charset="0"/>
              </a:rPr>
              <a:t>);</a:t>
            </a:r>
          </a:p>
          <a:p>
            <a:pPr marL="109728" indent="0" algn="just">
              <a:buNone/>
            </a:pPr>
            <a:endParaRPr lang="en-IN" sz="2400" dirty="0">
              <a:latin typeface="Times New Roman" pitchFamily="18" charset="0"/>
              <a:cs typeface="Times New Roman" pitchFamily="18" charset="0"/>
            </a:endParaRPr>
          </a:p>
          <a:p>
            <a:pPr marL="109728" indent="0" algn="just">
              <a:buNone/>
            </a:pPr>
            <a:endParaRPr lang="en-IN" sz="2400"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r>
              <a:rPr lang="en-IN" sz="3600" dirty="0">
                <a:latin typeface="Times New Roman" pitchFamily="18" charset="0"/>
                <a:cs typeface="Times New Roman" pitchFamily="18" charset="0"/>
              </a:rPr>
              <a:t>Special Operators</a:t>
            </a:r>
          </a:p>
        </p:txBody>
      </p:sp>
    </p:spTree>
    <p:extLst>
      <p:ext uri="{BB962C8B-B14F-4D97-AF65-F5344CB8AC3E}">
        <p14:creationId xmlns:p14="http://schemas.microsoft.com/office/powerpoint/2010/main" val="37932231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76672"/>
            <a:ext cx="8229600" cy="5530619"/>
          </a:xfrm>
        </p:spPr>
        <p:txBody>
          <a:bodyPr>
            <a:normAutofit/>
          </a:bodyPr>
          <a:lstStyle/>
          <a:p>
            <a:pPr marL="109728" indent="0">
              <a:buNone/>
            </a:pPr>
            <a:r>
              <a:rPr lang="en-US" sz="2400" dirty="0"/>
              <a:t>#include &lt;</a:t>
            </a:r>
            <a:r>
              <a:rPr lang="en-US" sz="2400" dirty="0" err="1"/>
              <a:t>stdio.h</a:t>
            </a:r>
            <a:r>
              <a:rPr lang="en-US" sz="2400" dirty="0"/>
              <a:t>&gt;  </a:t>
            </a:r>
          </a:p>
          <a:p>
            <a:pPr marL="109728" indent="0">
              <a:buNone/>
            </a:pPr>
            <a:r>
              <a:rPr lang="en-US" sz="2400" b="1" dirty="0" err="1"/>
              <a:t>int</a:t>
            </a:r>
            <a:r>
              <a:rPr lang="en-US" sz="2400" dirty="0"/>
              <a:t> main()</a:t>
            </a:r>
          </a:p>
          <a:p>
            <a:pPr marL="109728" indent="0">
              <a:buNone/>
            </a:pPr>
            <a:r>
              <a:rPr lang="en-US" sz="2400" dirty="0"/>
              <a:t> {  </a:t>
            </a:r>
          </a:p>
          <a:p>
            <a:pPr marL="109728" indent="0">
              <a:buNone/>
            </a:pPr>
            <a:r>
              <a:rPr lang="en-US" sz="2400" dirty="0"/>
              <a:t>  </a:t>
            </a:r>
            <a:r>
              <a:rPr lang="en-US" sz="2400" b="1" dirty="0" err="1"/>
              <a:t>int</a:t>
            </a:r>
            <a:r>
              <a:rPr lang="en-US" sz="2400" dirty="0"/>
              <a:t> a = 2, b = 3;   </a:t>
            </a:r>
          </a:p>
          <a:p>
            <a:pPr marL="109728" indent="0">
              <a:buNone/>
            </a:pPr>
            <a:r>
              <a:rPr lang="en-US" sz="2400" dirty="0"/>
              <a:t>a++, b++;  </a:t>
            </a:r>
          </a:p>
          <a:p>
            <a:pPr marL="109728" indent="0">
              <a:buNone/>
            </a:pPr>
            <a:r>
              <a:rPr lang="en-US" sz="2400" dirty="0" err="1"/>
              <a:t>printf</a:t>
            </a:r>
            <a:r>
              <a:rPr lang="en-US" sz="2400" dirty="0"/>
              <a:t>("a = %d, b = %d\n", a, b);    </a:t>
            </a:r>
          </a:p>
          <a:p>
            <a:pPr marL="109728" indent="0">
              <a:buNone/>
            </a:pPr>
            <a:r>
              <a:rPr lang="en-US" sz="2400" dirty="0"/>
              <a:t>  </a:t>
            </a:r>
            <a:r>
              <a:rPr lang="en-US" sz="2400" b="1" dirty="0"/>
              <a:t>return</a:t>
            </a:r>
            <a:r>
              <a:rPr lang="en-US" sz="2400" dirty="0"/>
              <a:t> 0;  </a:t>
            </a:r>
          </a:p>
          <a:p>
            <a:pPr marL="109728" indent="0">
              <a:buNone/>
            </a:pPr>
            <a:r>
              <a:rPr lang="en-US" sz="2400" dirty="0"/>
              <a:t>}  </a:t>
            </a:r>
          </a:p>
          <a:p>
            <a:pPr marL="109728" indent="0">
              <a:buNone/>
            </a:pPr>
            <a:r>
              <a:rPr lang="en-IN" sz="2400" dirty="0"/>
              <a:t>Output</a:t>
            </a:r>
          </a:p>
          <a:p>
            <a:pPr marL="109728" indent="0">
              <a:buNone/>
            </a:pPr>
            <a:r>
              <a:rPr lang="en-IN" sz="2400" dirty="0"/>
              <a:t>a=3,b=4</a:t>
            </a:r>
          </a:p>
        </p:txBody>
      </p:sp>
    </p:spTree>
    <p:extLst>
      <p:ext uri="{BB962C8B-B14F-4D97-AF65-F5344CB8AC3E}">
        <p14:creationId xmlns:p14="http://schemas.microsoft.com/office/powerpoint/2010/main" val="126486595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76672"/>
            <a:ext cx="8229600" cy="5530619"/>
          </a:xfrm>
        </p:spPr>
        <p:txBody>
          <a:bodyPr/>
          <a:lstStyle/>
          <a:p>
            <a:pPr algn="just"/>
            <a:r>
              <a:rPr lang="en-IN" b="1" dirty="0">
                <a:latin typeface="Times New Roman" pitchFamily="18" charset="0"/>
                <a:cs typeface="Times New Roman" pitchFamily="18" charset="0"/>
              </a:rPr>
              <a:t>Sizeof operator:  </a:t>
            </a:r>
            <a:r>
              <a:rPr lang="en-IN" sz="2400" dirty="0">
                <a:latin typeface="Times New Roman" pitchFamily="18" charset="0"/>
                <a:cs typeface="Times New Roman" pitchFamily="18" charset="0"/>
              </a:rPr>
              <a:t>The sizeof is a compile time operator and, when used with an operand, it returns the number of bytes the operand occupies. The operand may be a variable, a constant or a datatype qualifier.</a:t>
            </a:r>
          </a:p>
          <a:p>
            <a:pPr algn="just"/>
            <a:r>
              <a:rPr lang="en-IN" sz="2400" dirty="0">
                <a:latin typeface="Times New Roman" pitchFamily="18" charset="0"/>
                <a:cs typeface="Times New Roman" pitchFamily="18" charset="0"/>
              </a:rPr>
              <a:t>The sizeof operator is normally used to determine the lengths of arrays and structures when their sizes are not known to the programmer. It is also used to allocate memory space dynamically to variables during execution of a programs.</a:t>
            </a:r>
          </a:p>
          <a:p>
            <a:pPr marL="109728" indent="0" algn="just">
              <a:buNone/>
            </a:pPr>
            <a:r>
              <a:rPr lang="en-IN" sz="2400" b="1" dirty="0">
                <a:latin typeface="Times New Roman" pitchFamily="18" charset="0"/>
                <a:cs typeface="Times New Roman" pitchFamily="18" charset="0"/>
              </a:rPr>
              <a:t>Syntax</a:t>
            </a:r>
            <a:r>
              <a:rPr lang="en-IN" sz="2400" dirty="0">
                <a:latin typeface="Times New Roman" pitchFamily="18" charset="0"/>
                <a:cs typeface="Times New Roman" pitchFamily="18" charset="0"/>
              </a:rPr>
              <a:t>: sizeof (variable_name)</a:t>
            </a:r>
          </a:p>
          <a:p>
            <a:pPr marL="109728" indent="0" algn="just">
              <a:buNone/>
            </a:pPr>
            <a:r>
              <a:rPr lang="en-IN" sz="2400" dirty="0">
                <a:latin typeface="Times New Roman" pitchFamily="18" charset="0"/>
                <a:cs typeface="Times New Roman" pitchFamily="18" charset="0"/>
              </a:rPr>
              <a:t>             sizeof (data_type)</a:t>
            </a:r>
          </a:p>
          <a:p>
            <a:pPr marL="109728" indent="0" algn="just">
              <a:buNone/>
            </a:pPr>
            <a:r>
              <a:rPr lang="en-IN" sz="2400" dirty="0">
                <a:latin typeface="Times New Roman" pitchFamily="18" charset="0"/>
                <a:cs typeface="Times New Roman" pitchFamily="18" charset="0"/>
              </a:rPr>
              <a:t>             sizeof (expression)</a:t>
            </a:r>
          </a:p>
          <a:p>
            <a:pPr algn="just"/>
            <a:r>
              <a:rPr lang="en-IN" sz="2400" dirty="0">
                <a:latin typeface="Times New Roman" pitchFamily="18" charset="0"/>
                <a:cs typeface="Times New Roman" pitchFamily="18" charset="0"/>
              </a:rPr>
              <a:t>Ex:  m=</a:t>
            </a:r>
            <a:r>
              <a:rPr lang="en-IN" sz="2400" dirty="0" err="1">
                <a:latin typeface="Times New Roman" pitchFamily="18" charset="0"/>
                <a:cs typeface="Times New Roman" pitchFamily="18" charset="0"/>
              </a:rPr>
              <a:t>sizeof</a:t>
            </a:r>
            <a:r>
              <a:rPr lang="en-IN" sz="2400" dirty="0">
                <a:latin typeface="Times New Roman" pitchFamily="18" charset="0"/>
                <a:cs typeface="Times New Roman" pitchFamily="18" charset="0"/>
              </a:rPr>
              <a:t>(sum);</a:t>
            </a:r>
          </a:p>
          <a:p>
            <a:pPr marL="109728" indent="0" algn="just">
              <a:buNone/>
            </a:pPr>
            <a:r>
              <a:rPr lang="en-IN" sz="2400" dirty="0">
                <a:latin typeface="Times New Roman" pitchFamily="18" charset="0"/>
                <a:cs typeface="Times New Roman" pitchFamily="18" charset="0"/>
              </a:rPr>
              <a:t>           n=sizeof(long int);</a:t>
            </a:r>
          </a:p>
          <a:p>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33100918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20688"/>
            <a:ext cx="8229600" cy="5386603"/>
          </a:xfrm>
        </p:spPr>
        <p:txBody>
          <a:bodyPr>
            <a:normAutofit lnSpcReduction="10000"/>
          </a:bodyPr>
          <a:lstStyle/>
          <a:p>
            <a:pPr marL="109728" indent="0">
              <a:buNone/>
            </a:pPr>
            <a:r>
              <a:rPr lang="en-IN" sz="2400" dirty="0">
                <a:latin typeface="Times New Roman" pitchFamily="18" charset="0"/>
                <a:cs typeface="Times New Roman" pitchFamily="18" charset="0"/>
              </a:rPr>
              <a:t>#include </a:t>
            </a:r>
            <a:r>
              <a:rPr lang="en-IN" sz="2400" i="1" dirty="0">
                <a:latin typeface="Times New Roman" pitchFamily="18" charset="0"/>
                <a:cs typeface="Times New Roman" pitchFamily="18" charset="0"/>
              </a:rPr>
              <a:t>&lt;stdio.h&gt;</a:t>
            </a:r>
          </a:p>
          <a:p>
            <a:pPr marL="109728" indent="0">
              <a:buNone/>
            </a:pPr>
            <a:r>
              <a:rPr lang="en-IN" sz="2400" dirty="0">
                <a:latin typeface="Times New Roman" pitchFamily="18" charset="0"/>
                <a:cs typeface="Times New Roman" pitchFamily="18" charset="0"/>
              </a:rPr>
              <a:t>int main()</a:t>
            </a:r>
          </a:p>
          <a:p>
            <a:pPr marL="109728" indent="0">
              <a:buNone/>
            </a:pPr>
            <a:r>
              <a:rPr lang="en-IN" sz="2400" dirty="0">
                <a:latin typeface="Times New Roman" pitchFamily="18" charset="0"/>
                <a:cs typeface="Times New Roman" pitchFamily="18" charset="0"/>
              </a:rPr>
              <a:t>{ </a:t>
            </a:r>
          </a:p>
          <a:p>
            <a:pPr marL="109728" indent="0">
              <a:buNone/>
            </a:pPr>
            <a:r>
              <a:rPr lang="en-IN" sz="2400" dirty="0">
                <a:latin typeface="Times New Roman" pitchFamily="18" charset="0"/>
                <a:cs typeface="Times New Roman" pitchFamily="18" charset="0"/>
              </a:rPr>
              <a:t>printf("Size of char: %lu bytes</a:t>
            </a:r>
            <a:r>
              <a:rPr lang="en-IN" sz="2400" b="1" dirty="0">
                <a:latin typeface="Times New Roman" pitchFamily="18" charset="0"/>
                <a:cs typeface="Times New Roman" pitchFamily="18" charset="0"/>
              </a:rPr>
              <a:t>\n</a:t>
            </a:r>
            <a:r>
              <a:rPr lang="en-IN" sz="2400" dirty="0">
                <a:latin typeface="Times New Roman" pitchFamily="18" charset="0"/>
                <a:cs typeface="Times New Roman" pitchFamily="18" charset="0"/>
              </a:rPr>
              <a:t>", </a:t>
            </a:r>
            <a:r>
              <a:rPr lang="en-IN" sz="2400" b="1" dirty="0">
                <a:latin typeface="Times New Roman" pitchFamily="18" charset="0"/>
                <a:cs typeface="Times New Roman" pitchFamily="18" charset="0"/>
              </a:rPr>
              <a:t>sizeof</a:t>
            </a:r>
            <a:r>
              <a:rPr lang="en-IN" sz="2400" dirty="0">
                <a:latin typeface="Times New Roman" pitchFamily="18" charset="0"/>
                <a:cs typeface="Times New Roman" pitchFamily="18" charset="0"/>
              </a:rPr>
              <a:t>(char)); </a:t>
            </a:r>
          </a:p>
          <a:p>
            <a:pPr marL="109728" indent="0">
              <a:buNone/>
            </a:pPr>
            <a:r>
              <a:rPr lang="en-IN" sz="2400" dirty="0">
                <a:latin typeface="Times New Roman" pitchFamily="18" charset="0"/>
                <a:cs typeface="Times New Roman" pitchFamily="18" charset="0"/>
              </a:rPr>
              <a:t>printf("Size of int: %lu bytes</a:t>
            </a:r>
            <a:r>
              <a:rPr lang="en-IN" sz="2400" b="1" dirty="0">
                <a:latin typeface="Times New Roman" pitchFamily="18" charset="0"/>
                <a:cs typeface="Times New Roman" pitchFamily="18" charset="0"/>
              </a:rPr>
              <a:t>\n</a:t>
            </a:r>
            <a:r>
              <a:rPr lang="en-IN" sz="2400" dirty="0">
                <a:latin typeface="Times New Roman" pitchFamily="18" charset="0"/>
                <a:cs typeface="Times New Roman" pitchFamily="18" charset="0"/>
              </a:rPr>
              <a:t>", </a:t>
            </a:r>
            <a:r>
              <a:rPr lang="en-IN" sz="2400" b="1" dirty="0">
                <a:latin typeface="Times New Roman" pitchFamily="18" charset="0"/>
                <a:cs typeface="Times New Roman" pitchFamily="18" charset="0"/>
              </a:rPr>
              <a:t>sizeof</a:t>
            </a:r>
            <a:r>
              <a:rPr lang="en-IN" sz="2400" dirty="0">
                <a:latin typeface="Times New Roman" pitchFamily="18" charset="0"/>
                <a:cs typeface="Times New Roman" pitchFamily="18" charset="0"/>
              </a:rPr>
              <a:t>(int)); </a:t>
            </a:r>
          </a:p>
          <a:p>
            <a:pPr marL="109728" indent="0">
              <a:buNone/>
            </a:pPr>
            <a:r>
              <a:rPr lang="en-IN" sz="2400" dirty="0">
                <a:latin typeface="Times New Roman" pitchFamily="18" charset="0"/>
                <a:cs typeface="Times New Roman" pitchFamily="18" charset="0"/>
              </a:rPr>
              <a:t>printf("Size of float: %lu bytes</a:t>
            </a:r>
            <a:r>
              <a:rPr lang="en-IN" sz="2400" b="1" dirty="0">
                <a:latin typeface="Times New Roman" pitchFamily="18" charset="0"/>
                <a:cs typeface="Times New Roman" pitchFamily="18" charset="0"/>
              </a:rPr>
              <a:t>\n</a:t>
            </a:r>
            <a:r>
              <a:rPr lang="en-IN" sz="2400" dirty="0">
                <a:latin typeface="Times New Roman" pitchFamily="18" charset="0"/>
                <a:cs typeface="Times New Roman" pitchFamily="18" charset="0"/>
              </a:rPr>
              <a:t>", </a:t>
            </a:r>
            <a:r>
              <a:rPr lang="en-IN" sz="2400" b="1" dirty="0">
                <a:latin typeface="Times New Roman" pitchFamily="18" charset="0"/>
                <a:cs typeface="Times New Roman" pitchFamily="18" charset="0"/>
              </a:rPr>
              <a:t>sizeof</a:t>
            </a:r>
            <a:r>
              <a:rPr lang="en-IN" sz="2400" dirty="0">
                <a:latin typeface="Times New Roman" pitchFamily="18" charset="0"/>
                <a:cs typeface="Times New Roman" pitchFamily="18" charset="0"/>
              </a:rPr>
              <a:t>(float)); </a:t>
            </a:r>
          </a:p>
          <a:p>
            <a:pPr marL="109728" indent="0">
              <a:buNone/>
            </a:pPr>
            <a:r>
              <a:rPr lang="en-IN" sz="2400" dirty="0">
                <a:latin typeface="Times New Roman" pitchFamily="18" charset="0"/>
                <a:cs typeface="Times New Roman" pitchFamily="18" charset="0"/>
              </a:rPr>
              <a:t>printf("Size of double: %lu bytes</a:t>
            </a:r>
            <a:r>
              <a:rPr lang="en-IN" sz="2400" b="1" dirty="0">
                <a:latin typeface="Times New Roman" pitchFamily="18" charset="0"/>
                <a:cs typeface="Times New Roman" pitchFamily="18" charset="0"/>
              </a:rPr>
              <a:t>\n</a:t>
            </a:r>
            <a:r>
              <a:rPr lang="en-IN" sz="2400" dirty="0">
                <a:latin typeface="Times New Roman" pitchFamily="18" charset="0"/>
                <a:cs typeface="Times New Roman" pitchFamily="18" charset="0"/>
              </a:rPr>
              <a:t>", </a:t>
            </a:r>
            <a:r>
              <a:rPr lang="en-IN" sz="2400" b="1" dirty="0">
                <a:latin typeface="Times New Roman" pitchFamily="18" charset="0"/>
                <a:cs typeface="Times New Roman" pitchFamily="18" charset="0"/>
              </a:rPr>
              <a:t>sizeof</a:t>
            </a:r>
            <a:r>
              <a:rPr lang="en-IN" sz="2400" dirty="0">
                <a:latin typeface="Times New Roman" pitchFamily="18" charset="0"/>
                <a:cs typeface="Times New Roman" pitchFamily="18" charset="0"/>
              </a:rPr>
              <a:t>(double));  </a:t>
            </a:r>
          </a:p>
          <a:p>
            <a:pPr marL="109728" indent="0">
              <a:buNone/>
            </a:pPr>
            <a:r>
              <a:rPr lang="en-IN" sz="2400" dirty="0">
                <a:latin typeface="Times New Roman" pitchFamily="18" charset="0"/>
                <a:cs typeface="Times New Roman" pitchFamily="18" charset="0"/>
              </a:rPr>
              <a:t>return 0;</a:t>
            </a:r>
          </a:p>
          <a:p>
            <a:pPr marL="109728" indent="0">
              <a:buNone/>
            </a:pPr>
            <a:r>
              <a:rPr lang="en-IN" sz="2400" dirty="0">
                <a:latin typeface="Times New Roman" pitchFamily="18" charset="0"/>
                <a:cs typeface="Times New Roman" pitchFamily="18" charset="0"/>
              </a:rPr>
              <a:t>}</a:t>
            </a:r>
          </a:p>
          <a:p>
            <a:pPr marL="109728" indent="0">
              <a:buNone/>
            </a:pPr>
            <a:r>
              <a:rPr lang="en-IN" sz="2400" b="1" dirty="0">
                <a:latin typeface="Times New Roman" pitchFamily="18" charset="0"/>
                <a:cs typeface="Times New Roman" pitchFamily="18" charset="0"/>
              </a:rPr>
              <a:t>Output</a:t>
            </a:r>
          </a:p>
          <a:p>
            <a:pPr marL="109728" indent="0">
              <a:buNone/>
            </a:pPr>
            <a:r>
              <a:rPr lang="en-US" sz="2400" dirty="0">
                <a:latin typeface="Times New Roman" pitchFamily="18" charset="0"/>
                <a:cs typeface="Times New Roman" pitchFamily="18" charset="0"/>
              </a:rPr>
              <a:t>Size of char: 1 bytes </a:t>
            </a:r>
          </a:p>
          <a:p>
            <a:pPr marL="109728" indent="0">
              <a:buNone/>
            </a:pPr>
            <a:r>
              <a:rPr lang="en-US" sz="2400" dirty="0">
                <a:latin typeface="Times New Roman" pitchFamily="18" charset="0"/>
                <a:cs typeface="Times New Roman" pitchFamily="18" charset="0"/>
              </a:rPr>
              <a:t>Size of </a:t>
            </a:r>
            <a:r>
              <a:rPr lang="en-US" sz="2400" dirty="0" err="1">
                <a:latin typeface="Times New Roman" pitchFamily="18" charset="0"/>
                <a:cs typeface="Times New Roman" pitchFamily="18" charset="0"/>
              </a:rPr>
              <a:t>int</a:t>
            </a:r>
            <a:r>
              <a:rPr lang="en-US" sz="2400" dirty="0">
                <a:latin typeface="Times New Roman" pitchFamily="18" charset="0"/>
                <a:cs typeface="Times New Roman" pitchFamily="18" charset="0"/>
              </a:rPr>
              <a:t>: 4 bytes </a:t>
            </a:r>
          </a:p>
          <a:p>
            <a:pPr marL="109728" indent="0">
              <a:buNone/>
            </a:pPr>
            <a:r>
              <a:rPr lang="en-US" sz="2400" dirty="0">
                <a:latin typeface="Times New Roman" pitchFamily="18" charset="0"/>
                <a:cs typeface="Times New Roman" pitchFamily="18" charset="0"/>
              </a:rPr>
              <a:t>Size of float: 4 bytes </a:t>
            </a:r>
          </a:p>
          <a:p>
            <a:pPr marL="109728" indent="0">
              <a:buNone/>
            </a:pPr>
            <a:r>
              <a:rPr lang="en-US" sz="2400" dirty="0">
                <a:latin typeface="Times New Roman" pitchFamily="18" charset="0"/>
                <a:cs typeface="Times New Roman" pitchFamily="18" charset="0"/>
              </a:rPr>
              <a:t>Size of double: 8 bytes</a:t>
            </a: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108458219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92696"/>
            <a:ext cx="8229600" cy="5314595"/>
          </a:xfrm>
        </p:spPr>
        <p:txBody>
          <a:bodyPr>
            <a:normAutofit lnSpcReduction="10000"/>
          </a:bodyPr>
          <a:lstStyle/>
          <a:p>
            <a:pPr marL="109728" indent="0" algn="just">
              <a:buNone/>
            </a:pPr>
            <a:r>
              <a:rPr lang="en-IN" b="1" dirty="0">
                <a:latin typeface="Times New Roman" pitchFamily="18" charset="0"/>
                <a:cs typeface="Times New Roman" pitchFamily="18" charset="0"/>
              </a:rPr>
              <a:t>Evaluation of Expressions</a:t>
            </a:r>
          </a:p>
          <a:p>
            <a:pPr marL="109728" indent="0" algn="just">
              <a:buNone/>
            </a:pPr>
            <a:r>
              <a:rPr lang="en-IN" sz="2400" i="1" dirty="0">
                <a:latin typeface="Times New Roman" pitchFamily="18" charset="0"/>
                <a:cs typeface="Times New Roman" pitchFamily="18" charset="0"/>
              </a:rPr>
              <a:t>Expressions are evaluated using an assignment statement of the form:</a:t>
            </a:r>
          </a:p>
          <a:p>
            <a:pPr marL="109728" indent="0" algn="just">
              <a:buNone/>
            </a:pPr>
            <a:r>
              <a:rPr lang="en-IN" sz="2400" i="1" dirty="0"/>
              <a:t> </a:t>
            </a:r>
            <a:r>
              <a:rPr lang="en-IN" sz="2400" b="1" i="1" dirty="0">
                <a:latin typeface="Times New Roman" pitchFamily="18" charset="0"/>
                <a:cs typeface="Times New Roman" pitchFamily="18" charset="0"/>
              </a:rPr>
              <a:t>Variable=expression;</a:t>
            </a:r>
          </a:p>
          <a:p>
            <a:pPr algn="just"/>
            <a:r>
              <a:rPr lang="en-IN" sz="2400" i="1" dirty="0">
                <a:latin typeface="Times New Roman" pitchFamily="18" charset="0"/>
                <a:cs typeface="Times New Roman" pitchFamily="18" charset="0"/>
              </a:rPr>
              <a:t>Variable is any valid C variable </a:t>
            </a:r>
            <a:r>
              <a:rPr lang="en-US" sz="2400" i="1" dirty="0">
                <a:latin typeface="Times New Roman" pitchFamily="18" charset="0"/>
                <a:cs typeface="Times New Roman" pitchFamily="18" charset="0"/>
              </a:rPr>
              <a:t>name. When the statement like the above form is encountered, the expression is evaluated first and then the value is assigned to the variable on the left hand side.</a:t>
            </a:r>
          </a:p>
          <a:p>
            <a:pPr algn="just"/>
            <a:r>
              <a:rPr lang="en-US" sz="2400" i="1" dirty="0">
                <a:latin typeface="Times New Roman" pitchFamily="18" charset="0"/>
                <a:cs typeface="Times New Roman" pitchFamily="18" charset="0"/>
              </a:rPr>
              <a:t>All variables used in the expression must be declared and assigned values before evaluation is attempted. </a:t>
            </a:r>
          </a:p>
          <a:p>
            <a:pPr algn="just"/>
            <a:r>
              <a:rPr lang="en-US" sz="2400" i="1" dirty="0">
                <a:latin typeface="Times New Roman" pitchFamily="18" charset="0"/>
                <a:cs typeface="Times New Roman" pitchFamily="18" charset="0"/>
              </a:rPr>
              <a:t>Examples of expressions are:</a:t>
            </a:r>
          </a:p>
          <a:p>
            <a:pPr marL="109728" indent="0">
              <a:buNone/>
            </a:pPr>
            <a:r>
              <a:rPr lang="en-US" sz="2400" i="1" dirty="0">
                <a:latin typeface="Times New Roman" pitchFamily="18" charset="0"/>
                <a:cs typeface="Times New Roman" pitchFamily="18" charset="0"/>
              </a:rPr>
              <a:t>X=a*b-c;</a:t>
            </a:r>
          </a:p>
          <a:p>
            <a:pPr marL="109728" indent="0">
              <a:buNone/>
            </a:pPr>
            <a:r>
              <a:rPr lang="en-US" sz="2400" i="1" dirty="0">
                <a:latin typeface="Times New Roman" pitchFamily="18" charset="0"/>
                <a:cs typeface="Times New Roman" pitchFamily="18" charset="0"/>
              </a:rPr>
              <a:t>Y=b/c*a;</a:t>
            </a:r>
          </a:p>
          <a:p>
            <a:pPr marL="109728" indent="0">
              <a:buNone/>
            </a:pPr>
            <a:r>
              <a:rPr lang="en-US" sz="2400" i="1" dirty="0">
                <a:latin typeface="Times New Roman" pitchFamily="18" charset="0"/>
                <a:cs typeface="Times New Roman" pitchFamily="18" charset="0"/>
              </a:rPr>
              <a:t>Z=a-b/</a:t>
            </a:r>
            <a:r>
              <a:rPr lang="en-US" sz="2400" i="1" dirty="0" err="1">
                <a:latin typeface="Times New Roman" pitchFamily="18" charset="0"/>
                <a:cs typeface="Times New Roman" pitchFamily="18" charset="0"/>
              </a:rPr>
              <a:t>c+d</a:t>
            </a:r>
            <a:r>
              <a:rPr lang="en-US" sz="2400" i="1" dirty="0">
                <a:latin typeface="Times New Roman" pitchFamily="18" charset="0"/>
                <a:cs typeface="Times New Roman" pitchFamily="18" charset="0"/>
              </a:rPr>
              <a:t>;</a:t>
            </a:r>
          </a:p>
          <a:p>
            <a:pPr marL="109728" indent="0">
              <a:buNone/>
            </a:pPr>
            <a:endParaRPr lang="en-IN" sz="2400" b="1" dirty="0"/>
          </a:p>
          <a:p>
            <a:pPr marL="109728" indent="0">
              <a:buNone/>
            </a:pPr>
            <a:endParaRPr lang="en-IN" sz="2400" b="1" dirty="0"/>
          </a:p>
          <a:p>
            <a:pPr marL="109728" indent="0">
              <a:buNone/>
            </a:pPr>
            <a:endParaRPr lang="en-IN" sz="2400" dirty="0"/>
          </a:p>
        </p:txBody>
      </p:sp>
    </p:spTree>
    <p:extLst>
      <p:ext uri="{BB962C8B-B14F-4D97-AF65-F5344CB8AC3E}">
        <p14:creationId xmlns:p14="http://schemas.microsoft.com/office/powerpoint/2010/main" val="344603583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IN" dirty="0">
                <a:latin typeface="Times New Roman" pitchFamily="18" charset="0"/>
                <a:cs typeface="Times New Roman" pitchFamily="18" charset="0"/>
              </a:rPr>
              <a:t>First</a:t>
            </a:r>
            <a:r>
              <a:rPr lang="en-IN">
                <a:latin typeface="Times New Roman" pitchFamily="18" charset="0"/>
                <a:cs typeface="Times New Roman" pitchFamily="18" charset="0"/>
              </a:rPr>
              <a:t>, parenthesized </a:t>
            </a:r>
            <a:r>
              <a:rPr lang="en-IN" dirty="0">
                <a:latin typeface="Times New Roman" pitchFamily="18" charset="0"/>
                <a:cs typeface="Times New Roman" pitchFamily="18" charset="0"/>
              </a:rPr>
              <a:t>sub expression from left to right are evaluated.</a:t>
            </a:r>
          </a:p>
          <a:p>
            <a:r>
              <a:rPr lang="en-IN" dirty="0">
                <a:latin typeface="Times New Roman" pitchFamily="18" charset="0"/>
                <a:cs typeface="Times New Roman" pitchFamily="18" charset="0"/>
              </a:rPr>
              <a:t>If parentheses are nested, the evaluation begins with the innermost sub-expression.</a:t>
            </a:r>
          </a:p>
          <a:p>
            <a:r>
              <a:rPr lang="en-IN" dirty="0">
                <a:latin typeface="Times New Roman" pitchFamily="18" charset="0"/>
                <a:cs typeface="Times New Roman" pitchFamily="18" charset="0"/>
              </a:rPr>
              <a:t>The precedence rule is applied in determining the order of application of operators in evaluating sub-expressions.</a:t>
            </a:r>
          </a:p>
          <a:p>
            <a:r>
              <a:rPr lang="en-IN" dirty="0">
                <a:latin typeface="Times New Roman" pitchFamily="18" charset="0"/>
                <a:cs typeface="Times New Roman" pitchFamily="18" charset="0"/>
              </a:rPr>
              <a:t>The associativity rule is applied when two or more  operators of the same precedence level appear in a sub-expression.</a:t>
            </a:r>
          </a:p>
          <a:p>
            <a:r>
              <a:rPr lang="en-IN" dirty="0">
                <a:latin typeface="Times New Roman" pitchFamily="18" charset="0"/>
                <a:cs typeface="Times New Roman" pitchFamily="18" charset="0"/>
              </a:rPr>
              <a:t>Arithmetic expressions are evaluated from left to right using the rules of precedence.</a:t>
            </a:r>
          </a:p>
          <a:p>
            <a:r>
              <a:rPr lang="en-IN" dirty="0">
                <a:latin typeface="Times New Roman" pitchFamily="18" charset="0"/>
                <a:cs typeface="Times New Roman" pitchFamily="18" charset="0"/>
              </a:rPr>
              <a:t>When parentheses are used, the expressions within parentheses assume highest priority</a:t>
            </a:r>
          </a:p>
        </p:txBody>
      </p:sp>
      <p:sp>
        <p:nvSpPr>
          <p:cNvPr id="3" name="Title 2"/>
          <p:cNvSpPr>
            <a:spLocks noGrp="1"/>
          </p:cNvSpPr>
          <p:nvPr>
            <p:ph type="title"/>
          </p:nvPr>
        </p:nvSpPr>
        <p:spPr/>
        <p:txBody>
          <a:bodyPr/>
          <a:lstStyle/>
          <a:p>
            <a:r>
              <a:rPr lang="en-IN" dirty="0">
                <a:latin typeface="Times New Roman" pitchFamily="18" charset="0"/>
                <a:cs typeface="Times New Roman" pitchFamily="18" charset="0"/>
              </a:rPr>
              <a:t>Rules of Evolution Expression </a:t>
            </a:r>
          </a:p>
        </p:txBody>
      </p:sp>
    </p:spTree>
    <p:extLst>
      <p:ext uri="{BB962C8B-B14F-4D97-AF65-F5344CB8AC3E}">
        <p14:creationId xmlns:p14="http://schemas.microsoft.com/office/powerpoint/2010/main" val="29324940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a:t> </a:t>
            </a:r>
          </a:p>
          <a:p>
            <a:pPr marL="0" indent="0">
              <a:buNone/>
            </a:pPr>
            <a:r>
              <a:rPr lang="en-US" b="1" dirty="0">
                <a:latin typeface="Times New Roman" pitchFamily="18" charset="0"/>
                <a:cs typeface="Times New Roman" pitchFamily="18" charset="0"/>
              </a:rPr>
              <a:t>5.Maintaining the program </a:t>
            </a:r>
          </a:p>
          <a:p>
            <a:pPr marL="0" indent="0">
              <a:buNone/>
            </a:pPr>
            <a:r>
              <a:rPr lang="en-US" dirty="0">
                <a:latin typeface="Times New Roman" pitchFamily="18" charset="0"/>
                <a:cs typeface="Times New Roman" pitchFamily="18" charset="0"/>
              </a:rPr>
              <a:t>    It means periodic review of the programs and </a:t>
            </a:r>
          </a:p>
          <a:p>
            <a:pPr marL="0" indent="0">
              <a:buNone/>
            </a:pPr>
            <a:r>
              <a:rPr lang="en-US" dirty="0">
                <a:latin typeface="Times New Roman" pitchFamily="18" charset="0"/>
                <a:cs typeface="Times New Roman" pitchFamily="18" charset="0"/>
              </a:rPr>
              <a:t>    modifications based on user requirements.</a:t>
            </a:r>
            <a:endParaRPr lang="en-IN" dirty="0">
              <a:latin typeface="Times New Roman" pitchFamily="18" charset="0"/>
              <a:cs typeface="Times New Roman" pitchFamily="18" charset="0"/>
            </a:endParaRPr>
          </a:p>
        </p:txBody>
      </p:sp>
      <p:sp>
        <p:nvSpPr>
          <p:cNvPr id="2" name="Title 1"/>
          <p:cNvSpPr>
            <a:spLocks noGrp="1"/>
          </p:cNvSpPr>
          <p:nvPr>
            <p:ph type="title"/>
          </p:nvPr>
        </p:nvSpPr>
        <p:spPr/>
        <p:txBody>
          <a:bodyPr/>
          <a:lstStyle/>
          <a:p>
            <a:endParaRPr lang="en-IN" dirty="0"/>
          </a:p>
        </p:txBody>
      </p:sp>
    </p:spTree>
    <p:extLst>
      <p:ext uri="{BB962C8B-B14F-4D97-AF65-F5344CB8AC3E}">
        <p14:creationId xmlns:p14="http://schemas.microsoft.com/office/powerpoint/2010/main" val="170509039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76672"/>
            <a:ext cx="8229600" cy="5904656"/>
          </a:xfrm>
        </p:spPr>
        <p:txBody>
          <a:bodyPr>
            <a:normAutofit fontScale="70000" lnSpcReduction="20000"/>
          </a:bodyPr>
          <a:lstStyle/>
          <a:p>
            <a:pPr marL="109728" indent="0" algn="just">
              <a:buNone/>
            </a:pPr>
            <a:r>
              <a:rPr lang="en-IN" sz="4500" b="1" dirty="0">
                <a:latin typeface="Times New Roman" pitchFamily="18" charset="0"/>
                <a:cs typeface="Times New Roman" pitchFamily="18" charset="0"/>
              </a:rPr>
              <a:t>Precedence of Arithmetic Operators</a:t>
            </a:r>
          </a:p>
          <a:p>
            <a:pPr marL="109728" indent="0" algn="just">
              <a:buNone/>
            </a:pPr>
            <a:endParaRPr lang="en-IN" sz="4500" b="1" dirty="0">
              <a:latin typeface="Times New Roman" pitchFamily="18" charset="0"/>
              <a:cs typeface="Times New Roman" pitchFamily="18" charset="0"/>
            </a:endParaRPr>
          </a:p>
          <a:p>
            <a:pPr marL="109728" indent="0" algn="just">
              <a:buNone/>
            </a:pPr>
            <a:r>
              <a:rPr lang="en-IN" sz="3800" dirty="0">
                <a:latin typeface="Times New Roman" pitchFamily="18" charset="0"/>
                <a:cs typeface="Times New Roman" pitchFamily="18" charset="0"/>
              </a:rPr>
              <a:t>An Arithmetic expression without parentheses will be evaluated from left to right using the rules of precedence of operators.</a:t>
            </a:r>
          </a:p>
          <a:p>
            <a:pPr marL="109728" indent="0" algn="just">
              <a:buNone/>
            </a:pPr>
            <a:r>
              <a:rPr lang="en-IN" sz="3800" dirty="0">
                <a:latin typeface="Times New Roman" pitchFamily="18" charset="0"/>
                <a:cs typeface="Times New Roman" pitchFamily="18" charset="0"/>
              </a:rPr>
              <a:t>There are two distinct priority levels of arithmetic operator in C:</a:t>
            </a:r>
          </a:p>
          <a:p>
            <a:pPr marL="109728" indent="0" algn="just">
              <a:buNone/>
            </a:pPr>
            <a:r>
              <a:rPr lang="en-IN" sz="3800" dirty="0">
                <a:latin typeface="Times New Roman" pitchFamily="18" charset="0"/>
                <a:cs typeface="Times New Roman" pitchFamily="18" charset="0"/>
              </a:rPr>
              <a:t>High Priority  * / %</a:t>
            </a:r>
          </a:p>
          <a:p>
            <a:pPr marL="109728" indent="0" algn="just">
              <a:buNone/>
            </a:pPr>
            <a:r>
              <a:rPr lang="en-IN" sz="3800" dirty="0">
                <a:latin typeface="Times New Roman" pitchFamily="18" charset="0"/>
                <a:cs typeface="Times New Roman" pitchFamily="18" charset="0"/>
              </a:rPr>
              <a:t>Low Priority   + -</a:t>
            </a:r>
          </a:p>
          <a:p>
            <a:pPr marL="109728" indent="0" algn="just">
              <a:buNone/>
            </a:pPr>
            <a:r>
              <a:rPr lang="en-IN" sz="3800" dirty="0">
                <a:latin typeface="Times New Roman" pitchFamily="18" charset="0"/>
                <a:cs typeface="Times New Roman" pitchFamily="18" charset="0"/>
              </a:rPr>
              <a:t>The basic evalutaion procedure includes two left to right passes through the expression.</a:t>
            </a:r>
          </a:p>
          <a:p>
            <a:pPr marL="109728" indent="0" algn="just">
              <a:buNone/>
            </a:pPr>
            <a:r>
              <a:rPr lang="en-IN" sz="3800" dirty="0">
                <a:latin typeface="Times New Roman" pitchFamily="18" charset="0"/>
                <a:cs typeface="Times New Roman" pitchFamily="18" charset="0"/>
              </a:rPr>
              <a:t>During the first pass, higher priority operators(if any) are applied as they are encountered. </a:t>
            </a:r>
          </a:p>
          <a:p>
            <a:pPr marL="109728" indent="0" algn="just">
              <a:buNone/>
            </a:pPr>
            <a:r>
              <a:rPr lang="en-IN" sz="3800" dirty="0">
                <a:latin typeface="Times New Roman" pitchFamily="18" charset="0"/>
                <a:cs typeface="Times New Roman" pitchFamily="18" charset="0"/>
              </a:rPr>
              <a:t>During the second pass, the low  priority operators(if any) are applied as they are encountered</a:t>
            </a:r>
            <a:r>
              <a:rPr lang="en-IN" sz="3200" dirty="0">
                <a:latin typeface="Times New Roman" pitchFamily="18" charset="0"/>
                <a:cs typeface="Times New Roman" pitchFamily="18" charset="0"/>
              </a:rPr>
              <a:t>. </a:t>
            </a:r>
          </a:p>
          <a:p>
            <a:pPr marL="109728" indent="0">
              <a:buNone/>
            </a:pPr>
            <a:endParaRPr lang="en-IN" sz="2200" dirty="0">
              <a:latin typeface="Times New Roman" pitchFamily="18" charset="0"/>
              <a:cs typeface="Times New Roman" pitchFamily="18" charset="0"/>
            </a:endParaRPr>
          </a:p>
        </p:txBody>
      </p:sp>
    </p:spTree>
    <p:extLst>
      <p:ext uri="{BB962C8B-B14F-4D97-AF65-F5344CB8AC3E}">
        <p14:creationId xmlns:p14="http://schemas.microsoft.com/office/powerpoint/2010/main" val="260224002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04664"/>
            <a:ext cx="8229600" cy="6120680"/>
          </a:xfrm>
        </p:spPr>
        <p:txBody>
          <a:bodyPr>
            <a:normAutofit/>
          </a:bodyPr>
          <a:lstStyle/>
          <a:p>
            <a:pPr marL="109728" indent="0">
              <a:buNone/>
            </a:pPr>
            <a:r>
              <a:rPr lang="en-IN" sz="2400" dirty="0">
                <a:latin typeface="Times New Roman" pitchFamily="18" charset="0"/>
                <a:cs typeface="Times New Roman" pitchFamily="18" charset="0"/>
              </a:rPr>
              <a:t>Ex: x=a-b/3+c*2-1</a:t>
            </a:r>
          </a:p>
          <a:p>
            <a:pPr marL="109728" indent="0">
              <a:buNone/>
            </a:pPr>
            <a:r>
              <a:rPr lang="en-IN" sz="2400" dirty="0">
                <a:latin typeface="Times New Roman" pitchFamily="18" charset="0"/>
                <a:cs typeface="Times New Roman" pitchFamily="18" charset="0"/>
              </a:rPr>
              <a:t> when a=9, b=12, and c=3 the statement becomes</a:t>
            </a:r>
          </a:p>
          <a:p>
            <a:pPr marL="109728" indent="0">
              <a:buNone/>
            </a:pPr>
            <a:r>
              <a:rPr lang="en-IN" sz="2400" dirty="0">
                <a:latin typeface="Times New Roman" pitchFamily="18" charset="0"/>
                <a:cs typeface="Times New Roman" pitchFamily="18" charset="0"/>
              </a:rPr>
              <a:t>x= 9-12/3+3*2-1</a:t>
            </a:r>
          </a:p>
          <a:p>
            <a:pPr marL="109728" indent="0">
              <a:buNone/>
            </a:pPr>
            <a:r>
              <a:rPr lang="en-IN" sz="2400" b="1" dirty="0">
                <a:latin typeface="Times New Roman" pitchFamily="18" charset="0"/>
                <a:cs typeface="Times New Roman" pitchFamily="18" charset="0"/>
              </a:rPr>
              <a:t>First pass</a:t>
            </a:r>
          </a:p>
          <a:p>
            <a:pPr marL="109728" indent="0">
              <a:buNone/>
            </a:pPr>
            <a:r>
              <a:rPr lang="en-IN" sz="2400" dirty="0">
                <a:latin typeface="Times New Roman" pitchFamily="18" charset="0"/>
                <a:cs typeface="Times New Roman" pitchFamily="18" charset="0"/>
              </a:rPr>
              <a:t>Step1: x=9-4+3*2-1</a:t>
            </a:r>
          </a:p>
          <a:p>
            <a:pPr marL="109728" indent="0">
              <a:buNone/>
            </a:pPr>
            <a:r>
              <a:rPr lang="en-IN" sz="2400" dirty="0">
                <a:latin typeface="Times New Roman" pitchFamily="18" charset="0"/>
                <a:cs typeface="Times New Roman" pitchFamily="18" charset="0"/>
              </a:rPr>
              <a:t>Step2: x=9-4+6-1</a:t>
            </a:r>
          </a:p>
          <a:p>
            <a:pPr marL="109728" indent="0">
              <a:buNone/>
            </a:pPr>
            <a:r>
              <a:rPr lang="en-IN" sz="2400" b="1" dirty="0">
                <a:latin typeface="Times New Roman" pitchFamily="18" charset="0"/>
                <a:cs typeface="Times New Roman" pitchFamily="18" charset="0"/>
              </a:rPr>
              <a:t>Second pass</a:t>
            </a:r>
          </a:p>
          <a:p>
            <a:pPr marL="109728" indent="0">
              <a:buNone/>
            </a:pPr>
            <a:r>
              <a:rPr lang="en-IN" sz="2400" dirty="0">
                <a:latin typeface="Times New Roman" pitchFamily="18" charset="0"/>
                <a:cs typeface="Times New Roman" pitchFamily="18" charset="0"/>
              </a:rPr>
              <a:t>Step3: x=5+6-1</a:t>
            </a:r>
          </a:p>
          <a:p>
            <a:pPr marL="109728" indent="0">
              <a:buNone/>
            </a:pPr>
            <a:r>
              <a:rPr lang="en-IN" sz="2400" dirty="0">
                <a:latin typeface="Times New Roman" pitchFamily="18" charset="0"/>
                <a:cs typeface="Times New Roman" pitchFamily="18" charset="0"/>
              </a:rPr>
              <a:t>Step4: x=11-1</a:t>
            </a:r>
          </a:p>
          <a:p>
            <a:pPr marL="109728" indent="0">
              <a:buNone/>
            </a:pPr>
            <a:r>
              <a:rPr lang="en-IN" sz="2400" dirty="0">
                <a:latin typeface="Times New Roman" pitchFamily="18" charset="0"/>
                <a:cs typeface="Times New Roman" pitchFamily="18" charset="0"/>
              </a:rPr>
              <a:t>Step5: x=10</a:t>
            </a:r>
          </a:p>
        </p:txBody>
      </p:sp>
    </p:spTree>
    <p:extLst>
      <p:ext uri="{BB962C8B-B14F-4D97-AF65-F5344CB8AC3E}">
        <p14:creationId xmlns:p14="http://schemas.microsoft.com/office/powerpoint/2010/main" val="356234922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60648"/>
            <a:ext cx="8229600" cy="6192688"/>
          </a:xfrm>
        </p:spPr>
        <p:txBody>
          <a:bodyPr>
            <a:noAutofit/>
          </a:bodyPr>
          <a:lstStyle/>
          <a:p>
            <a:pPr marL="109728" indent="0">
              <a:buNone/>
            </a:pPr>
            <a:r>
              <a:rPr lang="en-US" sz="2400" b="1" dirty="0">
                <a:latin typeface="Times New Roman" pitchFamily="18" charset="0"/>
                <a:cs typeface="Times New Roman" pitchFamily="18" charset="0"/>
              </a:rPr>
              <a:t>Operator precedence and associativity</a:t>
            </a:r>
          </a:p>
          <a:p>
            <a:endParaRPr lang="en-US" sz="2000" dirty="0">
              <a:latin typeface="Times New Roman" pitchFamily="18" charset="0"/>
              <a:cs typeface="Times New Roman" pitchFamily="18" charset="0"/>
            </a:endParaRPr>
          </a:p>
          <a:p>
            <a:r>
              <a:rPr lang="en-US" sz="2000" dirty="0">
                <a:latin typeface="Times New Roman" pitchFamily="18" charset="0"/>
                <a:cs typeface="Times New Roman" pitchFamily="18" charset="0"/>
              </a:rPr>
              <a:t>The sequence in which operations are carried out in an expression in C is determined by operator precedence. It specifies which operators are evaluated first and which are evaluated last when multiple operators are present in an expression. The following is a list of operators in C sorted by precedence, from highest to lowest:</a:t>
            </a:r>
          </a:p>
          <a:p>
            <a:r>
              <a:rPr lang="en-US" sz="2000" b="1" dirty="0">
                <a:latin typeface="Times New Roman" pitchFamily="18" charset="0"/>
                <a:cs typeface="Times New Roman" pitchFamily="18" charset="0"/>
              </a:rPr>
              <a:t>Parentheses ()</a:t>
            </a:r>
            <a:r>
              <a:rPr lang="en-US" sz="2000" dirty="0">
                <a:latin typeface="Times New Roman" pitchFamily="18" charset="0"/>
                <a:cs typeface="Times New Roman" pitchFamily="18" charset="0"/>
              </a:rPr>
              <a:t> - Expressions enclosed in parentheses are evaluated first.</a:t>
            </a:r>
          </a:p>
          <a:p>
            <a:r>
              <a:rPr lang="en-US" sz="2000" b="1" dirty="0">
                <a:latin typeface="Times New Roman" pitchFamily="18" charset="0"/>
                <a:cs typeface="Times New Roman" pitchFamily="18" charset="0"/>
              </a:rPr>
              <a:t>Postfix increment/decrement (++/--):</a:t>
            </a:r>
            <a:r>
              <a:rPr lang="en-US" sz="2000" dirty="0">
                <a:latin typeface="Times New Roman" pitchFamily="18" charset="0"/>
                <a:cs typeface="Times New Roman" pitchFamily="18" charset="0"/>
              </a:rPr>
              <a:t> These operators increase or decrease the value of a variable by 1 after the expression is evaluated.</a:t>
            </a:r>
          </a:p>
          <a:p>
            <a:r>
              <a:rPr lang="en-US" sz="2000" b="1" dirty="0">
                <a:latin typeface="Times New Roman" pitchFamily="18" charset="0"/>
                <a:cs typeface="Times New Roman" pitchFamily="18" charset="0"/>
              </a:rPr>
              <a:t>Prefix increment/decrement (++/--):</a:t>
            </a:r>
            <a:r>
              <a:rPr lang="en-US" sz="2000" dirty="0">
                <a:latin typeface="Times New Roman" pitchFamily="18" charset="0"/>
                <a:cs typeface="Times New Roman" pitchFamily="18" charset="0"/>
              </a:rPr>
              <a:t> These operators increase or decrease the value of a variable by 1 before the expression is evaluated.</a:t>
            </a:r>
          </a:p>
          <a:p>
            <a:r>
              <a:rPr lang="en-US" sz="2000" b="1" dirty="0">
                <a:latin typeface="Times New Roman" pitchFamily="18" charset="0"/>
                <a:cs typeface="Times New Roman" pitchFamily="18" charset="0"/>
              </a:rPr>
              <a:t>Unary plus/minus (+/-):</a:t>
            </a:r>
            <a:r>
              <a:rPr lang="en-US" sz="2000" dirty="0">
                <a:latin typeface="Times New Roman" pitchFamily="18" charset="0"/>
                <a:cs typeface="Times New Roman" pitchFamily="18" charset="0"/>
              </a:rPr>
              <a:t> These operators are used to specify the sign of a value.</a:t>
            </a:r>
          </a:p>
          <a:p>
            <a:r>
              <a:rPr lang="en-US" sz="2000" b="1" dirty="0">
                <a:latin typeface="Times New Roman" pitchFamily="18" charset="0"/>
                <a:cs typeface="Times New Roman" pitchFamily="18" charset="0"/>
              </a:rPr>
              <a:t>Logical negation (!):</a:t>
            </a:r>
            <a:r>
              <a:rPr lang="en-US" sz="2000" dirty="0">
                <a:latin typeface="Times New Roman" pitchFamily="18" charset="0"/>
                <a:cs typeface="Times New Roman" pitchFamily="18" charset="0"/>
              </a:rPr>
              <a:t> The logical negation (!) operator is used to make a </a:t>
            </a:r>
            <a:r>
              <a:rPr lang="en-US" sz="2000" dirty="0" err="1">
                <a:latin typeface="Times New Roman" pitchFamily="18" charset="0"/>
                <a:cs typeface="Times New Roman" pitchFamily="18" charset="0"/>
              </a:rPr>
              <a:t>boolean</a:t>
            </a:r>
            <a:r>
              <a:rPr lang="en-US" sz="2000" dirty="0">
                <a:latin typeface="Times New Roman" pitchFamily="18" charset="0"/>
                <a:cs typeface="Times New Roman" pitchFamily="18" charset="0"/>
              </a:rPr>
              <a:t> expression's logical meaning the opposite.</a:t>
            </a:r>
          </a:p>
          <a:p>
            <a:r>
              <a:rPr lang="en-US" sz="2000" b="1" dirty="0">
                <a:latin typeface="Times New Roman" pitchFamily="18" charset="0"/>
                <a:cs typeface="Times New Roman" pitchFamily="18" charset="0"/>
              </a:rPr>
              <a:t>Bitwise complement (~):</a:t>
            </a:r>
            <a:r>
              <a:rPr lang="en-US" sz="2000" dirty="0">
                <a:latin typeface="Times New Roman" pitchFamily="18" charset="0"/>
                <a:cs typeface="Times New Roman" pitchFamily="18" charset="0"/>
              </a:rPr>
              <a:t> This operator is used to flip the bits of a value.</a:t>
            </a:r>
          </a:p>
          <a:p>
            <a:pPr marL="109728" indent="0">
              <a:buNone/>
            </a:pPr>
            <a:endParaRPr lang="en-IN" sz="2000" dirty="0">
              <a:latin typeface="Times New Roman" pitchFamily="18" charset="0"/>
              <a:cs typeface="Times New Roman" pitchFamily="18" charset="0"/>
            </a:endParaRPr>
          </a:p>
        </p:txBody>
      </p:sp>
    </p:spTree>
    <p:extLst>
      <p:ext uri="{BB962C8B-B14F-4D97-AF65-F5344CB8AC3E}">
        <p14:creationId xmlns:p14="http://schemas.microsoft.com/office/powerpoint/2010/main" val="157228088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80728"/>
            <a:ext cx="8229600" cy="5026563"/>
          </a:xfrm>
        </p:spPr>
        <p:txBody>
          <a:bodyPr>
            <a:normAutofit fontScale="85000" lnSpcReduction="10000"/>
          </a:bodyPr>
          <a:lstStyle/>
          <a:p>
            <a:r>
              <a:rPr lang="en-US" sz="2800" b="1" dirty="0">
                <a:latin typeface="Times New Roman" pitchFamily="18" charset="0"/>
                <a:cs typeface="Times New Roman" pitchFamily="18" charset="0"/>
              </a:rPr>
              <a:t>Casts:</a:t>
            </a:r>
            <a:r>
              <a:rPr lang="en-US" sz="2800" dirty="0">
                <a:latin typeface="Times New Roman" pitchFamily="18" charset="0"/>
                <a:cs typeface="Times New Roman" pitchFamily="18" charset="0"/>
              </a:rPr>
              <a:t> These operators are employed to change an expression's type into another type.</a:t>
            </a:r>
          </a:p>
          <a:p>
            <a:r>
              <a:rPr lang="en-US" sz="2800" b="1" dirty="0">
                <a:latin typeface="Times New Roman" pitchFamily="18" charset="0"/>
                <a:cs typeface="Times New Roman" pitchFamily="18" charset="0"/>
              </a:rPr>
              <a:t>Multiplication/division/modulo (* / %):</a:t>
            </a:r>
            <a:r>
              <a:rPr lang="en-US" sz="2800" dirty="0">
                <a:latin typeface="Times New Roman" pitchFamily="18" charset="0"/>
                <a:cs typeface="Times New Roman" pitchFamily="18" charset="0"/>
              </a:rPr>
              <a:t> These operators perform multiplication, division, and modulo operations.</a:t>
            </a:r>
          </a:p>
          <a:p>
            <a:r>
              <a:rPr lang="en-US" sz="2800" b="1" dirty="0">
                <a:latin typeface="Times New Roman" pitchFamily="18" charset="0"/>
                <a:cs typeface="Times New Roman" pitchFamily="18" charset="0"/>
              </a:rPr>
              <a:t>Addition/subtraction (+ -):</a:t>
            </a:r>
            <a:r>
              <a:rPr lang="en-US" sz="2800" dirty="0">
                <a:latin typeface="Times New Roman" pitchFamily="18" charset="0"/>
                <a:cs typeface="Times New Roman" pitchFamily="18" charset="0"/>
              </a:rPr>
              <a:t> These operators perform addition and subtraction operations.</a:t>
            </a:r>
          </a:p>
          <a:p>
            <a:r>
              <a:rPr lang="en-US" sz="2800" b="1" dirty="0">
                <a:latin typeface="Times New Roman" pitchFamily="18" charset="0"/>
                <a:cs typeface="Times New Roman" pitchFamily="18" charset="0"/>
              </a:rPr>
              <a:t>Bitwise shift (&lt;&lt; &gt;&gt;):</a:t>
            </a:r>
            <a:r>
              <a:rPr lang="en-US" sz="2800" dirty="0">
                <a:latin typeface="Times New Roman" pitchFamily="18" charset="0"/>
                <a:cs typeface="Times New Roman" pitchFamily="18" charset="0"/>
              </a:rPr>
              <a:t> These operators are employed to left- or right-shift the bits of a number.</a:t>
            </a:r>
          </a:p>
          <a:p>
            <a:r>
              <a:rPr lang="en-US" sz="2800" b="1" dirty="0">
                <a:latin typeface="Times New Roman" pitchFamily="18" charset="0"/>
                <a:cs typeface="Times New Roman" pitchFamily="18" charset="0"/>
              </a:rPr>
              <a:t>Relational operators (&lt; &lt;= &gt; &gt;=):</a:t>
            </a:r>
            <a:r>
              <a:rPr lang="en-US" sz="2800" dirty="0">
                <a:latin typeface="Times New Roman" pitchFamily="18" charset="0"/>
                <a:cs typeface="Times New Roman" pitchFamily="18" charset="0"/>
              </a:rPr>
              <a:t> These operators perform a comparison between two numbers and provide a </a:t>
            </a:r>
            <a:r>
              <a:rPr lang="en-US" sz="2800" dirty="0" err="1">
                <a:latin typeface="Times New Roman" pitchFamily="18" charset="0"/>
                <a:cs typeface="Times New Roman" pitchFamily="18" charset="0"/>
              </a:rPr>
              <a:t>boolean</a:t>
            </a:r>
            <a:r>
              <a:rPr lang="en-US" sz="2800" dirty="0">
                <a:latin typeface="Times New Roman" pitchFamily="18" charset="0"/>
                <a:cs typeface="Times New Roman" pitchFamily="18" charset="0"/>
              </a:rPr>
              <a:t> result as a result.</a:t>
            </a:r>
          </a:p>
          <a:p>
            <a:r>
              <a:rPr lang="en-US" sz="2800" b="1" dirty="0">
                <a:latin typeface="Times New Roman" pitchFamily="18" charset="0"/>
                <a:cs typeface="Times New Roman" pitchFamily="18" charset="0"/>
              </a:rPr>
              <a:t>The equality operators (==!=):</a:t>
            </a:r>
            <a:r>
              <a:rPr lang="en-US" sz="2800" dirty="0">
                <a:latin typeface="Times New Roman" pitchFamily="18" charset="0"/>
                <a:cs typeface="Times New Roman" pitchFamily="18" charset="0"/>
              </a:rPr>
              <a:t> These operators compare two values to see if they are equal and then deliver a </a:t>
            </a:r>
            <a:r>
              <a:rPr lang="en-US" sz="2800" dirty="0" err="1">
                <a:latin typeface="Times New Roman" pitchFamily="18" charset="0"/>
                <a:cs typeface="Times New Roman" pitchFamily="18" charset="0"/>
              </a:rPr>
              <a:t>boolean</a:t>
            </a:r>
            <a:r>
              <a:rPr lang="en-US" sz="2800" dirty="0">
                <a:latin typeface="Times New Roman" pitchFamily="18" charset="0"/>
                <a:cs typeface="Times New Roman" pitchFamily="18" charset="0"/>
              </a:rPr>
              <a:t> result based on the comparison</a:t>
            </a:r>
          </a:p>
          <a:p>
            <a:endParaRPr lang="en-IN" dirty="0"/>
          </a:p>
        </p:txBody>
      </p:sp>
    </p:spTree>
    <p:extLst>
      <p:ext uri="{BB962C8B-B14F-4D97-AF65-F5344CB8AC3E}">
        <p14:creationId xmlns:p14="http://schemas.microsoft.com/office/powerpoint/2010/main" val="127705445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32656"/>
            <a:ext cx="8229600" cy="5832648"/>
          </a:xfrm>
        </p:spPr>
        <p:txBody>
          <a:bodyPr>
            <a:noAutofit/>
          </a:bodyPr>
          <a:lstStyle/>
          <a:p>
            <a:endParaRPr lang="en-US" sz="2000" b="1" dirty="0">
              <a:latin typeface="Times New Roman" pitchFamily="18" charset="0"/>
              <a:cs typeface="Times New Roman" pitchFamily="18" charset="0"/>
            </a:endParaRPr>
          </a:p>
          <a:p>
            <a:r>
              <a:rPr lang="en-US" sz="2000" b="1" dirty="0">
                <a:latin typeface="Times New Roman" pitchFamily="18" charset="0"/>
                <a:cs typeface="Times New Roman" pitchFamily="18" charset="0"/>
              </a:rPr>
              <a:t>Bitwise AND (&amp;):</a:t>
            </a:r>
            <a:r>
              <a:rPr lang="en-US" sz="2000" dirty="0">
                <a:latin typeface="Times New Roman" pitchFamily="18" charset="0"/>
                <a:cs typeface="Times New Roman" pitchFamily="18" charset="0"/>
              </a:rPr>
              <a:t> This operator combines two numbers in a bitwise manner.</a:t>
            </a:r>
          </a:p>
          <a:p>
            <a:r>
              <a:rPr lang="en-US" sz="2000" b="1" dirty="0">
                <a:latin typeface="Times New Roman" pitchFamily="18" charset="0"/>
                <a:cs typeface="Times New Roman" pitchFamily="18" charset="0"/>
              </a:rPr>
              <a:t>Bitwise XOR ():</a:t>
            </a:r>
            <a:r>
              <a:rPr lang="en-US" sz="2000" dirty="0">
                <a:latin typeface="Times New Roman" pitchFamily="18" charset="0"/>
                <a:cs typeface="Times New Roman" pitchFamily="18" charset="0"/>
              </a:rPr>
              <a:t> Using this operator, two numbers are bitwise </a:t>
            </a:r>
            <a:r>
              <a:rPr lang="en-US" sz="2000" dirty="0" err="1">
                <a:latin typeface="Times New Roman" pitchFamily="18" charset="0"/>
                <a:cs typeface="Times New Roman" pitchFamily="18" charset="0"/>
              </a:rPr>
              <a:t>XORed</a:t>
            </a:r>
            <a:r>
              <a:rPr lang="en-US" sz="2000" dirty="0">
                <a:latin typeface="Times New Roman" pitchFamily="18" charset="0"/>
                <a:cs typeface="Times New Roman" pitchFamily="18" charset="0"/>
              </a:rPr>
              <a:t>.</a:t>
            </a:r>
          </a:p>
          <a:p>
            <a:r>
              <a:rPr lang="en-US" sz="2000" b="1" dirty="0">
                <a:latin typeface="Times New Roman" pitchFamily="18" charset="0"/>
                <a:cs typeface="Times New Roman" pitchFamily="18" charset="0"/>
              </a:rPr>
              <a:t>Bitwise OR (|):</a:t>
            </a:r>
            <a:r>
              <a:rPr lang="en-US" sz="2000" dirty="0">
                <a:latin typeface="Times New Roman" pitchFamily="18" charset="0"/>
                <a:cs typeface="Times New Roman" pitchFamily="18" charset="0"/>
              </a:rPr>
              <a:t> This operator combines two numbers in a bitwise manner.</a:t>
            </a:r>
          </a:p>
          <a:p>
            <a:r>
              <a:rPr lang="en-US" sz="2000" b="1" dirty="0">
                <a:latin typeface="Times New Roman" pitchFamily="18" charset="0"/>
                <a:cs typeface="Times New Roman" pitchFamily="18" charset="0"/>
              </a:rPr>
              <a:t>Logical AND (&amp;&amp;):</a:t>
            </a:r>
            <a:r>
              <a:rPr lang="en-US" sz="2000" dirty="0">
                <a:latin typeface="Times New Roman" pitchFamily="18" charset="0"/>
                <a:cs typeface="Times New Roman" pitchFamily="18" charset="0"/>
              </a:rPr>
              <a:t> The logical AND operator (&amp;&amp;) applies the logical AND function to two </a:t>
            </a:r>
            <a:r>
              <a:rPr lang="en-US" sz="2000" dirty="0" err="1">
                <a:latin typeface="Times New Roman" pitchFamily="18" charset="0"/>
                <a:cs typeface="Times New Roman" pitchFamily="18" charset="0"/>
              </a:rPr>
              <a:t>boolean</a:t>
            </a:r>
            <a:r>
              <a:rPr lang="en-US" sz="2000" dirty="0">
                <a:latin typeface="Times New Roman" pitchFamily="18" charset="0"/>
                <a:cs typeface="Times New Roman" pitchFamily="18" charset="0"/>
              </a:rPr>
              <a:t> values.</a:t>
            </a:r>
          </a:p>
          <a:p>
            <a:r>
              <a:rPr lang="en-US" sz="2000" b="1" dirty="0">
                <a:latin typeface="Times New Roman" pitchFamily="18" charset="0"/>
                <a:cs typeface="Times New Roman" pitchFamily="18" charset="0"/>
              </a:rPr>
              <a:t>Logical OR (||):</a:t>
            </a:r>
            <a:r>
              <a:rPr lang="en-US" sz="2000" dirty="0">
                <a:latin typeface="Times New Roman" pitchFamily="18" charset="0"/>
                <a:cs typeface="Times New Roman" pitchFamily="18" charset="0"/>
              </a:rPr>
              <a:t> Using this operator, two </a:t>
            </a:r>
            <a:r>
              <a:rPr lang="en-US" sz="2000" dirty="0" err="1">
                <a:latin typeface="Times New Roman" pitchFamily="18" charset="0"/>
                <a:cs typeface="Times New Roman" pitchFamily="18" charset="0"/>
              </a:rPr>
              <a:t>boolean</a:t>
            </a:r>
            <a:r>
              <a:rPr lang="en-US" sz="2000" dirty="0">
                <a:latin typeface="Times New Roman" pitchFamily="18" charset="0"/>
                <a:cs typeface="Times New Roman" pitchFamily="18" charset="0"/>
              </a:rPr>
              <a:t> numbers are logically combined. Ternary conditional operator (?:): This operator allows for a conditional statement that is used to evaluate one of two expressions based on the result of a </a:t>
            </a:r>
            <a:r>
              <a:rPr lang="en-US" sz="2000" dirty="0" err="1">
                <a:latin typeface="Times New Roman" pitchFamily="18" charset="0"/>
                <a:cs typeface="Times New Roman" pitchFamily="18" charset="0"/>
              </a:rPr>
              <a:t>boolean</a:t>
            </a:r>
            <a:r>
              <a:rPr lang="en-US" sz="2000" dirty="0">
                <a:latin typeface="Times New Roman" pitchFamily="18" charset="0"/>
                <a:cs typeface="Times New Roman" pitchFamily="18" charset="0"/>
              </a:rPr>
              <a:t> expression.</a:t>
            </a:r>
          </a:p>
          <a:p>
            <a:r>
              <a:rPr lang="en-US" sz="2000" b="1" dirty="0">
                <a:latin typeface="Times New Roman" pitchFamily="18" charset="0"/>
                <a:cs typeface="Times New Roman" pitchFamily="18" charset="0"/>
              </a:rPr>
              <a:t>Assignment (= += -= *= /= %= &lt;&lt;= &gt;&gt;= &amp;= ^= |=):</a:t>
            </a:r>
            <a:r>
              <a:rPr lang="en-US" sz="2000" dirty="0">
                <a:latin typeface="Times New Roman" pitchFamily="18" charset="0"/>
                <a:cs typeface="Times New Roman" pitchFamily="18" charset="0"/>
              </a:rPr>
              <a:t> These operators are used to assign a value to a variable, or to modify the value of a variable.</a:t>
            </a:r>
          </a:p>
          <a:p>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189880286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457200" y="188640"/>
            <a:ext cx="8229600" cy="6336704"/>
          </a:xfrm>
        </p:spPr>
        <p:txBody>
          <a:bodyPr/>
          <a:lstStyle/>
          <a:p>
            <a:pPr marL="109728" indent="0">
              <a:buNone/>
            </a:pPr>
            <a:r>
              <a:rPr lang="en-IN" dirty="0">
                <a:latin typeface="Times New Roman" pitchFamily="18" charset="0"/>
                <a:cs typeface="Times New Roman" pitchFamily="18" charset="0"/>
              </a:rPr>
              <a:t>Operator precedence and associativity</a:t>
            </a:r>
          </a:p>
          <a:p>
            <a:pPr marL="109728" indent="0">
              <a:buNone/>
            </a:pPr>
            <a:endParaRPr lang="en-IN" dirty="0">
              <a:latin typeface="Times New Roman" pitchFamily="18" charset="0"/>
              <a:cs typeface="Times New Roman" pitchFamily="18" charset="0"/>
            </a:endParaRPr>
          </a:p>
          <a:p>
            <a:pPr marL="109728" indent="0">
              <a:buNone/>
            </a:pPr>
            <a:endParaRPr lang="en-IN" dirty="0"/>
          </a:p>
          <a:p>
            <a:pPr marL="109728" indent="0">
              <a:buNone/>
            </a:pPr>
            <a:endParaRPr lang="en-IN" dirty="0"/>
          </a:p>
          <a:p>
            <a:pPr marL="109728" indent="0">
              <a:buNone/>
            </a:pPr>
            <a:endParaRPr lang="en-IN"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2075" y="1052736"/>
            <a:ext cx="6419850" cy="5399881"/>
          </a:xfrm>
          <a:prstGeom prst="rect">
            <a:avLst/>
          </a:prstGeom>
        </p:spPr>
      </p:pic>
    </p:spTree>
    <p:extLst>
      <p:ext uri="{BB962C8B-B14F-4D97-AF65-F5344CB8AC3E}">
        <p14:creationId xmlns:p14="http://schemas.microsoft.com/office/powerpoint/2010/main" val="132222439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92696"/>
            <a:ext cx="8229600" cy="5314595"/>
          </a:xfrm>
        </p:spPr>
        <p:txBody>
          <a:bodyPr>
            <a:normAutofit/>
          </a:bodyPr>
          <a:lstStyle/>
          <a:p>
            <a:pPr marL="109728" indent="0">
              <a:buNone/>
            </a:pPr>
            <a:r>
              <a:rPr lang="en-IN" sz="2400" dirty="0">
                <a:latin typeface="Times New Roman" pitchFamily="18" charset="0"/>
                <a:cs typeface="Times New Roman" pitchFamily="18" charset="0"/>
              </a:rPr>
              <a:t>Ex: if(x==10+15 &amp;&amp; y&lt;10)</a:t>
            </a:r>
          </a:p>
          <a:p>
            <a:pPr marL="109728" indent="0">
              <a:buNone/>
            </a:pPr>
            <a:r>
              <a:rPr lang="en-IN" sz="2400" dirty="0">
                <a:latin typeface="Times New Roman" pitchFamily="18" charset="0"/>
                <a:cs typeface="Times New Roman" pitchFamily="18" charset="0"/>
              </a:rPr>
              <a:t>The precedence rules say that the addition operator has a higher priority than the logical operator(&amp;&amp;) and the relational operator (==and &lt;).  Therefore, the addition is execute first.</a:t>
            </a:r>
          </a:p>
          <a:p>
            <a:pPr marL="109728" indent="0">
              <a:buNone/>
            </a:pPr>
            <a:r>
              <a:rPr lang="en-IN" sz="2400" dirty="0">
                <a:latin typeface="Times New Roman" pitchFamily="18" charset="0"/>
                <a:cs typeface="Times New Roman" pitchFamily="18" charset="0"/>
              </a:rPr>
              <a:t> if (x==25 &amp;&amp; y&lt;10)</a:t>
            </a:r>
          </a:p>
          <a:p>
            <a:pPr marL="109728" indent="0">
              <a:buNone/>
            </a:pPr>
            <a:r>
              <a:rPr lang="en-IN" sz="2400" dirty="0">
                <a:latin typeface="Times New Roman" pitchFamily="18" charset="0"/>
                <a:cs typeface="Times New Roman" pitchFamily="18" charset="0"/>
              </a:rPr>
              <a:t>The next step is to determine weather x is equal to 25 and  y is less than 10. if we assume a value of 20 for x and 5 for y</a:t>
            </a:r>
          </a:p>
          <a:p>
            <a:pPr marL="109728" indent="0">
              <a:buNone/>
            </a:pPr>
            <a:r>
              <a:rPr lang="en-IN" sz="2400" dirty="0">
                <a:latin typeface="Times New Roman" pitchFamily="18" charset="0"/>
                <a:cs typeface="Times New Roman" pitchFamily="18" charset="0"/>
              </a:rPr>
              <a:t>Assume  : x=20, y=5</a:t>
            </a:r>
          </a:p>
          <a:p>
            <a:pPr marL="109728" indent="0">
              <a:buNone/>
            </a:pPr>
            <a:r>
              <a:rPr lang="en-IN" sz="2400" dirty="0">
                <a:latin typeface="Times New Roman" pitchFamily="18" charset="0"/>
                <a:cs typeface="Times New Roman" pitchFamily="18" charset="0"/>
              </a:rPr>
              <a:t>      x==25 is false(0)</a:t>
            </a:r>
          </a:p>
          <a:p>
            <a:pPr marL="109728" indent="0">
              <a:buNone/>
            </a:pPr>
            <a:r>
              <a:rPr lang="en-IN" sz="2400" dirty="0">
                <a:latin typeface="Times New Roman" pitchFamily="18" charset="0"/>
                <a:cs typeface="Times New Roman" pitchFamily="18" charset="0"/>
              </a:rPr>
              <a:t>      y&lt;10 is true (1)</a:t>
            </a:r>
            <a:r>
              <a:rPr lang="en-IN" dirty="0"/>
              <a:t>  </a:t>
            </a:r>
          </a:p>
          <a:p>
            <a:pPr marL="109728" indent="0">
              <a:buNone/>
            </a:pPr>
            <a:r>
              <a:rPr lang="en-IN" sz="2400" dirty="0" err="1">
                <a:latin typeface="Times New Roman" pitchFamily="18" charset="0"/>
                <a:cs typeface="Times New Roman" pitchFamily="18" charset="0"/>
              </a:rPr>
              <a:t>Finaly</a:t>
            </a:r>
            <a:r>
              <a:rPr lang="en-IN" sz="2400" dirty="0">
                <a:latin typeface="Times New Roman" pitchFamily="18" charset="0"/>
                <a:cs typeface="Times New Roman" pitchFamily="18" charset="0"/>
              </a:rPr>
              <a:t> we get :  if(FALSE &amp;&amp; TRUE)</a:t>
            </a:r>
          </a:p>
        </p:txBody>
      </p:sp>
    </p:spTree>
    <p:extLst>
      <p:ext uri="{BB962C8B-B14F-4D97-AF65-F5344CB8AC3E}">
        <p14:creationId xmlns:p14="http://schemas.microsoft.com/office/powerpoint/2010/main" val="105447180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04664"/>
            <a:ext cx="8229600" cy="5602627"/>
          </a:xfrm>
        </p:spPr>
        <p:txBody>
          <a:bodyPr/>
          <a:lstStyle/>
          <a:p>
            <a:pPr marL="109728" indent="0">
              <a:buNone/>
            </a:pPr>
            <a:r>
              <a:rPr lang="en-IN" dirty="0">
                <a:latin typeface="Times New Roman" pitchFamily="18" charset="0"/>
                <a:cs typeface="Times New Roman" pitchFamily="18" charset="0"/>
              </a:rPr>
              <a:t>#include&lt;</a:t>
            </a:r>
            <a:r>
              <a:rPr lang="en-IN" dirty="0" err="1">
                <a:latin typeface="Times New Roman" pitchFamily="18" charset="0"/>
                <a:cs typeface="Times New Roman" pitchFamily="18" charset="0"/>
              </a:rPr>
              <a:t>stdio.h</a:t>
            </a:r>
            <a:r>
              <a:rPr lang="en-IN" dirty="0">
                <a:latin typeface="Times New Roman" pitchFamily="18" charset="0"/>
                <a:cs typeface="Times New Roman" pitchFamily="18" charset="0"/>
              </a:rPr>
              <a:t>&gt;</a:t>
            </a:r>
          </a:p>
          <a:p>
            <a:pPr marL="109728" indent="0">
              <a:buNone/>
            </a:pPr>
            <a:r>
              <a:rPr lang="en-IN" dirty="0">
                <a:latin typeface="Times New Roman" pitchFamily="18" charset="0"/>
                <a:cs typeface="Times New Roman" pitchFamily="18" charset="0"/>
              </a:rPr>
              <a:t>#include&lt;</a:t>
            </a:r>
            <a:r>
              <a:rPr lang="en-IN" dirty="0" err="1">
                <a:latin typeface="Times New Roman" pitchFamily="18" charset="0"/>
                <a:cs typeface="Times New Roman" pitchFamily="18" charset="0"/>
              </a:rPr>
              <a:t>conio.h</a:t>
            </a:r>
            <a:r>
              <a:rPr lang="en-IN" dirty="0">
                <a:latin typeface="Times New Roman" pitchFamily="18" charset="0"/>
                <a:cs typeface="Times New Roman" pitchFamily="18" charset="0"/>
              </a:rPr>
              <a:t>&gt;</a:t>
            </a:r>
          </a:p>
          <a:p>
            <a:pPr marL="109728" indent="0">
              <a:buNone/>
            </a:pPr>
            <a:r>
              <a:rPr lang="en-IN" dirty="0">
                <a:latin typeface="Times New Roman" pitchFamily="18" charset="0"/>
                <a:cs typeface="Times New Roman" pitchFamily="18" charset="0"/>
              </a:rPr>
              <a:t>Void main()</a:t>
            </a:r>
          </a:p>
          <a:p>
            <a:pPr marL="109728" indent="0">
              <a:buNone/>
            </a:pPr>
            <a:r>
              <a:rPr lang="en-IN" dirty="0">
                <a:latin typeface="Times New Roman" pitchFamily="18" charset="0"/>
                <a:cs typeface="Times New Roman" pitchFamily="18" charset="0"/>
              </a:rPr>
              <a:t>{</a:t>
            </a:r>
          </a:p>
          <a:p>
            <a:pPr marL="109728" indent="0">
              <a:buNone/>
            </a:pPr>
            <a:r>
              <a:rPr lang="en-IN" dirty="0">
                <a:latin typeface="Times New Roman" pitchFamily="18" charset="0"/>
                <a:cs typeface="Times New Roman" pitchFamily="18" charset="0"/>
              </a:rPr>
              <a:t>  </a:t>
            </a:r>
            <a:r>
              <a:rPr lang="en-IN" dirty="0" err="1">
                <a:latin typeface="Times New Roman" pitchFamily="18" charset="0"/>
                <a:cs typeface="Times New Roman" pitchFamily="18" charset="0"/>
              </a:rPr>
              <a:t>int</a:t>
            </a:r>
            <a:r>
              <a:rPr lang="en-IN" dirty="0">
                <a:latin typeface="Times New Roman" pitchFamily="18" charset="0"/>
                <a:cs typeface="Times New Roman" pitchFamily="18" charset="0"/>
              </a:rPr>
              <a:t> a;</a:t>
            </a:r>
          </a:p>
          <a:p>
            <a:pPr marL="109728" indent="0">
              <a:buNone/>
            </a:pPr>
            <a:r>
              <a:rPr lang="en-IN" dirty="0">
                <a:latin typeface="Times New Roman" pitchFamily="18" charset="0"/>
                <a:cs typeface="Times New Roman" pitchFamily="18" charset="0"/>
              </a:rPr>
              <a:t>  a= 5&lt;=8 &amp;&amp; 6!=5;</a:t>
            </a:r>
          </a:p>
          <a:p>
            <a:pPr marL="109728" indent="0">
              <a:buNone/>
            </a:pPr>
            <a:r>
              <a:rPr lang="en-IN" dirty="0">
                <a:latin typeface="Times New Roman" pitchFamily="18" charset="0"/>
                <a:cs typeface="Times New Roman" pitchFamily="18" charset="0"/>
              </a:rPr>
              <a:t>  </a:t>
            </a:r>
            <a:r>
              <a:rPr lang="en-IN" dirty="0" err="1">
                <a:latin typeface="Times New Roman" pitchFamily="18" charset="0"/>
                <a:cs typeface="Times New Roman" pitchFamily="18" charset="0"/>
              </a:rPr>
              <a:t>prntf</a:t>
            </a:r>
            <a:r>
              <a:rPr lang="en-IN" dirty="0">
                <a:latin typeface="Times New Roman" pitchFamily="18" charset="0"/>
                <a:cs typeface="Times New Roman" pitchFamily="18" charset="0"/>
              </a:rPr>
              <a:t>(“%</a:t>
            </a:r>
            <a:r>
              <a:rPr lang="en-IN" dirty="0" err="1">
                <a:latin typeface="Times New Roman" pitchFamily="18" charset="0"/>
                <a:cs typeface="Times New Roman" pitchFamily="18" charset="0"/>
              </a:rPr>
              <a:t>d”,a</a:t>
            </a:r>
            <a:r>
              <a:rPr lang="en-IN" dirty="0">
                <a:latin typeface="Times New Roman" pitchFamily="18" charset="0"/>
                <a:cs typeface="Times New Roman" pitchFamily="18" charset="0"/>
              </a:rPr>
              <a:t>);</a:t>
            </a:r>
          </a:p>
          <a:p>
            <a:pPr marL="109728" indent="0">
              <a:buNone/>
            </a:pPr>
            <a:r>
              <a:rPr lang="en-IN" dirty="0">
                <a:latin typeface="Times New Roman" pitchFamily="18" charset="0"/>
                <a:cs typeface="Times New Roman" pitchFamily="18" charset="0"/>
              </a:rPr>
              <a:t>   </a:t>
            </a:r>
            <a:r>
              <a:rPr lang="en-IN" dirty="0" err="1">
                <a:latin typeface="Times New Roman" pitchFamily="18" charset="0"/>
                <a:cs typeface="Times New Roman" pitchFamily="18" charset="0"/>
              </a:rPr>
              <a:t>getch</a:t>
            </a:r>
            <a:r>
              <a:rPr lang="en-IN" dirty="0">
                <a:latin typeface="Times New Roman" pitchFamily="18" charset="0"/>
                <a:cs typeface="Times New Roman" pitchFamily="18" charset="0"/>
              </a:rPr>
              <a:t>();</a:t>
            </a:r>
          </a:p>
          <a:p>
            <a:pPr marL="109728" indent="0">
              <a:buNone/>
            </a:pPr>
            <a:r>
              <a:rPr lang="en-IN" dirty="0">
                <a:latin typeface="Times New Roman" pitchFamily="18" charset="0"/>
                <a:cs typeface="Times New Roman" pitchFamily="18" charset="0"/>
              </a:rPr>
              <a:t>}</a:t>
            </a:r>
          </a:p>
          <a:p>
            <a:pPr marL="109728" indent="0">
              <a:buNone/>
            </a:pPr>
            <a:endParaRPr lang="en-IN" dirty="0">
              <a:latin typeface="Times New Roman" pitchFamily="18" charset="0"/>
              <a:cs typeface="Times New Roman" pitchFamily="18" charset="0"/>
            </a:endParaRPr>
          </a:p>
          <a:p>
            <a:pPr marL="109728" indent="0">
              <a:buNone/>
            </a:pPr>
            <a:r>
              <a:rPr lang="en-IN" dirty="0">
                <a:latin typeface="Times New Roman" pitchFamily="18" charset="0"/>
                <a:cs typeface="Times New Roman" pitchFamily="18" charset="0"/>
              </a:rPr>
              <a:t>Output</a:t>
            </a:r>
          </a:p>
          <a:p>
            <a:pPr marL="109728" indent="0">
              <a:buNone/>
            </a:pPr>
            <a:r>
              <a:rPr lang="en-IN" dirty="0">
                <a:latin typeface="Times New Roman" pitchFamily="18" charset="0"/>
                <a:cs typeface="Times New Roman" pitchFamily="18" charset="0"/>
              </a:rPr>
              <a:t>1</a:t>
            </a:r>
          </a:p>
        </p:txBody>
      </p:sp>
    </p:spTree>
    <p:extLst>
      <p:ext uri="{BB962C8B-B14F-4D97-AF65-F5344CB8AC3E}">
        <p14:creationId xmlns:p14="http://schemas.microsoft.com/office/powerpoint/2010/main" val="107592691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Font typeface="Wingdings" pitchFamily="2" charset="2"/>
              <a:buChar char="Ø"/>
            </a:pPr>
            <a:r>
              <a:rPr lang="en-IN" sz="2400" dirty="0">
                <a:latin typeface="Times New Roman" pitchFamily="18" charset="0"/>
                <a:cs typeface="Times New Roman" pitchFamily="18" charset="0"/>
              </a:rPr>
              <a:t>Precedence rules decides the order in which different operators are applied.</a:t>
            </a:r>
          </a:p>
          <a:p>
            <a:pPr>
              <a:buFont typeface="Wingdings" pitchFamily="2" charset="2"/>
              <a:buChar char="Ø"/>
            </a:pPr>
            <a:r>
              <a:rPr lang="en-IN" sz="2400" dirty="0">
                <a:latin typeface="Times New Roman" pitchFamily="18" charset="0"/>
                <a:cs typeface="Times New Roman" pitchFamily="18" charset="0"/>
              </a:rPr>
              <a:t>Associativity rule decides the order in which multiple occurrences of the same level operator are applied</a:t>
            </a:r>
          </a:p>
        </p:txBody>
      </p:sp>
      <p:sp>
        <p:nvSpPr>
          <p:cNvPr id="3" name="Title 2"/>
          <p:cNvSpPr>
            <a:spLocks noGrp="1"/>
          </p:cNvSpPr>
          <p:nvPr>
            <p:ph type="title"/>
          </p:nvPr>
        </p:nvSpPr>
        <p:spPr/>
        <p:txBody>
          <a:bodyPr>
            <a:noAutofit/>
          </a:bodyPr>
          <a:lstStyle/>
          <a:p>
            <a:r>
              <a:rPr lang="en-IN" sz="2800" dirty="0">
                <a:latin typeface="Times New Roman" pitchFamily="18" charset="0"/>
                <a:cs typeface="Times New Roman" pitchFamily="18" charset="0"/>
              </a:rPr>
              <a:t>Rules of precedence and Associativity</a:t>
            </a:r>
          </a:p>
        </p:txBody>
      </p:sp>
    </p:spTree>
    <p:extLst>
      <p:ext uri="{BB962C8B-B14F-4D97-AF65-F5344CB8AC3E}">
        <p14:creationId xmlns:p14="http://schemas.microsoft.com/office/powerpoint/2010/main" val="385197225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4900000"/>
          </a:xfrm>
        </p:spPr>
        <p:txBody>
          <a:bodyPr>
            <a:normAutofit/>
          </a:bodyPr>
          <a:lstStyle/>
          <a:p>
            <a:pPr marL="109728" indent="0">
              <a:buNone/>
            </a:pPr>
            <a:r>
              <a:rPr lang="en-IN" sz="2400" dirty="0"/>
              <a:t>Executing a program written in C involves a series of steps. These are:</a:t>
            </a:r>
          </a:p>
          <a:p>
            <a:pPr marL="624078" indent="-514350">
              <a:buFont typeface="+mj-lt"/>
              <a:buAutoNum type="arabicPeriod"/>
            </a:pPr>
            <a:r>
              <a:rPr lang="en-IN" sz="2400" dirty="0"/>
              <a:t>Creating the program;</a:t>
            </a:r>
          </a:p>
          <a:p>
            <a:pPr marL="624078" indent="-514350">
              <a:buFont typeface="+mj-lt"/>
              <a:buAutoNum type="arabicPeriod"/>
            </a:pPr>
            <a:r>
              <a:rPr lang="en-IN" sz="2400" dirty="0"/>
              <a:t>Compiling the program;</a:t>
            </a:r>
          </a:p>
          <a:p>
            <a:pPr marL="624078" indent="-514350">
              <a:buFont typeface="+mj-lt"/>
              <a:buAutoNum type="arabicPeriod"/>
            </a:pPr>
            <a:r>
              <a:rPr lang="en-IN" sz="2400" dirty="0"/>
              <a:t>Linking the program with functions that are needed from the C library;</a:t>
            </a:r>
          </a:p>
          <a:p>
            <a:pPr marL="624078" indent="-514350">
              <a:buFont typeface="+mj-lt"/>
              <a:buAutoNum type="arabicPeriod"/>
            </a:pPr>
            <a:r>
              <a:rPr lang="en-IN" sz="2400" dirty="0"/>
              <a:t>Executing the program.</a:t>
            </a:r>
          </a:p>
          <a:p>
            <a:pPr marL="109728" indent="0">
              <a:buNone/>
            </a:pPr>
            <a:endParaRPr lang="en-IN" sz="2400" dirty="0"/>
          </a:p>
          <a:p>
            <a:pPr marL="109728" indent="0">
              <a:buNone/>
            </a:pPr>
            <a:endParaRPr lang="en-IN" sz="2400" dirty="0"/>
          </a:p>
        </p:txBody>
      </p:sp>
      <p:sp>
        <p:nvSpPr>
          <p:cNvPr id="3" name="Title 2"/>
          <p:cNvSpPr>
            <a:spLocks noGrp="1"/>
          </p:cNvSpPr>
          <p:nvPr>
            <p:ph type="title"/>
          </p:nvPr>
        </p:nvSpPr>
        <p:spPr/>
        <p:txBody>
          <a:bodyPr/>
          <a:lstStyle/>
          <a:p>
            <a:r>
              <a:rPr lang="en-IN" dirty="0">
                <a:latin typeface="Times New Roman" pitchFamily="18" charset="0"/>
                <a:cs typeface="Times New Roman" pitchFamily="18" charset="0"/>
              </a:rPr>
              <a:t>Executing a C Program</a:t>
            </a:r>
          </a:p>
        </p:txBody>
      </p:sp>
    </p:spTree>
    <p:extLst>
      <p:ext uri="{BB962C8B-B14F-4D97-AF65-F5344CB8AC3E}">
        <p14:creationId xmlns:p14="http://schemas.microsoft.com/office/powerpoint/2010/main" val="328207971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16930</TotalTime>
  <Words>5504</Words>
  <Application>Microsoft Office PowerPoint</Application>
  <PresentationFormat>On-screen Show (4:3)</PresentationFormat>
  <Paragraphs>790</Paragraphs>
  <Slides>101</Slides>
  <Notes>3</Notes>
  <HiddenSlides>0</HiddenSlides>
  <MMClips>0</MMClips>
  <ScaleCrop>false</ScaleCrop>
  <HeadingPairs>
    <vt:vector size="4" baseType="variant">
      <vt:variant>
        <vt:lpstr>Theme</vt:lpstr>
      </vt:variant>
      <vt:variant>
        <vt:i4>1</vt:i4>
      </vt:variant>
      <vt:variant>
        <vt:lpstr>Slide Titles</vt:lpstr>
      </vt:variant>
      <vt:variant>
        <vt:i4>101</vt:i4>
      </vt:variant>
    </vt:vector>
  </HeadingPairs>
  <TitlesOfParts>
    <vt:vector size="102" baseType="lpstr">
      <vt:lpstr>Concourse</vt:lpstr>
      <vt:lpstr>PowerPoint Presentation</vt:lpstr>
      <vt:lpstr>INTRODUCTION </vt:lpstr>
      <vt:lpstr>     Problem solving  </vt:lpstr>
      <vt:lpstr>Procedure(Steps Involved in Problem Solving) </vt:lpstr>
      <vt:lpstr>PowerPoint Presentation</vt:lpstr>
      <vt:lpstr>PowerPoint Presentation</vt:lpstr>
      <vt:lpstr>PowerPoint Presentation</vt:lpstr>
      <vt:lpstr>PowerPoint Presentation</vt:lpstr>
      <vt:lpstr>PowerPoint Presentation</vt:lpstr>
      <vt:lpstr>             ALGORITHM</vt:lpstr>
      <vt:lpstr>            ADVANTAGES</vt:lpstr>
      <vt:lpstr>EXAMPLES</vt:lpstr>
      <vt:lpstr>PowerPoint Presentation</vt:lpstr>
      <vt:lpstr>PowerPoint Presentation</vt:lpstr>
      <vt:lpstr>PowerPoint Presentation</vt:lpstr>
      <vt:lpstr>                FLOWCHART </vt:lpstr>
      <vt:lpstr> </vt:lpstr>
      <vt:lpstr>           Disadvantages </vt:lpstr>
      <vt:lpstr>   Symbols used in flowcharts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Largest of three numbers</vt:lpstr>
      <vt:lpstr>Factorial of a number</vt:lpstr>
      <vt:lpstr>Palindrome or not</vt:lpstr>
      <vt:lpstr>Count no of even,odd and zeros in a list of integers.</vt:lpstr>
      <vt:lpstr>Pseudo code</vt:lpstr>
      <vt:lpstr> Unit -2 Overview of C: Importance of C  </vt:lpstr>
      <vt:lpstr> Why Learn C? </vt:lpstr>
      <vt:lpstr>                     History of C</vt:lpstr>
      <vt:lpstr>FEATURES OF C</vt:lpstr>
      <vt:lpstr>PowerPoint Presentation</vt:lpstr>
      <vt:lpstr>PowerPoint Presentation</vt:lpstr>
      <vt:lpstr>PowerPoint Presentation</vt:lpstr>
      <vt:lpstr>Basic structure of a c program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TOKENS</vt:lpstr>
      <vt:lpstr>                     Keywords</vt:lpstr>
      <vt:lpstr>Identifiers</vt:lpstr>
      <vt:lpstr>Constant</vt:lpstr>
      <vt:lpstr>PowerPoint Presentation</vt:lpstr>
      <vt:lpstr>PowerPoint Presentation</vt:lpstr>
      <vt:lpstr>VARIABLE</vt:lpstr>
      <vt:lpstr>PowerPoint Presentation</vt:lpstr>
      <vt:lpstr>PowerPoint Presentation</vt:lpstr>
      <vt:lpstr>Data Types: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Operators in c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Bitwise operators</vt:lpstr>
      <vt:lpstr>Bitwise Operators</vt:lpstr>
      <vt:lpstr>PowerPoint Presentation</vt:lpstr>
      <vt:lpstr>Special Operators</vt:lpstr>
      <vt:lpstr>PowerPoint Presentation</vt:lpstr>
      <vt:lpstr>PowerPoint Presentation</vt:lpstr>
      <vt:lpstr>PowerPoint Presentation</vt:lpstr>
      <vt:lpstr>PowerPoint Presentation</vt:lpstr>
      <vt:lpstr>Rules of Evolution Expression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Rules of precedence and Associativity</vt:lpstr>
      <vt:lpstr>Executing a C Program</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harisha v r</dc:creator>
  <cp:lastModifiedBy>harisha v r</cp:lastModifiedBy>
  <cp:revision>255</cp:revision>
  <dcterms:created xsi:type="dcterms:W3CDTF">2024-09-10T05:37:34Z</dcterms:created>
  <dcterms:modified xsi:type="dcterms:W3CDTF">2025-09-22T06:11:30Z</dcterms:modified>
</cp:coreProperties>
</file>