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5" autoAdjust="0"/>
    <p:restoredTop sz="94660"/>
  </p:normalViewPr>
  <p:slideViewPr>
    <p:cSldViewPr snapToGrid="0">
      <p:cViewPr varScale="1">
        <p:scale>
          <a:sx n="76" d="100"/>
          <a:sy n="76" d="100"/>
        </p:scale>
        <p:origin x="62" y="10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image" Target="../media/image2.svg"/></Relationships>
</file>

<file path=ppt/diagrams/_rels/drawing1.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image" Target="../media/image2.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B81F7D-4545-4D31-AD89-9F77DBF2508A}"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74A7AD7-6F48-471C-B409-F179F7623EBA}">
      <dgm:prSet/>
      <dgm:spPr/>
      <dgm:t>
        <a:bodyPr/>
        <a:lstStyle/>
        <a:p>
          <a:r>
            <a:rPr lang="en-US" b="1" i="0"/>
            <a:t>Java</a:t>
          </a:r>
          <a:r>
            <a:rPr lang="en-US" b="0" i="0"/>
            <a:t> is an object-oriented, class-based programming language.</a:t>
          </a:r>
          <a:endParaRPr lang="en-US"/>
        </a:p>
      </dgm:t>
    </dgm:pt>
    <dgm:pt modelId="{EB548408-AC20-4C0E-A6D0-167C0DE6C8F1}" type="parTrans" cxnId="{47D63B4F-06F2-4DB5-B6CB-0CC08F2F220E}">
      <dgm:prSet/>
      <dgm:spPr/>
      <dgm:t>
        <a:bodyPr/>
        <a:lstStyle/>
        <a:p>
          <a:endParaRPr lang="en-US"/>
        </a:p>
      </dgm:t>
    </dgm:pt>
    <dgm:pt modelId="{21E02A5E-B8BD-4B20-8DB8-B2CF07A89244}" type="sibTrans" cxnId="{47D63B4F-06F2-4DB5-B6CB-0CC08F2F220E}">
      <dgm:prSet/>
      <dgm:spPr/>
      <dgm:t>
        <a:bodyPr/>
        <a:lstStyle/>
        <a:p>
          <a:endParaRPr lang="en-US"/>
        </a:p>
      </dgm:t>
    </dgm:pt>
    <dgm:pt modelId="{F05B5661-E6E6-482F-9B76-E61BF8099C04}">
      <dgm:prSet/>
      <dgm:spPr/>
      <dgm:t>
        <a:bodyPr/>
        <a:lstStyle/>
        <a:p>
          <a:r>
            <a:rPr lang="en-US"/>
            <a:t>The intention of using this language is to give relief to the developers from writing codes for every platform. The term WORA, write once and run everywhere is often associated with this language. It means whenever we compile a Java code, we get the byte code (.class file), and that can be executed (without compiling it again) on different platforms provided they support Java.</a:t>
          </a:r>
        </a:p>
      </dgm:t>
    </dgm:pt>
    <dgm:pt modelId="{46095E9E-6E81-4719-9E28-E32A5FB124C5}" type="parTrans" cxnId="{C90DC619-D5CB-4B12-8145-5958C02590ED}">
      <dgm:prSet/>
      <dgm:spPr/>
      <dgm:t>
        <a:bodyPr/>
        <a:lstStyle/>
        <a:p>
          <a:endParaRPr lang="en-US"/>
        </a:p>
      </dgm:t>
    </dgm:pt>
    <dgm:pt modelId="{F8A419D8-EBA8-4428-8701-9B157B07D739}" type="sibTrans" cxnId="{C90DC619-D5CB-4B12-8145-5958C02590ED}">
      <dgm:prSet/>
      <dgm:spPr/>
      <dgm:t>
        <a:bodyPr/>
        <a:lstStyle/>
        <a:p>
          <a:endParaRPr lang="en-US"/>
        </a:p>
      </dgm:t>
    </dgm:pt>
    <dgm:pt modelId="{8E6ECFD8-E652-46B6-BD1D-D02D15A76484}" type="pres">
      <dgm:prSet presAssocID="{99B81F7D-4545-4D31-AD89-9F77DBF2508A}" presName="root" presStyleCnt="0">
        <dgm:presLayoutVars>
          <dgm:dir/>
          <dgm:resizeHandles val="exact"/>
        </dgm:presLayoutVars>
      </dgm:prSet>
      <dgm:spPr/>
    </dgm:pt>
    <dgm:pt modelId="{8DABA9EF-8231-464D-9350-83438B48CAC0}" type="pres">
      <dgm:prSet presAssocID="{D74A7AD7-6F48-471C-B409-F179F7623EBA}" presName="compNode" presStyleCnt="0"/>
      <dgm:spPr/>
    </dgm:pt>
    <dgm:pt modelId="{805DDE28-7BE2-444E-9BBC-151E27FAD0EF}" type="pres">
      <dgm:prSet presAssocID="{D74A7AD7-6F48-471C-B409-F179F7623EBA}" presName="bgRect" presStyleLbl="bgShp" presStyleIdx="0" presStyleCnt="2"/>
      <dgm:spPr/>
    </dgm:pt>
    <dgm:pt modelId="{3177E0F8-389F-4415-87CD-13F94481ACAB}" type="pres">
      <dgm:prSet presAssocID="{D74A7AD7-6F48-471C-B409-F179F7623EBA}" presName="iconRect" presStyleLbl="node1" presStyleIdx="0"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Programmer"/>
        </a:ext>
      </dgm:extLst>
    </dgm:pt>
    <dgm:pt modelId="{31E78799-9BC5-4CA4-BF1B-C7A5EC7A9829}" type="pres">
      <dgm:prSet presAssocID="{D74A7AD7-6F48-471C-B409-F179F7623EBA}" presName="spaceRect" presStyleCnt="0"/>
      <dgm:spPr/>
    </dgm:pt>
    <dgm:pt modelId="{70AA2AF2-4441-45CB-A620-C5D82EC6EE96}" type="pres">
      <dgm:prSet presAssocID="{D74A7AD7-6F48-471C-B409-F179F7623EBA}" presName="parTx" presStyleLbl="revTx" presStyleIdx="0" presStyleCnt="2">
        <dgm:presLayoutVars>
          <dgm:chMax val="0"/>
          <dgm:chPref val="0"/>
        </dgm:presLayoutVars>
      </dgm:prSet>
      <dgm:spPr/>
    </dgm:pt>
    <dgm:pt modelId="{98835A1C-6DD2-459E-8AA4-6296D1A3E638}" type="pres">
      <dgm:prSet presAssocID="{21E02A5E-B8BD-4B20-8DB8-B2CF07A89244}" presName="sibTrans" presStyleCnt="0"/>
      <dgm:spPr/>
    </dgm:pt>
    <dgm:pt modelId="{F13B3C95-8711-448D-8640-CF1A63330BDB}" type="pres">
      <dgm:prSet presAssocID="{F05B5661-E6E6-482F-9B76-E61BF8099C04}" presName="compNode" presStyleCnt="0"/>
      <dgm:spPr/>
    </dgm:pt>
    <dgm:pt modelId="{6F4D82BA-199F-4677-A457-05EAC5E3E5FF}" type="pres">
      <dgm:prSet presAssocID="{F05B5661-E6E6-482F-9B76-E61BF8099C04}" presName="bgRect" presStyleLbl="bgShp" presStyleIdx="1" presStyleCnt="2"/>
      <dgm:spPr/>
    </dgm:pt>
    <dgm:pt modelId="{EB6E2DB0-0C0B-41FD-8DA8-0DEBD29298B5}" type="pres">
      <dgm:prSet presAssocID="{F05B5661-E6E6-482F-9B76-E61BF8099C04}" presName="iconRect" presStyleLbl="node1" presStyleIdx="1"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encil"/>
        </a:ext>
      </dgm:extLst>
    </dgm:pt>
    <dgm:pt modelId="{F9A56AC7-F2DE-4074-AB55-C13E277E9295}" type="pres">
      <dgm:prSet presAssocID="{F05B5661-E6E6-482F-9B76-E61BF8099C04}" presName="spaceRect" presStyleCnt="0"/>
      <dgm:spPr/>
    </dgm:pt>
    <dgm:pt modelId="{A882EDAB-75F6-41FD-B614-8D20DC3723EB}" type="pres">
      <dgm:prSet presAssocID="{F05B5661-E6E6-482F-9B76-E61BF8099C04}" presName="parTx" presStyleLbl="revTx" presStyleIdx="1" presStyleCnt="2">
        <dgm:presLayoutVars>
          <dgm:chMax val="0"/>
          <dgm:chPref val="0"/>
        </dgm:presLayoutVars>
      </dgm:prSet>
      <dgm:spPr/>
    </dgm:pt>
  </dgm:ptLst>
  <dgm:cxnLst>
    <dgm:cxn modelId="{C90DC619-D5CB-4B12-8145-5958C02590ED}" srcId="{99B81F7D-4545-4D31-AD89-9F77DBF2508A}" destId="{F05B5661-E6E6-482F-9B76-E61BF8099C04}" srcOrd="1" destOrd="0" parTransId="{46095E9E-6E81-4719-9E28-E32A5FB124C5}" sibTransId="{F8A419D8-EBA8-4428-8701-9B157B07D739}"/>
    <dgm:cxn modelId="{9C8AD835-6321-4E18-A512-27A1BD168944}" type="presOf" srcId="{D74A7AD7-6F48-471C-B409-F179F7623EBA}" destId="{70AA2AF2-4441-45CB-A620-C5D82EC6EE96}" srcOrd="0" destOrd="0" presId="urn:microsoft.com/office/officeart/2018/2/layout/IconVerticalSolidList"/>
    <dgm:cxn modelId="{47D63B4F-06F2-4DB5-B6CB-0CC08F2F220E}" srcId="{99B81F7D-4545-4D31-AD89-9F77DBF2508A}" destId="{D74A7AD7-6F48-471C-B409-F179F7623EBA}" srcOrd="0" destOrd="0" parTransId="{EB548408-AC20-4C0E-A6D0-167C0DE6C8F1}" sibTransId="{21E02A5E-B8BD-4B20-8DB8-B2CF07A89244}"/>
    <dgm:cxn modelId="{BD9EB784-3297-45CB-9716-5A8AA5B39B6A}" type="presOf" srcId="{F05B5661-E6E6-482F-9B76-E61BF8099C04}" destId="{A882EDAB-75F6-41FD-B614-8D20DC3723EB}" srcOrd="0" destOrd="0" presId="urn:microsoft.com/office/officeart/2018/2/layout/IconVerticalSolidList"/>
    <dgm:cxn modelId="{F8904DF3-B25F-4589-8D75-88971B60B8CB}" type="presOf" srcId="{99B81F7D-4545-4D31-AD89-9F77DBF2508A}" destId="{8E6ECFD8-E652-46B6-BD1D-D02D15A76484}" srcOrd="0" destOrd="0" presId="urn:microsoft.com/office/officeart/2018/2/layout/IconVerticalSolidList"/>
    <dgm:cxn modelId="{19D37DDD-AB77-417D-8A9D-9291A021CBCB}" type="presParOf" srcId="{8E6ECFD8-E652-46B6-BD1D-D02D15A76484}" destId="{8DABA9EF-8231-464D-9350-83438B48CAC0}" srcOrd="0" destOrd="0" presId="urn:microsoft.com/office/officeart/2018/2/layout/IconVerticalSolidList"/>
    <dgm:cxn modelId="{76915BA8-9366-40EC-8408-4FFC51306D15}" type="presParOf" srcId="{8DABA9EF-8231-464D-9350-83438B48CAC0}" destId="{805DDE28-7BE2-444E-9BBC-151E27FAD0EF}" srcOrd="0" destOrd="0" presId="urn:microsoft.com/office/officeart/2018/2/layout/IconVerticalSolidList"/>
    <dgm:cxn modelId="{ACD38258-1741-4650-8EC9-DD93F247C228}" type="presParOf" srcId="{8DABA9EF-8231-464D-9350-83438B48CAC0}" destId="{3177E0F8-389F-4415-87CD-13F94481ACAB}" srcOrd="1" destOrd="0" presId="urn:microsoft.com/office/officeart/2018/2/layout/IconVerticalSolidList"/>
    <dgm:cxn modelId="{1C33D768-FE2D-4E3B-8B6C-2696BDCD9FFC}" type="presParOf" srcId="{8DABA9EF-8231-464D-9350-83438B48CAC0}" destId="{31E78799-9BC5-4CA4-BF1B-C7A5EC7A9829}" srcOrd="2" destOrd="0" presId="urn:microsoft.com/office/officeart/2018/2/layout/IconVerticalSolidList"/>
    <dgm:cxn modelId="{904208CF-ED71-4430-8E61-6F5298F9F84E}" type="presParOf" srcId="{8DABA9EF-8231-464D-9350-83438B48CAC0}" destId="{70AA2AF2-4441-45CB-A620-C5D82EC6EE96}" srcOrd="3" destOrd="0" presId="urn:microsoft.com/office/officeart/2018/2/layout/IconVerticalSolidList"/>
    <dgm:cxn modelId="{94FC2A11-7C39-4434-870E-D9FE6201B058}" type="presParOf" srcId="{8E6ECFD8-E652-46B6-BD1D-D02D15A76484}" destId="{98835A1C-6DD2-459E-8AA4-6296D1A3E638}" srcOrd="1" destOrd="0" presId="urn:microsoft.com/office/officeart/2018/2/layout/IconVerticalSolidList"/>
    <dgm:cxn modelId="{14294609-52A5-448C-80CB-E40883AA69E1}" type="presParOf" srcId="{8E6ECFD8-E652-46B6-BD1D-D02D15A76484}" destId="{F13B3C95-8711-448D-8640-CF1A63330BDB}" srcOrd="2" destOrd="0" presId="urn:microsoft.com/office/officeart/2018/2/layout/IconVerticalSolidList"/>
    <dgm:cxn modelId="{F059997C-4A24-42A5-B49E-3DD9DEDE0550}" type="presParOf" srcId="{F13B3C95-8711-448D-8640-CF1A63330BDB}" destId="{6F4D82BA-199F-4677-A457-05EAC5E3E5FF}" srcOrd="0" destOrd="0" presId="urn:microsoft.com/office/officeart/2018/2/layout/IconVerticalSolidList"/>
    <dgm:cxn modelId="{9D63EC36-3842-4A29-89C5-C00462FCCB2B}" type="presParOf" srcId="{F13B3C95-8711-448D-8640-CF1A63330BDB}" destId="{EB6E2DB0-0C0B-41FD-8DA8-0DEBD29298B5}" srcOrd="1" destOrd="0" presId="urn:microsoft.com/office/officeart/2018/2/layout/IconVerticalSolidList"/>
    <dgm:cxn modelId="{69CF7CED-3111-4898-8753-FF29BBA21C68}" type="presParOf" srcId="{F13B3C95-8711-448D-8640-CF1A63330BDB}" destId="{F9A56AC7-F2DE-4074-AB55-C13E277E9295}" srcOrd="2" destOrd="0" presId="urn:microsoft.com/office/officeart/2018/2/layout/IconVerticalSolidList"/>
    <dgm:cxn modelId="{B4F45DE7-BAC6-48ED-AACA-846957E8F78B}" type="presParOf" srcId="{F13B3C95-8711-448D-8640-CF1A63330BDB}" destId="{A882EDAB-75F6-41FD-B614-8D20DC3723EB}"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2654E8-F4EF-44B3-B74F-5BD56DBAEF0B}" type="doc">
      <dgm:prSet loTypeId="urn:microsoft.com/office/officeart/2005/8/layout/arrow5" loCatId="relationship" qsTypeId="urn:microsoft.com/office/officeart/2005/8/quickstyle/simple5" qsCatId="simple" csTypeId="urn:microsoft.com/office/officeart/2005/8/colors/accent2_2" csCatId="accent2"/>
      <dgm:spPr/>
      <dgm:t>
        <a:bodyPr/>
        <a:lstStyle/>
        <a:p>
          <a:endParaRPr lang="en-US"/>
        </a:p>
      </dgm:t>
    </dgm:pt>
    <dgm:pt modelId="{F72E2B5E-19D6-41EC-9F7E-FC5574F08F39}">
      <dgm:prSet/>
      <dgm:spPr/>
      <dgm:t>
        <a:bodyPr/>
        <a:lstStyle/>
        <a:p>
          <a:r>
            <a:rPr lang="en-US" b="1"/>
            <a:t>Advantages of OOP: </a:t>
          </a:r>
          <a:endParaRPr lang="en-US"/>
        </a:p>
      </dgm:t>
    </dgm:pt>
    <dgm:pt modelId="{306CDE3B-FB42-45C8-B1E5-EAAE5EAA2E9B}" type="parTrans" cxnId="{903822CC-4E98-45F0-B255-65D51490CCDB}">
      <dgm:prSet/>
      <dgm:spPr/>
      <dgm:t>
        <a:bodyPr/>
        <a:lstStyle/>
        <a:p>
          <a:endParaRPr lang="en-US"/>
        </a:p>
      </dgm:t>
    </dgm:pt>
    <dgm:pt modelId="{DC1707C1-2847-42BC-9F9C-C08B1EDCB003}" type="sibTrans" cxnId="{903822CC-4E98-45F0-B255-65D51490CCDB}">
      <dgm:prSet/>
      <dgm:spPr/>
      <dgm:t>
        <a:bodyPr/>
        <a:lstStyle/>
        <a:p>
          <a:endParaRPr lang="en-US"/>
        </a:p>
      </dgm:t>
    </dgm:pt>
    <dgm:pt modelId="{77C47D8E-7BEB-4CCB-96F1-0B95E4B13A5C}">
      <dgm:prSet/>
      <dgm:spPr/>
      <dgm:t>
        <a:bodyPr/>
        <a:lstStyle/>
        <a:p>
          <a:r>
            <a:rPr lang="en-US" b="1"/>
            <a:t>Modularity: </a:t>
          </a:r>
          <a:r>
            <a:rPr lang="en-US"/>
            <a:t>Code is organized into classes and objects, making it easier to manage and understand.</a:t>
          </a:r>
        </a:p>
      </dgm:t>
    </dgm:pt>
    <dgm:pt modelId="{DAC1220C-5D8A-4A31-A575-30E90386E13E}" type="parTrans" cxnId="{FD299201-98B4-4520-8246-6AA760F2ACF4}">
      <dgm:prSet/>
      <dgm:spPr/>
      <dgm:t>
        <a:bodyPr/>
        <a:lstStyle/>
        <a:p>
          <a:endParaRPr lang="en-US"/>
        </a:p>
      </dgm:t>
    </dgm:pt>
    <dgm:pt modelId="{58C4E901-EA82-4EB2-A5EB-2C95F6771B15}" type="sibTrans" cxnId="{FD299201-98B4-4520-8246-6AA760F2ACF4}">
      <dgm:prSet/>
      <dgm:spPr/>
      <dgm:t>
        <a:bodyPr/>
        <a:lstStyle/>
        <a:p>
          <a:endParaRPr lang="en-US"/>
        </a:p>
      </dgm:t>
    </dgm:pt>
    <dgm:pt modelId="{D0F08503-BF29-43BD-995F-595C08198E50}">
      <dgm:prSet/>
      <dgm:spPr/>
      <dgm:t>
        <a:bodyPr/>
        <a:lstStyle/>
        <a:p>
          <a:r>
            <a:rPr lang="en-US" b="1"/>
            <a:t>Reusability: </a:t>
          </a:r>
          <a:r>
            <a:rPr lang="en-US"/>
            <a:t>Inheritance and polymorphism allow for code reuse, reducing redundancy.</a:t>
          </a:r>
        </a:p>
      </dgm:t>
    </dgm:pt>
    <dgm:pt modelId="{EBCFD371-5B88-43D8-8D70-B9E1B4F60214}" type="parTrans" cxnId="{D9BD4F5A-31DE-4239-A2B2-D7D5D03DAB1D}">
      <dgm:prSet/>
      <dgm:spPr/>
      <dgm:t>
        <a:bodyPr/>
        <a:lstStyle/>
        <a:p>
          <a:endParaRPr lang="en-US"/>
        </a:p>
      </dgm:t>
    </dgm:pt>
    <dgm:pt modelId="{B869FD7A-0267-41CB-B5F8-4BFAF3BDE279}" type="sibTrans" cxnId="{D9BD4F5A-31DE-4239-A2B2-D7D5D03DAB1D}">
      <dgm:prSet/>
      <dgm:spPr/>
      <dgm:t>
        <a:bodyPr/>
        <a:lstStyle/>
        <a:p>
          <a:endParaRPr lang="en-US"/>
        </a:p>
      </dgm:t>
    </dgm:pt>
    <dgm:pt modelId="{49486470-66C7-4783-A438-2E35DD8F6463}">
      <dgm:prSet/>
      <dgm:spPr/>
      <dgm:t>
        <a:bodyPr/>
        <a:lstStyle/>
        <a:p>
          <a:r>
            <a:rPr lang="en-US" b="1"/>
            <a:t>Scalability: </a:t>
          </a:r>
          <a:r>
            <a:rPr lang="en-US"/>
            <a:t>OOP makes it easier to expand or modify existing code, leading to more scalable software.</a:t>
          </a:r>
        </a:p>
      </dgm:t>
    </dgm:pt>
    <dgm:pt modelId="{0BC6A9FD-E759-44E8-A656-0B5C5AE1441F}" type="parTrans" cxnId="{AF7538CC-51EC-48CB-9757-85D8B785CBC1}">
      <dgm:prSet/>
      <dgm:spPr/>
      <dgm:t>
        <a:bodyPr/>
        <a:lstStyle/>
        <a:p>
          <a:endParaRPr lang="en-US"/>
        </a:p>
      </dgm:t>
    </dgm:pt>
    <dgm:pt modelId="{8127348B-D019-4C0A-B340-1F7EE5B03C8D}" type="sibTrans" cxnId="{AF7538CC-51EC-48CB-9757-85D8B785CBC1}">
      <dgm:prSet/>
      <dgm:spPr/>
      <dgm:t>
        <a:bodyPr/>
        <a:lstStyle/>
        <a:p>
          <a:endParaRPr lang="en-US"/>
        </a:p>
      </dgm:t>
    </dgm:pt>
    <dgm:pt modelId="{0EF4D69A-0C1A-4442-B7A6-FBB7F3672E24}">
      <dgm:prSet/>
      <dgm:spPr/>
      <dgm:t>
        <a:bodyPr/>
        <a:lstStyle/>
        <a:p>
          <a:r>
            <a:rPr lang="en-US" b="1"/>
            <a:t>Maintainability: </a:t>
          </a:r>
          <a:r>
            <a:rPr lang="en-US"/>
            <a:t>Encapsulation and abstraction improve the maintainability of code by isolating changes and reducing dependencies.</a:t>
          </a:r>
        </a:p>
      </dgm:t>
    </dgm:pt>
    <dgm:pt modelId="{AA08482E-7CD2-467C-A58E-656944140A49}" type="parTrans" cxnId="{D1562ED6-99F8-4156-BA7A-5D7D678C6E33}">
      <dgm:prSet/>
      <dgm:spPr/>
      <dgm:t>
        <a:bodyPr/>
        <a:lstStyle/>
        <a:p>
          <a:endParaRPr lang="en-US"/>
        </a:p>
      </dgm:t>
    </dgm:pt>
    <dgm:pt modelId="{343FA054-7390-4F55-9724-5D3E9ABB7203}" type="sibTrans" cxnId="{D1562ED6-99F8-4156-BA7A-5D7D678C6E33}">
      <dgm:prSet/>
      <dgm:spPr/>
      <dgm:t>
        <a:bodyPr/>
        <a:lstStyle/>
        <a:p>
          <a:endParaRPr lang="en-US"/>
        </a:p>
      </dgm:t>
    </dgm:pt>
    <dgm:pt modelId="{49BE4D9B-C390-45F7-A79C-C5C76B9802CB}">
      <dgm:prSet/>
      <dgm:spPr/>
      <dgm:t>
        <a:bodyPr/>
        <a:lstStyle/>
        <a:p>
          <a:r>
            <a:rPr lang="en-US" b="0" i="0" baseline="0"/>
            <a:t>In Java, </a:t>
          </a:r>
          <a:r>
            <a:rPr lang="en-US" b="1" i="0" baseline="0"/>
            <a:t>blocks of code</a:t>
          </a:r>
          <a:r>
            <a:rPr lang="en-US" b="0" i="0" baseline="0"/>
            <a:t> are a fundamental concept that helps in organizing and structuring the flow of a program. A block of code in Java is a group of one or more statements enclosed within curly braces {}. These blocks are used in various scenarios such as defining the body of </a:t>
          </a:r>
          <a:r>
            <a:rPr lang="en-US" b="1" i="0" baseline="0"/>
            <a:t>methods</a:t>
          </a:r>
          <a:r>
            <a:rPr lang="en-US" b="0" i="0" baseline="0"/>
            <a:t>, </a:t>
          </a:r>
          <a:r>
            <a:rPr lang="en-US" b="1" i="0" baseline="0"/>
            <a:t>loops</a:t>
          </a:r>
          <a:r>
            <a:rPr lang="en-US" b="0" i="0" baseline="0"/>
            <a:t>, </a:t>
          </a:r>
          <a:r>
            <a:rPr lang="en-US" b="1" i="0" baseline="0"/>
            <a:t>conditionals</a:t>
          </a:r>
          <a:r>
            <a:rPr lang="en-US" b="0" i="0" baseline="0"/>
            <a:t>, and even anonymous </a:t>
          </a:r>
          <a:r>
            <a:rPr lang="en-US" b="1" i="0" baseline="0"/>
            <a:t>classes</a:t>
          </a:r>
          <a:r>
            <a:rPr lang="en-US" b="0" i="0" baseline="0"/>
            <a:t>. Blocks of code are a key feature in Java that allows developers to control the flow of execution and manage the scope and lifecycle of variables effectively.</a:t>
          </a:r>
          <a:endParaRPr lang="en-US"/>
        </a:p>
      </dgm:t>
    </dgm:pt>
    <dgm:pt modelId="{475078C9-B3B1-4719-84C8-C5FF461A3AD0}" type="parTrans" cxnId="{75C10438-16E6-47F1-AEDD-616EEDCF05EA}">
      <dgm:prSet/>
      <dgm:spPr/>
      <dgm:t>
        <a:bodyPr/>
        <a:lstStyle/>
        <a:p>
          <a:endParaRPr lang="en-US"/>
        </a:p>
      </dgm:t>
    </dgm:pt>
    <dgm:pt modelId="{0AD8C81A-7B6F-4A58-962C-F32A47D2E649}" type="sibTrans" cxnId="{75C10438-16E6-47F1-AEDD-616EEDCF05EA}">
      <dgm:prSet/>
      <dgm:spPr/>
      <dgm:t>
        <a:bodyPr/>
        <a:lstStyle/>
        <a:p>
          <a:endParaRPr lang="en-US"/>
        </a:p>
      </dgm:t>
    </dgm:pt>
    <dgm:pt modelId="{1CAE996D-7ACA-4185-A729-743C0163C36A}" type="pres">
      <dgm:prSet presAssocID="{8E2654E8-F4EF-44B3-B74F-5BD56DBAEF0B}" presName="diagram" presStyleCnt="0">
        <dgm:presLayoutVars>
          <dgm:dir/>
          <dgm:resizeHandles val="exact"/>
        </dgm:presLayoutVars>
      </dgm:prSet>
      <dgm:spPr/>
    </dgm:pt>
    <dgm:pt modelId="{A90359A0-9409-4770-95BD-E381E9FC4A82}" type="pres">
      <dgm:prSet presAssocID="{F72E2B5E-19D6-41EC-9F7E-FC5574F08F39}" presName="arrow" presStyleLbl="node1" presStyleIdx="0" presStyleCnt="2">
        <dgm:presLayoutVars>
          <dgm:bulletEnabled val="1"/>
        </dgm:presLayoutVars>
      </dgm:prSet>
      <dgm:spPr/>
    </dgm:pt>
    <dgm:pt modelId="{754BEA15-6493-44A7-BE7D-753DE70FF846}" type="pres">
      <dgm:prSet presAssocID="{49BE4D9B-C390-45F7-A79C-C5C76B9802CB}" presName="arrow" presStyleLbl="node1" presStyleIdx="1" presStyleCnt="2">
        <dgm:presLayoutVars>
          <dgm:bulletEnabled val="1"/>
        </dgm:presLayoutVars>
      </dgm:prSet>
      <dgm:spPr/>
    </dgm:pt>
  </dgm:ptLst>
  <dgm:cxnLst>
    <dgm:cxn modelId="{FD299201-98B4-4520-8246-6AA760F2ACF4}" srcId="{F72E2B5E-19D6-41EC-9F7E-FC5574F08F39}" destId="{77C47D8E-7BEB-4CCB-96F1-0B95E4B13A5C}" srcOrd="0" destOrd="0" parTransId="{DAC1220C-5D8A-4A31-A575-30E90386E13E}" sibTransId="{58C4E901-EA82-4EB2-A5EB-2C95F6771B15}"/>
    <dgm:cxn modelId="{00B33007-62EC-43DC-A305-4B5D1306341D}" type="presOf" srcId="{D0F08503-BF29-43BD-995F-595C08198E50}" destId="{A90359A0-9409-4770-95BD-E381E9FC4A82}" srcOrd="0" destOrd="2" presId="urn:microsoft.com/office/officeart/2005/8/layout/arrow5"/>
    <dgm:cxn modelId="{8B7CF224-7B98-441C-9A66-E9A36B39E32A}" type="presOf" srcId="{8E2654E8-F4EF-44B3-B74F-5BD56DBAEF0B}" destId="{1CAE996D-7ACA-4185-A729-743C0163C36A}" srcOrd="0" destOrd="0" presId="urn:microsoft.com/office/officeart/2005/8/layout/arrow5"/>
    <dgm:cxn modelId="{75C10438-16E6-47F1-AEDD-616EEDCF05EA}" srcId="{8E2654E8-F4EF-44B3-B74F-5BD56DBAEF0B}" destId="{49BE4D9B-C390-45F7-A79C-C5C76B9802CB}" srcOrd="1" destOrd="0" parTransId="{475078C9-B3B1-4719-84C8-C5FF461A3AD0}" sibTransId="{0AD8C81A-7B6F-4A58-962C-F32A47D2E649}"/>
    <dgm:cxn modelId="{1FB51D77-04C0-47A9-8361-9BAD63C81C95}" type="presOf" srcId="{49486470-66C7-4783-A438-2E35DD8F6463}" destId="{A90359A0-9409-4770-95BD-E381E9FC4A82}" srcOrd="0" destOrd="3" presId="urn:microsoft.com/office/officeart/2005/8/layout/arrow5"/>
    <dgm:cxn modelId="{D9BD4F5A-31DE-4239-A2B2-D7D5D03DAB1D}" srcId="{F72E2B5E-19D6-41EC-9F7E-FC5574F08F39}" destId="{D0F08503-BF29-43BD-995F-595C08198E50}" srcOrd="1" destOrd="0" parTransId="{EBCFD371-5B88-43D8-8D70-B9E1B4F60214}" sibTransId="{B869FD7A-0267-41CB-B5F8-4BFAF3BDE279}"/>
    <dgm:cxn modelId="{04118BA3-3C52-4F4E-BDA9-E2294037D545}" type="presOf" srcId="{0EF4D69A-0C1A-4442-B7A6-FBB7F3672E24}" destId="{A90359A0-9409-4770-95BD-E381E9FC4A82}" srcOrd="0" destOrd="4" presId="urn:microsoft.com/office/officeart/2005/8/layout/arrow5"/>
    <dgm:cxn modelId="{64F0A8CB-FB34-42CD-BDA6-4F8D46B86650}" type="presOf" srcId="{77C47D8E-7BEB-4CCB-96F1-0B95E4B13A5C}" destId="{A90359A0-9409-4770-95BD-E381E9FC4A82}" srcOrd="0" destOrd="1" presId="urn:microsoft.com/office/officeart/2005/8/layout/arrow5"/>
    <dgm:cxn modelId="{903822CC-4E98-45F0-B255-65D51490CCDB}" srcId="{8E2654E8-F4EF-44B3-B74F-5BD56DBAEF0B}" destId="{F72E2B5E-19D6-41EC-9F7E-FC5574F08F39}" srcOrd="0" destOrd="0" parTransId="{306CDE3B-FB42-45C8-B1E5-EAAE5EAA2E9B}" sibTransId="{DC1707C1-2847-42BC-9F9C-C08B1EDCB003}"/>
    <dgm:cxn modelId="{AF7538CC-51EC-48CB-9757-85D8B785CBC1}" srcId="{F72E2B5E-19D6-41EC-9F7E-FC5574F08F39}" destId="{49486470-66C7-4783-A438-2E35DD8F6463}" srcOrd="2" destOrd="0" parTransId="{0BC6A9FD-E759-44E8-A656-0B5C5AE1441F}" sibTransId="{8127348B-D019-4C0A-B340-1F7EE5B03C8D}"/>
    <dgm:cxn modelId="{D1562ED6-99F8-4156-BA7A-5D7D678C6E33}" srcId="{F72E2B5E-19D6-41EC-9F7E-FC5574F08F39}" destId="{0EF4D69A-0C1A-4442-B7A6-FBB7F3672E24}" srcOrd="3" destOrd="0" parTransId="{AA08482E-7CD2-467C-A58E-656944140A49}" sibTransId="{343FA054-7390-4F55-9724-5D3E9ABB7203}"/>
    <dgm:cxn modelId="{BF5E5DDD-936F-44E6-BF9B-335A457CA8C0}" type="presOf" srcId="{49BE4D9B-C390-45F7-A79C-C5C76B9802CB}" destId="{754BEA15-6493-44A7-BE7D-753DE70FF846}" srcOrd="0" destOrd="0" presId="urn:microsoft.com/office/officeart/2005/8/layout/arrow5"/>
    <dgm:cxn modelId="{FBE7E6F2-7B37-4225-9D55-0FAC23EF825B}" type="presOf" srcId="{F72E2B5E-19D6-41EC-9F7E-FC5574F08F39}" destId="{A90359A0-9409-4770-95BD-E381E9FC4A82}" srcOrd="0" destOrd="0" presId="urn:microsoft.com/office/officeart/2005/8/layout/arrow5"/>
    <dgm:cxn modelId="{3E67271D-E1A5-476F-8441-40E9174612E5}" type="presParOf" srcId="{1CAE996D-7ACA-4185-A729-743C0163C36A}" destId="{A90359A0-9409-4770-95BD-E381E9FC4A82}" srcOrd="0" destOrd="0" presId="urn:microsoft.com/office/officeart/2005/8/layout/arrow5"/>
    <dgm:cxn modelId="{521D6F92-B7E1-4026-9862-4678B5778504}" type="presParOf" srcId="{1CAE996D-7ACA-4185-A729-743C0163C36A}" destId="{754BEA15-6493-44A7-BE7D-753DE70FF846}"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5DDE28-7BE2-444E-9BBC-151E27FAD0EF}">
      <dsp:nvSpPr>
        <dsp:cNvPr id="0" name=""/>
        <dsp:cNvSpPr/>
      </dsp:nvSpPr>
      <dsp:spPr>
        <a:xfrm>
          <a:off x="0" y="707092"/>
          <a:ext cx="10515600" cy="130540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77E0F8-389F-4415-87CD-13F94481ACAB}">
      <dsp:nvSpPr>
        <dsp:cNvPr id="0" name=""/>
        <dsp:cNvSpPr/>
      </dsp:nvSpPr>
      <dsp:spPr>
        <a:xfrm>
          <a:off x="394883" y="1000807"/>
          <a:ext cx="717970" cy="71797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0AA2AF2-4441-45CB-A620-C5D82EC6EE96}">
      <dsp:nvSpPr>
        <dsp:cNvPr id="0" name=""/>
        <dsp:cNvSpPr/>
      </dsp:nvSpPr>
      <dsp:spPr>
        <a:xfrm>
          <a:off x="1507738" y="707092"/>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755650">
            <a:lnSpc>
              <a:spcPct val="90000"/>
            </a:lnSpc>
            <a:spcBef>
              <a:spcPct val="0"/>
            </a:spcBef>
            <a:spcAft>
              <a:spcPct val="35000"/>
            </a:spcAft>
            <a:buNone/>
          </a:pPr>
          <a:r>
            <a:rPr lang="en-US" sz="1700" b="1" i="0" kern="1200"/>
            <a:t>Java</a:t>
          </a:r>
          <a:r>
            <a:rPr lang="en-US" sz="1700" b="0" i="0" kern="1200"/>
            <a:t> is an object-oriented, class-based programming language.</a:t>
          </a:r>
          <a:endParaRPr lang="en-US" sz="1700" kern="1200"/>
        </a:p>
      </dsp:txBody>
      <dsp:txXfrm>
        <a:off x="1507738" y="707092"/>
        <a:ext cx="9007861" cy="1305401"/>
      </dsp:txXfrm>
    </dsp:sp>
    <dsp:sp modelId="{6F4D82BA-199F-4677-A457-05EAC5E3E5FF}">
      <dsp:nvSpPr>
        <dsp:cNvPr id="0" name=""/>
        <dsp:cNvSpPr/>
      </dsp:nvSpPr>
      <dsp:spPr>
        <a:xfrm>
          <a:off x="0" y="2338844"/>
          <a:ext cx="10515600" cy="130540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6E2DB0-0C0B-41FD-8DA8-0DEBD29298B5}">
      <dsp:nvSpPr>
        <dsp:cNvPr id="0" name=""/>
        <dsp:cNvSpPr/>
      </dsp:nvSpPr>
      <dsp:spPr>
        <a:xfrm>
          <a:off x="394883" y="2632559"/>
          <a:ext cx="717970" cy="71797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882EDAB-75F6-41FD-B614-8D20DC3723EB}">
      <dsp:nvSpPr>
        <dsp:cNvPr id="0" name=""/>
        <dsp:cNvSpPr/>
      </dsp:nvSpPr>
      <dsp:spPr>
        <a:xfrm>
          <a:off x="1507738" y="2338844"/>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755650">
            <a:lnSpc>
              <a:spcPct val="90000"/>
            </a:lnSpc>
            <a:spcBef>
              <a:spcPct val="0"/>
            </a:spcBef>
            <a:spcAft>
              <a:spcPct val="35000"/>
            </a:spcAft>
            <a:buNone/>
          </a:pPr>
          <a:r>
            <a:rPr lang="en-US" sz="1700" kern="1200"/>
            <a:t>The intention of using this language is to give relief to the developers from writing codes for every platform. The term WORA, write once and run everywhere is often associated with this language. It means whenever we compile a Java code, we get the byte code (.class file), and that can be executed (without compiling it again) on different platforms provided they support Java.</a:t>
          </a:r>
        </a:p>
      </dsp:txBody>
      <dsp:txXfrm>
        <a:off x="1507738" y="2338844"/>
        <a:ext cx="9007861" cy="13054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0359A0-9409-4770-95BD-E381E9FC4A82}">
      <dsp:nvSpPr>
        <dsp:cNvPr id="0" name=""/>
        <dsp:cNvSpPr/>
      </dsp:nvSpPr>
      <dsp:spPr>
        <a:xfrm rot="16200000">
          <a:off x="2338" y="1178"/>
          <a:ext cx="4348981" cy="4348981"/>
        </a:xfrm>
        <a:prstGeom prst="downArrow">
          <a:avLst>
            <a:gd name="adj1" fmla="val 50000"/>
            <a:gd name="adj2" fmla="val 35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5344" tIns="85344" rIns="85344" bIns="85344" numCol="1" spcCol="1270" anchor="t" anchorCtr="0">
          <a:noAutofit/>
        </a:bodyPr>
        <a:lstStyle/>
        <a:p>
          <a:pPr marL="0" lvl="0" indent="0" algn="l" defTabSz="533400">
            <a:lnSpc>
              <a:spcPct val="90000"/>
            </a:lnSpc>
            <a:spcBef>
              <a:spcPct val="0"/>
            </a:spcBef>
            <a:spcAft>
              <a:spcPct val="35000"/>
            </a:spcAft>
            <a:buNone/>
          </a:pPr>
          <a:r>
            <a:rPr lang="en-US" sz="1200" b="1" kern="1200"/>
            <a:t>Advantages of OOP: </a:t>
          </a:r>
          <a:endParaRPr lang="en-US" sz="1200" kern="1200"/>
        </a:p>
        <a:p>
          <a:pPr marL="57150" lvl="1" indent="-57150" algn="l" defTabSz="400050">
            <a:lnSpc>
              <a:spcPct val="90000"/>
            </a:lnSpc>
            <a:spcBef>
              <a:spcPct val="0"/>
            </a:spcBef>
            <a:spcAft>
              <a:spcPct val="15000"/>
            </a:spcAft>
            <a:buChar char="•"/>
          </a:pPr>
          <a:r>
            <a:rPr lang="en-US" sz="900" b="1" kern="1200"/>
            <a:t>Modularity: </a:t>
          </a:r>
          <a:r>
            <a:rPr lang="en-US" sz="900" kern="1200"/>
            <a:t>Code is organized into classes and objects, making it easier to manage and understand.</a:t>
          </a:r>
        </a:p>
        <a:p>
          <a:pPr marL="57150" lvl="1" indent="-57150" algn="l" defTabSz="400050">
            <a:lnSpc>
              <a:spcPct val="90000"/>
            </a:lnSpc>
            <a:spcBef>
              <a:spcPct val="0"/>
            </a:spcBef>
            <a:spcAft>
              <a:spcPct val="15000"/>
            </a:spcAft>
            <a:buChar char="•"/>
          </a:pPr>
          <a:r>
            <a:rPr lang="en-US" sz="900" b="1" kern="1200"/>
            <a:t>Reusability: </a:t>
          </a:r>
          <a:r>
            <a:rPr lang="en-US" sz="900" kern="1200"/>
            <a:t>Inheritance and polymorphism allow for code reuse, reducing redundancy.</a:t>
          </a:r>
        </a:p>
        <a:p>
          <a:pPr marL="57150" lvl="1" indent="-57150" algn="l" defTabSz="400050">
            <a:lnSpc>
              <a:spcPct val="90000"/>
            </a:lnSpc>
            <a:spcBef>
              <a:spcPct val="0"/>
            </a:spcBef>
            <a:spcAft>
              <a:spcPct val="15000"/>
            </a:spcAft>
            <a:buChar char="•"/>
          </a:pPr>
          <a:r>
            <a:rPr lang="en-US" sz="900" b="1" kern="1200"/>
            <a:t>Scalability: </a:t>
          </a:r>
          <a:r>
            <a:rPr lang="en-US" sz="900" kern="1200"/>
            <a:t>OOP makes it easier to expand or modify existing code, leading to more scalable software.</a:t>
          </a:r>
        </a:p>
        <a:p>
          <a:pPr marL="57150" lvl="1" indent="-57150" algn="l" defTabSz="400050">
            <a:lnSpc>
              <a:spcPct val="90000"/>
            </a:lnSpc>
            <a:spcBef>
              <a:spcPct val="0"/>
            </a:spcBef>
            <a:spcAft>
              <a:spcPct val="15000"/>
            </a:spcAft>
            <a:buChar char="•"/>
          </a:pPr>
          <a:r>
            <a:rPr lang="en-US" sz="900" b="1" kern="1200"/>
            <a:t>Maintainability: </a:t>
          </a:r>
          <a:r>
            <a:rPr lang="en-US" sz="900" kern="1200"/>
            <a:t>Encapsulation and abstraction improve the maintainability of code by isolating changes and reducing dependencies.</a:t>
          </a:r>
        </a:p>
      </dsp:txBody>
      <dsp:txXfrm rot="5400000">
        <a:off x="2338" y="1088423"/>
        <a:ext cx="3587909" cy="2174491"/>
      </dsp:txXfrm>
    </dsp:sp>
    <dsp:sp modelId="{754BEA15-6493-44A7-BE7D-753DE70FF846}">
      <dsp:nvSpPr>
        <dsp:cNvPr id="0" name=""/>
        <dsp:cNvSpPr/>
      </dsp:nvSpPr>
      <dsp:spPr>
        <a:xfrm rot="5400000">
          <a:off x="6164280" y="1178"/>
          <a:ext cx="4348981" cy="4348981"/>
        </a:xfrm>
        <a:prstGeom prst="downArrow">
          <a:avLst>
            <a:gd name="adj1" fmla="val 50000"/>
            <a:gd name="adj2" fmla="val 35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b="0" i="0" kern="1200" baseline="0"/>
            <a:t>In Java, </a:t>
          </a:r>
          <a:r>
            <a:rPr lang="en-US" sz="1200" b="1" i="0" kern="1200" baseline="0"/>
            <a:t>blocks of code</a:t>
          </a:r>
          <a:r>
            <a:rPr lang="en-US" sz="1200" b="0" i="0" kern="1200" baseline="0"/>
            <a:t> are a fundamental concept that helps in organizing and structuring the flow of a program. A block of code in Java is a group of one or more statements enclosed within curly braces {}. These blocks are used in various scenarios such as defining the body of </a:t>
          </a:r>
          <a:r>
            <a:rPr lang="en-US" sz="1200" b="1" i="0" kern="1200" baseline="0"/>
            <a:t>methods</a:t>
          </a:r>
          <a:r>
            <a:rPr lang="en-US" sz="1200" b="0" i="0" kern="1200" baseline="0"/>
            <a:t>, </a:t>
          </a:r>
          <a:r>
            <a:rPr lang="en-US" sz="1200" b="1" i="0" kern="1200" baseline="0"/>
            <a:t>loops</a:t>
          </a:r>
          <a:r>
            <a:rPr lang="en-US" sz="1200" b="0" i="0" kern="1200" baseline="0"/>
            <a:t>, </a:t>
          </a:r>
          <a:r>
            <a:rPr lang="en-US" sz="1200" b="1" i="0" kern="1200" baseline="0"/>
            <a:t>conditionals</a:t>
          </a:r>
          <a:r>
            <a:rPr lang="en-US" sz="1200" b="0" i="0" kern="1200" baseline="0"/>
            <a:t>, and even anonymous </a:t>
          </a:r>
          <a:r>
            <a:rPr lang="en-US" sz="1200" b="1" i="0" kern="1200" baseline="0"/>
            <a:t>classes</a:t>
          </a:r>
          <a:r>
            <a:rPr lang="en-US" sz="1200" b="0" i="0" kern="1200" baseline="0"/>
            <a:t>. Blocks of code are a key feature in Java that allows developers to control the flow of execution and manage the scope and lifecycle of variables effectively.</a:t>
          </a:r>
          <a:endParaRPr lang="en-US" sz="1200" kern="1200"/>
        </a:p>
      </dsp:txBody>
      <dsp:txXfrm rot="-5400000">
        <a:off x="6925352" y="1088423"/>
        <a:ext cx="3587909" cy="2174491"/>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B64E4B5-4804-4C3A-7ABB-91F85C9416E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5F276E3F-10E1-7E8C-9D4B-702D63D0487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1B325A-5FFC-4277-AFD4-96308F59D142}" type="datetimeFigureOut">
              <a:rPr lang="en-IN" smtClean="0"/>
              <a:t>12-06-2026</a:t>
            </a:fld>
            <a:endParaRPr lang="en-IN"/>
          </a:p>
        </p:txBody>
      </p:sp>
      <p:sp>
        <p:nvSpPr>
          <p:cNvPr id="4" name="Footer Placeholder 3">
            <a:extLst>
              <a:ext uri="{FF2B5EF4-FFF2-40B4-BE49-F238E27FC236}">
                <a16:creationId xmlns:a16="http://schemas.microsoft.com/office/drawing/2014/main" id="{0F848A04-A3B8-1EEB-D7C2-E6C952B9C53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12B4DDD4-957D-1FB2-2C05-2A9A4D2720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A8C5F2-6314-4159-AC39-019F8B6E5F04}" type="slidenum">
              <a:rPr lang="en-IN" smtClean="0"/>
              <a:t>‹#›</a:t>
            </a:fld>
            <a:endParaRPr lang="en-IN"/>
          </a:p>
        </p:txBody>
      </p:sp>
    </p:spTree>
    <p:extLst>
      <p:ext uri="{BB962C8B-B14F-4D97-AF65-F5344CB8AC3E}">
        <p14:creationId xmlns:p14="http://schemas.microsoft.com/office/powerpoint/2010/main" val="327056932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1DDF30-6B71-48FC-8297-1679B72C8BF6}" type="datetimeFigureOut">
              <a:rPr lang="en-IN" smtClean="0"/>
              <a:t>12-06-2026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09C591-EBC5-4155-80BF-EE0CA3903E3E}" type="slidenum">
              <a:rPr lang="en-IN" smtClean="0"/>
              <a:t>‹#›</a:t>
            </a:fld>
            <a:endParaRPr lang="en-IN"/>
          </a:p>
        </p:txBody>
      </p:sp>
    </p:spTree>
    <p:extLst>
      <p:ext uri="{BB962C8B-B14F-4D97-AF65-F5344CB8AC3E}">
        <p14:creationId xmlns:p14="http://schemas.microsoft.com/office/powerpoint/2010/main" val="234640413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7E92F-00D0-6224-D26F-FA206ED4B0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4382C2F0-83B2-57BD-F9AB-E9DB948791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86706EEF-30A8-961A-CE27-E7958D8CAB3D}"/>
              </a:ext>
            </a:extLst>
          </p:cNvPr>
          <p:cNvSpPr>
            <a:spLocks noGrp="1"/>
          </p:cNvSpPr>
          <p:nvPr>
            <p:ph type="dt" sz="half" idx="10"/>
          </p:nvPr>
        </p:nvSpPr>
        <p:spPr/>
        <p:txBody>
          <a:bodyPr/>
          <a:lstStyle/>
          <a:p>
            <a:fld id="{266D19E7-E862-4D4E-A2C8-85E4D0AADA82}" type="datetime1">
              <a:rPr lang="en-IN" smtClean="0"/>
              <a:t>12-06-2026</a:t>
            </a:fld>
            <a:endParaRPr lang="en-IN"/>
          </a:p>
        </p:txBody>
      </p:sp>
      <p:sp>
        <p:nvSpPr>
          <p:cNvPr id="5" name="Footer Placeholder 4">
            <a:extLst>
              <a:ext uri="{FF2B5EF4-FFF2-40B4-BE49-F238E27FC236}">
                <a16:creationId xmlns:a16="http://schemas.microsoft.com/office/drawing/2014/main" id="{708B64F4-FABA-3B4C-F737-94D9C198A284}"/>
              </a:ext>
            </a:extLst>
          </p:cNvPr>
          <p:cNvSpPr>
            <a:spLocks noGrp="1"/>
          </p:cNvSpPr>
          <p:nvPr>
            <p:ph type="ftr" sz="quarter" idx="11"/>
          </p:nvPr>
        </p:nvSpPr>
        <p:spPr/>
        <p:txBody>
          <a:bodyPr/>
          <a:lstStyle/>
          <a:p>
            <a:r>
              <a:rPr lang="en-IN"/>
              <a:t>ATME COLLEGE OF ENGINEERING</a:t>
            </a:r>
          </a:p>
        </p:txBody>
      </p:sp>
      <p:sp>
        <p:nvSpPr>
          <p:cNvPr id="6" name="Slide Number Placeholder 5">
            <a:extLst>
              <a:ext uri="{FF2B5EF4-FFF2-40B4-BE49-F238E27FC236}">
                <a16:creationId xmlns:a16="http://schemas.microsoft.com/office/drawing/2014/main" id="{07E37323-9949-3A25-4DD5-510CEF1D9712}"/>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3500997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BD141-02A2-1748-0E87-104E8B4127A4}"/>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23B80F9-4F0D-0685-8445-E39E5E96472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0057EA5-1354-3D25-D87A-BB73110FB747}"/>
              </a:ext>
            </a:extLst>
          </p:cNvPr>
          <p:cNvSpPr>
            <a:spLocks noGrp="1"/>
          </p:cNvSpPr>
          <p:nvPr>
            <p:ph type="dt" sz="half" idx="10"/>
          </p:nvPr>
        </p:nvSpPr>
        <p:spPr/>
        <p:txBody>
          <a:bodyPr/>
          <a:lstStyle/>
          <a:p>
            <a:fld id="{9A442622-C1E7-4E8F-A3E4-D27707047CC1}" type="datetime1">
              <a:rPr lang="en-IN" smtClean="0"/>
              <a:t>12-06-2026</a:t>
            </a:fld>
            <a:endParaRPr lang="en-IN"/>
          </a:p>
        </p:txBody>
      </p:sp>
      <p:sp>
        <p:nvSpPr>
          <p:cNvPr id="5" name="Footer Placeholder 4">
            <a:extLst>
              <a:ext uri="{FF2B5EF4-FFF2-40B4-BE49-F238E27FC236}">
                <a16:creationId xmlns:a16="http://schemas.microsoft.com/office/drawing/2014/main" id="{EBE39DA7-1E2B-F26E-915F-F671B516A69A}"/>
              </a:ext>
            </a:extLst>
          </p:cNvPr>
          <p:cNvSpPr>
            <a:spLocks noGrp="1"/>
          </p:cNvSpPr>
          <p:nvPr>
            <p:ph type="ftr" sz="quarter" idx="11"/>
          </p:nvPr>
        </p:nvSpPr>
        <p:spPr/>
        <p:txBody>
          <a:bodyPr/>
          <a:lstStyle/>
          <a:p>
            <a:r>
              <a:rPr lang="en-IN"/>
              <a:t>ATME COLLEGE OF ENGINEERING</a:t>
            </a:r>
          </a:p>
        </p:txBody>
      </p:sp>
      <p:sp>
        <p:nvSpPr>
          <p:cNvPr id="6" name="Slide Number Placeholder 5">
            <a:extLst>
              <a:ext uri="{FF2B5EF4-FFF2-40B4-BE49-F238E27FC236}">
                <a16:creationId xmlns:a16="http://schemas.microsoft.com/office/drawing/2014/main" id="{928F4479-3730-49D6-39AC-856B16CE2DCF}"/>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2297080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FA4CA3-9158-D0B1-EE49-B39AA82D05D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52547D7-72D1-4B22-61DA-B850E0AE292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65945F8-B56A-E4E5-F34A-60ECB1940865}"/>
              </a:ext>
            </a:extLst>
          </p:cNvPr>
          <p:cNvSpPr>
            <a:spLocks noGrp="1"/>
          </p:cNvSpPr>
          <p:nvPr>
            <p:ph type="dt" sz="half" idx="10"/>
          </p:nvPr>
        </p:nvSpPr>
        <p:spPr/>
        <p:txBody>
          <a:bodyPr/>
          <a:lstStyle/>
          <a:p>
            <a:fld id="{D2D3549F-81D6-47EE-BCEE-253C09370A19}" type="datetime1">
              <a:rPr lang="en-IN" smtClean="0"/>
              <a:t>12-06-2026</a:t>
            </a:fld>
            <a:endParaRPr lang="en-IN"/>
          </a:p>
        </p:txBody>
      </p:sp>
      <p:sp>
        <p:nvSpPr>
          <p:cNvPr id="5" name="Footer Placeholder 4">
            <a:extLst>
              <a:ext uri="{FF2B5EF4-FFF2-40B4-BE49-F238E27FC236}">
                <a16:creationId xmlns:a16="http://schemas.microsoft.com/office/drawing/2014/main" id="{911C00B4-DFA5-F31D-1750-012BDEA6A64B}"/>
              </a:ext>
            </a:extLst>
          </p:cNvPr>
          <p:cNvSpPr>
            <a:spLocks noGrp="1"/>
          </p:cNvSpPr>
          <p:nvPr>
            <p:ph type="ftr" sz="quarter" idx="11"/>
          </p:nvPr>
        </p:nvSpPr>
        <p:spPr/>
        <p:txBody>
          <a:bodyPr/>
          <a:lstStyle/>
          <a:p>
            <a:r>
              <a:rPr lang="en-IN"/>
              <a:t>ATME COLLEGE OF ENGINEERING</a:t>
            </a:r>
          </a:p>
        </p:txBody>
      </p:sp>
      <p:sp>
        <p:nvSpPr>
          <p:cNvPr id="6" name="Slide Number Placeholder 5">
            <a:extLst>
              <a:ext uri="{FF2B5EF4-FFF2-40B4-BE49-F238E27FC236}">
                <a16:creationId xmlns:a16="http://schemas.microsoft.com/office/drawing/2014/main" id="{123DE975-40F3-498E-C833-93E061274971}"/>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573444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6E98D-DD9A-E200-5FDC-19A255B5C15B}"/>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7766B25-72BC-5A25-5AB9-349E0E11279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116B2F1-0C9C-7B84-E420-9A2CE8D9A4B1}"/>
              </a:ext>
            </a:extLst>
          </p:cNvPr>
          <p:cNvSpPr>
            <a:spLocks noGrp="1"/>
          </p:cNvSpPr>
          <p:nvPr>
            <p:ph type="dt" sz="half" idx="10"/>
          </p:nvPr>
        </p:nvSpPr>
        <p:spPr/>
        <p:txBody>
          <a:bodyPr/>
          <a:lstStyle/>
          <a:p>
            <a:fld id="{5E8E3815-E5F2-450D-9A8A-BA328B38DD77}" type="datetime1">
              <a:rPr lang="en-IN" smtClean="0"/>
              <a:t>12-06-2026</a:t>
            </a:fld>
            <a:endParaRPr lang="en-IN"/>
          </a:p>
        </p:txBody>
      </p:sp>
      <p:sp>
        <p:nvSpPr>
          <p:cNvPr id="5" name="Footer Placeholder 4">
            <a:extLst>
              <a:ext uri="{FF2B5EF4-FFF2-40B4-BE49-F238E27FC236}">
                <a16:creationId xmlns:a16="http://schemas.microsoft.com/office/drawing/2014/main" id="{45A2FD4A-8F19-CA22-0A34-89D7D142F2C4}"/>
              </a:ext>
            </a:extLst>
          </p:cNvPr>
          <p:cNvSpPr>
            <a:spLocks noGrp="1"/>
          </p:cNvSpPr>
          <p:nvPr>
            <p:ph type="ftr" sz="quarter" idx="11"/>
          </p:nvPr>
        </p:nvSpPr>
        <p:spPr/>
        <p:txBody>
          <a:bodyPr/>
          <a:lstStyle/>
          <a:p>
            <a:r>
              <a:rPr lang="en-IN"/>
              <a:t>ATME COLLEGE OF ENGINEERING</a:t>
            </a:r>
          </a:p>
        </p:txBody>
      </p:sp>
      <p:sp>
        <p:nvSpPr>
          <p:cNvPr id="6" name="Slide Number Placeholder 5">
            <a:extLst>
              <a:ext uri="{FF2B5EF4-FFF2-40B4-BE49-F238E27FC236}">
                <a16:creationId xmlns:a16="http://schemas.microsoft.com/office/drawing/2014/main" id="{1A4E5DBA-8EAA-3579-E57B-D28A550D5F4D}"/>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857303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0EF9A-845E-80DD-AEFD-ABD30160123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0EFEE2A-7373-21FE-9543-845B435584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CC8FA9-B853-08D2-8CF6-13252E62582E}"/>
              </a:ext>
            </a:extLst>
          </p:cNvPr>
          <p:cNvSpPr>
            <a:spLocks noGrp="1"/>
          </p:cNvSpPr>
          <p:nvPr>
            <p:ph type="dt" sz="half" idx="10"/>
          </p:nvPr>
        </p:nvSpPr>
        <p:spPr/>
        <p:txBody>
          <a:bodyPr/>
          <a:lstStyle/>
          <a:p>
            <a:fld id="{B75F5438-5C2B-4B65-BF23-63F9B84CC80E}" type="datetime1">
              <a:rPr lang="en-IN" smtClean="0"/>
              <a:t>12-06-2026</a:t>
            </a:fld>
            <a:endParaRPr lang="en-IN"/>
          </a:p>
        </p:txBody>
      </p:sp>
      <p:sp>
        <p:nvSpPr>
          <p:cNvPr id="5" name="Footer Placeholder 4">
            <a:extLst>
              <a:ext uri="{FF2B5EF4-FFF2-40B4-BE49-F238E27FC236}">
                <a16:creationId xmlns:a16="http://schemas.microsoft.com/office/drawing/2014/main" id="{FE4A9B89-A57F-CE44-0162-5C83B636A4F8}"/>
              </a:ext>
            </a:extLst>
          </p:cNvPr>
          <p:cNvSpPr>
            <a:spLocks noGrp="1"/>
          </p:cNvSpPr>
          <p:nvPr>
            <p:ph type="ftr" sz="quarter" idx="11"/>
          </p:nvPr>
        </p:nvSpPr>
        <p:spPr/>
        <p:txBody>
          <a:bodyPr/>
          <a:lstStyle/>
          <a:p>
            <a:r>
              <a:rPr lang="en-IN"/>
              <a:t>ATME COLLEGE OF ENGINEERING</a:t>
            </a:r>
          </a:p>
        </p:txBody>
      </p:sp>
      <p:sp>
        <p:nvSpPr>
          <p:cNvPr id="6" name="Slide Number Placeholder 5">
            <a:extLst>
              <a:ext uri="{FF2B5EF4-FFF2-40B4-BE49-F238E27FC236}">
                <a16:creationId xmlns:a16="http://schemas.microsoft.com/office/drawing/2014/main" id="{06FB24C2-7A55-06F7-5999-8A8C342291DC}"/>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2071318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BFC6E-0647-3039-0391-9F1EE9C5FAC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5D50160A-111A-A73A-7AB0-2BF5154DD4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B0C11D72-3B31-F641-A0A6-38D7518B7E8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DDFEFB50-AC61-6368-9CA1-D27F6288DB49}"/>
              </a:ext>
            </a:extLst>
          </p:cNvPr>
          <p:cNvSpPr>
            <a:spLocks noGrp="1"/>
          </p:cNvSpPr>
          <p:nvPr>
            <p:ph type="dt" sz="half" idx="10"/>
          </p:nvPr>
        </p:nvSpPr>
        <p:spPr/>
        <p:txBody>
          <a:bodyPr/>
          <a:lstStyle/>
          <a:p>
            <a:fld id="{E5797B9A-36CE-45DC-8AAF-477EB4D6B7D6}" type="datetime1">
              <a:rPr lang="en-IN" smtClean="0"/>
              <a:t>12-06-2026</a:t>
            </a:fld>
            <a:endParaRPr lang="en-IN"/>
          </a:p>
        </p:txBody>
      </p:sp>
      <p:sp>
        <p:nvSpPr>
          <p:cNvPr id="6" name="Footer Placeholder 5">
            <a:extLst>
              <a:ext uri="{FF2B5EF4-FFF2-40B4-BE49-F238E27FC236}">
                <a16:creationId xmlns:a16="http://schemas.microsoft.com/office/drawing/2014/main" id="{EB4C1050-7663-7DED-9B19-D145A29FB323}"/>
              </a:ext>
            </a:extLst>
          </p:cNvPr>
          <p:cNvSpPr>
            <a:spLocks noGrp="1"/>
          </p:cNvSpPr>
          <p:nvPr>
            <p:ph type="ftr" sz="quarter" idx="11"/>
          </p:nvPr>
        </p:nvSpPr>
        <p:spPr/>
        <p:txBody>
          <a:bodyPr/>
          <a:lstStyle/>
          <a:p>
            <a:r>
              <a:rPr lang="en-IN"/>
              <a:t>ATME COLLEGE OF ENGINEERING</a:t>
            </a:r>
          </a:p>
        </p:txBody>
      </p:sp>
      <p:sp>
        <p:nvSpPr>
          <p:cNvPr id="7" name="Slide Number Placeholder 6">
            <a:extLst>
              <a:ext uri="{FF2B5EF4-FFF2-40B4-BE49-F238E27FC236}">
                <a16:creationId xmlns:a16="http://schemas.microsoft.com/office/drawing/2014/main" id="{5C6C71AA-E2D1-FC94-3623-184E1AD3CD4A}"/>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360117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42483-ACB1-1460-8F98-642D8BE2F0C9}"/>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9BB9F8E9-7F33-EC14-9201-3758830444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B1BF9A7-4DFF-0EEF-2DC6-959A8C2E19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04CE2E87-B393-8584-185C-EFABDDA6AE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4DA462-65D7-8ED6-1E11-4FB4CC02854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B5278A14-57C8-83CA-1492-512C6619A495}"/>
              </a:ext>
            </a:extLst>
          </p:cNvPr>
          <p:cNvSpPr>
            <a:spLocks noGrp="1"/>
          </p:cNvSpPr>
          <p:nvPr>
            <p:ph type="dt" sz="half" idx="10"/>
          </p:nvPr>
        </p:nvSpPr>
        <p:spPr/>
        <p:txBody>
          <a:bodyPr/>
          <a:lstStyle/>
          <a:p>
            <a:fld id="{6A4C2959-10E6-47E9-AD15-B728810348AE}" type="datetime1">
              <a:rPr lang="en-IN" smtClean="0"/>
              <a:t>12-06-2026</a:t>
            </a:fld>
            <a:endParaRPr lang="en-IN"/>
          </a:p>
        </p:txBody>
      </p:sp>
      <p:sp>
        <p:nvSpPr>
          <p:cNvPr id="8" name="Footer Placeholder 7">
            <a:extLst>
              <a:ext uri="{FF2B5EF4-FFF2-40B4-BE49-F238E27FC236}">
                <a16:creationId xmlns:a16="http://schemas.microsoft.com/office/drawing/2014/main" id="{90BE882F-ABFB-33FE-F07A-36DD15D274AC}"/>
              </a:ext>
            </a:extLst>
          </p:cNvPr>
          <p:cNvSpPr>
            <a:spLocks noGrp="1"/>
          </p:cNvSpPr>
          <p:nvPr>
            <p:ph type="ftr" sz="quarter" idx="11"/>
          </p:nvPr>
        </p:nvSpPr>
        <p:spPr/>
        <p:txBody>
          <a:bodyPr/>
          <a:lstStyle/>
          <a:p>
            <a:r>
              <a:rPr lang="en-IN"/>
              <a:t>ATME COLLEGE OF ENGINEERING</a:t>
            </a:r>
          </a:p>
        </p:txBody>
      </p:sp>
      <p:sp>
        <p:nvSpPr>
          <p:cNvPr id="9" name="Slide Number Placeholder 8">
            <a:extLst>
              <a:ext uri="{FF2B5EF4-FFF2-40B4-BE49-F238E27FC236}">
                <a16:creationId xmlns:a16="http://schemas.microsoft.com/office/drawing/2014/main" id="{74BCA4AB-EB02-3218-F235-2F28228E55FD}"/>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2936873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88C00-2BBB-953E-67BD-7F725E365786}"/>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AC711E1B-090F-C88B-B5D5-F924DC05AEB6}"/>
              </a:ext>
            </a:extLst>
          </p:cNvPr>
          <p:cNvSpPr>
            <a:spLocks noGrp="1"/>
          </p:cNvSpPr>
          <p:nvPr>
            <p:ph type="dt" sz="half" idx="10"/>
          </p:nvPr>
        </p:nvSpPr>
        <p:spPr/>
        <p:txBody>
          <a:bodyPr/>
          <a:lstStyle/>
          <a:p>
            <a:fld id="{70AEAF47-75C6-4797-A277-5FAEAF868A26}" type="datetime1">
              <a:rPr lang="en-IN" smtClean="0"/>
              <a:t>12-06-2026</a:t>
            </a:fld>
            <a:endParaRPr lang="en-IN"/>
          </a:p>
        </p:txBody>
      </p:sp>
      <p:sp>
        <p:nvSpPr>
          <p:cNvPr id="4" name="Footer Placeholder 3">
            <a:extLst>
              <a:ext uri="{FF2B5EF4-FFF2-40B4-BE49-F238E27FC236}">
                <a16:creationId xmlns:a16="http://schemas.microsoft.com/office/drawing/2014/main" id="{5F05D72E-5209-FAC7-BC23-8323FFECFC39}"/>
              </a:ext>
            </a:extLst>
          </p:cNvPr>
          <p:cNvSpPr>
            <a:spLocks noGrp="1"/>
          </p:cNvSpPr>
          <p:nvPr>
            <p:ph type="ftr" sz="quarter" idx="11"/>
          </p:nvPr>
        </p:nvSpPr>
        <p:spPr/>
        <p:txBody>
          <a:bodyPr/>
          <a:lstStyle/>
          <a:p>
            <a:r>
              <a:rPr lang="en-IN"/>
              <a:t>ATME COLLEGE OF ENGINEERING</a:t>
            </a:r>
          </a:p>
        </p:txBody>
      </p:sp>
      <p:sp>
        <p:nvSpPr>
          <p:cNvPr id="5" name="Slide Number Placeholder 4">
            <a:extLst>
              <a:ext uri="{FF2B5EF4-FFF2-40B4-BE49-F238E27FC236}">
                <a16:creationId xmlns:a16="http://schemas.microsoft.com/office/drawing/2014/main" id="{C15159E0-EECB-A107-F42A-5490E66F64A2}"/>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1278122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B399AF6-E635-3A5C-F5D5-51558DCA4A2B}"/>
              </a:ext>
            </a:extLst>
          </p:cNvPr>
          <p:cNvSpPr>
            <a:spLocks noGrp="1"/>
          </p:cNvSpPr>
          <p:nvPr>
            <p:ph type="dt" sz="half" idx="10"/>
          </p:nvPr>
        </p:nvSpPr>
        <p:spPr/>
        <p:txBody>
          <a:bodyPr/>
          <a:lstStyle/>
          <a:p>
            <a:fld id="{47E6297C-803F-41E8-86F4-FF388C76410C}" type="datetime1">
              <a:rPr lang="en-IN" smtClean="0"/>
              <a:t>12-06-2026</a:t>
            </a:fld>
            <a:endParaRPr lang="en-IN"/>
          </a:p>
        </p:txBody>
      </p:sp>
      <p:sp>
        <p:nvSpPr>
          <p:cNvPr id="3" name="Footer Placeholder 2">
            <a:extLst>
              <a:ext uri="{FF2B5EF4-FFF2-40B4-BE49-F238E27FC236}">
                <a16:creationId xmlns:a16="http://schemas.microsoft.com/office/drawing/2014/main" id="{EF40E6DA-9EA9-EA60-FAAA-497C9436F34B}"/>
              </a:ext>
            </a:extLst>
          </p:cNvPr>
          <p:cNvSpPr>
            <a:spLocks noGrp="1"/>
          </p:cNvSpPr>
          <p:nvPr>
            <p:ph type="ftr" sz="quarter" idx="11"/>
          </p:nvPr>
        </p:nvSpPr>
        <p:spPr/>
        <p:txBody>
          <a:bodyPr/>
          <a:lstStyle/>
          <a:p>
            <a:r>
              <a:rPr lang="en-IN"/>
              <a:t>ATME COLLEGE OF ENGINEERING</a:t>
            </a:r>
          </a:p>
        </p:txBody>
      </p:sp>
      <p:sp>
        <p:nvSpPr>
          <p:cNvPr id="4" name="Slide Number Placeholder 3">
            <a:extLst>
              <a:ext uri="{FF2B5EF4-FFF2-40B4-BE49-F238E27FC236}">
                <a16:creationId xmlns:a16="http://schemas.microsoft.com/office/drawing/2014/main" id="{5B678735-6C25-3967-19D9-0AA0046D9C66}"/>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2568232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7195E-720F-AB2F-11AA-FAA5BFBBDD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AFDD6B83-5D8F-F5EE-25B0-45AF2643FA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B91A3399-BF30-25F2-FCB6-1410DB3D74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BD44B3-32BC-B6F4-6C72-F5CA94BD9DB2}"/>
              </a:ext>
            </a:extLst>
          </p:cNvPr>
          <p:cNvSpPr>
            <a:spLocks noGrp="1"/>
          </p:cNvSpPr>
          <p:nvPr>
            <p:ph type="dt" sz="half" idx="10"/>
          </p:nvPr>
        </p:nvSpPr>
        <p:spPr/>
        <p:txBody>
          <a:bodyPr/>
          <a:lstStyle/>
          <a:p>
            <a:fld id="{F34D4239-6F3F-4441-A37A-BE8DA3B60F5A}" type="datetime1">
              <a:rPr lang="en-IN" smtClean="0"/>
              <a:t>12-06-2026</a:t>
            </a:fld>
            <a:endParaRPr lang="en-IN"/>
          </a:p>
        </p:txBody>
      </p:sp>
      <p:sp>
        <p:nvSpPr>
          <p:cNvPr id="6" name="Footer Placeholder 5">
            <a:extLst>
              <a:ext uri="{FF2B5EF4-FFF2-40B4-BE49-F238E27FC236}">
                <a16:creationId xmlns:a16="http://schemas.microsoft.com/office/drawing/2014/main" id="{277B2F82-F4DF-FBEF-548B-542664028E5C}"/>
              </a:ext>
            </a:extLst>
          </p:cNvPr>
          <p:cNvSpPr>
            <a:spLocks noGrp="1"/>
          </p:cNvSpPr>
          <p:nvPr>
            <p:ph type="ftr" sz="quarter" idx="11"/>
          </p:nvPr>
        </p:nvSpPr>
        <p:spPr/>
        <p:txBody>
          <a:bodyPr/>
          <a:lstStyle/>
          <a:p>
            <a:r>
              <a:rPr lang="en-IN"/>
              <a:t>ATME COLLEGE OF ENGINEERING</a:t>
            </a:r>
          </a:p>
        </p:txBody>
      </p:sp>
      <p:sp>
        <p:nvSpPr>
          <p:cNvPr id="7" name="Slide Number Placeholder 6">
            <a:extLst>
              <a:ext uri="{FF2B5EF4-FFF2-40B4-BE49-F238E27FC236}">
                <a16:creationId xmlns:a16="http://schemas.microsoft.com/office/drawing/2014/main" id="{376F975F-DEEF-31B3-B1E3-CBA280D88268}"/>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1111449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2D13E-2BCF-1ED8-89BD-523F6DDD39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ABAE012-B60C-587A-0308-A7EE54129D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E3F07E0A-E1C3-178E-F040-24F166A00A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E87195-2DE7-5236-E9EC-9197625DF2DE}"/>
              </a:ext>
            </a:extLst>
          </p:cNvPr>
          <p:cNvSpPr>
            <a:spLocks noGrp="1"/>
          </p:cNvSpPr>
          <p:nvPr>
            <p:ph type="dt" sz="half" idx="10"/>
          </p:nvPr>
        </p:nvSpPr>
        <p:spPr/>
        <p:txBody>
          <a:bodyPr/>
          <a:lstStyle/>
          <a:p>
            <a:fld id="{5B8B6A4C-9588-4185-8D44-B9A17AFF53B9}" type="datetime1">
              <a:rPr lang="en-IN" smtClean="0"/>
              <a:t>12-06-2026</a:t>
            </a:fld>
            <a:endParaRPr lang="en-IN"/>
          </a:p>
        </p:txBody>
      </p:sp>
      <p:sp>
        <p:nvSpPr>
          <p:cNvPr id="6" name="Footer Placeholder 5">
            <a:extLst>
              <a:ext uri="{FF2B5EF4-FFF2-40B4-BE49-F238E27FC236}">
                <a16:creationId xmlns:a16="http://schemas.microsoft.com/office/drawing/2014/main" id="{51D01537-7486-0AB1-4A10-70AE672371A9}"/>
              </a:ext>
            </a:extLst>
          </p:cNvPr>
          <p:cNvSpPr>
            <a:spLocks noGrp="1"/>
          </p:cNvSpPr>
          <p:nvPr>
            <p:ph type="ftr" sz="quarter" idx="11"/>
          </p:nvPr>
        </p:nvSpPr>
        <p:spPr/>
        <p:txBody>
          <a:bodyPr/>
          <a:lstStyle/>
          <a:p>
            <a:r>
              <a:rPr lang="en-IN"/>
              <a:t>ATME COLLEGE OF ENGINEERING</a:t>
            </a:r>
          </a:p>
        </p:txBody>
      </p:sp>
      <p:sp>
        <p:nvSpPr>
          <p:cNvPr id="7" name="Slide Number Placeholder 6">
            <a:extLst>
              <a:ext uri="{FF2B5EF4-FFF2-40B4-BE49-F238E27FC236}">
                <a16:creationId xmlns:a16="http://schemas.microsoft.com/office/drawing/2014/main" id="{8E98AAAB-3B0F-94AA-87C9-78E7B21E0DF8}"/>
              </a:ext>
            </a:extLst>
          </p:cNvPr>
          <p:cNvSpPr>
            <a:spLocks noGrp="1"/>
          </p:cNvSpPr>
          <p:nvPr>
            <p:ph type="sldNum" sz="quarter" idx="12"/>
          </p:nvPr>
        </p:nvSpPr>
        <p:spPr/>
        <p:txBody>
          <a:bodyPr/>
          <a:lstStyle/>
          <a:p>
            <a:fld id="{E5A1AA43-ABAD-4BE5-9DD8-AFAF958FC1A4}" type="slidenum">
              <a:rPr lang="en-IN" smtClean="0"/>
              <a:t>‹#›</a:t>
            </a:fld>
            <a:endParaRPr lang="en-IN"/>
          </a:p>
        </p:txBody>
      </p:sp>
    </p:spTree>
    <p:extLst>
      <p:ext uri="{BB962C8B-B14F-4D97-AF65-F5344CB8AC3E}">
        <p14:creationId xmlns:p14="http://schemas.microsoft.com/office/powerpoint/2010/main" val="2043712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9C526C-299D-2EE8-BEDF-55FBE2822B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IN" dirty="0"/>
          </a:p>
        </p:txBody>
      </p:sp>
      <p:sp>
        <p:nvSpPr>
          <p:cNvPr id="3" name="Text Placeholder 2">
            <a:extLst>
              <a:ext uri="{FF2B5EF4-FFF2-40B4-BE49-F238E27FC236}">
                <a16:creationId xmlns:a16="http://schemas.microsoft.com/office/drawing/2014/main" id="{C6649FCB-4CC4-A029-9B10-A0B931785F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422A9F2-15E9-84CA-5942-AC21FF55B1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25A89D-5C70-490A-8F64-56C36A966295}" type="datetime1">
              <a:rPr lang="en-IN" smtClean="0"/>
              <a:t>12-06-2026</a:t>
            </a:fld>
            <a:endParaRPr lang="en-IN"/>
          </a:p>
        </p:txBody>
      </p:sp>
      <p:sp>
        <p:nvSpPr>
          <p:cNvPr id="5" name="Footer Placeholder 4">
            <a:extLst>
              <a:ext uri="{FF2B5EF4-FFF2-40B4-BE49-F238E27FC236}">
                <a16:creationId xmlns:a16="http://schemas.microsoft.com/office/drawing/2014/main" id="{34A33BB9-880F-B5D4-BA2F-C228F57EB8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a:t>ATME COLLEGE OF ENGINEERING</a:t>
            </a:r>
          </a:p>
        </p:txBody>
      </p:sp>
      <p:sp>
        <p:nvSpPr>
          <p:cNvPr id="6" name="Slide Number Placeholder 5">
            <a:extLst>
              <a:ext uri="{FF2B5EF4-FFF2-40B4-BE49-F238E27FC236}">
                <a16:creationId xmlns:a16="http://schemas.microsoft.com/office/drawing/2014/main" id="{269DA065-E921-E54D-1414-0E376B52AB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A1AA43-ABAD-4BE5-9DD8-AFAF958FC1A4}" type="slidenum">
              <a:rPr lang="en-IN" smtClean="0"/>
              <a:t>‹#›</a:t>
            </a:fld>
            <a:endParaRPr lang="en-IN"/>
          </a:p>
        </p:txBody>
      </p:sp>
      <p:pic>
        <p:nvPicPr>
          <p:cNvPr id="8" name="Picture 7">
            <a:extLst>
              <a:ext uri="{FF2B5EF4-FFF2-40B4-BE49-F238E27FC236}">
                <a16:creationId xmlns:a16="http://schemas.microsoft.com/office/drawing/2014/main" id="{D755BC34-B7D5-78D9-968C-85A182AF8153}"/>
              </a:ext>
            </a:extLst>
          </p:cNvPr>
          <p:cNvPicPr>
            <a:picLocks noChangeAspect="1"/>
          </p:cNvPicPr>
          <p:nvPr userDrawn="1"/>
        </p:nvPicPr>
        <p:blipFill>
          <a:blip r:embed="rId13"/>
          <a:stretch>
            <a:fillRect/>
          </a:stretch>
        </p:blipFill>
        <p:spPr>
          <a:xfrm>
            <a:off x="1348509" y="185738"/>
            <a:ext cx="8633691" cy="539096"/>
          </a:xfrm>
          <a:prstGeom prst="rect">
            <a:avLst/>
          </a:prstGeom>
        </p:spPr>
      </p:pic>
    </p:spTree>
    <p:extLst>
      <p:ext uri="{BB962C8B-B14F-4D97-AF65-F5344CB8AC3E}">
        <p14:creationId xmlns:p14="http://schemas.microsoft.com/office/powerpoint/2010/main" val="25107222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www.javatpoint.com/type-casting-in-java"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javatpoint.com/array-in-java"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Lab%20Program/Mainforeach.java" TargetMode="External"/><Relationship Id="rId2" Type="http://schemas.openxmlformats.org/officeDocument/2006/relationships/hyperlink" Target="Lab%20Program/Program1.java" TargetMode="Externa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hyperlink" Target="https://docs.oracle.com/en/java/javase/21/install/installation-guide.pdf" TargetMode="Externa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programiz.com/java-programming/operators" TargetMode="External"/><Relationship Id="rId2" Type="http://schemas.openxmlformats.org/officeDocument/2006/relationships/hyperlink" Target="https://codingnomads.com/what-are-java-primitive-types" TargetMode="External"/><Relationship Id="rId1" Type="http://schemas.openxmlformats.org/officeDocument/2006/relationships/slideLayout" Target="../slideLayouts/slideLayout7.xml"/><Relationship Id="rId4" Type="http://schemas.openxmlformats.org/officeDocument/2006/relationships/hyperlink" Target="https://www.javatpoint.com/control-flow-in-jav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F3730DB-E6D9-2731-D061-AEF806394D42}"/>
              </a:ext>
            </a:extLst>
          </p:cNvPr>
          <p:cNvSpPr txBox="1"/>
          <p:nvPr/>
        </p:nvSpPr>
        <p:spPr>
          <a:xfrm>
            <a:off x="2241755" y="1524000"/>
            <a:ext cx="8278761" cy="2677656"/>
          </a:xfrm>
          <a:prstGeom prst="rect">
            <a:avLst/>
          </a:prstGeom>
          <a:noFill/>
        </p:spPr>
        <p:txBody>
          <a:bodyPr wrap="square" rtlCol="0">
            <a:spAutoFit/>
          </a:bodyPr>
          <a:lstStyle/>
          <a:p>
            <a:pPr algn="ctr"/>
            <a:r>
              <a:rPr lang="en-IN" sz="2800" b="1" dirty="0">
                <a:latin typeface="Cambria" panose="02040503050406030204" pitchFamily="18" charset="0"/>
                <a:ea typeface="Cambria" panose="02040503050406030204" pitchFamily="18" charset="0"/>
              </a:rPr>
              <a:t>Object Oriented Programming with Java</a:t>
            </a:r>
          </a:p>
          <a:p>
            <a:pPr algn="ctr"/>
            <a:endParaRPr lang="en-IN" sz="2800" b="1" dirty="0">
              <a:latin typeface="Cambria" panose="02040503050406030204" pitchFamily="18" charset="0"/>
              <a:ea typeface="Cambria" panose="02040503050406030204" pitchFamily="18" charset="0"/>
            </a:endParaRPr>
          </a:p>
          <a:p>
            <a:pPr algn="ctr"/>
            <a:r>
              <a:rPr lang="en-IN" sz="2800" b="1" dirty="0">
                <a:latin typeface="Cambria" panose="02040503050406030204" pitchFamily="18" charset="0"/>
                <a:ea typeface="Cambria" panose="02040503050406030204" pitchFamily="18" charset="0"/>
              </a:rPr>
              <a:t>Subject Code: BBCA301</a:t>
            </a:r>
          </a:p>
          <a:p>
            <a:pPr algn="ctr"/>
            <a:r>
              <a:rPr lang="en-IN" sz="2800" b="1" dirty="0">
                <a:latin typeface="Cambria" panose="02040503050406030204" pitchFamily="18" charset="0"/>
                <a:ea typeface="Cambria" panose="02040503050406030204" pitchFamily="18" charset="0"/>
              </a:rPr>
              <a:t>Program: BCA </a:t>
            </a:r>
          </a:p>
          <a:p>
            <a:pPr algn="ctr"/>
            <a:r>
              <a:rPr lang="en-IN" sz="2800" b="1" dirty="0">
                <a:latin typeface="Cambria" panose="02040503050406030204" pitchFamily="18" charset="0"/>
                <a:ea typeface="Cambria" panose="02040503050406030204" pitchFamily="18" charset="0"/>
              </a:rPr>
              <a:t>Semester: III </a:t>
            </a:r>
          </a:p>
          <a:p>
            <a:pPr algn="ctr"/>
            <a:r>
              <a:rPr lang="en-IN" sz="2800" b="1" dirty="0">
                <a:latin typeface="Cambria" panose="02040503050406030204" pitchFamily="18" charset="0"/>
                <a:ea typeface="Cambria" panose="02040503050406030204" pitchFamily="18" charset="0"/>
              </a:rPr>
              <a:t> </a:t>
            </a:r>
          </a:p>
        </p:txBody>
      </p:sp>
      <p:sp>
        <p:nvSpPr>
          <p:cNvPr id="2" name="Footer Placeholder 1">
            <a:extLst>
              <a:ext uri="{FF2B5EF4-FFF2-40B4-BE49-F238E27FC236}">
                <a16:creationId xmlns:a16="http://schemas.microsoft.com/office/drawing/2014/main" id="{770673FC-4D99-7828-A970-DDC57690750A}"/>
              </a:ext>
            </a:extLst>
          </p:cNvPr>
          <p:cNvSpPr>
            <a:spLocks noGrp="1"/>
          </p:cNvSpPr>
          <p:nvPr>
            <p:ph type="ftr" sz="quarter" idx="11"/>
          </p:nvPr>
        </p:nvSpPr>
        <p:spPr/>
        <p:txBody>
          <a:bodyPr/>
          <a:lstStyle/>
          <a:p>
            <a:r>
              <a:rPr lang="en-IN" dirty="0"/>
              <a:t>ATME COLLEGE OF ENGINEERING</a:t>
            </a:r>
          </a:p>
        </p:txBody>
      </p:sp>
    </p:spTree>
    <p:extLst>
      <p:ext uri="{BB962C8B-B14F-4D97-AF65-F5344CB8AC3E}">
        <p14:creationId xmlns:p14="http://schemas.microsoft.com/office/powerpoint/2010/main" val="7622736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4E16183-C6B3-C628-5272-68E50E40D5C2}"/>
              </a:ext>
            </a:extLst>
          </p:cNvPr>
          <p:cNvSpPr>
            <a:spLocks noGrp="1"/>
          </p:cNvSpPr>
          <p:nvPr>
            <p:ph type="ftr" sz="quarter" idx="11"/>
          </p:nvPr>
        </p:nvSpPr>
        <p:spPr/>
        <p:txBody>
          <a:bodyPr/>
          <a:lstStyle/>
          <a:p>
            <a:r>
              <a:rPr lang="en-IN"/>
              <a:t>ATME COLLEGE OF ENGINEERING</a:t>
            </a:r>
          </a:p>
        </p:txBody>
      </p:sp>
      <p:sp>
        <p:nvSpPr>
          <p:cNvPr id="3" name="TextBox 2">
            <a:extLst>
              <a:ext uri="{FF2B5EF4-FFF2-40B4-BE49-F238E27FC236}">
                <a16:creationId xmlns:a16="http://schemas.microsoft.com/office/drawing/2014/main" id="{959FDCCA-89BB-A85D-C22E-CDDC216210FF}"/>
              </a:ext>
            </a:extLst>
          </p:cNvPr>
          <p:cNvSpPr txBox="1"/>
          <p:nvPr/>
        </p:nvSpPr>
        <p:spPr>
          <a:xfrm>
            <a:off x="580103" y="550606"/>
            <a:ext cx="11454581" cy="5909310"/>
          </a:xfrm>
          <a:prstGeom prst="rect">
            <a:avLst/>
          </a:prstGeom>
          <a:noFill/>
        </p:spPr>
        <p:txBody>
          <a:bodyPr wrap="square" rtlCol="0">
            <a:spAutoFit/>
          </a:bodyPr>
          <a:lstStyle/>
          <a:p>
            <a:r>
              <a:rPr lang="en-IN" b="1" dirty="0">
                <a:latin typeface="Cambria" panose="02040503050406030204" pitchFamily="18" charset="0"/>
                <a:ea typeface="Cambria" panose="02040503050406030204" pitchFamily="18" charset="0"/>
              </a:rPr>
              <a:t>Variables:</a:t>
            </a:r>
          </a:p>
          <a:p>
            <a:endParaRPr lang="en-IN" b="1" dirty="0">
              <a:latin typeface="Cambria" panose="02040503050406030204" pitchFamily="18" charset="0"/>
              <a:ea typeface="Cambria" panose="02040503050406030204" pitchFamily="18" charset="0"/>
            </a:endParaRPr>
          </a:p>
          <a:p>
            <a:pPr algn="just"/>
            <a:r>
              <a:rPr lang="en-US" dirty="0">
                <a:latin typeface="Cambria" panose="02040503050406030204" pitchFamily="18" charset="0"/>
                <a:ea typeface="Cambria" panose="02040503050406030204" pitchFamily="18" charset="0"/>
              </a:rPr>
              <a:t>A variable is a container which holds the value while the Java program is executed. A variable is assigned with a data type. Variable is a name of memory location. </a:t>
            </a:r>
          </a:p>
          <a:p>
            <a:pPr algn="just"/>
            <a:r>
              <a:rPr lang="en-US" dirty="0">
                <a:latin typeface="Cambria" panose="02040503050406030204" pitchFamily="18" charset="0"/>
                <a:ea typeface="Cambria" panose="02040503050406030204" pitchFamily="18" charset="0"/>
              </a:rPr>
              <a:t>There are three types of variables in java: local, instance and static.</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Local Variable</a:t>
            </a:r>
          </a:p>
          <a:p>
            <a:pPr algn="just"/>
            <a:r>
              <a:rPr lang="en-US" dirty="0">
                <a:latin typeface="Cambria" panose="02040503050406030204" pitchFamily="18" charset="0"/>
                <a:ea typeface="Cambria" panose="02040503050406030204" pitchFamily="18" charset="0"/>
              </a:rPr>
              <a:t>A variable declared inside the body of the method is called local variable. You can use this variable only within that method and the other methods in the class aren't even aware that the variable exists. A local variable cannot be defined with "</a:t>
            </a:r>
            <a:r>
              <a:rPr lang="en-US" b="1" dirty="0">
                <a:latin typeface="Cambria" panose="02040503050406030204" pitchFamily="18" charset="0"/>
                <a:ea typeface="Cambria" panose="02040503050406030204" pitchFamily="18" charset="0"/>
              </a:rPr>
              <a:t>static</a:t>
            </a:r>
            <a:r>
              <a:rPr lang="en-US" dirty="0">
                <a:latin typeface="Cambria" panose="02040503050406030204" pitchFamily="18" charset="0"/>
                <a:ea typeface="Cambria" panose="02040503050406030204" pitchFamily="18" charset="0"/>
              </a:rPr>
              <a:t>" keyword.</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Instance Variable</a:t>
            </a:r>
          </a:p>
          <a:p>
            <a:pPr algn="just"/>
            <a:r>
              <a:rPr lang="en-US" dirty="0">
                <a:latin typeface="Cambria" panose="02040503050406030204" pitchFamily="18" charset="0"/>
                <a:ea typeface="Cambria" panose="02040503050406030204" pitchFamily="18" charset="0"/>
              </a:rPr>
              <a:t>A variable declared inside the class but outside the body of the method, is called an instance variable. It is not declared as “</a:t>
            </a:r>
            <a:r>
              <a:rPr lang="en-US" b="1" dirty="0">
                <a:latin typeface="Cambria" panose="02040503050406030204" pitchFamily="18" charset="0"/>
                <a:ea typeface="Cambria" panose="02040503050406030204" pitchFamily="18" charset="0"/>
              </a:rPr>
              <a:t>static”</a:t>
            </a:r>
            <a:r>
              <a:rPr lang="en-US" dirty="0">
                <a:latin typeface="Cambria" panose="02040503050406030204" pitchFamily="18" charset="0"/>
                <a:ea typeface="Cambria" panose="02040503050406030204" pitchFamily="18" charset="0"/>
              </a:rPr>
              <a:t>. It is called an instance variable because its value is instance-specific and is not shared among instances.</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Static variable</a:t>
            </a:r>
          </a:p>
          <a:p>
            <a:pPr algn="just"/>
            <a:r>
              <a:rPr lang="en-US" dirty="0">
                <a:latin typeface="Cambria" panose="02040503050406030204" pitchFamily="18" charset="0"/>
                <a:ea typeface="Cambria" panose="02040503050406030204" pitchFamily="18" charset="0"/>
              </a:rPr>
              <a:t>A variable that is declared as static is called a static variable. It cannot be local. You can create a single copy of the static variable and share it among all the instances of the class. Memory allocation for static variables happens only once when the class is loaded in the memory.</a:t>
            </a:r>
          </a:p>
          <a:p>
            <a:pPr algn="just"/>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48006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032AC10-E0FB-1A86-61DA-5DBA81C61413}"/>
              </a:ext>
            </a:extLst>
          </p:cNvPr>
          <p:cNvSpPr>
            <a:spLocks noGrp="1"/>
          </p:cNvSpPr>
          <p:nvPr>
            <p:ph type="ftr" sz="quarter" idx="11"/>
          </p:nvPr>
        </p:nvSpPr>
        <p:spPr/>
        <p:txBody>
          <a:bodyPr/>
          <a:lstStyle/>
          <a:p>
            <a:r>
              <a:rPr lang="en-IN"/>
              <a:t>ATME COLLEGE OF ENGINEERING</a:t>
            </a:r>
          </a:p>
        </p:txBody>
      </p:sp>
      <p:sp>
        <p:nvSpPr>
          <p:cNvPr id="3" name="TextBox 2">
            <a:extLst>
              <a:ext uri="{FF2B5EF4-FFF2-40B4-BE49-F238E27FC236}">
                <a16:creationId xmlns:a16="http://schemas.microsoft.com/office/drawing/2014/main" id="{2686096B-194C-9440-4912-7AA47E2C5C30}"/>
              </a:ext>
            </a:extLst>
          </p:cNvPr>
          <p:cNvSpPr txBox="1"/>
          <p:nvPr/>
        </p:nvSpPr>
        <p:spPr>
          <a:xfrm>
            <a:off x="1052052" y="766916"/>
            <a:ext cx="10097729" cy="5632311"/>
          </a:xfrm>
          <a:prstGeom prst="rect">
            <a:avLst/>
          </a:prstGeom>
          <a:noFill/>
        </p:spPr>
        <p:txBody>
          <a:bodyPr wrap="square" rtlCol="0">
            <a:spAutoFit/>
          </a:bodyPr>
          <a:lstStyle/>
          <a:p>
            <a:pPr algn="just"/>
            <a:r>
              <a:rPr lang="en-US" b="1" dirty="0">
                <a:latin typeface="Cambria" panose="02040503050406030204" pitchFamily="18" charset="0"/>
                <a:ea typeface="Cambria" panose="02040503050406030204" pitchFamily="18" charset="0"/>
              </a:rPr>
              <a:t>Type Conversion:</a:t>
            </a:r>
          </a:p>
          <a:p>
            <a:pPr algn="just"/>
            <a:endParaRPr lang="en-US" dirty="0">
              <a:latin typeface="Cambria" panose="02040503050406030204" pitchFamily="18" charset="0"/>
              <a:ea typeface="Cambria" panose="02040503050406030204" pitchFamily="18" charset="0"/>
            </a:endParaRPr>
          </a:p>
          <a:p>
            <a:pPr algn="just"/>
            <a:r>
              <a:rPr lang="en-US" dirty="0">
                <a:latin typeface="Cambria" panose="02040503050406030204" pitchFamily="18" charset="0"/>
                <a:ea typeface="Cambria" panose="02040503050406030204" pitchFamily="18" charset="0"/>
              </a:rPr>
              <a:t>Type Conversion is a type conversion that is done by compiler done by a compiler without the intention of the programmer during the compile time. This Conversion sometimes creates an error or incorrect answer if the proper resultant data type does not mention at the end of the multiple expression of the datatype that’s why Type Conversion is less efficient than Type Casting.</a:t>
            </a:r>
          </a:p>
          <a:p>
            <a:pPr algn="just"/>
            <a:endParaRPr lang="en-US" dirty="0">
              <a:latin typeface="Cambria" panose="02040503050406030204" pitchFamily="18" charset="0"/>
              <a:ea typeface="Cambria" panose="02040503050406030204" pitchFamily="18" charset="0"/>
            </a:endParaRPr>
          </a:p>
          <a:p>
            <a:pPr algn="just"/>
            <a:endParaRPr lang="en-US" dirty="0">
              <a:latin typeface="Cambria" panose="02040503050406030204" pitchFamily="18" charset="0"/>
              <a:ea typeface="Cambria" panose="02040503050406030204" pitchFamily="18" charset="0"/>
            </a:endParaRPr>
          </a:p>
          <a:p>
            <a:pPr algn="just"/>
            <a:r>
              <a:rPr lang="en-IN" b="1" dirty="0">
                <a:latin typeface="Cambria" panose="02040503050406030204" pitchFamily="18" charset="0"/>
                <a:ea typeface="Cambria" panose="02040503050406030204" pitchFamily="18" charset="0"/>
              </a:rPr>
              <a:t>Explicit Type Conversion: </a:t>
            </a:r>
          </a:p>
          <a:p>
            <a:pPr algn="just"/>
            <a:r>
              <a:rPr lang="en-IN" b="1" dirty="0">
                <a:latin typeface="Cambria" panose="02040503050406030204" pitchFamily="18" charset="0"/>
                <a:ea typeface="Cambria" panose="02040503050406030204" pitchFamily="18" charset="0"/>
              </a:rPr>
              <a:t>Implicit Type Conversion: </a:t>
            </a:r>
          </a:p>
          <a:p>
            <a:pPr algn="just"/>
            <a:endParaRPr lang="en-IN"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Type Casting:</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Type Casting </a:t>
            </a:r>
            <a:r>
              <a:rPr lang="en-US" dirty="0">
                <a:latin typeface="Cambria" panose="02040503050406030204" pitchFamily="18" charset="0"/>
                <a:ea typeface="Cambria" panose="02040503050406030204" pitchFamily="18" charset="0"/>
              </a:rPr>
              <a:t>means to change one state to another state and is done by the programmer using the cast operator. Type Casting is done during the program design time by the programmer. Typecasting also refers to Narrow Conversion. Because in many cases, We have to Cast large datatype values into smaller datatype values according to the requirement of the operations. We can also convert large datatype values into smaller datatype values that’s why Type Casting called Narrow Casting.</a:t>
            </a:r>
            <a:endParaRPr lang="en-IN" dirty="0">
              <a:latin typeface="Cambria" panose="02040503050406030204" pitchFamily="18" charset="0"/>
              <a:ea typeface="Cambria" panose="02040503050406030204" pitchFamily="18" charset="0"/>
            </a:endParaRPr>
          </a:p>
          <a:p>
            <a:pPr algn="just"/>
            <a:r>
              <a:rPr lang="en-IN" dirty="0">
                <a:latin typeface="Cambria" panose="02040503050406030204" pitchFamily="18" charset="0"/>
                <a:ea typeface="Cambria" panose="02040503050406030204" pitchFamily="18" charset="0"/>
              </a:rPr>
              <a:t> </a:t>
            </a:r>
          </a:p>
          <a:p>
            <a:pPr algn="just"/>
            <a:r>
              <a:rPr lang="en-IN" dirty="0">
                <a:latin typeface="Cambria" panose="02040503050406030204" pitchFamily="18" charset="0"/>
                <a:ea typeface="Cambria" panose="02040503050406030204" pitchFamily="18" charset="0"/>
                <a:hlinkClick r:id="rId2"/>
              </a:rPr>
              <a:t>https://www.javatpoint.com/type-casting-in-java</a:t>
            </a:r>
            <a:r>
              <a:rPr lang="en-IN" dirty="0">
                <a:latin typeface="Cambria" panose="02040503050406030204" pitchFamily="18" charset="0"/>
                <a:ea typeface="Cambria" panose="02040503050406030204" pitchFamily="18" charset="0"/>
              </a:rPr>
              <a:t> </a:t>
            </a:r>
          </a:p>
        </p:txBody>
      </p:sp>
      <p:sp>
        <p:nvSpPr>
          <p:cNvPr id="5" name="Rectangle 1">
            <a:extLst>
              <a:ext uri="{FF2B5EF4-FFF2-40B4-BE49-F238E27FC236}">
                <a16:creationId xmlns:a16="http://schemas.microsoft.com/office/drawing/2014/main" id="{4FBFF32C-9076-0C00-A543-56700C12AF23}"/>
              </a:ext>
            </a:extLst>
          </p:cNvPr>
          <p:cNvSpPr>
            <a:spLocks noChangeArrowheads="1"/>
          </p:cNvSpPr>
          <p:nvPr/>
        </p:nvSpPr>
        <p:spPr bwMode="auto">
          <a:xfrm>
            <a:off x="1278193" y="2561876"/>
            <a:ext cx="8272603" cy="248766"/>
          </a:xfrm>
          <a:prstGeom prst="rect">
            <a:avLst/>
          </a:prstGeom>
          <a:solidFill>
            <a:srgbClr val="E0E0E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634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double &gt; float &gt; long &gt; int &gt; short &gt; byte</a:t>
            </a:r>
            <a:r>
              <a:rPr kumimoji="0" lang="en-US" altLang="en-US" sz="8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a:t>
            </a:r>
            <a:endParaRPr kumimoji="0" lang="en-US" altLang="en-US" sz="18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86187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95A25F3-1495-5DDA-B41C-F82E0DB36189}"/>
              </a:ext>
            </a:extLst>
          </p:cNvPr>
          <p:cNvSpPr>
            <a:spLocks noGrp="1"/>
          </p:cNvSpPr>
          <p:nvPr>
            <p:ph type="ftr" sz="quarter" idx="11"/>
          </p:nvPr>
        </p:nvSpPr>
        <p:spPr/>
        <p:txBody>
          <a:bodyPr/>
          <a:lstStyle/>
          <a:p>
            <a:r>
              <a:rPr lang="en-IN"/>
              <a:t>ATME COLLEGE OF ENGINEERING</a:t>
            </a:r>
          </a:p>
        </p:txBody>
      </p:sp>
      <p:sp>
        <p:nvSpPr>
          <p:cNvPr id="3" name="TextBox 2">
            <a:extLst>
              <a:ext uri="{FF2B5EF4-FFF2-40B4-BE49-F238E27FC236}">
                <a16:creationId xmlns:a16="http://schemas.microsoft.com/office/drawing/2014/main" id="{157719DA-1AE4-74F9-4A35-C8D5542AD3B1}"/>
              </a:ext>
            </a:extLst>
          </p:cNvPr>
          <p:cNvSpPr txBox="1"/>
          <p:nvPr/>
        </p:nvSpPr>
        <p:spPr>
          <a:xfrm>
            <a:off x="885768" y="538459"/>
            <a:ext cx="10599174" cy="6463308"/>
          </a:xfrm>
          <a:prstGeom prst="rect">
            <a:avLst/>
          </a:prstGeom>
          <a:noFill/>
        </p:spPr>
        <p:txBody>
          <a:bodyPr wrap="square" rtlCol="0">
            <a:spAutoFit/>
          </a:bodyPr>
          <a:lstStyle/>
          <a:p>
            <a:endParaRPr lang="en-US" b="1" dirty="0">
              <a:latin typeface="Cambria" panose="02040503050406030204" pitchFamily="18" charset="0"/>
              <a:ea typeface="Cambria" panose="02040503050406030204" pitchFamily="18" charset="0"/>
            </a:endParaRPr>
          </a:p>
          <a:p>
            <a:r>
              <a:rPr lang="en-US" b="1" dirty="0">
                <a:latin typeface="Cambria" panose="02040503050406030204" pitchFamily="18" charset="0"/>
                <a:ea typeface="Cambria" panose="02040503050406030204" pitchFamily="18" charset="0"/>
              </a:rPr>
              <a:t>ARRAY: </a:t>
            </a:r>
          </a:p>
          <a:p>
            <a:r>
              <a:rPr lang="en-US" dirty="0">
                <a:latin typeface="Cambria" panose="02040503050406030204" pitchFamily="18" charset="0"/>
                <a:ea typeface="Cambria" panose="02040503050406030204" pitchFamily="18" charset="0"/>
              </a:rPr>
              <a:t>Java array is an object which contains elements of a similar data type. Additionally, The elements of an array are stored in a contiguous memory location. It is a data structure where we store similar elements. We can store only a fixed set of elements in a Java array.</a:t>
            </a:r>
          </a:p>
          <a:p>
            <a:endParaRPr lang="en-US" dirty="0">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rPr>
              <a:t>Array in Java is index-based, the first element of the array is stored at the 0th index, 2nd element is stored on 1st index and so on.</a:t>
            </a:r>
          </a:p>
          <a:p>
            <a:endParaRPr lang="en-US" dirty="0">
              <a:latin typeface="Cambria" panose="02040503050406030204" pitchFamily="18" charset="0"/>
              <a:ea typeface="Cambria" panose="02040503050406030204" pitchFamily="18" charset="0"/>
            </a:endParaRPr>
          </a:p>
          <a:p>
            <a:endParaRPr lang="en-US" dirty="0">
              <a:latin typeface="Cambria" panose="02040503050406030204" pitchFamily="18" charset="0"/>
              <a:ea typeface="Cambria" panose="02040503050406030204" pitchFamily="18" charset="0"/>
            </a:endParaRPr>
          </a:p>
          <a:p>
            <a:endParaRPr lang="en-US" dirty="0">
              <a:latin typeface="Cambria" panose="02040503050406030204" pitchFamily="18" charset="0"/>
              <a:ea typeface="Cambria" panose="02040503050406030204" pitchFamily="18" charset="0"/>
            </a:endParaRPr>
          </a:p>
          <a:p>
            <a:endParaRPr lang="en-US" dirty="0">
              <a:latin typeface="Cambria" panose="02040503050406030204" pitchFamily="18" charset="0"/>
              <a:ea typeface="Cambria" panose="02040503050406030204" pitchFamily="18" charset="0"/>
            </a:endParaRPr>
          </a:p>
          <a:p>
            <a:endParaRPr lang="en-US" dirty="0">
              <a:latin typeface="Cambria" panose="02040503050406030204" pitchFamily="18" charset="0"/>
              <a:ea typeface="Cambria" panose="02040503050406030204" pitchFamily="18" charset="0"/>
            </a:endParaRPr>
          </a:p>
          <a:p>
            <a:endParaRPr lang="en-US" dirty="0">
              <a:latin typeface="Cambria" panose="02040503050406030204" pitchFamily="18" charset="0"/>
              <a:ea typeface="Cambria" panose="02040503050406030204" pitchFamily="18" charset="0"/>
            </a:endParaRPr>
          </a:p>
          <a:p>
            <a:r>
              <a:rPr lang="en-US" b="1" dirty="0">
                <a:latin typeface="Cambria" panose="02040503050406030204" pitchFamily="18" charset="0"/>
                <a:ea typeface="Cambria" panose="02040503050406030204" pitchFamily="18" charset="0"/>
              </a:rPr>
              <a:t>Types of Array in java</a:t>
            </a:r>
          </a:p>
          <a:p>
            <a:r>
              <a:rPr lang="en-US" dirty="0">
                <a:latin typeface="Cambria" panose="02040503050406030204" pitchFamily="18" charset="0"/>
                <a:ea typeface="Cambria" panose="02040503050406030204" pitchFamily="18" charset="0"/>
              </a:rPr>
              <a:t>There are two types of array.</a:t>
            </a:r>
          </a:p>
          <a:p>
            <a:pPr marL="742950" lvl="1" indent="-285750">
              <a:buFont typeface="Arial" panose="020B0604020202020204" pitchFamily="34" charset="0"/>
              <a:buChar char="•"/>
            </a:pPr>
            <a:r>
              <a:rPr lang="en-US" b="1" dirty="0">
                <a:latin typeface="Cambria" panose="02040503050406030204" pitchFamily="18" charset="0"/>
                <a:ea typeface="Cambria" panose="02040503050406030204" pitchFamily="18" charset="0"/>
              </a:rPr>
              <a:t>Single Dimensional Array</a:t>
            </a:r>
          </a:p>
          <a:p>
            <a:pPr lvl="3"/>
            <a:r>
              <a:rPr lang="en-US" dirty="0">
                <a:latin typeface="Cambria" panose="02040503050406030204" pitchFamily="18" charset="0"/>
                <a:ea typeface="Cambria" panose="02040503050406030204" pitchFamily="18" charset="0"/>
              </a:rPr>
              <a:t> </a:t>
            </a:r>
            <a:r>
              <a:rPr lang="en-US" b="1" dirty="0">
                <a:latin typeface="Cambria" panose="02040503050406030204" pitchFamily="18" charset="0"/>
                <a:ea typeface="Cambria" panose="02040503050406030204" pitchFamily="18" charset="0"/>
              </a:rPr>
              <a:t>Syntax of single dimensional array: </a:t>
            </a:r>
          </a:p>
          <a:p>
            <a:pPr lvl="3"/>
            <a:r>
              <a:rPr lang="en-US" dirty="0" err="1">
                <a:latin typeface="Cambria" panose="02040503050406030204" pitchFamily="18" charset="0"/>
                <a:ea typeface="Cambria" panose="02040503050406030204" pitchFamily="18" charset="0"/>
              </a:rPr>
              <a:t>dataType</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arr</a:t>
            </a:r>
            <a:r>
              <a:rPr lang="en-US" dirty="0">
                <a:latin typeface="Cambria" panose="02040503050406030204" pitchFamily="18" charset="0"/>
                <a:ea typeface="Cambria" panose="02040503050406030204" pitchFamily="18" charset="0"/>
              </a:rPr>
              <a:t>; (or)  </a:t>
            </a:r>
          </a:p>
          <a:p>
            <a:pPr lvl="3"/>
            <a:r>
              <a:rPr lang="en-US" dirty="0" err="1">
                <a:latin typeface="Cambria" panose="02040503050406030204" pitchFamily="18" charset="0"/>
                <a:ea typeface="Cambria" panose="02040503050406030204" pitchFamily="18" charset="0"/>
              </a:rPr>
              <a:t>dataType</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arr</a:t>
            </a:r>
            <a:r>
              <a:rPr lang="en-US" dirty="0">
                <a:latin typeface="Cambria" panose="02040503050406030204" pitchFamily="18" charset="0"/>
                <a:ea typeface="Cambria" panose="02040503050406030204" pitchFamily="18" charset="0"/>
              </a:rPr>
              <a:t>; (or)  </a:t>
            </a:r>
          </a:p>
          <a:p>
            <a:pPr lvl="3"/>
            <a:r>
              <a:rPr lang="en-US" dirty="0" err="1">
                <a:latin typeface="Cambria" panose="02040503050406030204" pitchFamily="18" charset="0"/>
                <a:ea typeface="Cambria" panose="02040503050406030204" pitchFamily="18" charset="0"/>
              </a:rPr>
              <a:t>dataType</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arr</a:t>
            </a:r>
            <a:r>
              <a:rPr lang="en-US" dirty="0">
                <a:latin typeface="Cambria" panose="02040503050406030204" pitchFamily="18" charset="0"/>
                <a:ea typeface="Cambria" panose="02040503050406030204" pitchFamily="18" charset="0"/>
              </a:rPr>
              <a:t>[]; </a:t>
            </a:r>
            <a:r>
              <a:rPr lang="en-US" dirty="0">
                <a:latin typeface="Cambria" panose="02040503050406030204" pitchFamily="18" charset="0"/>
                <a:ea typeface="Cambria" panose="02040503050406030204" pitchFamily="18" charset="0"/>
                <a:hlinkClick r:id="rId2"/>
              </a:rPr>
              <a:t>https://www.javatpoint.com/array-in-java</a:t>
            </a:r>
            <a:r>
              <a:rPr lang="en-US" dirty="0">
                <a:latin typeface="Cambria" panose="02040503050406030204" pitchFamily="18" charset="0"/>
                <a:ea typeface="Cambria" panose="02040503050406030204" pitchFamily="18" charset="0"/>
              </a:rPr>
              <a:t> </a:t>
            </a:r>
          </a:p>
          <a:p>
            <a:endParaRPr lang="en-US" dirty="0">
              <a:latin typeface="Cambria" panose="02040503050406030204" pitchFamily="18" charset="0"/>
              <a:ea typeface="Cambria" panose="02040503050406030204" pitchFamily="18" charset="0"/>
            </a:endParaRPr>
          </a:p>
          <a:p>
            <a:endParaRPr lang="en-IN" dirty="0">
              <a:latin typeface="Cambria" panose="02040503050406030204" pitchFamily="18" charset="0"/>
              <a:ea typeface="Cambria" panose="02040503050406030204" pitchFamily="18" charset="0"/>
            </a:endParaRPr>
          </a:p>
        </p:txBody>
      </p:sp>
      <p:pic>
        <p:nvPicPr>
          <p:cNvPr id="5" name="Picture 4">
            <a:extLst>
              <a:ext uri="{FF2B5EF4-FFF2-40B4-BE49-F238E27FC236}">
                <a16:creationId xmlns:a16="http://schemas.microsoft.com/office/drawing/2014/main" id="{1DF7C9CD-CC9E-50AB-9742-704FD8A32A3E}"/>
              </a:ext>
            </a:extLst>
          </p:cNvPr>
          <p:cNvPicPr>
            <a:picLocks noChangeAspect="1"/>
          </p:cNvPicPr>
          <p:nvPr/>
        </p:nvPicPr>
        <p:blipFill>
          <a:blip r:embed="rId3"/>
          <a:stretch>
            <a:fillRect/>
          </a:stretch>
        </p:blipFill>
        <p:spPr>
          <a:xfrm>
            <a:off x="3806630" y="2502609"/>
            <a:ext cx="4008467" cy="1577477"/>
          </a:xfrm>
          <a:prstGeom prst="rect">
            <a:avLst/>
          </a:prstGeom>
        </p:spPr>
      </p:pic>
      <p:sp>
        <p:nvSpPr>
          <p:cNvPr id="6" name="Rectangle 1">
            <a:extLst>
              <a:ext uri="{FF2B5EF4-FFF2-40B4-BE49-F238E27FC236}">
                <a16:creationId xmlns:a16="http://schemas.microsoft.com/office/drawing/2014/main" id="{5E9FBA0A-174F-38DD-2FCD-0D97B55634C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3164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358B1E5-333C-C753-B5E8-20DC3180B381}"/>
              </a:ext>
            </a:extLst>
          </p:cNvPr>
          <p:cNvSpPr>
            <a:spLocks noGrp="1"/>
          </p:cNvSpPr>
          <p:nvPr>
            <p:ph type="ftr" sz="quarter" idx="11"/>
          </p:nvPr>
        </p:nvSpPr>
        <p:spPr/>
        <p:txBody>
          <a:bodyPr/>
          <a:lstStyle/>
          <a:p>
            <a:r>
              <a:rPr lang="en-IN"/>
              <a:t>ATME COLLEGE OF ENGINEERING</a:t>
            </a:r>
          </a:p>
        </p:txBody>
      </p:sp>
      <p:sp>
        <p:nvSpPr>
          <p:cNvPr id="3" name="TextBox 2">
            <a:extLst>
              <a:ext uri="{FF2B5EF4-FFF2-40B4-BE49-F238E27FC236}">
                <a16:creationId xmlns:a16="http://schemas.microsoft.com/office/drawing/2014/main" id="{3F51668A-6AFE-7D8D-8B3B-584038291534}"/>
              </a:ext>
            </a:extLst>
          </p:cNvPr>
          <p:cNvSpPr txBox="1"/>
          <p:nvPr/>
        </p:nvSpPr>
        <p:spPr>
          <a:xfrm>
            <a:off x="393291" y="584785"/>
            <a:ext cx="11198942" cy="7232749"/>
          </a:xfrm>
          <a:prstGeom prst="rect">
            <a:avLst/>
          </a:prstGeom>
          <a:noFill/>
        </p:spPr>
        <p:txBody>
          <a:bodyPr wrap="square" rtlCol="0">
            <a:spAutoFit/>
          </a:bodyPr>
          <a:lstStyle/>
          <a:p>
            <a:pPr lvl="1" algn="just"/>
            <a:endParaRPr lang="en-US" b="1" dirty="0">
              <a:latin typeface="Cambria" panose="02040503050406030204" pitchFamily="18" charset="0"/>
              <a:ea typeface="Cambria" panose="02040503050406030204" pitchFamily="18" charset="0"/>
            </a:endParaRPr>
          </a:p>
          <a:p>
            <a:pPr marL="742950" lvl="1"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Multidimensional Array: </a:t>
            </a:r>
            <a:r>
              <a:rPr lang="en-US" dirty="0">
                <a:latin typeface="Cambria" panose="02040503050406030204" pitchFamily="18" charset="0"/>
                <a:ea typeface="Cambria" panose="02040503050406030204" pitchFamily="18" charset="0"/>
              </a:rPr>
              <a:t>A multidimensional array is an array of arrays. Each element of a multidimensional array is an array itself. </a:t>
            </a:r>
          </a:p>
          <a:p>
            <a:pPr lvl="1" algn="ctr"/>
            <a:r>
              <a:rPr lang="en-US" dirty="0">
                <a:latin typeface="Cambria" panose="02040503050406030204" pitchFamily="18" charset="0"/>
                <a:ea typeface="Cambria" panose="02040503050406030204" pitchFamily="18" charset="0"/>
              </a:rPr>
              <a:t>int[][] a = new int[3][4]; </a:t>
            </a:r>
          </a:p>
          <a:p>
            <a:pPr lvl="1" algn="ctr"/>
            <a:endParaRPr lang="en-US" dirty="0">
              <a:latin typeface="Cambria" panose="02040503050406030204" pitchFamily="18" charset="0"/>
              <a:ea typeface="Cambria" panose="02040503050406030204" pitchFamily="18" charset="0"/>
            </a:endParaRPr>
          </a:p>
          <a:p>
            <a:pPr lvl="1" algn="just"/>
            <a:r>
              <a:rPr lang="en-US" sz="1400" b="1" i="1" dirty="0">
                <a:latin typeface="Cambria" panose="02040503050406030204" pitchFamily="18" charset="0"/>
                <a:ea typeface="Cambria" panose="02040503050406030204" pitchFamily="18" charset="0"/>
              </a:rPr>
              <a:t>Note:</a:t>
            </a:r>
            <a:r>
              <a:rPr lang="en-US" sz="1400" i="1" dirty="0">
                <a:latin typeface="Cambria" panose="02040503050406030204" pitchFamily="18" charset="0"/>
                <a:ea typeface="Cambria" panose="02040503050406030204" pitchFamily="18" charset="0"/>
              </a:rPr>
              <a:t> Remember, Java uses zero-based indexing, that is, indexing of arrays in Java starts with 0 and not 1.</a:t>
            </a:r>
          </a:p>
          <a:p>
            <a:pPr lvl="1" algn="just"/>
            <a:endParaRPr lang="en-US" dirty="0">
              <a:latin typeface="Cambria" panose="02040503050406030204" pitchFamily="18" charset="0"/>
              <a:ea typeface="Cambria" panose="02040503050406030204" pitchFamily="18" charset="0"/>
            </a:endParaRPr>
          </a:p>
          <a:p>
            <a:pPr lvl="1" algn="just"/>
            <a:r>
              <a:rPr lang="en-US" b="1" dirty="0">
                <a:latin typeface="Cambria" panose="02040503050406030204" pitchFamily="18" charset="0"/>
                <a:ea typeface="Cambria" panose="02040503050406030204" pitchFamily="18" charset="0"/>
                <a:hlinkClick r:id="rId2" action="ppaction://hlinkfile"/>
              </a:rPr>
              <a:t>Program1</a:t>
            </a:r>
            <a:endParaRPr lang="en-US" b="1" dirty="0">
              <a:latin typeface="Cambria" panose="02040503050406030204" pitchFamily="18" charset="0"/>
              <a:ea typeface="Cambria" panose="02040503050406030204" pitchFamily="18" charset="0"/>
            </a:endParaRPr>
          </a:p>
          <a:p>
            <a:pPr lvl="1" algn="just"/>
            <a:endParaRPr lang="en-US" b="1" dirty="0">
              <a:latin typeface="Cambria" panose="02040503050406030204" pitchFamily="18" charset="0"/>
              <a:ea typeface="Cambria" panose="02040503050406030204" pitchFamily="18" charset="0"/>
            </a:endParaRPr>
          </a:p>
          <a:p>
            <a:pPr lvl="1" algn="just"/>
            <a:endParaRPr lang="en-US" b="1" dirty="0">
              <a:latin typeface="Cambria" panose="02040503050406030204" pitchFamily="18" charset="0"/>
              <a:ea typeface="Cambria" panose="02040503050406030204" pitchFamily="18" charset="0"/>
            </a:endParaRPr>
          </a:p>
          <a:p>
            <a:pPr lvl="1" algn="just"/>
            <a:endParaRPr lang="en-US" b="1" dirty="0">
              <a:latin typeface="Cambria" panose="02040503050406030204" pitchFamily="18" charset="0"/>
              <a:ea typeface="Cambria" panose="02040503050406030204" pitchFamily="18" charset="0"/>
            </a:endParaRPr>
          </a:p>
          <a:p>
            <a:pPr lvl="1" algn="just"/>
            <a:endParaRPr lang="en-US" b="1" dirty="0">
              <a:latin typeface="Cambria" panose="02040503050406030204" pitchFamily="18" charset="0"/>
              <a:ea typeface="Cambria" panose="02040503050406030204" pitchFamily="18" charset="0"/>
            </a:endParaRPr>
          </a:p>
          <a:p>
            <a:pPr lvl="1" algn="just"/>
            <a:endParaRPr lang="en-US" b="1" dirty="0">
              <a:latin typeface="Cambria" panose="02040503050406030204" pitchFamily="18" charset="0"/>
              <a:ea typeface="Cambria" panose="02040503050406030204" pitchFamily="18" charset="0"/>
            </a:endParaRPr>
          </a:p>
          <a:p>
            <a:pPr lvl="1" algn="just"/>
            <a:r>
              <a:rPr lang="en-US" b="1" dirty="0">
                <a:latin typeface="Cambria" panose="02040503050406030204" pitchFamily="18" charset="0"/>
                <a:ea typeface="Cambria" panose="02040503050406030204" pitchFamily="18" charset="0"/>
              </a:rPr>
              <a:t>Java for-each Loop: </a:t>
            </a:r>
            <a:r>
              <a:rPr lang="en-US" dirty="0">
                <a:latin typeface="Cambria" panose="02040503050406030204" pitchFamily="18" charset="0"/>
                <a:ea typeface="Cambria" panose="02040503050406030204" pitchFamily="18" charset="0"/>
              </a:rPr>
              <a:t>The Java for loop has an alternative syntax that makes it easy to iterate through arrays and collections. </a:t>
            </a:r>
          </a:p>
          <a:p>
            <a:pPr lvl="1" algn="just"/>
            <a:endParaRPr lang="en-US" dirty="0">
              <a:latin typeface="Cambria" panose="02040503050406030204" pitchFamily="18" charset="0"/>
              <a:ea typeface="Cambria" panose="02040503050406030204" pitchFamily="18" charset="0"/>
            </a:endParaRPr>
          </a:p>
          <a:p>
            <a:pPr lvl="1" algn="ctr"/>
            <a:r>
              <a:rPr lang="en-US" b="1" i="1" dirty="0">
                <a:latin typeface="Cambria" panose="02040503050406030204" pitchFamily="18" charset="0"/>
                <a:ea typeface="Cambria" panose="02040503050406030204" pitchFamily="18" charset="0"/>
              </a:rPr>
              <a:t>for(</a:t>
            </a:r>
            <a:r>
              <a:rPr lang="en-US" b="1" i="1" dirty="0" err="1">
                <a:latin typeface="Cambria" panose="02040503050406030204" pitchFamily="18" charset="0"/>
                <a:ea typeface="Cambria" panose="02040503050406030204" pitchFamily="18" charset="0"/>
              </a:rPr>
              <a:t>dataType</a:t>
            </a:r>
            <a:r>
              <a:rPr lang="en-US" b="1" i="1" dirty="0">
                <a:latin typeface="Cambria" panose="02040503050406030204" pitchFamily="18" charset="0"/>
                <a:ea typeface="Cambria" panose="02040503050406030204" pitchFamily="18" charset="0"/>
              </a:rPr>
              <a:t> item : array) { ... } </a:t>
            </a:r>
          </a:p>
          <a:p>
            <a:pPr marL="1200150" lvl="2"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array - an array or a collection</a:t>
            </a:r>
          </a:p>
          <a:p>
            <a:pPr marL="1200150" lvl="2"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item - each item of array/collection is assigned to this variable</a:t>
            </a:r>
          </a:p>
          <a:p>
            <a:pPr marL="1200150" lvl="2" indent="-285750" algn="just">
              <a:buFont typeface="Arial" panose="020B0604020202020204" pitchFamily="34" charset="0"/>
              <a:buChar char="•"/>
            </a:pPr>
            <a:r>
              <a:rPr lang="en-US" dirty="0" err="1">
                <a:latin typeface="Cambria" panose="02040503050406030204" pitchFamily="18" charset="0"/>
                <a:ea typeface="Cambria" panose="02040503050406030204" pitchFamily="18" charset="0"/>
              </a:rPr>
              <a:t>dataType</a:t>
            </a:r>
            <a:r>
              <a:rPr lang="en-US" dirty="0">
                <a:latin typeface="Cambria" panose="02040503050406030204" pitchFamily="18" charset="0"/>
                <a:ea typeface="Cambria" panose="02040503050406030204" pitchFamily="18" charset="0"/>
              </a:rPr>
              <a:t> - the data type of the array/collection</a:t>
            </a:r>
          </a:p>
          <a:p>
            <a:pPr lvl="1" algn="just"/>
            <a:r>
              <a:rPr lang="en-US" b="1" dirty="0">
                <a:latin typeface="Cambria" panose="02040503050406030204" pitchFamily="18" charset="0"/>
                <a:ea typeface="Cambria" panose="02040503050406030204" pitchFamily="18" charset="0"/>
                <a:hlinkClick r:id="rId3" action="ppaction://hlinkfile"/>
              </a:rPr>
              <a:t>Program2</a:t>
            </a:r>
            <a:r>
              <a:rPr lang="en-US" b="1" dirty="0">
                <a:latin typeface="Cambria" panose="02040503050406030204" pitchFamily="18" charset="0"/>
                <a:ea typeface="Cambria" panose="02040503050406030204" pitchFamily="18" charset="0"/>
              </a:rPr>
              <a:t> </a:t>
            </a:r>
          </a:p>
          <a:p>
            <a:pPr lvl="1" algn="just"/>
            <a:endParaRPr lang="en-US" dirty="0">
              <a:latin typeface="Cambria" panose="02040503050406030204" pitchFamily="18" charset="0"/>
              <a:ea typeface="Cambria" panose="02040503050406030204" pitchFamily="18" charset="0"/>
            </a:endParaRPr>
          </a:p>
          <a:p>
            <a:pPr lvl="1" algn="just"/>
            <a:endParaRPr lang="en-US" dirty="0">
              <a:latin typeface="Cambria" panose="02040503050406030204" pitchFamily="18" charset="0"/>
              <a:ea typeface="Cambria" panose="02040503050406030204" pitchFamily="18" charset="0"/>
            </a:endParaRPr>
          </a:p>
          <a:p>
            <a:pPr lvl="1" algn="just"/>
            <a:endParaRPr lang="en-US" dirty="0">
              <a:latin typeface="Cambria" panose="02040503050406030204" pitchFamily="18" charset="0"/>
              <a:ea typeface="Cambria" panose="02040503050406030204" pitchFamily="18" charset="0"/>
            </a:endParaRPr>
          </a:p>
          <a:p>
            <a:pPr lvl="1" algn="just"/>
            <a:endParaRPr lang="en-US" dirty="0">
              <a:latin typeface="Cambria" panose="02040503050406030204" pitchFamily="18" charset="0"/>
              <a:ea typeface="Cambria" panose="02040503050406030204" pitchFamily="18" charset="0"/>
            </a:endParaRPr>
          </a:p>
          <a:p>
            <a:pPr lvl="1" algn="just"/>
            <a:endParaRPr lang="en-US" b="1" dirty="0">
              <a:latin typeface="Cambria" panose="02040503050406030204" pitchFamily="18" charset="0"/>
              <a:ea typeface="Cambria" panose="02040503050406030204" pitchFamily="18" charset="0"/>
            </a:endParaRPr>
          </a:p>
        </p:txBody>
      </p:sp>
      <p:sp>
        <p:nvSpPr>
          <p:cNvPr id="4" name="Rectangle 1">
            <a:extLst>
              <a:ext uri="{FF2B5EF4-FFF2-40B4-BE49-F238E27FC236}">
                <a16:creationId xmlns:a16="http://schemas.microsoft.com/office/drawing/2014/main" id="{44EA60A1-6739-F7A0-1D2B-F03FA7B5AB6D}"/>
              </a:ext>
            </a:extLst>
          </p:cNvPr>
          <p:cNvSpPr>
            <a:spLocks noChangeArrowheads="1"/>
          </p:cNvSpPr>
          <p:nvPr/>
        </p:nvSpPr>
        <p:spPr bwMode="auto">
          <a:xfrm>
            <a:off x="0" y="90100"/>
            <a:ext cx="65" cy="276999"/>
          </a:xfrm>
          <a:prstGeom prst="rect">
            <a:avLst/>
          </a:prstGeom>
          <a:solidFill>
            <a:srgbClr val="383B4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6" name="Picture 5">
            <a:extLst>
              <a:ext uri="{FF2B5EF4-FFF2-40B4-BE49-F238E27FC236}">
                <a16:creationId xmlns:a16="http://schemas.microsoft.com/office/drawing/2014/main" id="{6601FA96-8663-4614-3808-B5D5CD54C825}"/>
              </a:ext>
            </a:extLst>
          </p:cNvPr>
          <p:cNvPicPr>
            <a:picLocks noChangeAspect="1"/>
          </p:cNvPicPr>
          <p:nvPr/>
        </p:nvPicPr>
        <p:blipFill>
          <a:blip r:embed="rId4"/>
          <a:stretch>
            <a:fillRect/>
          </a:stretch>
        </p:blipFill>
        <p:spPr>
          <a:xfrm>
            <a:off x="3548047" y="2460832"/>
            <a:ext cx="3191966" cy="1514619"/>
          </a:xfrm>
          <a:prstGeom prst="rect">
            <a:avLst/>
          </a:prstGeom>
        </p:spPr>
      </p:pic>
      <p:sp>
        <p:nvSpPr>
          <p:cNvPr id="7" name="Rectangle 2">
            <a:extLst>
              <a:ext uri="{FF2B5EF4-FFF2-40B4-BE49-F238E27FC236}">
                <a16:creationId xmlns:a16="http://schemas.microsoft.com/office/drawing/2014/main" id="{D2DBA39E-E030-A2E9-9938-F863286EA276}"/>
              </a:ext>
            </a:extLst>
          </p:cNvPr>
          <p:cNvSpPr>
            <a:spLocks noChangeArrowheads="1"/>
          </p:cNvSpPr>
          <p:nvPr/>
        </p:nvSpPr>
        <p:spPr bwMode="auto">
          <a:xfrm>
            <a:off x="0" y="90100"/>
            <a:ext cx="65" cy="276999"/>
          </a:xfrm>
          <a:prstGeom prst="rect">
            <a:avLst/>
          </a:prstGeom>
          <a:solidFill>
            <a:srgbClr val="383B4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a:extLst>
              <a:ext uri="{FF2B5EF4-FFF2-40B4-BE49-F238E27FC236}">
                <a16:creationId xmlns:a16="http://schemas.microsoft.com/office/drawing/2014/main" id="{2921054F-2C91-CD5A-52A7-CB3B674C4C0A}"/>
              </a:ext>
            </a:extLst>
          </p:cNvPr>
          <p:cNvPicPr>
            <a:picLocks noChangeAspect="1"/>
          </p:cNvPicPr>
          <p:nvPr/>
        </p:nvPicPr>
        <p:blipFill>
          <a:blip r:embed="rId5"/>
          <a:stretch>
            <a:fillRect/>
          </a:stretch>
        </p:blipFill>
        <p:spPr>
          <a:xfrm>
            <a:off x="8223313" y="4815546"/>
            <a:ext cx="3276884" cy="1524132"/>
          </a:xfrm>
          <a:prstGeom prst="rect">
            <a:avLst/>
          </a:prstGeom>
        </p:spPr>
      </p:pic>
    </p:spTree>
    <p:extLst>
      <p:ext uri="{BB962C8B-B14F-4D97-AF65-F5344CB8AC3E}">
        <p14:creationId xmlns:p14="http://schemas.microsoft.com/office/powerpoint/2010/main" val="477531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49E4528-E330-37C5-35BF-06635F349F6C}"/>
              </a:ext>
            </a:extLst>
          </p:cNvPr>
          <p:cNvSpPr>
            <a:spLocks noGrp="1"/>
          </p:cNvSpPr>
          <p:nvPr>
            <p:ph type="ftr" sz="quarter" idx="11"/>
          </p:nvPr>
        </p:nvSpPr>
        <p:spPr/>
        <p:txBody>
          <a:bodyPr/>
          <a:lstStyle/>
          <a:p>
            <a:r>
              <a:rPr lang="en-IN"/>
              <a:t>ATME COLLEGE OF ENGINEERING</a:t>
            </a:r>
          </a:p>
        </p:txBody>
      </p:sp>
      <p:sp>
        <p:nvSpPr>
          <p:cNvPr id="3" name="TextBox 2">
            <a:extLst>
              <a:ext uri="{FF2B5EF4-FFF2-40B4-BE49-F238E27FC236}">
                <a16:creationId xmlns:a16="http://schemas.microsoft.com/office/drawing/2014/main" id="{516A4C2E-3C97-A174-29DB-3A5616784DA2}"/>
              </a:ext>
            </a:extLst>
          </p:cNvPr>
          <p:cNvSpPr txBox="1"/>
          <p:nvPr/>
        </p:nvSpPr>
        <p:spPr>
          <a:xfrm>
            <a:off x="865239" y="612844"/>
            <a:ext cx="10913806" cy="5632311"/>
          </a:xfrm>
          <a:prstGeom prst="rect">
            <a:avLst/>
          </a:prstGeom>
          <a:noFill/>
        </p:spPr>
        <p:txBody>
          <a:bodyPr wrap="square" rtlCol="0">
            <a:spAutoFit/>
          </a:bodyPr>
          <a:lstStyle/>
          <a:p>
            <a:pPr algn="just"/>
            <a:r>
              <a:rPr lang="en-US" dirty="0">
                <a:latin typeface="Cambria" panose="02040503050406030204" pitchFamily="18" charset="0"/>
                <a:ea typeface="Cambria" panose="02040503050406030204" pitchFamily="18" charset="0"/>
              </a:rPr>
              <a:t>In Java, </a:t>
            </a:r>
            <a:r>
              <a:rPr lang="en-US" b="1" dirty="0">
                <a:latin typeface="Cambria" panose="02040503050406030204" pitchFamily="18" charset="0"/>
                <a:ea typeface="Cambria" panose="02040503050406030204" pitchFamily="18" charset="0"/>
              </a:rPr>
              <a:t>local variable type inference </a:t>
            </a:r>
            <a:r>
              <a:rPr lang="en-US" dirty="0">
                <a:latin typeface="Cambria" panose="02040503050406030204" pitchFamily="18" charset="0"/>
                <a:ea typeface="Cambria" panose="02040503050406030204" pitchFamily="18" charset="0"/>
              </a:rPr>
              <a:t>was introduced in Java 10 with the </a:t>
            </a:r>
            <a:r>
              <a:rPr lang="en-US" b="1" dirty="0">
                <a:latin typeface="Cambria" panose="02040503050406030204" pitchFamily="18" charset="0"/>
                <a:ea typeface="Cambria" panose="02040503050406030204" pitchFamily="18" charset="0"/>
              </a:rPr>
              <a:t>var</a:t>
            </a:r>
            <a:r>
              <a:rPr lang="en-US" dirty="0">
                <a:latin typeface="Cambria" panose="02040503050406030204" pitchFamily="18" charset="0"/>
                <a:ea typeface="Cambria" panose="02040503050406030204" pitchFamily="18" charset="0"/>
              </a:rPr>
              <a:t> keyword. This allows the compiler to infer the type of a local variable based on the value assigned to it. When used in a for loop, the var keyword simplifies the code by eliminating the need to explicitly declare the type. </a:t>
            </a:r>
          </a:p>
          <a:p>
            <a:pPr algn="just"/>
            <a:endParaRPr lang="en-US" dirty="0">
              <a:latin typeface="Cambria" panose="02040503050406030204" pitchFamily="18" charset="0"/>
              <a:ea typeface="Cambria" panose="02040503050406030204" pitchFamily="18" charset="0"/>
            </a:endParaRPr>
          </a:p>
          <a:p>
            <a:pPr algn="just"/>
            <a:r>
              <a:rPr lang="en-US" b="1" i="1" dirty="0">
                <a:latin typeface="Cambria" panose="02040503050406030204" pitchFamily="18" charset="0"/>
                <a:ea typeface="Cambria" panose="02040503050406030204" pitchFamily="18" charset="0"/>
              </a:rPr>
              <a:t>Traditional for Loop (without type inference): </a:t>
            </a:r>
          </a:p>
          <a:p>
            <a:endParaRPr lang="en-IN" dirty="0"/>
          </a:p>
          <a:p>
            <a:endParaRPr lang="en-IN" dirty="0"/>
          </a:p>
          <a:p>
            <a:endParaRPr lang="en-IN" dirty="0"/>
          </a:p>
          <a:p>
            <a:endParaRPr lang="en-IN" dirty="0"/>
          </a:p>
          <a:p>
            <a:endParaRPr lang="en-IN" dirty="0"/>
          </a:p>
          <a:p>
            <a:endParaRPr lang="en-IN" dirty="0"/>
          </a:p>
          <a:p>
            <a:r>
              <a:rPr lang="en-US" b="1" i="1" dirty="0">
                <a:latin typeface="Cambria" panose="02040503050406030204" pitchFamily="18" charset="0"/>
                <a:ea typeface="Cambria" panose="02040503050406030204" pitchFamily="18" charset="0"/>
              </a:rPr>
              <a:t>for Loop with Local Variable Type Inference (using var): </a:t>
            </a:r>
          </a:p>
          <a:p>
            <a:endParaRPr lang="en-IN" dirty="0"/>
          </a:p>
          <a:p>
            <a:endParaRPr lang="en-IN" dirty="0"/>
          </a:p>
          <a:p>
            <a:endParaRPr lang="en-IN" dirty="0"/>
          </a:p>
          <a:p>
            <a:endParaRPr lang="en-IN" dirty="0"/>
          </a:p>
          <a:p>
            <a:endParaRPr lang="en-IN" dirty="0"/>
          </a:p>
          <a:p>
            <a:endParaRPr lang="en-IN" dirty="0"/>
          </a:p>
          <a:p>
            <a:r>
              <a:rPr lang="en-US" i="1" dirty="0">
                <a:latin typeface="Cambria" panose="02040503050406030204" pitchFamily="18" charset="0"/>
                <a:ea typeface="Cambria" panose="02040503050406030204" pitchFamily="18" charset="0"/>
              </a:rPr>
              <a:t>Here, the type int is inferred by the compiler from the initialization of </a:t>
            </a:r>
            <a:r>
              <a:rPr lang="en-US" i="1" dirty="0" err="1">
                <a:latin typeface="Cambria" panose="02040503050406030204" pitchFamily="18" charset="0"/>
                <a:ea typeface="Cambria" panose="02040503050406030204" pitchFamily="18" charset="0"/>
              </a:rPr>
              <a:t>i</a:t>
            </a:r>
            <a:r>
              <a:rPr lang="en-US" i="1" dirty="0">
                <a:latin typeface="Cambria" panose="02040503050406030204" pitchFamily="18" charset="0"/>
                <a:ea typeface="Cambria" panose="02040503050406030204" pitchFamily="18" charset="0"/>
              </a:rPr>
              <a:t>. </a:t>
            </a:r>
          </a:p>
          <a:p>
            <a:endParaRPr lang="en-IN" dirty="0"/>
          </a:p>
        </p:txBody>
      </p:sp>
      <p:graphicFrame>
        <p:nvGraphicFramePr>
          <p:cNvPr id="6" name="Table 5">
            <a:extLst>
              <a:ext uri="{FF2B5EF4-FFF2-40B4-BE49-F238E27FC236}">
                <a16:creationId xmlns:a16="http://schemas.microsoft.com/office/drawing/2014/main" id="{4A5A3581-0A49-91A6-9A13-826B7CC708E4}"/>
              </a:ext>
            </a:extLst>
          </p:cNvPr>
          <p:cNvGraphicFramePr>
            <a:graphicFrameLocks noGrp="1"/>
          </p:cNvGraphicFramePr>
          <p:nvPr>
            <p:extLst>
              <p:ext uri="{D42A27DB-BD31-4B8C-83A1-F6EECF244321}">
                <p14:modId xmlns:p14="http://schemas.microsoft.com/office/powerpoint/2010/main" val="285097722"/>
              </p:ext>
            </p:extLst>
          </p:nvPr>
        </p:nvGraphicFramePr>
        <p:xfrm>
          <a:off x="4038600" y="1991599"/>
          <a:ext cx="2635045" cy="1188720"/>
        </p:xfrm>
        <a:graphic>
          <a:graphicData uri="http://schemas.openxmlformats.org/drawingml/2006/table">
            <a:tbl>
              <a:tblPr/>
              <a:tblGrid>
                <a:gridCol w="2635045">
                  <a:extLst>
                    <a:ext uri="{9D8B030D-6E8A-4147-A177-3AD203B41FA5}">
                      <a16:colId xmlns:a16="http://schemas.microsoft.com/office/drawing/2014/main" val="3567134090"/>
                    </a:ext>
                  </a:extLst>
                </a:gridCol>
              </a:tblGrid>
              <a:tr h="1140542">
                <a:tc>
                  <a:txBody>
                    <a:bodyPr/>
                    <a:lstStyle/>
                    <a:p>
                      <a:pPr algn="just"/>
                      <a:r>
                        <a:rPr lang="nn-NO" b="1" i="1" dirty="0"/>
                        <a:t>for (int i = 0; i &lt; 10; i++) </a:t>
                      </a:r>
                    </a:p>
                    <a:p>
                      <a:pPr algn="just"/>
                      <a:r>
                        <a:rPr lang="nn-NO" b="1" i="1" dirty="0"/>
                        <a:t>{ </a:t>
                      </a:r>
                    </a:p>
                    <a:p>
                      <a:pPr algn="just"/>
                      <a:r>
                        <a:rPr lang="nn-NO" b="1" i="1" dirty="0"/>
                        <a:t>System.out.println(i); </a:t>
                      </a:r>
                    </a:p>
                    <a:p>
                      <a:pPr algn="just"/>
                      <a:r>
                        <a:rPr lang="nn-NO" b="1" i="1" dirty="0"/>
                        <a:t>}</a:t>
                      </a:r>
                      <a:endParaRPr lang="en-US" b="1" i="1" dirty="0">
                        <a:latin typeface="Cambria" panose="02040503050406030204" pitchFamily="18" charset="0"/>
                        <a:ea typeface="Cambria" panose="020405030504060302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4103062652"/>
                  </a:ext>
                </a:extLst>
              </a:tr>
            </a:tbl>
          </a:graphicData>
        </a:graphic>
      </p:graphicFrame>
      <p:graphicFrame>
        <p:nvGraphicFramePr>
          <p:cNvPr id="8" name="Table 7">
            <a:extLst>
              <a:ext uri="{FF2B5EF4-FFF2-40B4-BE49-F238E27FC236}">
                <a16:creationId xmlns:a16="http://schemas.microsoft.com/office/drawing/2014/main" id="{CF624559-7339-C319-4353-B52FD0FBC3F9}"/>
              </a:ext>
            </a:extLst>
          </p:cNvPr>
          <p:cNvGraphicFramePr>
            <a:graphicFrameLocks noGrp="1"/>
          </p:cNvGraphicFramePr>
          <p:nvPr>
            <p:extLst>
              <p:ext uri="{D42A27DB-BD31-4B8C-83A1-F6EECF244321}">
                <p14:modId xmlns:p14="http://schemas.microsoft.com/office/powerpoint/2010/main" val="2637198299"/>
              </p:ext>
            </p:extLst>
          </p:nvPr>
        </p:nvGraphicFramePr>
        <p:xfrm>
          <a:off x="4038600" y="4014733"/>
          <a:ext cx="2507226" cy="1258529"/>
        </p:xfrm>
        <a:graphic>
          <a:graphicData uri="http://schemas.openxmlformats.org/drawingml/2006/table">
            <a:tbl>
              <a:tblPr/>
              <a:tblGrid>
                <a:gridCol w="2507226">
                  <a:extLst>
                    <a:ext uri="{9D8B030D-6E8A-4147-A177-3AD203B41FA5}">
                      <a16:colId xmlns:a16="http://schemas.microsoft.com/office/drawing/2014/main" val="3522081108"/>
                    </a:ext>
                  </a:extLst>
                </a:gridCol>
              </a:tblGrid>
              <a:tr h="1258529">
                <a:tc>
                  <a:txBody>
                    <a:bodyPr/>
                    <a:lstStyle/>
                    <a:p>
                      <a:r>
                        <a:rPr lang="nn-NO" b="1" i="1" dirty="0"/>
                        <a:t>for (var i = 0; i &lt; 10; i++) </a:t>
                      </a:r>
                    </a:p>
                    <a:p>
                      <a:r>
                        <a:rPr lang="nn-NO" b="1" i="1" dirty="0"/>
                        <a:t>{    </a:t>
                      </a:r>
                    </a:p>
                    <a:p>
                      <a:r>
                        <a:rPr lang="nn-NO" b="1" i="1" dirty="0"/>
                        <a:t>System.out.println(i);</a:t>
                      </a:r>
                    </a:p>
                    <a:p>
                      <a:r>
                        <a:rPr lang="nn-NO" b="1" i="1" dirty="0"/>
                        <a:t>}</a:t>
                      </a:r>
                      <a:endParaRPr lang="en-IN" b="1" i="1"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1235989348"/>
                  </a:ext>
                </a:extLst>
              </a:tr>
            </a:tbl>
          </a:graphicData>
        </a:graphic>
      </p:graphicFrame>
    </p:spTree>
    <p:extLst>
      <p:ext uri="{BB962C8B-B14F-4D97-AF65-F5344CB8AC3E}">
        <p14:creationId xmlns:p14="http://schemas.microsoft.com/office/powerpoint/2010/main" val="15698041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70FDFA-610F-7682-3B4D-C515398690ED}"/>
              </a:ext>
            </a:extLst>
          </p:cNvPr>
          <p:cNvSpPr txBox="1"/>
          <p:nvPr/>
        </p:nvSpPr>
        <p:spPr>
          <a:xfrm>
            <a:off x="928635" y="1073150"/>
            <a:ext cx="10515600" cy="132556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1100" b="1">
                <a:latin typeface="+mj-lt"/>
                <a:ea typeface="+mj-ea"/>
                <a:cs typeface="+mj-cs"/>
              </a:rPr>
              <a:t>Installation Guidelines: </a:t>
            </a:r>
            <a:endParaRPr lang="en-US" sz="1100">
              <a:latin typeface="+mj-lt"/>
              <a:ea typeface="+mj-ea"/>
              <a:cs typeface="+mj-cs"/>
            </a:endParaRPr>
          </a:p>
          <a:p>
            <a:pPr>
              <a:lnSpc>
                <a:spcPct val="90000"/>
              </a:lnSpc>
              <a:spcBef>
                <a:spcPct val="0"/>
              </a:spcBef>
              <a:spcAft>
                <a:spcPts val="600"/>
              </a:spcAft>
            </a:pPr>
            <a:r>
              <a:rPr lang="en-US" sz="1100">
                <a:latin typeface="+mj-lt"/>
                <a:ea typeface="+mj-ea"/>
                <a:cs typeface="+mj-cs"/>
                <a:hlinkClick r:id="rId2">
                  <a:extLst>
                    <a:ext uri="{A12FA001-AC4F-418D-AE19-62706E023703}">
                      <ahyp:hlinkClr xmlns:ahyp="http://schemas.microsoft.com/office/drawing/2018/hyperlinkcolor" val="tx"/>
                    </a:ext>
                  </a:extLst>
                </a:hlinkClick>
              </a:rPr>
              <a:t>installation-guide.pdf (oracle.com)</a:t>
            </a:r>
            <a:r>
              <a:rPr lang="en-US" sz="1100">
                <a:latin typeface="+mj-lt"/>
                <a:ea typeface="+mj-ea"/>
                <a:cs typeface="+mj-cs"/>
              </a:rPr>
              <a:t> </a:t>
            </a:r>
          </a:p>
          <a:p>
            <a:pPr>
              <a:lnSpc>
                <a:spcPct val="90000"/>
              </a:lnSpc>
              <a:spcBef>
                <a:spcPct val="0"/>
              </a:spcBef>
              <a:spcAft>
                <a:spcPts val="600"/>
              </a:spcAft>
            </a:pPr>
            <a:endParaRPr lang="en-US" sz="1100">
              <a:latin typeface="+mj-lt"/>
              <a:ea typeface="+mj-ea"/>
              <a:cs typeface="+mj-cs"/>
            </a:endParaRPr>
          </a:p>
          <a:p>
            <a:pPr>
              <a:lnSpc>
                <a:spcPct val="90000"/>
              </a:lnSpc>
              <a:spcBef>
                <a:spcPct val="0"/>
              </a:spcBef>
              <a:spcAft>
                <a:spcPts val="600"/>
              </a:spcAft>
            </a:pPr>
            <a:r>
              <a:rPr lang="en-US" sz="1100" b="1">
                <a:latin typeface="+mj-lt"/>
                <a:ea typeface="+mj-ea"/>
                <a:cs typeface="+mj-cs"/>
              </a:rPr>
              <a:t>Object Oriented Programming: </a:t>
            </a:r>
          </a:p>
          <a:p>
            <a:pPr>
              <a:lnSpc>
                <a:spcPct val="90000"/>
              </a:lnSpc>
              <a:spcBef>
                <a:spcPct val="0"/>
              </a:spcBef>
              <a:spcAft>
                <a:spcPts val="600"/>
              </a:spcAft>
            </a:pPr>
            <a:r>
              <a:rPr lang="en-US" sz="1100">
                <a:latin typeface="+mj-lt"/>
                <a:ea typeface="+mj-ea"/>
                <a:cs typeface="+mj-cs"/>
              </a:rPr>
              <a:t>Object-Oriented Programming (OOP) is a programming paradigm centered around the concept of "objects," which are instances of classes. In OOP, both data (attributes or properties) and functions (methods) are encapsulated within objects. This approach emphasizes modularity, code reuse, and the modeling of real-world entities.</a:t>
            </a:r>
          </a:p>
        </p:txBody>
      </p:sp>
      <p:sp>
        <p:nvSpPr>
          <p:cNvPr id="4" name="Footer Placeholder 3">
            <a:extLst>
              <a:ext uri="{FF2B5EF4-FFF2-40B4-BE49-F238E27FC236}">
                <a16:creationId xmlns:a16="http://schemas.microsoft.com/office/drawing/2014/main" id="{9D565512-A306-6A7F-6B13-2369760F2AE0}"/>
              </a:ext>
            </a:extLst>
          </p:cNvPr>
          <p:cNvSpPr>
            <a:spLocks noGrp="1"/>
          </p:cNvSpPr>
          <p:nvPr>
            <p:ph type="ftr" sz="quarter" idx="11"/>
          </p:nvPr>
        </p:nvSpPr>
        <p:spPr>
          <a:xfrm>
            <a:off x="4038600" y="6356350"/>
            <a:ext cx="4114800" cy="365125"/>
          </a:xfrm>
        </p:spPr>
        <p:txBody>
          <a:bodyPr vert="horz" lIns="91440" tIns="45720" rIns="91440" bIns="45720" rtlCol="0" anchor="ctr">
            <a:normAutofit/>
          </a:bodyPr>
          <a:lstStyle/>
          <a:p>
            <a:pPr>
              <a:spcAft>
                <a:spcPts val="600"/>
              </a:spcAft>
            </a:pPr>
            <a:r>
              <a:rPr lang="en-IN" kern="1200">
                <a:latin typeface="+mn-lt"/>
                <a:ea typeface="+mn-ea"/>
                <a:cs typeface="+mn-cs"/>
              </a:rPr>
              <a:t>ATME COLLEGE OF ENGINEERING</a:t>
            </a:r>
          </a:p>
        </p:txBody>
      </p:sp>
      <p:graphicFrame>
        <p:nvGraphicFramePr>
          <p:cNvPr id="6" name="TextBox 1">
            <a:extLst>
              <a:ext uri="{FF2B5EF4-FFF2-40B4-BE49-F238E27FC236}">
                <a16:creationId xmlns:a16="http://schemas.microsoft.com/office/drawing/2014/main" id="{F4AAD47F-EBCB-84C1-76D9-9B44CAED9F33}"/>
              </a:ext>
            </a:extLst>
          </p:cNvPr>
          <p:cNvGraphicFramePr/>
          <p:nvPr>
            <p:extLst>
              <p:ext uri="{D42A27DB-BD31-4B8C-83A1-F6EECF244321}">
                <p14:modId xmlns:p14="http://schemas.microsoft.com/office/powerpoint/2010/main" val="223394649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82867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A1F5FF-E6D3-F052-4FDA-ED29A57CEDB3}"/>
              </a:ext>
            </a:extLst>
          </p:cNvPr>
          <p:cNvSpPr txBox="1"/>
          <p:nvPr/>
        </p:nvSpPr>
        <p:spPr>
          <a:xfrm>
            <a:off x="830825" y="1183600"/>
            <a:ext cx="10530349" cy="5355312"/>
          </a:xfrm>
          <a:prstGeom prst="rect">
            <a:avLst/>
          </a:prstGeom>
          <a:noFill/>
        </p:spPr>
        <p:txBody>
          <a:bodyPr wrap="square" rtlCol="0">
            <a:spAutoFit/>
          </a:bodyPr>
          <a:lstStyle/>
          <a:p>
            <a:pPr algn="just"/>
            <a:r>
              <a:rPr lang="en-US" b="1" dirty="0">
                <a:latin typeface="Cambria" panose="02040503050406030204" pitchFamily="18" charset="0"/>
                <a:ea typeface="Cambria" panose="02040503050406030204" pitchFamily="18" charset="0"/>
              </a:rPr>
              <a:t>The two paradigms</a:t>
            </a:r>
            <a:r>
              <a:rPr lang="en-US" dirty="0">
                <a:latin typeface="Cambria" panose="02040503050406030204" pitchFamily="18" charset="0"/>
                <a:ea typeface="Cambria" panose="02040503050406030204" pitchFamily="18" charset="0"/>
              </a:rPr>
              <a:t>—encapsulation and inheritance—are foundational to OOP in Java, enabling developers to create well-structured, maintainable, and reusable code.</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Encapsulation</a:t>
            </a:r>
            <a:r>
              <a:rPr lang="en-US" dirty="0">
                <a:latin typeface="Cambria" panose="02040503050406030204" pitchFamily="18" charset="0"/>
                <a:ea typeface="Cambria" panose="02040503050406030204" pitchFamily="18" charset="0"/>
              </a:rPr>
              <a:t>: Encapsulation is the practice of bundling the data (attributes) and methods (functions) that operate on the data into a single unit, known as a class. It also involves restricting direct access to some of an object’s components, which is why we use private or protected access modifiers. This hides the internal state of the object and requires all interaction to be performed through an object's methods.</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Significance: </a:t>
            </a:r>
            <a:r>
              <a:rPr lang="en-US" dirty="0">
                <a:latin typeface="Cambria" panose="02040503050406030204" pitchFamily="18" charset="0"/>
                <a:ea typeface="Cambria" panose="02040503050406030204" pitchFamily="18" charset="0"/>
              </a:rPr>
              <a:t>Encapsulation ensures that the object's internal representation is hidden from the outside, promoting modularity and reducing complexity.</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Inheritance</a:t>
            </a:r>
            <a:r>
              <a:rPr lang="en-US" dirty="0">
                <a:latin typeface="Cambria" panose="02040503050406030204" pitchFamily="18" charset="0"/>
                <a:ea typeface="Cambria" panose="02040503050406030204" pitchFamily="18" charset="0"/>
              </a:rPr>
              <a:t>: Inheritance allows a new class to inherit properties and behavior (methods) from an existing class. This promotes code reuse and establishes a natural hierarchy between classes. In Java, inheritance is implemented using the extends keyword. </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Significance: </a:t>
            </a:r>
            <a:r>
              <a:rPr lang="en-US" dirty="0">
                <a:latin typeface="Cambria" panose="02040503050406030204" pitchFamily="18" charset="0"/>
                <a:ea typeface="Cambria" panose="02040503050406030204" pitchFamily="18" charset="0"/>
              </a:rPr>
              <a:t>Inheritance helps in creating a hierarchical classification and promotes the reusability of code, making the program more modular and easier to manage.</a:t>
            </a:r>
          </a:p>
          <a:p>
            <a:pPr algn="just"/>
            <a:endParaRPr lang="en-US" dirty="0">
              <a:latin typeface="Cambria" panose="02040503050406030204" pitchFamily="18" charset="0"/>
              <a:ea typeface="Cambria" panose="02040503050406030204" pitchFamily="18" charset="0"/>
            </a:endParaRPr>
          </a:p>
          <a:p>
            <a:pPr algn="just"/>
            <a:endParaRPr lang="en-IN" dirty="0">
              <a:latin typeface="Cambria" panose="02040503050406030204" pitchFamily="18" charset="0"/>
              <a:ea typeface="Cambria" panose="02040503050406030204" pitchFamily="18" charset="0"/>
            </a:endParaRPr>
          </a:p>
        </p:txBody>
      </p:sp>
      <p:sp>
        <p:nvSpPr>
          <p:cNvPr id="4" name="Footer Placeholder 3">
            <a:extLst>
              <a:ext uri="{FF2B5EF4-FFF2-40B4-BE49-F238E27FC236}">
                <a16:creationId xmlns:a16="http://schemas.microsoft.com/office/drawing/2014/main" id="{51EC84D3-D2C0-93E4-56B1-8B2AB558071F}"/>
              </a:ext>
            </a:extLst>
          </p:cNvPr>
          <p:cNvSpPr>
            <a:spLocks noGrp="1"/>
          </p:cNvSpPr>
          <p:nvPr>
            <p:ph type="ftr" sz="quarter" idx="11"/>
          </p:nvPr>
        </p:nvSpPr>
        <p:spPr/>
        <p:txBody>
          <a:bodyPr/>
          <a:lstStyle/>
          <a:p>
            <a:r>
              <a:rPr lang="en-IN"/>
              <a:t>ATME COLLEGE OF ENGINEERING</a:t>
            </a:r>
          </a:p>
        </p:txBody>
      </p:sp>
    </p:spTree>
    <p:extLst>
      <p:ext uri="{BB962C8B-B14F-4D97-AF65-F5344CB8AC3E}">
        <p14:creationId xmlns:p14="http://schemas.microsoft.com/office/powerpoint/2010/main" val="3162581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02E9B92-82AB-4256-9012-4CB07DD28890}"/>
              </a:ext>
            </a:extLst>
          </p:cNvPr>
          <p:cNvSpPr txBox="1"/>
          <p:nvPr/>
        </p:nvSpPr>
        <p:spPr>
          <a:xfrm>
            <a:off x="972097" y="913898"/>
            <a:ext cx="10530348" cy="5442452"/>
          </a:xfrm>
          <a:prstGeom prst="rect">
            <a:avLst/>
          </a:prstGeom>
          <a:noFill/>
        </p:spPr>
        <p:txBody>
          <a:bodyPr wrap="square">
            <a:spAutoFit/>
          </a:bodyPr>
          <a:lstStyle/>
          <a:p>
            <a:pPr algn="just">
              <a:lnSpc>
                <a:spcPct val="150000"/>
              </a:lnSpc>
            </a:pPr>
            <a:r>
              <a:rPr lang="en-US" sz="2000" b="1" dirty="0">
                <a:latin typeface="Cambria" panose="02040503050406030204" pitchFamily="18" charset="0"/>
                <a:ea typeface="Cambria" panose="02040503050406030204" pitchFamily="18" charset="0"/>
              </a:rPr>
              <a:t>Key Concepts of OOP:</a:t>
            </a:r>
          </a:p>
          <a:p>
            <a:pPr algn="just">
              <a:lnSpc>
                <a:spcPct val="150000"/>
              </a:lnSpc>
              <a:buFont typeface="+mj-lt"/>
              <a:buAutoNum type="arabicPeriod"/>
            </a:pPr>
            <a:r>
              <a:rPr lang="en-US" b="1" dirty="0">
                <a:latin typeface="Cambria" panose="02040503050406030204" pitchFamily="18" charset="0"/>
                <a:ea typeface="Cambria" panose="02040503050406030204" pitchFamily="18" charset="0"/>
              </a:rPr>
              <a:t>Encapsulation</a:t>
            </a:r>
            <a:r>
              <a:rPr lang="en-US" dirty="0">
                <a:latin typeface="Cambria" panose="02040503050406030204" pitchFamily="18" charset="0"/>
                <a:ea typeface="Cambria" panose="02040503050406030204" pitchFamily="18" charset="0"/>
              </a:rPr>
              <a:t>: Encapsulation is the bundling of data and methods that operate on the data within a single unit (class), while restricting access to some of the object's components to ensure controlled interaction with the object.</a:t>
            </a:r>
          </a:p>
          <a:p>
            <a:pPr algn="just">
              <a:lnSpc>
                <a:spcPct val="150000"/>
              </a:lnSpc>
              <a:buFont typeface="+mj-lt"/>
              <a:buAutoNum type="arabicPeriod"/>
            </a:pPr>
            <a:r>
              <a:rPr lang="en-US" b="1" dirty="0">
                <a:latin typeface="Cambria" panose="02040503050406030204" pitchFamily="18" charset="0"/>
                <a:ea typeface="Cambria" panose="02040503050406030204" pitchFamily="18" charset="0"/>
              </a:rPr>
              <a:t>Inheritance</a:t>
            </a:r>
            <a:r>
              <a:rPr lang="en-US" dirty="0">
                <a:latin typeface="Cambria" panose="02040503050406030204" pitchFamily="18" charset="0"/>
                <a:ea typeface="Cambria" panose="02040503050406030204" pitchFamily="18" charset="0"/>
              </a:rPr>
              <a:t>: Inheritance allows a class to inherit attributes and methods from another class, promoting code reuse and establishing a relationship between the parent (superclass) and child (subclass) classes.</a:t>
            </a:r>
          </a:p>
          <a:p>
            <a:pPr algn="just">
              <a:lnSpc>
                <a:spcPct val="150000"/>
              </a:lnSpc>
              <a:buFont typeface="+mj-lt"/>
              <a:buAutoNum type="arabicPeriod"/>
            </a:pPr>
            <a:r>
              <a:rPr lang="en-US" b="1" dirty="0">
                <a:latin typeface="Cambria" panose="02040503050406030204" pitchFamily="18" charset="0"/>
                <a:ea typeface="Cambria" panose="02040503050406030204" pitchFamily="18" charset="0"/>
              </a:rPr>
              <a:t>Polymorphism</a:t>
            </a:r>
            <a:r>
              <a:rPr lang="en-US" dirty="0">
                <a:latin typeface="Cambria" panose="02040503050406030204" pitchFamily="18" charset="0"/>
                <a:ea typeface="Cambria" panose="02040503050406030204" pitchFamily="18" charset="0"/>
              </a:rPr>
              <a:t>: Polymorphism enables objects to be treated as instances of their parent class, allowing for the same method to behave differently based on the object it is invoked on. This can be achieved through method overriding and method overloading.</a:t>
            </a:r>
          </a:p>
          <a:p>
            <a:pPr algn="just">
              <a:lnSpc>
                <a:spcPct val="150000"/>
              </a:lnSpc>
              <a:buFont typeface="+mj-lt"/>
              <a:buAutoNum type="arabicPeriod"/>
            </a:pPr>
            <a:r>
              <a:rPr lang="en-US" b="1" dirty="0">
                <a:latin typeface="Cambria" panose="02040503050406030204" pitchFamily="18" charset="0"/>
                <a:ea typeface="Cambria" panose="02040503050406030204" pitchFamily="18" charset="0"/>
              </a:rPr>
              <a:t>Abstraction</a:t>
            </a:r>
            <a:r>
              <a:rPr lang="en-US" dirty="0">
                <a:latin typeface="Cambria" panose="02040503050406030204" pitchFamily="18" charset="0"/>
                <a:ea typeface="Cambria" panose="02040503050406030204" pitchFamily="18" charset="0"/>
              </a:rPr>
              <a:t>: Abstraction involves hiding complex implementation details and exposing only the necessary features of an object, making it easier to interact with.</a:t>
            </a:r>
          </a:p>
          <a:p>
            <a:pPr algn="just">
              <a:lnSpc>
                <a:spcPct val="150000"/>
              </a:lnSpc>
              <a:buFont typeface="+mj-lt"/>
              <a:buAutoNum type="arabicPeriod"/>
            </a:pPr>
            <a:r>
              <a:rPr lang="en-US" b="1" dirty="0">
                <a:latin typeface="Cambria" panose="02040503050406030204" pitchFamily="18" charset="0"/>
                <a:ea typeface="Cambria" panose="02040503050406030204" pitchFamily="18" charset="0"/>
              </a:rPr>
              <a:t>Classes and Objects</a:t>
            </a:r>
            <a:r>
              <a:rPr lang="en-US" dirty="0">
                <a:latin typeface="Cambria" panose="02040503050406030204" pitchFamily="18" charset="0"/>
                <a:ea typeface="Cambria" panose="02040503050406030204" pitchFamily="18" charset="0"/>
              </a:rPr>
              <a:t>: A class is a blueprint for creating objects (instances), which encapsulate data and methods. Objects are the core units in OOP, representing real-world entities and their interactions.</a:t>
            </a:r>
          </a:p>
        </p:txBody>
      </p:sp>
      <p:sp>
        <p:nvSpPr>
          <p:cNvPr id="4" name="Footer Placeholder 3">
            <a:extLst>
              <a:ext uri="{FF2B5EF4-FFF2-40B4-BE49-F238E27FC236}">
                <a16:creationId xmlns:a16="http://schemas.microsoft.com/office/drawing/2014/main" id="{4777D37A-A0B8-D1DA-2846-B9127C39FB7F}"/>
              </a:ext>
            </a:extLst>
          </p:cNvPr>
          <p:cNvSpPr>
            <a:spLocks noGrp="1"/>
          </p:cNvSpPr>
          <p:nvPr>
            <p:ph type="ftr" sz="quarter" idx="11"/>
          </p:nvPr>
        </p:nvSpPr>
        <p:spPr/>
        <p:txBody>
          <a:bodyPr/>
          <a:lstStyle/>
          <a:p>
            <a:r>
              <a:rPr lang="en-IN" dirty="0">
                <a:latin typeface="Cambria" panose="02040503050406030204" pitchFamily="18" charset="0"/>
                <a:ea typeface="Cambria" panose="02040503050406030204" pitchFamily="18" charset="0"/>
              </a:rPr>
              <a:t>ATME COLLEGE OF ENGINEERING</a:t>
            </a:r>
          </a:p>
        </p:txBody>
      </p:sp>
    </p:spTree>
    <p:extLst>
      <p:ext uri="{BB962C8B-B14F-4D97-AF65-F5344CB8AC3E}">
        <p14:creationId xmlns:p14="http://schemas.microsoft.com/office/powerpoint/2010/main" val="1238729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9F68D522-8530-E3CA-93D5-9E4C2D2C4F9E}"/>
              </a:ext>
            </a:extLst>
          </p:cNvPr>
          <p:cNvSpPr>
            <a:spLocks noGrp="1"/>
          </p:cNvSpPr>
          <p:nvPr>
            <p:ph type="ftr" sz="quarter" idx="11"/>
          </p:nvPr>
        </p:nvSpPr>
        <p:spPr>
          <a:xfrm>
            <a:off x="4038600" y="6356350"/>
            <a:ext cx="4114800" cy="365125"/>
          </a:xfrm>
        </p:spPr>
        <p:txBody>
          <a:bodyPr vert="horz" lIns="91440" tIns="45720" rIns="91440" bIns="45720" rtlCol="0" anchor="ctr">
            <a:normAutofit/>
          </a:bodyPr>
          <a:lstStyle/>
          <a:p>
            <a:pPr>
              <a:spcAft>
                <a:spcPts val="600"/>
              </a:spcAft>
            </a:pPr>
            <a:r>
              <a:rPr lang="en-IN" kern="1200">
                <a:latin typeface="+mn-lt"/>
                <a:ea typeface="+mn-ea"/>
                <a:cs typeface="+mn-cs"/>
              </a:rPr>
              <a:t>ATME COLLEGE OF ENGINEERING</a:t>
            </a:r>
          </a:p>
        </p:txBody>
      </p:sp>
      <p:graphicFrame>
        <p:nvGraphicFramePr>
          <p:cNvPr id="7" name="TextBox 2">
            <a:extLst>
              <a:ext uri="{FF2B5EF4-FFF2-40B4-BE49-F238E27FC236}">
                <a16:creationId xmlns:a16="http://schemas.microsoft.com/office/drawing/2014/main" id="{DAB60450-7B28-9A31-3109-3544ADF1C31C}"/>
              </a:ext>
            </a:extLst>
          </p:cNvPr>
          <p:cNvGraphicFramePr/>
          <p:nvPr>
            <p:extLst>
              <p:ext uri="{D42A27DB-BD31-4B8C-83A1-F6EECF244321}">
                <p14:modId xmlns:p14="http://schemas.microsoft.com/office/powerpoint/2010/main" val="382724627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62495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997E5A-C6C4-82CF-CBDD-FEAD268F0DBD}"/>
              </a:ext>
            </a:extLst>
          </p:cNvPr>
          <p:cNvSpPr txBox="1"/>
          <p:nvPr/>
        </p:nvSpPr>
        <p:spPr>
          <a:xfrm>
            <a:off x="786582" y="511276"/>
            <a:ext cx="11159613" cy="5857950"/>
          </a:xfrm>
          <a:prstGeom prst="rect">
            <a:avLst/>
          </a:prstGeom>
          <a:noFill/>
        </p:spPr>
        <p:txBody>
          <a:bodyPr wrap="square">
            <a:spAutoFit/>
          </a:bodyPr>
          <a:lstStyle/>
          <a:p>
            <a:pPr algn="just">
              <a:lnSpc>
                <a:spcPct val="150000"/>
              </a:lnSpc>
            </a:pPr>
            <a:r>
              <a:rPr lang="en-US" sz="1800" b="1" dirty="0">
                <a:latin typeface="Cambria" panose="02040503050406030204" pitchFamily="18" charset="0"/>
                <a:ea typeface="Cambria" panose="02040503050406030204" pitchFamily="18" charset="0"/>
              </a:rPr>
              <a:t>Importance of Blocks of Code</a:t>
            </a:r>
          </a:p>
          <a:p>
            <a:pPr algn="just">
              <a:lnSpc>
                <a:spcPct val="150000"/>
              </a:lnSpc>
            </a:pPr>
            <a:r>
              <a:rPr lang="en-US" sz="1800" b="1" dirty="0">
                <a:latin typeface="Cambria" panose="02040503050406030204" pitchFamily="18" charset="0"/>
                <a:ea typeface="Cambria" panose="02040503050406030204" pitchFamily="18" charset="0"/>
              </a:rPr>
              <a:t>Structure: </a:t>
            </a:r>
            <a:r>
              <a:rPr lang="en-US" sz="1800" dirty="0">
                <a:latin typeface="Cambria" panose="02040503050406030204" pitchFamily="18" charset="0"/>
                <a:ea typeface="Cambria" panose="02040503050406030204" pitchFamily="18" charset="0"/>
              </a:rPr>
              <a:t>Blocks of code help in organizing code into manageable sections.</a:t>
            </a:r>
          </a:p>
          <a:p>
            <a:pPr algn="just">
              <a:lnSpc>
                <a:spcPct val="150000"/>
              </a:lnSpc>
            </a:pPr>
            <a:r>
              <a:rPr lang="en-US" sz="1800" b="1" dirty="0">
                <a:latin typeface="Cambria" panose="02040503050406030204" pitchFamily="18" charset="0"/>
                <a:ea typeface="Cambria" panose="02040503050406030204" pitchFamily="18" charset="0"/>
              </a:rPr>
              <a:t>Scope: </a:t>
            </a:r>
            <a:r>
              <a:rPr lang="en-US" sz="1800" dirty="0">
                <a:latin typeface="Cambria" panose="02040503050406030204" pitchFamily="18" charset="0"/>
                <a:ea typeface="Cambria" panose="02040503050406030204" pitchFamily="18" charset="0"/>
              </a:rPr>
              <a:t>They define the scope of variables and methods, limiting their visibility and lifecycle to within the block.</a:t>
            </a:r>
          </a:p>
          <a:p>
            <a:pPr algn="just">
              <a:lnSpc>
                <a:spcPct val="150000"/>
              </a:lnSpc>
            </a:pPr>
            <a:r>
              <a:rPr lang="en-US" sz="1800" b="1" dirty="0">
                <a:latin typeface="Cambria" panose="02040503050406030204" pitchFamily="18" charset="0"/>
                <a:ea typeface="Cambria" panose="02040503050406030204" pitchFamily="18" charset="0"/>
              </a:rPr>
              <a:t>Execution Control: </a:t>
            </a:r>
            <a:r>
              <a:rPr lang="en-US" sz="1800" dirty="0">
                <a:latin typeface="Cambria" panose="02040503050406030204" pitchFamily="18" charset="0"/>
                <a:ea typeface="Cambria" panose="02040503050406030204" pitchFamily="18" charset="0"/>
              </a:rPr>
              <a:t>They allow for conditional and repetitive execution of code based on certain criteria.</a:t>
            </a:r>
            <a:endParaRPr lang="en-US" dirty="0">
              <a:latin typeface="Cambria" panose="02040503050406030204" pitchFamily="18" charset="0"/>
              <a:ea typeface="Cambria" panose="02040503050406030204" pitchFamily="18" charset="0"/>
            </a:endParaRPr>
          </a:p>
          <a:p>
            <a:pPr algn="just">
              <a:lnSpc>
                <a:spcPct val="150000"/>
              </a:lnSpc>
            </a:pPr>
            <a:endParaRPr lang="en-US" sz="1800" dirty="0">
              <a:latin typeface="Cambria" panose="02040503050406030204" pitchFamily="18" charset="0"/>
              <a:ea typeface="Cambria" panose="02040503050406030204" pitchFamily="18" charset="0"/>
            </a:endParaRPr>
          </a:p>
          <a:p>
            <a:pPr algn="just">
              <a:lnSpc>
                <a:spcPct val="150000"/>
              </a:lnSpc>
            </a:pPr>
            <a:r>
              <a:rPr lang="en-US" b="1" dirty="0">
                <a:latin typeface="Cambria" panose="02040503050406030204" pitchFamily="18" charset="0"/>
                <a:ea typeface="Cambria" panose="02040503050406030204" pitchFamily="18" charset="0"/>
              </a:rPr>
              <a:t>LEXICAL ISSUES: </a:t>
            </a:r>
          </a:p>
          <a:p>
            <a:pPr algn="just">
              <a:lnSpc>
                <a:spcPct val="150000"/>
              </a:lnSpc>
            </a:pPr>
            <a:r>
              <a:rPr lang="en-US" dirty="0">
                <a:latin typeface="Cambria" panose="02040503050406030204" pitchFamily="18" charset="0"/>
                <a:ea typeface="Cambria" panose="02040503050406030204" pitchFamily="18" charset="0"/>
              </a:rPr>
              <a:t>In Java, lexical issues refer to the fundamental elements and rules that define the basic syntax of the language. These issues are related to how Java code is written and interpreted by the compiler. Here's an overview of the key lexical components in Java:</a:t>
            </a:r>
          </a:p>
          <a:p>
            <a:pPr algn="just">
              <a:lnSpc>
                <a:spcPct val="150000"/>
              </a:lnSpc>
            </a:pPr>
            <a:endParaRPr lang="en-US" sz="1800" dirty="0">
              <a:latin typeface="Cambria" panose="02040503050406030204" pitchFamily="18" charset="0"/>
              <a:ea typeface="Cambria" panose="02040503050406030204" pitchFamily="18" charset="0"/>
            </a:endParaRPr>
          </a:p>
          <a:p>
            <a:pPr marL="342900" indent="-342900" algn="just">
              <a:lnSpc>
                <a:spcPct val="150000"/>
              </a:lnSpc>
              <a:buFont typeface="+mj-lt"/>
              <a:buAutoNum type="arabicPeriod"/>
            </a:pPr>
            <a:r>
              <a:rPr lang="en-US" sz="1800" b="1" dirty="0">
                <a:latin typeface="Cambria" panose="02040503050406030204" pitchFamily="18" charset="0"/>
                <a:ea typeface="Cambria" panose="02040503050406030204" pitchFamily="18" charset="0"/>
              </a:rPr>
              <a:t>Whitespace</a:t>
            </a:r>
          </a:p>
          <a:p>
            <a:pPr marL="742950" lvl="1" indent="-285750" algn="just">
              <a:lnSpc>
                <a:spcPct val="150000"/>
              </a:lnSpc>
              <a:buFont typeface="Arial" panose="020B0604020202020204" pitchFamily="34" charset="0"/>
              <a:buChar char="•"/>
            </a:pPr>
            <a:r>
              <a:rPr lang="en-US" dirty="0">
                <a:latin typeface="Cambria" panose="02040503050406030204" pitchFamily="18" charset="0"/>
                <a:ea typeface="Cambria" panose="02040503050406030204" pitchFamily="18" charset="0"/>
              </a:rPr>
              <a:t>Whitespace in Java includes spaces, tabs, and newline characters.</a:t>
            </a:r>
          </a:p>
          <a:p>
            <a:pPr marL="742950" lvl="1" indent="-285750" algn="just">
              <a:lnSpc>
                <a:spcPct val="150000"/>
              </a:lnSpc>
              <a:buFont typeface="Arial" panose="020B0604020202020204" pitchFamily="34" charset="0"/>
              <a:buChar char="•"/>
            </a:pPr>
            <a:r>
              <a:rPr lang="en-US" dirty="0">
                <a:latin typeface="Cambria" panose="02040503050406030204" pitchFamily="18" charset="0"/>
                <a:ea typeface="Cambria" panose="02040503050406030204" pitchFamily="18" charset="0"/>
              </a:rPr>
              <a:t>It is used to separate tokens (words, identifiers, operators, etc.) and improve code readability.</a:t>
            </a:r>
          </a:p>
          <a:p>
            <a:pPr marL="742950" lvl="1" indent="-285750" algn="just">
              <a:lnSpc>
                <a:spcPct val="150000"/>
              </a:lnSpc>
              <a:buFont typeface="Arial" panose="020B0604020202020204" pitchFamily="34" charset="0"/>
              <a:buChar char="•"/>
            </a:pPr>
            <a:r>
              <a:rPr lang="en-US" dirty="0">
                <a:latin typeface="Cambria" panose="02040503050406030204" pitchFamily="18" charset="0"/>
                <a:ea typeface="Cambria" panose="02040503050406030204" pitchFamily="18" charset="0"/>
              </a:rPr>
              <a:t>In general, whitespace is ignored by the Java compiler except where it is used to separate tokens.</a:t>
            </a:r>
          </a:p>
        </p:txBody>
      </p:sp>
      <p:sp>
        <p:nvSpPr>
          <p:cNvPr id="2" name="Footer Placeholder 1">
            <a:extLst>
              <a:ext uri="{FF2B5EF4-FFF2-40B4-BE49-F238E27FC236}">
                <a16:creationId xmlns:a16="http://schemas.microsoft.com/office/drawing/2014/main" id="{5A44AB3C-CAD6-549A-501D-97EB8B148665}"/>
              </a:ext>
            </a:extLst>
          </p:cNvPr>
          <p:cNvSpPr>
            <a:spLocks noGrp="1"/>
          </p:cNvSpPr>
          <p:nvPr>
            <p:ph type="ftr" sz="quarter" idx="11"/>
          </p:nvPr>
        </p:nvSpPr>
        <p:spPr/>
        <p:txBody>
          <a:bodyPr/>
          <a:lstStyle/>
          <a:p>
            <a:r>
              <a:rPr lang="en-IN"/>
              <a:t>ATME COLLEGE OF ENGINEERING</a:t>
            </a:r>
          </a:p>
        </p:txBody>
      </p:sp>
    </p:spTree>
    <p:extLst>
      <p:ext uri="{BB962C8B-B14F-4D97-AF65-F5344CB8AC3E}">
        <p14:creationId xmlns:p14="http://schemas.microsoft.com/office/powerpoint/2010/main" val="3424990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997E5A-C6C4-82CF-CBDD-FEAD268F0DBD}"/>
              </a:ext>
            </a:extLst>
          </p:cNvPr>
          <p:cNvSpPr txBox="1"/>
          <p:nvPr/>
        </p:nvSpPr>
        <p:spPr>
          <a:xfrm>
            <a:off x="820616" y="622998"/>
            <a:ext cx="10202427" cy="5755422"/>
          </a:xfrm>
          <a:prstGeom prst="rect">
            <a:avLst/>
          </a:prstGeom>
          <a:noFill/>
        </p:spPr>
        <p:txBody>
          <a:bodyPr wrap="square">
            <a:spAutoFit/>
          </a:bodyPr>
          <a:lstStyle/>
          <a:p>
            <a:pPr algn="just"/>
            <a:r>
              <a:rPr lang="en-US" sz="1600" b="1" dirty="0">
                <a:latin typeface="Cambria" panose="02040503050406030204" pitchFamily="18" charset="0"/>
                <a:ea typeface="Cambria" panose="02040503050406030204" pitchFamily="18" charset="0"/>
              </a:rPr>
              <a:t>LEXICAL ISSUES: Cont..</a:t>
            </a:r>
          </a:p>
          <a:p>
            <a:pPr algn="just"/>
            <a:endParaRPr lang="en-US" sz="1600" dirty="0">
              <a:latin typeface="Cambria" panose="02040503050406030204" pitchFamily="18" charset="0"/>
              <a:ea typeface="Cambria" panose="02040503050406030204" pitchFamily="18" charset="0"/>
            </a:endParaRPr>
          </a:p>
          <a:p>
            <a:pPr marL="342900" indent="-342900" algn="just">
              <a:buFont typeface="+mj-lt"/>
              <a:buAutoNum type="arabicPeriod" startAt="2"/>
            </a:pPr>
            <a:r>
              <a:rPr lang="en-US" sz="1600" b="1" dirty="0">
                <a:latin typeface="Cambria" panose="02040503050406030204" pitchFamily="18" charset="0"/>
                <a:ea typeface="Cambria" panose="02040503050406030204" pitchFamily="18" charset="0"/>
              </a:rPr>
              <a:t>Identifiers:: </a:t>
            </a:r>
            <a:r>
              <a:rPr lang="en-US" sz="1600" dirty="0">
                <a:latin typeface="Cambria" panose="02040503050406030204" pitchFamily="18" charset="0"/>
                <a:ea typeface="Cambria" panose="02040503050406030204" pitchFamily="18" charset="0"/>
              </a:rPr>
              <a:t>Identifiers are names given to variables, methods, classes, and other entities in Java.</a:t>
            </a:r>
          </a:p>
          <a:p>
            <a:pPr marL="800100" lvl="1" indent="-34290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They must start with a letter (a-z, A-Z), a dollar sign $, or an underscore _.</a:t>
            </a:r>
          </a:p>
          <a:p>
            <a:pPr marL="800100" lvl="1" indent="-34290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Subsequent characters can be letters, digits (0-9), dollar signs, or underscores.</a:t>
            </a:r>
          </a:p>
          <a:p>
            <a:pPr marL="800100" lvl="1" indent="-34290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Identifiers are case-sensitive (</a:t>
            </a:r>
            <a:r>
              <a:rPr lang="en-US" sz="1600" dirty="0" err="1">
                <a:latin typeface="Cambria" panose="02040503050406030204" pitchFamily="18" charset="0"/>
                <a:ea typeface="Cambria" panose="02040503050406030204" pitchFamily="18" charset="0"/>
              </a:rPr>
              <a:t>myVar</a:t>
            </a:r>
            <a:r>
              <a:rPr lang="en-US" sz="1600" dirty="0">
                <a:latin typeface="Cambria" panose="02040503050406030204" pitchFamily="18" charset="0"/>
                <a:ea typeface="Cambria" panose="02040503050406030204" pitchFamily="18" charset="0"/>
              </a:rPr>
              <a:t> and </a:t>
            </a:r>
            <a:r>
              <a:rPr lang="en-US" sz="1600" dirty="0" err="1">
                <a:latin typeface="Cambria" panose="02040503050406030204" pitchFamily="18" charset="0"/>
                <a:ea typeface="Cambria" panose="02040503050406030204" pitchFamily="18" charset="0"/>
              </a:rPr>
              <a:t>MyVar</a:t>
            </a:r>
            <a:r>
              <a:rPr lang="en-US" sz="1600" dirty="0">
                <a:latin typeface="Cambria" panose="02040503050406030204" pitchFamily="18" charset="0"/>
                <a:ea typeface="Cambria" panose="02040503050406030204" pitchFamily="18" charset="0"/>
              </a:rPr>
              <a:t> are different).</a:t>
            </a:r>
          </a:p>
          <a:p>
            <a:pPr marL="800100" lvl="1" indent="-34290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Examples: </a:t>
            </a:r>
            <a:r>
              <a:rPr lang="en-US" sz="1600" dirty="0" err="1">
                <a:latin typeface="Cambria" panose="02040503050406030204" pitchFamily="18" charset="0"/>
                <a:ea typeface="Cambria" panose="02040503050406030204" pitchFamily="18" charset="0"/>
              </a:rPr>
              <a:t>myVariable</a:t>
            </a:r>
            <a:r>
              <a:rPr lang="en-US" sz="1600" dirty="0">
                <a:latin typeface="Cambria" panose="02040503050406030204" pitchFamily="18" charset="0"/>
                <a:ea typeface="Cambria" panose="02040503050406030204" pitchFamily="18" charset="0"/>
              </a:rPr>
              <a:t>, _counter, $value.</a:t>
            </a:r>
          </a:p>
          <a:p>
            <a:pPr lvl="1" algn="just"/>
            <a:endParaRPr lang="en-US" sz="1600" dirty="0">
              <a:latin typeface="Cambria" panose="02040503050406030204" pitchFamily="18" charset="0"/>
              <a:ea typeface="Cambria" panose="02040503050406030204" pitchFamily="18" charset="0"/>
            </a:endParaRPr>
          </a:p>
          <a:p>
            <a:pPr marL="342900" indent="-342900" algn="just">
              <a:buFont typeface="+mj-lt"/>
              <a:buAutoNum type="arabicPeriod" startAt="2"/>
            </a:pPr>
            <a:r>
              <a:rPr lang="en-US" sz="1600" b="1" dirty="0">
                <a:latin typeface="Cambria" panose="02040503050406030204" pitchFamily="18" charset="0"/>
                <a:ea typeface="Cambria" panose="02040503050406030204" pitchFamily="18" charset="0"/>
              </a:rPr>
              <a:t>Literals: </a:t>
            </a:r>
            <a:r>
              <a:rPr lang="en-US" sz="1600" dirty="0">
                <a:latin typeface="Cambria" panose="02040503050406030204" pitchFamily="18" charset="0"/>
                <a:ea typeface="Cambria" panose="02040503050406030204" pitchFamily="18" charset="0"/>
              </a:rPr>
              <a:t>Literals are fixed values assigned to variables in Java code.</a:t>
            </a:r>
          </a:p>
          <a:p>
            <a:pPr marL="742950" lvl="1" indent="-28575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They can be of various types, such as:</a:t>
            </a:r>
          </a:p>
          <a:p>
            <a:pPr marL="742950" lvl="1" indent="-28575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Integer literals: int a = 100;</a:t>
            </a:r>
          </a:p>
          <a:p>
            <a:pPr marL="742950" lvl="1" indent="-28575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Floating-point literals: float b = 12.34f;</a:t>
            </a:r>
          </a:p>
          <a:p>
            <a:pPr marL="742950" lvl="1" indent="-28575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Character literals: char c = 'A';</a:t>
            </a:r>
          </a:p>
          <a:p>
            <a:pPr marL="742950" lvl="1" indent="-28575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String literals: String name = "Java";</a:t>
            </a:r>
          </a:p>
          <a:p>
            <a:pPr marL="742950" lvl="1" indent="-28575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Boolean literals: </a:t>
            </a:r>
            <a:r>
              <a:rPr lang="en-US" sz="1600" dirty="0" err="1">
                <a:latin typeface="Cambria" panose="02040503050406030204" pitchFamily="18" charset="0"/>
                <a:ea typeface="Cambria" panose="02040503050406030204" pitchFamily="18" charset="0"/>
              </a:rPr>
              <a:t>boolean</a:t>
            </a:r>
            <a:r>
              <a:rPr lang="en-US" sz="1600" dirty="0">
                <a:latin typeface="Cambria" panose="02040503050406030204" pitchFamily="18" charset="0"/>
                <a:ea typeface="Cambria" panose="02040503050406030204" pitchFamily="18" charset="0"/>
              </a:rPr>
              <a:t> flag = true;</a:t>
            </a:r>
          </a:p>
          <a:p>
            <a:pPr marL="742950" lvl="1" indent="-28575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Java also supports binary literals (0b1010), octal literals (0123), and hexadecimal literals (0xFF).</a:t>
            </a:r>
          </a:p>
          <a:p>
            <a:pPr lvl="1" algn="just"/>
            <a:endParaRPr lang="en-US" sz="1600" dirty="0">
              <a:latin typeface="Cambria" panose="02040503050406030204" pitchFamily="18" charset="0"/>
              <a:ea typeface="Cambria" panose="02040503050406030204" pitchFamily="18" charset="0"/>
            </a:endParaRPr>
          </a:p>
          <a:p>
            <a:pPr marL="342900" indent="-342900" algn="just">
              <a:buFont typeface="+mj-lt"/>
              <a:buAutoNum type="arabicPeriod" startAt="4"/>
            </a:pPr>
            <a:r>
              <a:rPr lang="en-US" sz="1600" b="1" dirty="0">
                <a:latin typeface="Cambria" panose="02040503050406030204" pitchFamily="18" charset="0"/>
                <a:ea typeface="Cambria" panose="02040503050406030204" pitchFamily="18" charset="0"/>
              </a:rPr>
              <a:t>Comments</a:t>
            </a:r>
          </a:p>
          <a:p>
            <a:pPr marL="800100" lvl="1" indent="-34290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Comments are used to annotate code and are ignored by the compiler.</a:t>
            </a:r>
          </a:p>
          <a:p>
            <a:pPr marL="800100" lvl="1" indent="-34290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There are three types of comments in Java:</a:t>
            </a:r>
          </a:p>
          <a:p>
            <a:pPr marL="800100" lvl="1" indent="-34290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Single-line comments: Start with // and extend to the end of the line.</a:t>
            </a:r>
          </a:p>
          <a:p>
            <a:pPr marL="800100" lvl="1" indent="-34290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Multi-line comments: Start with /* and end with */, can span multiple lines.</a:t>
            </a:r>
          </a:p>
          <a:p>
            <a:pPr marL="800100" lvl="1" indent="-342900" algn="just">
              <a:buFont typeface="Arial" panose="020B0604020202020204" pitchFamily="34" charset="0"/>
              <a:buChar char="•"/>
            </a:pPr>
            <a:r>
              <a:rPr lang="en-US" sz="1600" dirty="0">
                <a:latin typeface="Cambria" panose="02040503050406030204" pitchFamily="18" charset="0"/>
                <a:ea typeface="Cambria" panose="02040503050406030204" pitchFamily="18" charset="0"/>
              </a:rPr>
              <a:t>Documentation comments: Start with /** and end with */, used to generate API documentation (Javadoc).</a:t>
            </a:r>
          </a:p>
        </p:txBody>
      </p:sp>
      <p:sp>
        <p:nvSpPr>
          <p:cNvPr id="2" name="Rectangle 1">
            <a:extLst>
              <a:ext uri="{FF2B5EF4-FFF2-40B4-BE49-F238E27FC236}">
                <a16:creationId xmlns:a16="http://schemas.microsoft.com/office/drawing/2014/main" id="{A9AFCB89-F788-6E54-4828-8B4B9178BB04}"/>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050F608F-68D7-4C22-D464-5E5A45D3F7CB}"/>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AB023ECA-1BA6-061D-E334-3F46BBDFE0E3}"/>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Footer Placeholder 5">
            <a:extLst>
              <a:ext uri="{FF2B5EF4-FFF2-40B4-BE49-F238E27FC236}">
                <a16:creationId xmlns:a16="http://schemas.microsoft.com/office/drawing/2014/main" id="{3BD58062-4D53-2E52-4F9B-B658BAEF5587}"/>
              </a:ext>
            </a:extLst>
          </p:cNvPr>
          <p:cNvSpPr>
            <a:spLocks noGrp="1"/>
          </p:cNvSpPr>
          <p:nvPr>
            <p:ph type="ftr" sz="quarter" idx="11"/>
          </p:nvPr>
        </p:nvSpPr>
        <p:spPr/>
        <p:txBody>
          <a:bodyPr/>
          <a:lstStyle/>
          <a:p>
            <a:r>
              <a:rPr lang="en-IN" dirty="0">
                <a:latin typeface="Cambria" panose="02040503050406030204" pitchFamily="18" charset="0"/>
                <a:ea typeface="Cambria" panose="02040503050406030204" pitchFamily="18" charset="0"/>
              </a:rPr>
              <a:t>ATME COLLEGE OF ENGINEERING</a:t>
            </a:r>
          </a:p>
        </p:txBody>
      </p:sp>
    </p:spTree>
    <p:extLst>
      <p:ext uri="{BB962C8B-B14F-4D97-AF65-F5344CB8AC3E}">
        <p14:creationId xmlns:p14="http://schemas.microsoft.com/office/powerpoint/2010/main" val="3132843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997E5A-C6C4-82CF-CBDD-FEAD268F0DBD}"/>
              </a:ext>
            </a:extLst>
          </p:cNvPr>
          <p:cNvSpPr txBox="1"/>
          <p:nvPr/>
        </p:nvSpPr>
        <p:spPr>
          <a:xfrm>
            <a:off x="924234" y="543544"/>
            <a:ext cx="11159613" cy="5632311"/>
          </a:xfrm>
          <a:prstGeom prst="rect">
            <a:avLst/>
          </a:prstGeom>
          <a:noFill/>
        </p:spPr>
        <p:txBody>
          <a:bodyPr wrap="square">
            <a:spAutoFit/>
          </a:bodyPr>
          <a:lstStyle/>
          <a:p>
            <a:pPr algn="just"/>
            <a:r>
              <a:rPr lang="en-US" b="1" dirty="0">
                <a:latin typeface="Cambria" panose="02040503050406030204" pitchFamily="18" charset="0"/>
                <a:ea typeface="Cambria" panose="02040503050406030204" pitchFamily="18" charset="0"/>
              </a:rPr>
              <a:t>LEXICAL ISSUES: Cont..</a:t>
            </a:r>
          </a:p>
          <a:p>
            <a:pPr algn="just"/>
            <a:endParaRPr lang="en-US" sz="1800" dirty="0">
              <a:latin typeface="Cambria" panose="02040503050406030204" pitchFamily="18" charset="0"/>
              <a:ea typeface="Cambria" panose="02040503050406030204" pitchFamily="18" charset="0"/>
            </a:endParaRPr>
          </a:p>
          <a:p>
            <a:pPr marL="342900" indent="-342900" algn="just">
              <a:buFont typeface="+mj-lt"/>
              <a:buAutoNum type="arabicPeriod" startAt="5"/>
            </a:pPr>
            <a:r>
              <a:rPr lang="en-US" sz="1800" b="1" dirty="0">
                <a:latin typeface="Cambria" panose="02040503050406030204" pitchFamily="18" charset="0"/>
                <a:ea typeface="Cambria" panose="02040503050406030204" pitchFamily="18" charset="0"/>
              </a:rPr>
              <a:t>Separators</a:t>
            </a:r>
          </a:p>
          <a:p>
            <a:pPr marL="742950" lvl="1"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Separators are symbols that define the structure of the Java program.</a:t>
            </a:r>
          </a:p>
          <a:p>
            <a:pPr marL="742950" lvl="1"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Common separators include:</a:t>
            </a:r>
          </a:p>
          <a:p>
            <a:pPr marL="742950" lvl="1"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Parentheses () for grouping expressions and parameters in methods.</a:t>
            </a:r>
          </a:p>
          <a:p>
            <a:pPr marL="742950" lvl="1"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Braces {} for defining blocks of code.</a:t>
            </a:r>
          </a:p>
          <a:p>
            <a:pPr marL="742950" lvl="1"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Brackets [] for array declarations.</a:t>
            </a:r>
          </a:p>
          <a:p>
            <a:pPr marL="742950" lvl="1"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Semicolon ; for terminating statements.</a:t>
            </a:r>
          </a:p>
          <a:p>
            <a:pPr marL="742950" lvl="1"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Comma , for separating variables or parameters.</a:t>
            </a:r>
          </a:p>
          <a:p>
            <a:pPr marL="742950" lvl="1"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Dot . for accessing members of a class or package.</a:t>
            </a:r>
          </a:p>
          <a:p>
            <a:pPr marL="342900" indent="-342900" algn="just">
              <a:buFont typeface="+mj-lt"/>
              <a:buAutoNum type="arabicPeriod" startAt="6"/>
            </a:pPr>
            <a:endParaRPr lang="en-US" dirty="0">
              <a:latin typeface="Cambria" panose="02040503050406030204" pitchFamily="18" charset="0"/>
              <a:ea typeface="Cambria" panose="02040503050406030204" pitchFamily="18" charset="0"/>
            </a:endParaRPr>
          </a:p>
          <a:p>
            <a:pPr marL="342900" indent="-342900" algn="just">
              <a:buFont typeface="+mj-lt"/>
              <a:buAutoNum type="arabicPeriod" startAt="5"/>
            </a:pPr>
            <a:endParaRPr lang="en-US" sz="1800" dirty="0">
              <a:latin typeface="Cambria" panose="02040503050406030204" pitchFamily="18" charset="0"/>
              <a:ea typeface="Cambria" panose="02040503050406030204" pitchFamily="18" charset="0"/>
            </a:endParaRPr>
          </a:p>
          <a:p>
            <a:pPr marL="342900" indent="-342900" algn="just">
              <a:buFont typeface="+mj-lt"/>
              <a:buAutoNum type="arabicPeriod" startAt="6"/>
            </a:pPr>
            <a:r>
              <a:rPr lang="en-US" sz="1800" b="1" dirty="0">
                <a:latin typeface="Cambria" panose="02040503050406030204" pitchFamily="18" charset="0"/>
                <a:ea typeface="Cambria" panose="02040503050406030204" pitchFamily="18" charset="0"/>
              </a:rPr>
              <a:t>The Java Keywords</a:t>
            </a:r>
          </a:p>
          <a:p>
            <a:pPr marL="800100" lvl="1" indent="-342900" algn="just">
              <a:buFont typeface="Arial" panose="020B0604020202020204" pitchFamily="34" charset="0"/>
              <a:buChar char="•"/>
            </a:pPr>
            <a:r>
              <a:rPr lang="en-US" dirty="0">
                <a:latin typeface="Cambria" panose="02040503050406030204" pitchFamily="18" charset="0"/>
                <a:ea typeface="Cambria" panose="02040503050406030204" pitchFamily="18" charset="0"/>
              </a:rPr>
              <a:t>Keywords are reserved words in Java that have a predefined meaning in the language.</a:t>
            </a:r>
          </a:p>
          <a:p>
            <a:pPr marL="800100" lvl="1" indent="-342900" algn="just">
              <a:buFont typeface="Arial" panose="020B0604020202020204" pitchFamily="34" charset="0"/>
              <a:buChar char="•"/>
            </a:pPr>
            <a:r>
              <a:rPr lang="en-US" dirty="0">
                <a:latin typeface="Cambria" panose="02040503050406030204" pitchFamily="18" charset="0"/>
                <a:ea typeface="Cambria" panose="02040503050406030204" pitchFamily="18" charset="0"/>
              </a:rPr>
              <a:t>They cannot be used as identifiers (variable names, method names, etc.).</a:t>
            </a:r>
          </a:p>
          <a:p>
            <a:pPr marL="800100" lvl="1" indent="-342900" algn="just">
              <a:buFont typeface="Arial" panose="020B0604020202020204" pitchFamily="34" charset="0"/>
              <a:buChar char="•"/>
            </a:pPr>
            <a:r>
              <a:rPr lang="en-US" dirty="0">
                <a:latin typeface="Cambria" panose="02040503050406030204" pitchFamily="18" charset="0"/>
                <a:ea typeface="Cambria" panose="02040503050406030204" pitchFamily="18" charset="0"/>
              </a:rPr>
              <a:t>Java has 50 reserved keywords, such as int, class, if, else, while, return, static, and void.</a:t>
            </a:r>
          </a:p>
          <a:p>
            <a:pPr marL="800100" lvl="1" indent="-342900" algn="just">
              <a:buFont typeface="Arial" panose="020B0604020202020204" pitchFamily="34" charset="0"/>
              <a:buChar char="•"/>
            </a:pPr>
            <a:r>
              <a:rPr lang="en-US" dirty="0">
                <a:latin typeface="Cambria" panose="02040503050406030204" pitchFamily="18" charset="0"/>
                <a:ea typeface="Cambria" panose="02040503050406030204" pitchFamily="18" charset="0"/>
              </a:rPr>
              <a:t>Keywords define the syntax and structure of the Java programming language.</a:t>
            </a:r>
          </a:p>
          <a:p>
            <a:pPr algn="just"/>
            <a:endParaRPr lang="en-US" sz="1800" dirty="0">
              <a:latin typeface="Cambria" panose="02040503050406030204" pitchFamily="18" charset="0"/>
              <a:ea typeface="Cambria" panose="02040503050406030204" pitchFamily="18" charset="0"/>
            </a:endParaRPr>
          </a:p>
          <a:p>
            <a:pPr algn="just"/>
            <a:endParaRPr lang="en-US" sz="1800" dirty="0">
              <a:latin typeface="Cambria" panose="02040503050406030204" pitchFamily="18" charset="0"/>
              <a:ea typeface="Cambria" panose="02040503050406030204" pitchFamily="18" charset="0"/>
            </a:endParaRPr>
          </a:p>
        </p:txBody>
      </p:sp>
      <p:sp>
        <p:nvSpPr>
          <p:cNvPr id="2" name="Rectangle 1">
            <a:extLst>
              <a:ext uri="{FF2B5EF4-FFF2-40B4-BE49-F238E27FC236}">
                <a16:creationId xmlns:a16="http://schemas.microsoft.com/office/drawing/2014/main" id="{A9AFCB89-F788-6E54-4828-8B4B9178BB04}"/>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050F608F-68D7-4C22-D464-5E5A45D3F7CB}"/>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AB023ECA-1BA6-061D-E334-3F46BBDFE0E3}"/>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Footer Placeholder 5">
            <a:extLst>
              <a:ext uri="{FF2B5EF4-FFF2-40B4-BE49-F238E27FC236}">
                <a16:creationId xmlns:a16="http://schemas.microsoft.com/office/drawing/2014/main" id="{3BD58062-4D53-2E52-4F9B-B658BAEF5587}"/>
              </a:ext>
            </a:extLst>
          </p:cNvPr>
          <p:cNvSpPr>
            <a:spLocks noGrp="1"/>
          </p:cNvSpPr>
          <p:nvPr>
            <p:ph type="ftr" sz="quarter" idx="11"/>
          </p:nvPr>
        </p:nvSpPr>
        <p:spPr/>
        <p:txBody>
          <a:bodyPr/>
          <a:lstStyle/>
          <a:p>
            <a:r>
              <a:rPr lang="en-IN" dirty="0">
                <a:latin typeface="Cambria" panose="02040503050406030204" pitchFamily="18" charset="0"/>
                <a:ea typeface="Cambria" panose="02040503050406030204" pitchFamily="18" charset="0"/>
              </a:rPr>
              <a:t>ATME COLLEGE OF ENGINEERING</a:t>
            </a:r>
          </a:p>
        </p:txBody>
      </p:sp>
    </p:spTree>
    <p:extLst>
      <p:ext uri="{BB962C8B-B14F-4D97-AF65-F5344CB8AC3E}">
        <p14:creationId xmlns:p14="http://schemas.microsoft.com/office/powerpoint/2010/main" val="21566468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BAA7466-BFBE-490E-424F-B140CEE99F36}"/>
              </a:ext>
            </a:extLst>
          </p:cNvPr>
          <p:cNvSpPr>
            <a:spLocks noGrp="1"/>
          </p:cNvSpPr>
          <p:nvPr>
            <p:ph type="ftr" sz="quarter" idx="11"/>
          </p:nvPr>
        </p:nvSpPr>
        <p:spPr/>
        <p:txBody>
          <a:bodyPr/>
          <a:lstStyle/>
          <a:p>
            <a:r>
              <a:rPr lang="en-IN"/>
              <a:t>ATME COLLEGE OF ENGINEERING</a:t>
            </a:r>
          </a:p>
        </p:txBody>
      </p:sp>
      <p:sp>
        <p:nvSpPr>
          <p:cNvPr id="3" name="TextBox 2">
            <a:extLst>
              <a:ext uri="{FF2B5EF4-FFF2-40B4-BE49-F238E27FC236}">
                <a16:creationId xmlns:a16="http://schemas.microsoft.com/office/drawing/2014/main" id="{22EDFEA3-1FC0-ED2E-4C30-3EC7FDAE760A}"/>
              </a:ext>
            </a:extLst>
          </p:cNvPr>
          <p:cNvSpPr txBox="1"/>
          <p:nvPr/>
        </p:nvSpPr>
        <p:spPr>
          <a:xfrm>
            <a:off x="963561" y="766916"/>
            <a:ext cx="10087897" cy="1200329"/>
          </a:xfrm>
          <a:prstGeom prst="rect">
            <a:avLst/>
          </a:prstGeom>
          <a:noFill/>
        </p:spPr>
        <p:txBody>
          <a:bodyPr wrap="square" rtlCol="0">
            <a:spAutoFit/>
          </a:bodyPr>
          <a:lstStyle/>
          <a:p>
            <a:r>
              <a:rPr lang="en-IN" b="1" dirty="0">
                <a:latin typeface="Cambria" panose="02040503050406030204" pitchFamily="18" charset="0"/>
                <a:ea typeface="Cambria" panose="02040503050406030204" pitchFamily="18" charset="0"/>
              </a:rPr>
              <a:t>Data Types: </a:t>
            </a:r>
            <a:r>
              <a:rPr lang="en-IN" dirty="0">
                <a:hlinkClick r:id="rId2"/>
              </a:rPr>
              <a:t>https://codingnomads.com/what-are-java-primitive-types</a:t>
            </a:r>
            <a:endParaRPr lang="en-IN" dirty="0"/>
          </a:p>
          <a:p>
            <a:r>
              <a:rPr lang="en-IN" b="1" dirty="0">
                <a:latin typeface="Cambria" panose="02040503050406030204" pitchFamily="18" charset="0"/>
                <a:ea typeface="Cambria" panose="02040503050406030204" pitchFamily="18" charset="0"/>
              </a:rPr>
              <a:t>Operators: </a:t>
            </a:r>
            <a:r>
              <a:rPr lang="en-IN" dirty="0">
                <a:latin typeface="Cambria" panose="02040503050406030204" pitchFamily="18" charset="0"/>
                <a:ea typeface="Cambria" panose="02040503050406030204" pitchFamily="18" charset="0"/>
                <a:hlinkClick r:id="rId3"/>
              </a:rPr>
              <a:t>https://www.programiz.com/java-programming/operators</a:t>
            </a:r>
            <a:r>
              <a:rPr lang="en-IN" dirty="0">
                <a:latin typeface="Cambria" panose="02040503050406030204" pitchFamily="18" charset="0"/>
                <a:ea typeface="Cambria" panose="02040503050406030204" pitchFamily="18" charset="0"/>
              </a:rPr>
              <a:t> </a:t>
            </a:r>
          </a:p>
          <a:p>
            <a:r>
              <a:rPr lang="en-US" b="1" dirty="0">
                <a:latin typeface="Cambria" panose="02040503050406030204" pitchFamily="18" charset="0"/>
                <a:ea typeface="Cambria" panose="02040503050406030204" pitchFamily="18" charset="0"/>
              </a:rPr>
              <a:t>Control Statements: </a:t>
            </a:r>
            <a:r>
              <a:rPr lang="en-US" dirty="0">
                <a:hlinkClick r:id="rId4"/>
              </a:rPr>
              <a:t>Java Control Statements | Control Flow in Java – </a:t>
            </a:r>
            <a:r>
              <a:rPr lang="en-US" dirty="0" err="1">
                <a:hlinkClick r:id="rId4"/>
              </a:rPr>
              <a:t>Javatpoint</a:t>
            </a:r>
            <a:r>
              <a:rPr lang="en-IN" dirty="0"/>
              <a:t> </a:t>
            </a:r>
          </a:p>
          <a:p>
            <a:endParaRPr lang="en-IN" dirty="0"/>
          </a:p>
        </p:txBody>
      </p:sp>
    </p:spTree>
    <p:extLst>
      <p:ext uri="{BB962C8B-B14F-4D97-AF65-F5344CB8AC3E}">
        <p14:creationId xmlns:p14="http://schemas.microsoft.com/office/powerpoint/2010/main" val="41292359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9087</TotalTime>
  <Words>2127</Words>
  <Application>Microsoft Office PowerPoint</Application>
  <PresentationFormat>Widescreen</PresentationFormat>
  <Paragraphs>196</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Cambria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Yeshashwini Bhandari</dc:creator>
  <cp:lastModifiedBy>Yeshashwini Bhandari</cp:lastModifiedBy>
  <cp:revision>19</cp:revision>
  <dcterms:created xsi:type="dcterms:W3CDTF">2024-08-24T16:12:55Z</dcterms:created>
  <dcterms:modified xsi:type="dcterms:W3CDTF">2026-06-12T06:49:59Z</dcterms:modified>
</cp:coreProperties>
</file>