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4E1513DE-934B-4AF0-8D92-A025C206981A}" type="datetimeFigureOut">
              <a:rPr lang="en-IN" smtClean="0"/>
              <a:t>03-11-2025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648CEBD4-78B9-4C03-8629-F5A4F22E2693}" type="slidenum">
              <a:rPr lang="en-IN" smtClean="0"/>
              <a:t>‹#›</a:t>
            </a:fld>
            <a:endParaRPr lang="en-IN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160548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513DE-934B-4AF0-8D92-A025C206981A}" type="datetimeFigureOut">
              <a:rPr lang="en-IN" smtClean="0"/>
              <a:t>03-11-2025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CEBD4-78B9-4C03-8629-F5A4F22E269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39494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513DE-934B-4AF0-8D92-A025C206981A}" type="datetimeFigureOut">
              <a:rPr lang="en-IN" smtClean="0"/>
              <a:t>03-11-2025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CEBD4-78B9-4C03-8629-F5A4F22E269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00516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513DE-934B-4AF0-8D92-A025C206981A}" type="datetimeFigureOut">
              <a:rPr lang="en-IN" smtClean="0"/>
              <a:t>03-11-2025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CEBD4-78B9-4C03-8629-F5A4F22E269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84561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513DE-934B-4AF0-8D92-A025C206981A}" type="datetimeFigureOut">
              <a:rPr lang="en-IN" smtClean="0"/>
              <a:t>03-11-2025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CEBD4-78B9-4C03-8629-F5A4F22E2693}" type="slidenum">
              <a:rPr lang="en-IN" smtClean="0"/>
              <a:t>‹#›</a:t>
            </a:fld>
            <a:endParaRPr lang="en-IN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83009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513DE-934B-4AF0-8D92-A025C206981A}" type="datetimeFigureOut">
              <a:rPr lang="en-IN" smtClean="0"/>
              <a:t>03-11-2025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CEBD4-78B9-4C03-8629-F5A4F22E269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36046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513DE-934B-4AF0-8D92-A025C206981A}" type="datetimeFigureOut">
              <a:rPr lang="en-IN" smtClean="0"/>
              <a:t>03-11-2025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CEBD4-78B9-4C03-8629-F5A4F22E269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83227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513DE-934B-4AF0-8D92-A025C206981A}" type="datetimeFigureOut">
              <a:rPr lang="en-IN" smtClean="0"/>
              <a:t>03-11-2025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CEBD4-78B9-4C03-8629-F5A4F22E269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03716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513DE-934B-4AF0-8D92-A025C206981A}" type="datetimeFigureOut">
              <a:rPr lang="en-IN" smtClean="0"/>
              <a:t>03-11-2025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CEBD4-78B9-4C03-8629-F5A4F22E269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66728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513DE-934B-4AF0-8D92-A025C206981A}" type="datetimeFigureOut">
              <a:rPr lang="en-IN" smtClean="0"/>
              <a:t>03-11-2025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CEBD4-78B9-4C03-8629-F5A4F22E269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10354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solidFill>
            <a:schemeClr val="accent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513DE-934B-4AF0-8D92-A025C206981A}" type="datetimeFigureOut">
              <a:rPr lang="en-IN" smtClean="0"/>
              <a:t>03-11-2025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CEBD4-78B9-4C03-8629-F5A4F22E269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99257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IN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4E1513DE-934B-4AF0-8D92-A025C206981A}" type="datetimeFigureOut">
              <a:rPr lang="en-IN" smtClean="0"/>
              <a:t>03-11-2025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648CEBD4-78B9-4C03-8629-F5A4F22E2693}" type="slidenum">
              <a:rPr lang="en-IN" smtClean="0"/>
              <a:t>‹#›</a:t>
            </a:fld>
            <a:endParaRPr lang="en-IN"/>
          </a:p>
        </p:txBody>
      </p:sp>
      <p:pic>
        <p:nvPicPr>
          <p:cNvPr id="8" name="Picture 7" descr="A black and blue logo&#10;&#10;AI-generated content may be incorrect.">
            <a:extLst>
              <a:ext uri="{FF2B5EF4-FFF2-40B4-BE49-F238E27FC236}">
                <a16:creationId xmlns:a16="http://schemas.microsoft.com/office/drawing/2014/main" id="{C87D3EA7-D210-93FF-C0E5-F00D6E9D0B1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012" y="-59316"/>
            <a:ext cx="1699492" cy="849746"/>
          </a:xfrm>
          <a:prstGeom prst="rect">
            <a:avLst/>
          </a:prstGeom>
        </p:spPr>
      </p:pic>
      <p:pic>
        <p:nvPicPr>
          <p:cNvPr id="9" name="Picture 8" descr="A logo of a computer application&#10;&#10;AI-generated content may be incorrect.">
            <a:extLst>
              <a:ext uri="{FF2B5EF4-FFF2-40B4-BE49-F238E27FC236}">
                <a16:creationId xmlns:a16="http://schemas.microsoft.com/office/drawing/2014/main" id="{37EDFC51-192A-CDEB-1368-5053D43D10F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7879" y="32875"/>
            <a:ext cx="496767" cy="496767"/>
          </a:xfrm>
          <a:prstGeom prst="rect">
            <a:avLst/>
          </a:prstGeom>
        </p:spPr>
      </p:pic>
      <p:pic>
        <p:nvPicPr>
          <p:cNvPr id="10" name="Picture 9" descr="A yellow and orange badge with white text&#10;&#10;AI-generated content may be incorrect.">
            <a:extLst>
              <a:ext uri="{FF2B5EF4-FFF2-40B4-BE49-F238E27FC236}">
                <a16:creationId xmlns:a16="http://schemas.microsoft.com/office/drawing/2014/main" id="{94A63852-18E0-2437-B8FD-EB3961FAB4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43"/>
          <a:stretch/>
        </p:blipFill>
        <p:spPr bwMode="auto">
          <a:xfrm>
            <a:off x="9350022" y="32461"/>
            <a:ext cx="496767" cy="49718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 descr="A blue and yellow sign with white text&#10;&#10;Description automatically generated">
            <a:extLst>
              <a:ext uri="{FF2B5EF4-FFF2-40B4-BE49-F238E27FC236}">
                <a16:creationId xmlns:a16="http://schemas.microsoft.com/office/drawing/2014/main" id="{B5C48B03-3E21-6441-FF62-BD0332E1098B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928" y="126428"/>
            <a:ext cx="438696" cy="309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1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3486E8-6B5B-218A-8CFC-320C97C907F0}"/>
              </a:ext>
            </a:extLst>
          </p:cNvPr>
          <p:cNvSpPr txBox="1"/>
          <p:nvPr/>
        </p:nvSpPr>
        <p:spPr>
          <a:xfrm>
            <a:off x="2499446" y="2345264"/>
            <a:ext cx="7556361" cy="1377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N" sz="4000" b="1" dirty="0"/>
              <a:t>Module -3 </a:t>
            </a:r>
          </a:p>
          <a:p>
            <a:pPr algn="ctr">
              <a:lnSpc>
                <a:spcPct val="150000"/>
              </a:lnSpc>
            </a:pPr>
            <a:r>
              <a:rPr lang="en-US" b="1" dirty="0"/>
              <a:t>Scanning and Enumeration</a:t>
            </a:r>
            <a:endParaRPr lang="en-IN" sz="4000" b="1" dirty="0"/>
          </a:p>
        </p:txBody>
      </p:sp>
    </p:spTree>
    <p:extLst>
      <p:ext uri="{BB962C8B-B14F-4D97-AF65-F5344CB8AC3E}">
        <p14:creationId xmlns:p14="http://schemas.microsoft.com/office/powerpoint/2010/main" val="4172449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Rectangle 1039">
            <a:extLst>
              <a:ext uri="{FF2B5EF4-FFF2-40B4-BE49-F238E27FC236}">
                <a16:creationId xmlns:a16="http://schemas.microsoft.com/office/drawing/2014/main" id="{6FA0A1AD-DEE2-4598-8D3B-C1F65F315A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IN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28A2EE-5662-B8ED-7488-29531C4FFA5E}"/>
              </a:ext>
            </a:extLst>
          </p:cNvPr>
          <p:cNvSpPr txBox="1"/>
          <p:nvPr/>
        </p:nvSpPr>
        <p:spPr>
          <a:xfrm>
            <a:off x="176981" y="875072"/>
            <a:ext cx="4630993" cy="527009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indent="-182880" algn="just" defTabSz="914400">
              <a:spcAft>
                <a:spcPts val="600"/>
              </a:spcAft>
              <a:buClr>
                <a:schemeClr val="accent1"/>
              </a:buClr>
              <a:buNone/>
            </a:pPr>
            <a:endParaRPr lang="en-US" sz="1500" b="1" i="0" dirty="0">
              <a:effectLst/>
            </a:endParaRPr>
          </a:p>
          <a:p>
            <a:pPr indent="-182880" algn="ctr" defTabSz="914400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600" b="1" i="0" dirty="0">
                <a:effectLst/>
              </a:rPr>
              <a:t>PORT SCANNING</a:t>
            </a:r>
          </a:p>
          <a:p>
            <a:pPr indent="-182880" algn="just" defTabSz="914400">
              <a:lnSpc>
                <a:spcPct val="150000"/>
              </a:lnSpc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500" b="0" i="0" u="none" strike="noStrike" dirty="0">
                <a:effectLst/>
              </a:rPr>
              <a:t>Port scanning</a:t>
            </a:r>
            <a:r>
              <a:rPr lang="en-US" sz="1500" b="0" i="0" dirty="0">
                <a:effectLst/>
              </a:rPr>
              <a:t> is one of the most popular techniques that attacker uses to discover services, which can exploit the systems. All the systems connected to the LAN or accessing network via a modem which runs services that listen to well-known ports.</a:t>
            </a:r>
          </a:p>
          <a:p>
            <a:pPr indent="-182880" algn="just" defTabSz="914400">
              <a:lnSpc>
                <a:spcPct val="150000"/>
              </a:lnSpc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500" b="0" i="0" dirty="0">
                <a:effectLst/>
              </a:rPr>
              <a:t>By using port scanning, we can explore information such as: </a:t>
            </a:r>
          </a:p>
          <a:p>
            <a:pPr marL="102870" indent="-285750" algn="just" defTabSz="914400">
              <a:lnSpc>
                <a:spcPct val="15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500" b="0" i="0" dirty="0">
                <a:effectLst/>
              </a:rPr>
              <a:t>What services are running</a:t>
            </a:r>
          </a:p>
          <a:p>
            <a:pPr marL="102870" indent="-285750" algn="just" defTabSz="914400">
              <a:lnSpc>
                <a:spcPct val="15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500" dirty="0"/>
              <a:t>W</a:t>
            </a:r>
            <a:r>
              <a:rPr lang="en-US" sz="1500" b="0" i="0" dirty="0">
                <a:effectLst/>
              </a:rPr>
              <a:t>hat users own those services, is anonymous login are supported, whether certain network services require authentication and other related details.</a:t>
            </a:r>
          </a:p>
          <a:p>
            <a:pPr indent="-182880" algn="just" defTabSz="914400">
              <a:spcAft>
                <a:spcPts val="600"/>
              </a:spcAft>
              <a:buClr>
                <a:schemeClr val="accent1"/>
              </a:buClr>
              <a:buNone/>
            </a:pPr>
            <a:endParaRPr lang="en-US" sz="1500" b="0" i="0" dirty="0">
              <a:effectLst/>
            </a:endParaRPr>
          </a:p>
          <a:p>
            <a:pPr indent="-182880" algn="just" defTabSz="914400">
              <a:spcAft>
                <a:spcPts val="600"/>
              </a:spcAft>
              <a:buClr>
                <a:schemeClr val="accent1"/>
              </a:buClr>
              <a:buNone/>
            </a:pPr>
            <a:endParaRPr lang="en-US" sz="1500" b="0" i="0" dirty="0">
              <a:effectLst/>
            </a:endParaRPr>
          </a:p>
          <a:p>
            <a:pPr indent="-182880" algn="just" defTabSz="914400">
              <a:spcAft>
                <a:spcPts val="600"/>
              </a:spcAft>
              <a:buClr>
                <a:schemeClr val="accent1"/>
              </a:buClr>
            </a:pPr>
            <a:endParaRPr lang="en-US" sz="1500" b="1" dirty="0"/>
          </a:p>
          <a:p>
            <a:pPr indent="-182880" algn="just" defTabSz="914400">
              <a:spcAft>
                <a:spcPts val="600"/>
              </a:spcAft>
              <a:buClr>
                <a:schemeClr val="accent1"/>
              </a:buClr>
              <a:buNone/>
            </a:pPr>
            <a:endParaRPr lang="en-US" sz="1500" b="0" i="0" dirty="0">
              <a:effectLst/>
            </a:endParaRPr>
          </a:p>
          <a:p>
            <a:pPr indent="-182880" algn="just" defTabSz="914400">
              <a:spcAft>
                <a:spcPts val="600"/>
              </a:spcAft>
              <a:buClr>
                <a:schemeClr val="accent1"/>
              </a:buClr>
              <a:buNone/>
            </a:pPr>
            <a:endParaRPr lang="en-US" sz="1500" b="0" i="0" dirty="0">
              <a:effectLst/>
            </a:endParaRPr>
          </a:p>
        </p:txBody>
      </p:sp>
      <p:pic>
        <p:nvPicPr>
          <p:cNvPr id="1026" name="Picture 2" descr="Image with no description">
            <a:extLst>
              <a:ext uri="{FF2B5EF4-FFF2-40B4-BE49-F238E27FC236}">
                <a16:creationId xmlns:a16="http://schemas.microsoft.com/office/drawing/2014/main" id="{9F2319B5-F6FB-3AA9-4404-F39E9B902B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7" b="32674"/>
          <a:stretch>
            <a:fillRect/>
          </a:stretch>
        </p:blipFill>
        <p:spPr bwMode="auto">
          <a:xfrm>
            <a:off x="4426432" y="1538578"/>
            <a:ext cx="6866408" cy="256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8645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0" name="Rectangle 2059">
            <a:extLst>
              <a:ext uri="{FF2B5EF4-FFF2-40B4-BE49-F238E27FC236}">
                <a16:creationId xmlns:a16="http://schemas.microsoft.com/office/drawing/2014/main" id="{F1ACBE00-0221-433D-8EA5-D9D7B45F3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IN"/>
          </a:p>
        </p:txBody>
      </p:sp>
      <p:sp useBgFill="1">
        <p:nvSpPr>
          <p:cNvPr id="2061" name="Rectangle 2060">
            <a:extLst>
              <a:ext uri="{FF2B5EF4-FFF2-40B4-BE49-F238E27FC236}">
                <a16:creationId xmlns:a16="http://schemas.microsoft.com/office/drawing/2014/main" id="{CF575D68-1B79-46A3-8676-195856BA37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51489"/>
            <a:ext cx="11292840" cy="26065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IN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6BBE31-7374-1CF2-5802-4A9D6E632368}"/>
              </a:ext>
            </a:extLst>
          </p:cNvPr>
          <p:cNvSpPr txBox="1"/>
          <p:nvPr/>
        </p:nvSpPr>
        <p:spPr>
          <a:xfrm>
            <a:off x="986218" y="5890093"/>
            <a:ext cx="9777603" cy="11525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spc="-50" dirty="0">
                <a:latin typeface="+mj-lt"/>
                <a:ea typeface="+mj-ea"/>
                <a:cs typeface="+mj-cs"/>
              </a:rPr>
              <a:t>PORT SCANNING TECHNIQUES</a:t>
            </a:r>
          </a:p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endParaRPr lang="en-US" sz="4400" b="1" spc="-50" dirty="0">
              <a:latin typeface="+mj-lt"/>
              <a:ea typeface="+mj-ea"/>
              <a:cs typeface="+mj-cs"/>
            </a:endParaRPr>
          </a:p>
        </p:txBody>
      </p:sp>
      <p:sp>
        <p:nvSpPr>
          <p:cNvPr id="2059" name="Rectangle 2058">
            <a:extLst>
              <a:ext uri="{FF2B5EF4-FFF2-40B4-BE49-F238E27FC236}">
                <a16:creationId xmlns:a16="http://schemas.microsoft.com/office/drawing/2014/main" id="{28E0418F-EF32-49B5-A0CF-7CE8D16648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IN"/>
          </a:p>
        </p:txBody>
      </p:sp>
      <p:pic>
        <p:nvPicPr>
          <p:cNvPr id="2050" name="Picture 2" descr="Graphic depicting the six port scan types">
            <a:extLst>
              <a:ext uri="{FF2B5EF4-FFF2-40B4-BE49-F238E27FC236}">
                <a16:creationId xmlns:a16="http://schemas.microsoft.com/office/drawing/2014/main" id="{5B41E73F-5BBF-027E-3900-E44EEA3255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01" b="10945"/>
          <a:stretch>
            <a:fillRect/>
          </a:stretch>
        </p:blipFill>
        <p:spPr bwMode="auto">
          <a:xfrm>
            <a:off x="457199" y="1004845"/>
            <a:ext cx="10835640" cy="4251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3078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CD70EB9-E968-4568-4217-0904BC7ED460}"/>
              </a:ext>
            </a:extLst>
          </p:cNvPr>
          <p:cNvSpPr txBox="1"/>
          <p:nvPr/>
        </p:nvSpPr>
        <p:spPr>
          <a:xfrm>
            <a:off x="501444" y="875070"/>
            <a:ext cx="10353369" cy="6450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4500"/>
              </a:spcBef>
              <a:spcAft>
                <a:spcPts val="750"/>
              </a:spcAft>
              <a:buNone/>
            </a:pPr>
            <a:r>
              <a:rPr lang="en-IN" sz="2000" b="1" i="0" dirty="0">
                <a:solidFill>
                  <a:srgbClr val="141414"/>
                </a:solidFill>
                <a:effectLst/>
              </a:rPr>
              <a:t>Port Scanning Results</a:t>
            </a:r>
            <a:endParaRPr lang="en-IN" sz="2000" b="1" dirty="0">
              <a:solidFill>
                <a:srgbClr val="141414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dirty="0"/>
              <a:t>A port scanner sends a UDP or TCP network packet that asks the port about its status. The results will uncover network or server status, which can be one of the following: open, closed and filtered.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b="1" dirty="0"/>
              <a:t>Open — Accepted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An open port indicates the following: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The target network/service is accepting datagrams/connections.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The target network/service has responded with a TCP SYN packet to indicate that it’s listening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The service utilized for the port scan is in use (usually UDP or TCP).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For bad actors, locating open ports is the mission. This creates a challenge for security personnel faced with the task of blocking open ports with firewalls (while avoiding cutting off access for authorized users).</a:t>
            </a:r>
          </a:p>
          <a:p>
            <a:pPr algn="just">
              <a:spcBef>
                <a:spcPts val="4500"/>
              </a:spcBef>
              <a:spcAft>
                <a:spcPts val="750"/>
              </a:spcAft>
              <a:buNone/>
            </a:pPr>
            <a:endParaRPr lang="en-IN" b="1" dirty="0">
              <a:solidFill>
                <a:srgbClr val="14141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265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EABB31-883E-6594-06BA-148CE01F2C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76C556C-C80C-EC7B-F704-DAC77BF65C93}"/>
              </a:ext>
            </a:extLst>
          </p:cNvPr>
          <p:cNvSpPr txBox="1"/>
          <p:nvPr/>
        </p:nvSpPr>
        <p:spPr>
          <a:xfrm>
            <a:off x="501444" y="875070"/>
            <a:ext cx="10353369" cy="4341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4500"/>
              </a:spcBef>
              <a:spcAft>
                <a:spcPts val="750"/>
              </a:spcAft>
              <a:buNone/>
            </a:pPr>
            <a:r>
              <a:rPr lang="en-IN" sz="2000" b="1" i="0" dirty="0">
                <a:solidFill>
                  <a:srgbClr val="141414"/>
                </a:solidFill>
                <a:effectLst/>
              </a:rPr>
              <a:t>Port Scanning Results</a:t>
            </a:r>
            <a:endParaRPr lang="en-IN" sz="2000" b="1" dirty="0">
              <a:solidFill>
                <a:srgbClr val="141414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dirty="0"/>
              <a:t>A port scanner sends a UDP or TCP network packet that asks the port about its status. The results will uncover network or server status, which can be one of the following: open, closed and filtered.</a:t>
            </a:r>
            <a:endParaRPr lang="en-US" b="1" dirty="0"/>
          </a:p>
          <a:p>
            <a:pPr algn="just">
              <a:lnSpc>
                <a:spcPct val="150000"/>
              </a:lnSpc>
            </a:pPr>
            <a:r>
              <a:rPr lang="en-US" b="1" dirty="0"/>
              <a:t>2. Closed — Not Listening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A closed port indicates the following: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The target network/server has received the request, but no service is listening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Although the port is closed, it can still be accessed, and therefore useful in confirming that a host is present on an IP address. Security personnel should continuously monitor closed ports and consider barricading them with firewalls (making them filtered ports).</a:t>
            </a:r>
          </a:p>
        </p:txBody>
      </p:sp>
    </p:spTree>
    <p:extLst>
      <p:ext uri="{BB962C8B-B14F-4D97-AF65-F5344CB8AC3E}">
        <p14:creationId xmlns:p14="http://schemas.microsoft.com/office/powerpoint/2010/main" val="20720829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837C7E-3A25-7480-0D33-2F028D513F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29E8866-BD28-2264-7F9F-CD613E7FDBE5}"/>
              </a:ext>
            </a:extLst>
          </p:cNvPr>
          <p:cNvSpPr txBox="1"/>
          <p:nvPr/>
        </p:nvSpPr>
        <p:spPr>
          <a:xfrm>
            <a:off x="501444" y="875070"/>
            <a:ext cx="10353369" cy="3510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4500"/>
              </a:spcBef>
              <a:spcAft>
                <a:spcPts val="750"/>
              </a:spcAft>
              <a:buNone/>
            </a:pPr>
            <a:r>
              <a:rPr lang="en-IN" sz="2000" b="1" i="0" dirty="0">
                <a:solidFill>
                  <a:srgbClr val="141414"/>
                </a:solidFill>
                <a:effectLst/>
              </a:rPr>
              <a:t>Port Scanning Results</a:t>
            </a:r>
            <a:endParaRPr lang="en-IN" sz="2000" b="1" dirty="0">
              <a:solidFill>
                <a:srgbClr val="141414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b="1" dirty="0"/>
              <a:t>3. Filtered — Dropped/Blocked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A filtered port indicates the following: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A request packet was sent. The host is not listening and does not respond.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The request packet was likely blocked by a firewall or an intrusion prevention system.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As long as packets do not reach the target, bad actors will have no way to uncover further insights. Typically, packets sent to filtered ports will not receive a response, but when they do, the error message is usually “communication prohibited” or “destination unreachable.”</a:t>
            </a:r>
          </a:p>
        </p:txBody>
      </p:sp>
    </p:spTree>
    <p:extLst>
      <p:ext uri="{BB962C8B-B14F-4D97-AF65-F5344CB8AC3E}">
        <p14:creationId xmlns:p14="http://schemas.microsoft.com/office/powerpoint/2010/main" val="22197887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FA0A1AD-DEE2-4598-8D3B-C1F65F315A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IN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7B91DF-645B-DD14-4AD7-40DBA9AABFF0}"/>
              </a:ext>
            </a:extLst>
          </p:cNvPr>
          <p:cNvSpPr txBox="1"/>
          <p:nvPr/>
        </p:nvSpPr>
        <p:spPr>
          <a:xfrm>
            <a:off x="718874" y="2325158"/>
            <a:ext cx="4534048" cy="38549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182880" defTabSz="914400">
              <a:spcBef>
                <a:spcPts val="4500"/>
              </a:spcBef>
              <a:spcAft>
                <a:spcPts val="750"/>
              </a:spcAft>
              <a:buClr>
                <a:schemeClr val="accent1"/>
              </a:buClr>
              <a:buNone/>
            </a:pPr>
            <a:r>
              <a:rPr lang="en-US" b="1" i="0">
                <a:effectLst/>
              </a:rPr>
              <a:t>How Bad Actors Use Port Scanning as an Attack Method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20DE7C-CE85-7FB5-E7E9-249E4CBE89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3157" y="1911590"/>
            <a:ext cx="5209989" cy="3034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374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9490D28-75F1-1AAC-D191-CCAA1A572580}"/>
              </a:ext>
            </a:extLst>
          </p:cNvPr>
          <p:cNvSpPr txBox="1"/>
          <p:nvPr/>
        </p:nvSpPr>
        <p:spPr>
          <a:xfrm>
            <a:off x="884902" y="1189702"/>
            <a:ext cx="9625781" cy="4609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sz="2000" b="0" i="0" dirty="0">
                <a:solidFill>
                  <a:srgbClr val="141414"/>
                </a:solidFill>
                <a:effectLst/>
                <a:latin typeface="CelestePro"/>
              </a:rPr>
              <a:t>Port scanning is one of the most popular tactics bad actors use when in search of a vulnerable server, according to the SANS Institute. When targeting networks, port scanning is typically the first step. The port scan delivers useful information about the network environment, such as:</a:t>
            </a:r>
          </a:p>
          <a:p>
            <a:pPr marL="285750" indent="-285750" algn="just">
              <a:lnSpc>
                <a:spcPct val="150000"/>
              </a:lnSpc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141414"/>
                </a:solidFill>
                <a:effectLst/>
                <a:latin typeface="CelestePro"/>
              </a:rPr>
              <a:t>Defenses that are present, such as firewalls</a:t>
            </a:r>
          </a:p>
          <a:p>
            <a:pPr marL="285750" indent="-285750" algn="just">
              <a:lnSpc>
                <a:spcPct val="150000"/>
              </a:lnSpc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141414"/>
                </a:solidFill>
                <a:effectLst/>
                <a:latin typeface="CelestePro"/>
              </a:rPr>
              <a:t>Details about the targeted system</a:t>
            </a:r>
          </a:p>
          <a:p>
            <a:pPr marL="285750" indent="-285750" algn="just">
              <a:lnSpc>
                <a:spcPct val="150000"/>
              </a:lnSpc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141414"/>
                </a:solidFill>
                <a:effectLst/>
                <a:latin typeface="CelestePro"/>
              </a:rPr>
              <a:t>Machines that are online</a:t>
            </a:r>
          </a:p>
          <a:p>
            <a:pPr marL="285750" indent="-285750" algn="just">
              <a:lnSpc>
                <a:spcPct val="150000"/>
              </a:lnSpc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141414"/>
                </a:solidFill>
                <a:effectLst/>
                <a:latin typeface="CelestePro"/>
              </a:rPr>
              <a:t>Applications that are running</a:t>
            </a:r>
          </a:p>
          <a:p>
            <a:pPr marL="285750" indent="-285750" algn="just">
              <a:lnSpc>
                <a:spcPct val="150000"/>
              </a:lnSpc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141414"/>
                </a:solidFill>
                <a:effectLst/>
                <a:latin typeface="CelestePro"/>
              </a:rPr>
              <a:t>Who might have a vulnerable network or server</a:t>
            </a:r>
          </a:p>
        </p:txBody>
      </p:sp>
    </p:spTree>
    <p:extLst>
      <p:ext uri="{BB962C8B-B14F-4D97-AF65-F5344CB8AC3E}">
        <p14:creationId xmlns:p14="http://schemas.microsoft.com/office/powerpoint/2010/main" val="1435446440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1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AE8E41EB-0246-4501-9CEE-F87651908517}">
  <we:reference id="wa200006067" version="1.0.0.9" store="en-US" storeType="OMEX"/>
  <we:alternateReferences>
    <we:reference id="wa200006067" version="1.0.0.9" store="" storeType="OMEX"/>
  </we:alternateReferences>
  <we:properties/>
  <we:bindings/>
  <we:snapshot xmlns:r="http://schemas.openxmlformats.org/officeDocument/2006/relationships"/>
  <we:extLst>
    <a:ext xmlns:a="http://schemas.openxmlformats.org/drawingml/2006/main" uri="{0858819E-0033-43BF-8937-05EC82904868}">
      <we:backgroundApp state="1" runtimeId=""/>
    </a:ext>
  </we:extLst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View</Template>
  <TotalTime>10151</TotalTime>
  <Words>540</Words>
  <Application>Microsoft Office PowerPoint</Application>
  <PresentationFormat>Widescreen</PresentationFormat>
  <Paragraphs>39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CelestePro</vt:lpstr>
      <vt:lpstr>Century Schoolbook</vt:lpstr>
      <vt:lpstr>Wingdings 2</vt:lpstr>
      <vt:lpstr>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Yeshashwini Bhandari</dc:creator>
  <cp:lastModifiedBy>Yeshashwini Bhandari</cp:lastModifiedBy>
  <cp:revision>13</cp:revision>
  <dcterms:created xsi:type="dcterms:W3CDTF">2025-10-16T03:40:19Z</dcterms:created>
  <dcterms:modified xsi:type="dcterms:W3CDTF">2025-11-03T18:11:28Z</dcterms:modified>
</cp:coreProperties>
</file>