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5" r:id="rId4"/>
    <p:sldId id="258" r:id="rId5"/>
    <p:sldId id="259" r:id="rId6"/>
    <p:sldId id="260" r:id="rId7"/>
    <p:sldId id="261" r:id="rId8"/>
    <p:sldId id="262" r:id="rId9"/>
    <p:sldId id="263" r:id="rId10"/>
    <p:sldId id="264"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4E1513DE-934B-4AF0-8D92-A025C206981A}" type="datetimeFigureOut">
              <a:rPr lang="en-IN" smtClean="0"/>
              <a:t>01-12-2025</a:t>
            </a:fld>
            <a:endParaRPr lang="en-IN"/>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IN"/>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extLst>
      <p:ext uri="{BB962C8B-B14F-4D97-AF65-F5344CB8AC3E}">
        <p14:creationId xmlns:p14="http://schemas.microsoft.com/office/powerpoint/2010/main" val="161605485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01-12-2025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839494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01-12-2025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90051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01-12-2025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384561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1513DE-934B-4AF0-8D92-A025C206981A}" type="datetimeFigureOut">
              <a:rPr lang="en-IN" smtClean="0"/>
              <a:t>01-12-2025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83009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1513DE-934B-4AF0-8D92-A025C206981A}" type="datetimeFigureOut">
              <a:rPr lang="en-IN" smtClean="0"/>
              <a:t>01-12-2025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36046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1513DE-934B-4AF0-8D92-A025C206981A}" type="datetimeFigureOut">
              <a:rPr lang="en-IN" smtClean="0"/>
              <a:t>01-12-2025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83227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1513DE-934B-4AF0-8D92-A025C206981A}" type="datetimeFigureOut">
              <a:rPr lang="en-IN" smtClean="0"/>
              <a:t>01-12-2025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003716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1513DE-934B-4AF0-8D92-A025C206981A}" type="datetimeFigureOut">
              <a:rPr lang="en-IN" smtClean="0"/>
              <a:t>01-12-2025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4066728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01-12-2025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1010354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01-12-2025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3499257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4E1513DE-934B-4AF0-8D92-A025C206981A}" type="datetimeFigureOut">
              <a:rPr lang="en-IN" smtClean="0"/>
              <a:t>01-12-2025</a:t>
            </a:fld>
            <a:endParaRPr lang="en-IN"/>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IN"/>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648CEBD4-78B9-4C03-8629-F5A4F22E2693}" type="slidenum">
              <a:rPr lang="en-IN" smtClean="0"/>
              <a:t>‹#›</a:t>
            </a:fld>
            <a:endParaRPr lang="en-IN"/>
          </a:p>
        </p:txBody>
      </p:sp>
      <p:pic>
        <p:nvPicPr>
          <p:cNvPr id="8" name="Picture 7" descr="A black and blue logo&#10;&#10;AI-generated content may be incorrect.">
            <a:extLst>
              <a:ext uri="{FF2B5EF4-FFF2-40B4-BE49-F238E27FC236}">
                <a16:creationId xmlns:a16="http://schemas.microsoft.com/office/drawing/2014/main" id="{C87D3EA7-D210-93FF-C0E5-F00D6E9D0B1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49012" y="-59316"/>
            <a:ext cx="1699492" cy="849746"/>
          </a:xfrm>
          <a:prstGeom prst="rect">
            <a:avLst/>
          </a:prstGeom>
        </p:spPr>
      </p:pic>
      <p:pic>
        <p:nvPicPr>
          <p:cNvPr id="9" name="Picture 8" descr="A logo of a computer application&#10;&#10;AI-generated content may be incorrect.">
            <a:extLst>
              <a:ext uri="{FF2B5EF4-FFF2-40B4-BE49-F238E27FC236}">
                <a16:creationId xmlns:a16="http://schemas.microsoft.com/office/drawing/2014/main" id="{37EDFC51-192A-CDEB-1368-5053D43D10F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377879" y="32875"/>
            <a:ext cx="496767" cy="496767"/>
          </a:xfrm>
          <a:prstGeom prst="rect">
            <a:avLst/>
          </a:prstGeom>
        </p:spPr>
      </p:pic>
      <p:pic>
        <p:nvPicPr>
          <p:cNvPr id="10" name="Picture 9" descr="A yellow and orange badge with white text&#10;&#10;AI-generated content may be incorrect.">
            <a:extLst>
              <a:ext uri="{FF2B5EF4-FFF2-40B4-BE49-F238E27FC236}">
                <a16:creationId xmlns:a16="http://schemas.microsoft.com/office/drawing/2014/main" id="{94A63852-18E0-2437-B8FD-EB3961FAB45A}"/>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b="20543"/>
          <a:stretch/>
        </p:blipFill>
        <p:spPr bwMode="auto">
          <a:xfrm>
            <a:off x="9350022" y="32461"/>
            <a:ext cx="496767" cy="497181"/>
          </a:xfrm>
          <a:prstGeom prst="rect">
            <a:avLst/>
          </a:prstGeom>
          <a:ln>
            <a:noFill/>
          </a:ln>
          <a:extLst>
            <a:ext uri="{53640926-AAD7-44D8-BBD7-CCE9431645EC}">
              <a14:shadowObscured xmlns:a14="http://schemas.microsoft.com/office/drawing/2010/main"/>
            </a:ext>
          </a:extLst>
        </p:spPr>
      </p:pic>
      <p:pic>
        <p:nvPicPr>
          <p:cNvPr id="11" name="Picture 10" descr="A blue and yellow sign with white text&#10;&#10;Description automatically generated">
            <a:extLst>
              <a:ext uri="{FF2B5EF4-FFF2-40B4-BE49-F238E27FC236}">
                <a16:creationId xmlns:a16="http://schemas.microsoft.com/office/drawing/2014/main" id="{B5C48B03-3E21-6441-FF62-BD0332E1098B}"/>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912928" y="126428"/>
            <a:ext cx="438696" cy="309245"/>
          </a:xfrm>
          <a:prstGeom prst="rect">
            <a:avLst/>
          </a:prstGeom>
        </p:spPr>
      </p:pic>
    </p:spTree>
    <p:extLst>
      <p:ext uri="{BB962C8B-B14F-4D97-AF65-F5344CB8AC3E}">
        <p14:creationId xmlns:p14="http://schemas.microsoft.com/office/powerpoint/2010/main" val="18742817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FB0C39A-F8CA-4A79-AFFC-E9780FB19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Padlock on computer motherboard">
            <a:extLst>
              <a:ext uri="{FF2B5EF4-FFF2-40B4-BE49-F238E27FC236}">
                <a16:creationId xmlns:a16="http://schemas.microsoft.com/office/drawing/2014/main" id="{E196AF6E-6809-EF1D-22A4-557C769B84FF}"/>
              </a:ext>
            </a:extLst>
          </p:cNvPr>
          <p:cNvPicPr>
            <a:picLocks noChangeAspect="1"/>
          </p:cNvPicPr>
          <p:nvPr/>
        </p:nvPicPr>
        <p:blipFill>
          <a:blip r:embed="rId2">
            <a:alphaModFix amt="40000"/>
          </a:blip>
          <a:srcRect b="15730"/>
          <a:stretch>
            <a:fillRect/>
          </a:stretch>
        </p:blipFill>
        <p:spPr>
          <a:xfrm>
            <a:off x="20" y="-2"/>
            <a:ext cx="12191980" cy="6858000"/>
          </a:xfrm>
          <a:prstGeom prst="rect">
            <a:avLst/>
          </a:prstGeom>
        </p:spPr>
      </p:pic>
      <p:sp>
        <p:nvSpPr>
          <p:cNvPr id="4" name="TextBox 3">
            <a:extLst>
              <a:ext uri="{FF2B5EF4-FFF2-40B4-BE49-F238E27FC236}">
                <a16:creationId xmlns:a16="http://schemas.microsoft.com/office/drawing/2014/main" id="{FD3486E8-6B5B-218A-8CFC-320C97C907F0}"/>
              </a:ext>
            </a:extLst>
          </p:cNvPr>
          <p:cNvSpPr txBox="1"/>
          <p:nvPr/>
        </p:nvSpPr>
        <p:spPr>
          <a:xfrm>
            <a:off x="1261872" y="758952"/>
            <a:ext cx="9418320" cy="4041648"/>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7200" b="1" spc="-50">
                <a:latin typeface="+mj-lt"/>
                <a:ea typeface="+mj-ea"/>
                <a:cs typeface="+mj-cs"/>
              </a:rPr>
              <a:t>Module -5 </a:t>
            </a:r>
          </a:p>
          <a:p>
            <a:pPr defTabSz="914400">
              <a:lnSpc>
                <a:spcPct val="85000"/>
              </a:lnSpc>
              <a:spcBef>
                <a:spcPct val="0"/>
              </a:spcBef>
              <a:spcAft>
                <a:spcPts val="600"/>
              </a:spcAft>
            </a:pPr>
            <a:r>
              <a:rPr lang="en-US" sz="7200" spc="-50">
                <a:latin typeface="+mj-lt"/>
                <a:ea typeface="+mj-ea"/>
                <a:cs typeface="+mj-cs"/>
              </a:rPr>
              <a:t>Web Application and Network Security</a:t>
            </a:r>
            <a:endParaRPr lang="en-US" sz="7200" b="1" spc="-50">
              <a:latin typeface="+mj-lt"/>
              <a:ea typeface="+mj-ea"/>
              <a:cs typeface="+mj-cs"/>
            </a:endParaRPr>
          </a:p>
        </p:txBody>
      </p:sp>
    </p:spTree>
    <p:extLst>
      <p:ext uri="{BB962C8B-B14F-4D97-AF65-F5344CB8AC3E}">
        <p14:creationId xmlns:p14="http://schemas.microsoft.com/office/powerpoint/2010/main" val="4172449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CF913-3886-0515-29FF-AA8D555FFE41}"/>
              </a:ext>
            </a:extLst>
          </p:cNvPr>
          <p:cNvSpPr txBox="1"/>
          <p:nvPr/>
        </p:nvSpPr>
        <p:spPr>
          <a:xfrm>
            <a:off x="422785" y="889843"/>
            <a:ext cx="10648337" cy="5632311"/>
          </a:xfrm>
          <a:prstGeom prst="rect">
            <a:avLst/>
          </a:prstGeom>
          <a:noFill/>
        </p:spPr>
        <p:txBody>
          <a:bodyPr wrap="square">
            <a:spAutoFit/>
          </a:bodyPr>
          <a:lstStyle/>
          <a:p>
            <a:pPr>
              <a:lnSpc>
                <a:spcPct val="150000"/>
              </a:lnSpc>
              <a:buNone/>
            </a:pPr>
            <a:r>
              <a:rPr lang="en-US" b="1" dirty="0"/>
              <a:t>4. Potential WooCommerce Attack (2021)</a:t>
            </a:r>
          </a:p>
          <a:p>
            <a:pPr>
              <a:lnSpc>
                <a:spcPct val="150000"/>
              </a:lnSpc>
              <a:buNone/>
            </a:pPr>
            <a:r>
              <a:rPr lang="en-US" b="1" dirty="0"/>
              <a:t>What happened:</a:t>
            </a:r>
            <a:br>
              <a:rPr lang="en-US" dirty="0"/>
            </a:br>
            <a:r>
              <a:rPr lang="en-US" dirty="0"/>
              <a:t>WooCommerce, a popular WordPress e-commerce plugin, disclosed a </a:t>
            </a:r>
            <a:r>
              <a:rPr lang="en-US" b="1" dirty="0"/>
              <a:t>critical security vulnerability</a:t>
            </a:r>
            <a:r>
              <a:rPr lang="en-US" dirty="0"/>
              <a:t> that affected millions of online stores.</a:t>
            </a:r>
          </a:p>
          <a:p>
            <a:pPr>
              <a:buNone/>
            </a:pPr>
            <a:r>
              <a:rPr lang="en-US" b="1" dirty="0"/>
              <a:t>Impact:</a:t>
            </a:r>
            <a:endParaRPr lang="en-US" dirty="0"/>
          </a:p>
          <a:p>
            <a:pPr marL="285750" indent="-285750">
              <a:buFont typeface="Arial" panose="020B0604020202020204" pitchFamily="34" charset="0"/>
              <a:buChar char="•"/>
            </a:pPr>
            <a:r>
              <a:rPr lang="en-US" dirty="0"/>
              <a:t>Potential unauthorized access to customer order data</a:t>
            </a:r>
          </a:p>
          <a:p>
            <a:pPr marL="285750" indent="-285750">
              <a:buFont typeface="Arial" panose="020B0604020202020204" pitchFamily="34" charset="0"/>
              <a:buChar char="•"/>
            </a:pPr>
            <a:r>
              <a:rPr lang="en-US" dirty="0"/>
              <a:t>Possible exposure of personally identifiable information (PII)</a:t>
            </a:r>
          </a:p>
          <a:p>
            <a:pPr marL="285750" indent="-285750">
              <a:buFont typeface="Arial" panose="020B0604020202020204" pitchFamily="34" charset="0"/>
              <a:buChar char="•"/>
            </a:pPr>
            <a:r>
              <a:rPr lang="en-US" dirty="0"/>
              <a:t>Risk of database content being viewed or tampered with</a:t>
            </a:r>
          </a:p>
          <a:p>
            <a:pPr>
              <a:buNone/>
            </a:pPr>
            <a:r>
              <a:rPr lang="en-US" b="1" dirty="0"/>
              <a:t>Cause:</a:t>
            </a:r>
            <a:endParaRPr lang="en-US" dirty="0"/>
          </a:p>
          <a:p>
            <a:pPr marL="285750" indent="-285750">
              <a:buFont typeface="Arial" panose="020B0604020202020204" pitchFamily="34" charset="0"/>
              <a:buChar char="•"/>
            </a:pPr>
            <a:r>
              <a:rPr lang="en-US" dirty="0"/>
              <a:t>A SQL injection–related vulnerability (non-exploitable details not disclosed)</a:t>
            </a:r>
          </a:p>
          <a:p>
            <a:pPr marL="285750" indent="-285750">
              <a:buFont typeface="Arial" panose="020B0604020202020204" pitchFamily="34" charset="0"/>
              <a:buChar char="•"/>
            </a:pPr>
            <a:r>
              <a:rPr lang="en-US" dirty="0"/>
              <a:t>Could allow attackers to access database information on unpatched sites</a:t>
            </a:r>
          </a:p>
          <a:p>
            <a:pPr>
              <a:buNone/>
            </a:pPr>
            <a:r>
              <a:rPr lang="en-US" b="1" dirty="0"/>
              <a:t>Response:</a:t>
            </a:r>
            <a:endParaRPr lang="en-US" dirty="0"/>
          </a:p>
          <a:p>
            <a:pPr marL="285750" indent="-285750">
              <a:buFont typeface="Arial" panose="020B0604020202020204" pitchFamily="34" charset="0"/>
              <a:buChar char="•"/>
            </a:pPr>
            <a:r>
              <a:rPr lang="en-US" dirty="0"/>
              <a:t>WooCommerce released </a:t>
            </a:r>
            <a:r>
              <a:rPr lang="en-US" b="1" dirty="0"/>
              <a:t>urgent security patches</a:t>
            </a:r>
            <a:endParaRPr lang="en-US" dirty="0"/>
          </a:p>
          <a:p>
            <a:pPr marL="285750" indent="-285750">
              <a:buFont typeface="Arial" panose="020B0604020202020204" pitchFamily="34" charset="0"/>
              <a:buChar char="•"/>
            </a:pPr>
            <a:r>
              <a:rPr lang="en-US" dirty="0"/>
              <a:t>Forced automatic updates for millions of stores</a:t>
            </a:r>
          </a:p>
          <a:p>
            <a:pPr marL="285750" indent="-285750">
              <a:buFont typeface="Arial" panose="020B0604020202020204" pitchFamily="34" charset="0"/>
              <a:buChar char="•"/>
            </a:pPr>
            <a:r>
              <a:rPr lang="en-US" dirty="0"/>
              <a:t>Store owners were advised to reset API keys and passwords</a:t>
            </a:r>
          </a:p>
          <a:p>
            <a:pPr>
              <a:buNone/>
            </a:pPr>
            <a:r>
              <a:rPr lang="en-US" b="1" dirty="0"/>
              <a:t>Lesson:</a:t>
            </a:r>
            <a:br>
              <a:rPr lang="en-US" dirty="0"/>
            </a:br>
            <a:r>
              <a:rPr lang="en-US" dirty="0"/>
              <a:t>E-commerce plugins must be regularly updated because attackers frequently target widely used software.</a:t>
            </a:r>
          </a:p>
        </p:txBody>
      </p:sp>
    </p:spTree>
    <p:extLst>
      <p:ext uri="{BB962C8B-B14F-4D97-AF65-F5344CB8AC3E}">
        <p14:creationId xmlns:p14="http://schemas.microsoft.com/office/powerpoint/2010/main" val="3392456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34726373-E23D-C95E-B0C2-18204FE8EACB}"/>
              </a:ext>
            </a:extLst>
          </p:cNvPr>
          <p:cNvSpPr txBox="1"/>
          <p:nvPr/>
        </p:nvSpPr>
        <p:spPr>
          <a:xfrm>
            <a:off x="858749" y="1078168"/>
            <a:ext cx="4847696" cy="5538942"/>
          </a:xfrm>
          <a:prstGeom prst="rect">
            <a:avLst/>
          </a:prstGeom>
        </p:spPr>
        <p:txBody>
          <a:bodyPr vert="horz" lIns="91440" tIns="45720" rIns="91440" bIns="45720" rtlCol="0">
            <a:normAutofit/>
          </a:bodyPr>
          <a:lstStyle/>
          <a:p>
            <a:pPr indent="-182880" algn="just" defTabSz="914400">
              <a:lnSpc>
                <a:spcPct val="150000"/>
              </a:lnSpc>
              <a:spcAft>
                <a:spcPts val="600"/>
              </a:spcAft>
              <a:buClr>
                <a:schemeClr val="accent1"/>
              </a:buClr>
            </a:pPr>
            <a:r>
              <a:rPr lang="en-US" b="1" i="0" dirty="0">
                <a:effectLst/>
              </a:rPr>
              <a:t>Cross-Site Scripting (XSS) </a:t>
            </a:r>
            <a:r>
              <a:rPr lang="en-US" b="0" i="0" dirty="0">
                <a:effectLst/>
              </a:rPr>
              <a:t>attacks are a type of injection, in which malicious scripts are injected into otherwise benign and trusted websites. XSS attacks occur when an attacker uses a web application to send malicious code, generally in the form of a browser side script, to a different end user. Flaws that allow these attacks to succeed are quite widespread and occur anywhere a web application uses input from a user within the output it generates without validating or encoding it.</a:t>
            </a:r>
          </a:p>
          <a:p>
            <a:pPr indent="-182880" algn="just" defTabSz="914400">
              <a:spcAft>
                <a:spcPts val="600"/>
              </a:spcAft>
              <a:buClr>
                <a:schemeClr val="accent1"/>
              </a:buClr>
            </a:pPr>
            <a:endParaRPr lang="en-US" dirty="0"/>
          </a:p>
        </p:txBody>
      </p:sp>
      <p:pic>
        <p:nvPicPr>
          <p:cNvPr id="6146" name="Picture 2" descr="What is XSS | Stored Cross Site Scripting Example | Imperva">
            <a:extLst>
              <a:ext uri="{FF2B5EF4-FFF2-40B4-BE49-F238E27FC236}">
                <a16:creationId xmlns:a16="http://schemas.microsoft.com/office/drawing/2014/main" id="{98BF27F3-A730-1FA8-78B4-B57C369809C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75737" y="1083449"/>
            <a:ext cx="4807287" cy="2764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636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7159377-82A9-E702-C740-70988213B2DD}"/>
              </a:ext>
            </a:extLst>
          </p:cNvPr>
          <p:cNvGraphicFramePr>
            <a:graphicFrameLocks noGrp="1"/>
          </p:cNvGraphicFramePr>
          <p:nvPr>
            <p:extLst>
              <p:ext uri="{D42A27DB-BD31-4B8C-83A1-F6EECF244321}">
                <p14:modId xmlns:p14="http://schemas.microsoft.com/office/powerpoint/2010/main" val="1086476706"/>
              </p:ext>
            </p:extLst>
          </p:nvPr>
        </p:nvGraphicFramePr>
        <p:xfrm>
          <a:off x="412955" y="1465006"/>
          <a:ext cx="10382864" cy="4769213"/>
        </p:xfrm>
        <a:graphic>
          <a:graphicData uri="http://schemas.openxmlformats.org/drawingml/2006/table">
            <a:tbl>
              <a:tblPr/>
              <a:tblGrid>
                <a:gridCol w="5191432">
                  <a:extLst>
                    <a:ext uri="{9D8B030D-6E8A-4147-A177-3AD203B41FA5}">
                      <a16:colId xmlns:a16="http://schemas.microsoft.com/office/drawing/2014/main" val="689200710"/>
                    </a:ext>
                  </a:extLst>
                </a:gridCol>
                <a:gridCol w="5191432">
                  <a:extLst>
                    <a:ext uri="{9D8B030D-6E8A-4147-A177-3AD203B41FA5}">
                      <a16:colId xmlns:a16="http://schemas.microsoft.com/office/drawing/2014/main" val="4171562853"/>
                    </a:ext>
                  </a:extLst>
                </a:gridCol>
              </a:tblGrid>
              <a:tr h="396169">
                <a:tc>
                  <a:txBody>
                    <a:bodyPr/>
                    <a:lstStyle/>
                    <a:p>
                      <a:pPr algn="ctr">
                        <a:buNone/>
                      </a:pPr>
                      <a:r>
                        <a:rPr lang="en-IN" sz="1600" b="1" dirty="0">
                          <a:solidFill>
                            <a:srgbClr val="002060"/>
                          </a:solidFill>
                        </a:rPr>
                        <a:t>Type</a:t>
                      </a:r>
                    </a:p>
                  </a:txBody>
                  <a:tcPr marL="53065" marR="53065" marT="26533" marB="26533" anchor="ctr">
                    <a:lnL>
                      <a:noFill/>
                    </a:lnL>
                    <a:lnR>
                      <a:noFill/>
                    </a:lnR>
                    <a:lnT>
                      <a:noFill/>
                    </a:lnT>
                    <a:lnB>
                      <a:noFill/>
                    </a:lnB>
                    <a:solidFill>
                      <a:schemeClr val="bg1">
                        <a:lumMod val="75000"/>
                      </a:schemeClr>
                    </a:solidFill>
                  </a:tcPr>
                </a:tc>
                <a:tc>
                  <a:txBody>
                    <a:bodyPr/>
                    <a:lstStyle/>
                    <a:p>
                      <a:pPr algn="ctr">
                        <a:buNone/>
                      </a:pPr>
                      <a:r>
                        <a:rPr lang="en-US" sz="1600" b="1" dirty="0">
                          <a:solidFill>
                            <a:srgbClr val="002060"/>
                          </a:solidFill>
                        </a:rPr>
                        <a:t>When it happens / How payload is delivered</a:t>
                      </a:r>
                    </a:p>
                  </a:txBody>
                  <a:tcPr marL="53065" marR="53065" marT="26533" marB="26533" anchor="ctr">
                    <a:lnL>
                      <a:noFill/>
                    </a:lnL>
                    <a:lnR>
                      <a:noFill/>
                    </a:lnR>
                    <a:lnT>
                      <a:noFill/>
                    </a:lnT>
                    <a:lnB>
                      <a:noFill/>
                    </a:lnB>
                    <a:solidFill>
                      <a:schemeClr val="bg1">
                        <a:lumMod val="75000"/>
                      </a:schemeClr>
                    </a:solidFill>
                  </a:tcPr>
                </a:tc>
                <a:extLst>
                  <a:ext uri="{0D108BD9-81ED-4DB2-BD59-A6C34878D82A}">
                    <a16:rowId xmlns:a16="http://schemas.microsoft.com/office/drawing/2014/main" val="2460936982"/>
                  </a:ext>
                </a:extLst>
              </a:tr>
              <a:tr h="1245099">
                <a:tc>
                  <a:txBody>
                    <a:bodyPr/>
                    <a:lstStyle/>
                    <a:p>
                      <a:pPr algn="l">
                        <a:buNone/>
                      </a:pPr>
                      <a:r>
                        <a:rPr lang="en-IN" sz="1600" b="1" dirty="0"/>
                        <a:t>Reflected XSS</a:t>
                      </a:r>
                      <a:r>
                        <a:rPr lang="en-IN" sz="1600" dirty="0"/>
                        <a:t> (a.k.a. Non-Persistent / Type I)</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malicious script is part of a user request (e.g. a crafted URL or form submission). The server immediately “reflects” that input in its response (error page, search result, etc.) — unescaped/ </a:t>
                      </a:r>
                      <a:r>
                        <a:rPr lang="en-US" sz="1600" dirty="0" err="1"/>
                        <a:t>unsanitized</a:t>
                      </a:r>
                      <a:r>
                        <a:rPr lang="en-US" sz="1600" dirty="0"/>
                        <a:t> — so the user’s browser executes it. </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2477012787"/>
                  </a:ext>
                </a:extLst>
              </a:tr>
              <a:tr h="1414886">
                <a:tc>
                  <a:txBody>
                    <a:bodyPr/>
                    <a:lstStyle/>
                    <a:p>
                      <a:pPr algn="l">
                        <a:buNone/>
                      </a:pPr>
                      <a:r>
                        <a:rPr lang="en-IN" sz="1600" b="1" dirty="0"/>
                        <a:t>Stored XSS</a:t>
                      </a:r>
                      <a:r>
                        <a:rPr lang="en-IN" sz="1600" dirty="0"/>
                        <a:t> (a.k.a. Persistent / Type II)</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attacker submits malicious input (e.g. via a comment form, message board, profile field). That input is stored on the server (database, log, etc.). Later, when other users or admins view the stored content, the malicious code is served and executed in their browsers. </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2172344939"/>
                  </a:ext>
                </a:extLst>
              </a:tr>
              <a:tr h="1584672">
                <a:tc>
                  <a:txBody>
                    <a:bodyPr/>
                    <a:lstStyle/>
                    <a:p>
                      <a:pPr algn="l">
                        <a:buNone/>
                      </a:pPr>
                      <a:r>
                        <a:rPr lang="en-IN" sz="1600" b="1" dirty="0"/>
                        <a:t>DOM‑based XSS</a:t>
                      </a:r>
                      <a:r>
                        <a:rPr lang="en-IN" sz="1600" dirty="0"/>
                        <a:t> (a.k.a. Type 0)</a:t>
                      </a:r>
                    </a:p>
                  </a:txBody>
                  <a:tcPr marL="53065" marR="53065" marT="26533" marB="26533" anchor="ctr">
                    <a:lnL>
                      <a:noFill/>
                    </a:lnL>
                    <a:lnR>
                      <a:noFill/>
                    </a:lnR>
                    <a:lnT>
                      <a:noFill/>
                    </a:lnT>
                    <a:lnB>
                      <a:noFill/>
                    </a:lnB>
                    <a:solidFill>
                      <a:schemeClr val="bg1">
                        <a:lumMod val="95000"/>
                      </a:schemeClr>
                    </a:solidFill>
                  </a:tcPr>
                </a:tc>
                <a:tc>
                  <a:txBody>
                    <a:bodyPr/>
                    <a:lstStyle/>
                    <a:p>
                      <a:pPr algn="just">
                        <a:buNone/>
                      </a:pPr>
                      <a:r>
                        <a:rPr lang="en-US" sz="1600" dirty="0"/>
                        <a:t>The vulnerability lies in client-side code. The application’s JavaScript takes untrusted data (e.g. from URL fragment, or other DOM-accessible data) and uses it to modify the DOM without sanitization — causing malicious script execution purely in the browser (no new server response needed).</a:t>
                      </a:r>
                    </a:p>
                  </a:txBody>
                  <a:tcPr marL="53065" marR="53065" marT="26533" marB="26533" anchor="ctr">
                    <a:lnL>
                      <a:noFill/>
                    </a:lnL>
                    <a:lnR>
                      <a:noFill/>
                    </a:lnR>
                    <a:lnT>
                      <a:noFill/>
                    </a:lnT>
                    <a:lnB>
                      <a:noFill/>
                    </a:lnB>
                    <a:solidFill>
                      <a:schemeClr val="bg1">
                        <a:lumMod val="95000"/>
                      </a:schemeClr>
                    </a:solidFill>
                  </a:tcPr>
                </a:tc>
                <a:extLst>
                  <a:ext uri="{0D108BD9-81ED-4DB2-BD59-A6C34878D82A}">
                    <a16:rowId xmlns:a16="http://schemas.microsoft.com/office/drawing/2014/main" val="3434191383"/>
                  </a:ext>
                </a:extLst>
              </a:tr>
            </a:tbl>
          </a:graphicData>
        </a:graphic>
      </p:graphicFrame>
    </p:spTree>
    <p:extLst>
      <p:ext uri="{BB962C8B-B14F-4D97-AF65-F5344CB8AC3E}">
        <p14:creationId xmlns:p14="http://schemas.microsoft.com/office/powerpoint/2010/main" val="4198520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E10AD2-FBE8-3A82-4CB1-6D2FC07B4A9D}"/>
              </a:ext>
            </a:extLst>
          </p:cNvPr>
          <p:cNvSpPr txBox="1"/>
          <p:nvPr/>
        </p:nvSpPr>
        <p:spPr>
          <a:xfrm>
            <a:off x="894735" y="1112002"/>
            <a:ext cx="10038736" cy="4193199"/>
          </a:xfrm>
          <a:prstGeom prst="rect">
            <a:avLst/>
          </a:prstGeom>
          <a:noFill/>
        </p:spPr>
        <p:txBody>
          <a:bodyPr wrap="square">
            <a:spAutoFit/>
          </a:bodyPr>
          <a:lstStyle/>
          <a:p>
            <a:pPr algn="just">
              <a:lnSpc>
                <a:spcPct val="150000"/>
              </a:lnSpc>
              <a:buNone/>
            </a:pPr>
            <a:r>
              <a:rPr lang="en-US" b="1" dirty="0"/>
              <a:t>What Happens When XSS Is Exploited</a:t>
            </a:r>
          </a:p>
          <a:p>
            <a:pPr algn="just">
              <a:lnSpc>
                <a:spcPct val="150000"/>
              </a:lnSpc>
              <a:buNone/>
            </a:pPr>
            <a:r>
              <a:rPr lang="en-US" dirty="0"/>
              <a:t>Depending on type and aim of attacker, XSS can lead to:</a:t>
            </a:r>
          </a:p>
          <a:p>
            <a:pPr marL="742950" lvl="1" indent="-285750" algn="just">
              <a:lnSpc>
                <a:spcPct val="150000"/>
              </a:lnSpc>
              <a:buFont typeface="Arial" panose="020B0604020202020204" pitchFamily="34" charset="0"/>
              <a:buChar char="•"/>
            </a:pPr>
            <a:r>
              <a:rPr lang="en-US" dirty="0"/>
              <a:t>Theft of sensitive data (session cookies, authentication tokens) → enabling account takeover. </a:t>
            </a:r>
          </a:p>
          <a:p>
            <a:pPr marL="742950" lvl="1" indent="-285750" algn="just">
              <a:lnSpc>
                <a:spcPct val="150000"/>
              </a:lnSpc>
              <a:buFont typeface="Arial" panose="020B0604020202020204" pitchFamily="34" charset="0"/>
              <a:buChar char="•"/>
            </a:pPr>
            <a:r>
              <a:rPr lang="en-US" dirty="0"/>
              <a:t>Hijacking user session; impersonation of user.</a:t>
            </a:r>
          </a:p>
          <a:p>
            <a:pPr marL="742950" lvl="1" indent="-285750" algn="just">
              <a:lnSpc>
                <a:spcPct val="150000"/>
              </a:lnSpc>
              <a:buFont typeface="Arial" panose="020B0604020202020204" pitchFamily="34" charset="0"/>
              <a:buChar char="•"/>
            </a:pPr>
            <a:r>
              <a:rPr lang="en-US" dirty="0"/>
              <a:t>Redirecting users to malicious sites (phishing, malware). </a:t>
            </a:r>
          </a:p>
          <a:p>
            <a:pPr marL="742950" lvl="1" indent="-285750" algn="just">
              <a:lnSpc>
                <a:spcPct val="150000"/>
              </a:lnSpc>
              <a:buFont typeface="Arial" panose="020B0604020202020204" pitchFamily="34" charset="0"/>
              <a:buChar char="•"/>
            </a:pPr>
            <a:r>
              <a:rPr lang="en-US" dirty="0"/>
              <a:t>Injecting malicious content (fake login forms, trojans, key-loggers), defacing site or misleading users.</a:t>
            </a:r>
          </a:p>
          <a:p>
            <a:pPr marL="742950" lvl="1" indent="-285750" algn="just">
              <a:lnSpc>
                <a:spcPct val="150000"/>
              </a:lnSpc>
              <a:buFont typeface="Arial" panose="020B0604020202020204" pitchFamily="34" charset="0"/>
              <a:buChar char="•"/>
            </a:pPr>
            <a:r>
              <a:rPr lang="en-US" dirty="0"/>
              <a:t>Exploiting the trust users place in the site to deliver further attacks — possibly affecting many users if the payload is stored XSS.</a:t>
            </a:r>
          </a:p>
        </p:txBody>
      </p:sp>
    </p:spTree>
    <p:extLst>
      <p:ext uri="{BB962C8B-B14F-4D97-AF65-F5344CB8AC3E}">
        <p14:creationId xmlns:p14="http://schemas.microsoft.com/office/powerpoint/2010/main" val="2093164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4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5" name="Rectangle 1044">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3" name="TextBox 2">
            <a:extLst>
              <a:ext uri="{FF2B5EF4-FFF2-40B4-BE49-F238E27FC236}">
                <a16:creationId xmlns:a16="http://schemas.microsoft.com/office/drawing/2014/main" id="{221A0F46-D8B4-B518-F5C1-3E9D760D39D3}"/>
              </a:ext>
            </a:extLst>
          </p:cNvPr>
          <p:cNvSpPr txBox="1"/>
          <p:nvPr/>
        </p:nvSpPr>
        <p:spPr>
          <a:xfrm>
            <a:off x="643831" y="910047"/>
            <a:ext cx="4439446" cy="5270089"/>
          </a:xfrm>
          <a:prstGeom prst="rect">
            <a:avLst/>
          </a:prstGeom>
        </p:spPr>
        <p:txBody>
          <a:bodyPr vert="horz" lIns="91440" tIns="45720" rIns="91440" bIns="45720" rtlCol="0">
            <a:normAutofit fontScale="92500"/>
          </a:bodyPr>
          <a:lstStyle/>
          <a:p>
            <a:pPr indent="-182880" algn="just" defTabSz="914400">
              <a:lnSpc>
                <a:spcPct val="150000"/>
              </a:lnSpc>
              <a:spcAft>
                <a:spcPts val="600"/>
              </a:spcAft>
              <a:buClr>
                <a:schemeClr val="accent1"/>
              </a:buClr>
            </a:pPr>
            <a:r>
              <a:rPr lang="en-US" sz="1600" b="1"/>
              <a:t>Common Web Application Vulnerabilities </a:t>
            </a:r>
          </a:p>
          <a:p>
            <a:pPr indent="-182880" algn="just" defTabSz="914400">
              <a:lnSpc>
                <a:spcPct val="150000"/>
              </a:lnSpc>
              <a:spcAft>
                <a:spcPts val="600"/>
              </a:spcAft>
              <a:buClr>
                <a:schemeClr val="accent1"/>
              </a:buClr>
            </a:pPr>
            <a:r>
              <a:rPr lang="en-US" sz="1600"/>
              <a:t>In the ever-evolving digital landscape, web applications have become an integral part of our daily lives, enabling us to perform various tasks from online banking to social networking. However, with the convenience these applications offer comes a significant risk — the potential for cyber threats and vulnerabilities that can compromise sensitive data and system integrity.</a:t>
            </a:r>
          </a:p>
          <a:p>
            <a:pPr indent="-182880" algn="just" defTabSz="914400">
              <a:lnSpc>
                <a:spcPct val="150000"/>
              </a:lnSpc>
              <a:spcAft>
                <a:spcPts val="600"/>
              </a:spcAft>
              <a:buClr>
                <a:schemeClr val="accent1"/>
              </a:buClr>
            </a:pPr>
            <a:r>
              <a:rPr lang="en-US" sz="1600"/>
              <a:t>Input validation errors arise when applications fail to verify and sanitize data entered by users, allowing malicious inputs to be executed.</a:t>
            </a:r>
          </a:p>
          <a:p>
            <a:pPr indent="-182880" algn="just" defTabSz="914400">
              <a:lnSpc>
                <a:spcPct val="150000"/>
              </a:lnSpc>
              <a:spcAft>
                <a:spcPts val="600"/>
              </a:spcAft>
              <a:buClr>
                <a:schemeClr val="accent1"/>
              </a:buClr>
            </a:pPr>
            <a:endParaRPr lang="en-US" sz="1600" dirty="0"/>
          </a:p>
        </p:txBody>
      </p:sp>
      <p:pic>
        <p:nvPicPr>
          <p:cNvPr id="5" name="Picture 2" descr="8 Web Application Security Issues With Solutions - Security Compass">
            <a:extLst>
              <a:ext uri="{FF2B5EF4-FFF2-40B4-BE49-F238E27FC236}">
                <a16:creationId xmlns:a16="http://schemas.microsoft.com/office/drawing/2014/main" id="{3A9A1AD5-A37A-5E32-E545-90EC0580F7A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4824" y="712838"/>
            <a:ext cx="5660790" cy="54853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328A2EE-5662-B8ED-7488-29531C4FFA5E}"/>
              </a:ext>
            </a:extLst>
          </p:cNvPr>
          <p:cNvSpPr txBox="1"/>
          <p:nvPr/>
        </p:nvSpPr>
        <p:spPr>
          <a:xfrm>
            <a:off x="176981" y="875072"/>
            <a:ext cx="4630993" cy="5270090"/>
          </a:xfrm>
          <a:prstGeom prst="rect">
            <a:avLst/>
          </a:prstGeom>
        </p:spPr>
        <p:txBody>
          <a:bodyPr vert="horz" lIns="91440" tIns="45720" rIns="91440" bIns="45720" rtlCol="0">
            <a:normAutofit/>
          </a:bodyPr>
          <a:lstStyle/>
          <a:p>
            <a:pPr indent="-182880" algn="just" defTabSz="914400">
              <a:spcAft>
                <a:spcPts val="600"/>
              </a:spcAft>
              <a:buClr>
                <a:schemeClr val="accent1"/>
              </a:buClr>
              <a:buNone/>
            </a:pPr>
            <a:endParaRPr lang="en-US" sz="1500" b="0" i="0" dirty="0">
              <a:effectLst/>
            </a:endParaRPr>
          </a:p>
        </p:txBody>
      </p:sp>
    </p:spTree>
    <p:extLst>
      <p:ext uri="{BB962C8B-B14F-4D97-AF65-F5344CB8AC3E}">
        <p14:creationId xmlns:p14="http://schemas.microsoft.com/office/powerpoint/2010/main" val="2508645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Best Practices to Prevent SQL Injection">
            <a:extLst>
              <a:ext uri="{FF2B5EF4-FFF2-40B4-BE49-F238E27FC236}">
                <a16:creationId xmlns:a16="http://schemas.microsoft.com/office/drawing/2014/main" id="{8088547C-571E-C837-AE54-FEFDA79E92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831"/>
          <a:stretch>
            <a:fillRect/>
          </a:stretch>
        </p:blipFill>
        <p:spPr bwMode="auto">
          <a:xfrm>
            <a:off x="2591068" y="643466"/>
            <a:ext cx="6110703" cy="557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460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unctioning of an SQL Injection">
            <a:extLst>
              <a:ext uri="{FF2B5EF4-FFF2-40B4-BE49-F238E27FC236}">
                <a16:creationId xmlns:a16="http://schemas.microsoft.com/office/drawing/2014/main" id="{B4E03D6F-ABBB-CD57-0EFD-DC5163C1226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187"/>
          <a:stretch>
            <a:fillRect/>
          </a:stretch>
        </p:blipFill>
        <p:spPr bwMode="auto">
          <a:xfrm>
            <a:off x="5110526" y="1166365"/>
            <a:ext cx="6210752" cy="53917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223EAA7-1AC1-5B67-63B9-86D0EA04B6FC}"/>
              </a:ext>
            </a:extLst>
          </p:cNvPr>
          <p:cNvSpPr txBox="1"/>
          <p:nvPr/>
        </p:nvSpPr>
        <p:spPr>
          <a:xfrm>
            <a:off x="141838" y="1682367"/>
            <a:ext cx="4968687" cy="3726661"/>
          </a:xfrm>
          <a:prstGeom prst="rect">
            <a:avLst/>
          </a:prstGeom>
          <a:noFill/>
        </p:spPr>
        <p:txBody>
          <a:bodyPr wrap="square">
            <a:spAutoFit/>
          </a:bodyPr>
          <a:lstStyle/>
          <a:p>
            <a:pPr algn="just" fontAlgn="base">
              <a:lnSpc>
                <a:spcPts val="3600"/>
              </a:lnSpc>
              <a:spcBef>
                <a:spcPts val="1500"/>
              </a:spcBef>
              <a:spcAft>
                <a:spcPts val="1800"/>
              </a:spcAft>
              <a:buNone/>
            </a:pPr>
            <a:r>
              <a:rPr lang="en-US" sz="1600" b="1" i="0" dirty="0">
                <a:solidFill>
                  <a:srgbClr val="080809"/>
                </a:solidFill>
                <a:effectLst/>
              </a:rPr>
              <a:t>What Is SQL Injection?</a:t>
            </a:r>
          </a:p>
          <a:p>
            <a:pPr algn="just" fontAlgn="base">
              <a:lnSpc>
                <a:spcPts val="2250"/>
              </a:lnSpc>
              <a:spcAft>
                <a:spcPts val="3000"/>
              </a:spcAft>
              <a:buNone/>
            </a:pPr>
            <a:r>
              <a:rPr lang="en-US" sz="1600" i="0" dirty="0">
                <a:solidFill>
                  <a:srgbClr val="080809"/>
                </a:solidFill>
                <a:effectLst/>
              </a:rPr>
              <a:t>A structured query language (SQL) injection is defined as a cybersecurity attack technique or vulnerability, where malicious types of SQL statements are placed inside entry fields in backend databases, either deliberately or inadvertently, which facilitates attacks on data-driven applications.</a:t>
            </a:r>
          </a:p>
          <a:p>
            <a:pPr algn="just">
              <a:buNone/>
            </a:pPr>
            <a:br>
              <a:rPr lang="en-US" sz="1600" dirty="0"/>
            </a:br>
            <a:endParaRPr lang="en-IN" sz="1600" dirty="0"/>
          </a:p>
        </p:txBody>
      </p:sp>
    </p:spTree>
    <p:extLst>
      <p:ext uri="{BB962C8B-B14F-4D97-AF65-F5344CB8AC3E}">
        <p14:creationId xmlns:p14="http://schemas.microsoft.com/office/powerpoint/2010/main" val="2468883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302FA-F461-719B-E0D7-20B259033C2D}"/>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A071A84-8163-93E4-ACD9-6C20B5F99BC6}"/>
              </a:ext>
            </a:extLst>
          </p:cNvPr>
          <p:cNvGraphicFramePr>
            <a:graphicFrameLocks noGrp="1"/>
          </p:cNvGraphicFramePr>
          <p:nvPr>
            <p:extLst>
              <p:ext uri="{D42A27DB-BD31-4B8C-83A1-F6EECF244321}">
                <p14:modId xmlns:p14="http://schemas.microsoft.com/office/powerpoint/2010/main" val="1677944531"/>
              </p:ext>
            </p:extLst>
          </p:nvPr>
        </p:nvGraphicFramePr>
        <p:xfrm>
          <a:off x="1120877" y="943897"/>
          <a:ext cx="9586452" cy="5487656"/>
        </p:xfrm>
        <a:graphic>
          <a:graphicData uri="http://schemas.openxmlformats.org/drawingml/2006/table">
            <a:tbl>
              <a:tblPr/>
              <a:tblGrid>
                <a:gridCol w="2851355">
                  <a:extLst>
                    <a:ext uri="{9D8B030D-6E8A-4147-A177-3AD203B41FA5}">
                      <a16:colId xmlns:a16="http://schemas.microsoft.com/office/drawing/2014/main" val="2272026064"/>
                    </a:ext>
                  </a:extLst>
                </a:gridCol>
                <a:gridCol w="6735097">
                  <a:extLst>
                    <a:ext uri="{9D8B030D-6E8A-4147-A177-3AD203B41FA5}">
                      <a16:colId xmlns:a16="http://schemas.microsoft.com/office/drawing/2014/main" val="2721029427"/>
                    </a:ext>
                  </a:extLst>
                </a:gridCol>
              </a:tblGrid>
              <a:tr h="181048">
                <a:tc>
                  <a:txBody>
                    <a:bodyPr/>
                    <a:lstStyle/>
                    <a:p>
                      <a:pPr algn="ctr">
                        <a:buNone/>
                      </a:pPr>
                      <a:r>
                        <a:rPr lang="en-IN" sz="1800" b="1">
                          <a:latin typeface="+mn-lt"/>
                        </a:rPr>
                        <a:t>Type</a:t>
                      </a:r>
                      <a:endParaRPr lang="en-IN" sz="180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sz="1800" b="1" dirty="0">
                          <a:latin typeface="+mn-lt"/>
                        </a:rPr>
                        <a:t>Description / Subtypes</a:t>
                      </a:r>
                      <a:endParaRPr lang="en-IN" sz="18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3352132"/>
                  </a:ext>
                </a:extLst>
              </a:tr>
              <a:tr h="1692932">
                <a:tc>
                  <a:txBody>
                    <a:bodyPr/>
                    <a:lstStyle/>
                    <a:p>
                      <a:pPr algn="ctr">
                        <a:buNone/>
                      </a:pPr>
                      <a:r>
                        <a:rPr lang="en-IN" sz="1400" b="1" dirty="0">
                          <a:latin typeface="+mn-lt"/>
                        </a:rPr>
                        <a:t>In-band (Classic) SQLi</a:t>
                      </a:r>
                      <a:endParaRPr lang="en-IN" sz="14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Attacker uses the same communication channel to inject SQL and receive results. </a:t>
                      </a:r>
                    </a:p>
                    <a:p>
                      <a:pPr marL="285750" indent="-285750">
                        <a:lnSpc>
                          <a:spcPct val="150000"/>
                        </a:lnSpc>
                        <a:buFont typeface="Arial" panose="020B0604020202020204" pitchFamily="34" charset="0"/>
                        <a:buChar char="•"/>
                      </a:pPr>
                      <a:r>
                        <a:rPr lang="en-US" sz="1400" b="1" dirty="0">
                          <a:latin typeface="+mn-lt"/>
                        </a:rPr>
                        <a:t>Error-based SQLi</a:t>
                      </a:r>
                      <a:r>
                        <a:rPr lang="en-US" sz="1400" dirty="0">
                          <a:latin typeface="+mn-lt"/>
                        </a:rPr>
                        <a:t>: forcing the database to generate errors and using error messages to learn about database structure.</a:t>
                      </a:r>
                    </a:p>
                    <a:p>
                      <a:pPr marL="285750" indent="-285750">
                        <a:lnSpc>
                          <a:spcPct val="150000"/>
                        </a:lnSpc>
                        <a:buFont typeface="Arial" panose="020B0604020202020204" pitchFamily="34" charset="0"/>
                        <a:buChar char="•"/>
                      </a:pPr>
                      <a:r>
                        <a:rPr lang="en-US" sz="1400" b="1" dirty="0">
                          <a:latin typeface="+mn-lt"/>
                        </a:rPr>
                        <a:t>Union-based SQLi</a:t>
                      </a:r>
                      <a:r>
                        <a:rPr lang="en-US" sz="1400" dirty="0">
                          <a:latin typeface="+mn-lt"/>
                        </a:rPr>
                        <a:t>: using the SQL UNION operator to combine results of a malicious query with a legitimate one, thereby retrieving data.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0905094"/>
                  </a:ext>
                </a:extLst>
              </a:tr>
              <a:tr h="2105263">
                <a:tc>
                  <a:txBody>
                    <a:bodyPr/>
                    <a:lstStyle/>
                    <a:p>
                      <a:pPr algn="ctr">
                        <a:buNone/>
                      </a:pPr>
                      <a:r>
                        <a:rPr lang="en-IN" sz="1400" b="1">
                          <a:latin typeface="+mn-lt"/>
                        </a:rPr>
                        <a:t>Inferential (Blind) SQLi</a:t>
                      </a:r>
                      <a:endParaRPr lang="en-IN" sz="140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No direct data is returned to the attacker. Instead, attacker infers information based on how the application behaves (response content or timing).</a:t>
                      </a:r>
                    </a:p>
                    <a:p>
                      <a:pPr marL="285750" indent="-285750">
                        <a:lnSpc>
                          <a:spcPct val="150000"/>
                        </a:lnSpc>
                        <a:buFont typeface="Arial" panose="020B0604020202020204" pitchFamily="34" charset="0"/>
                        <a:buChar char="•"/>
                      </a:pPr>
                      <a:r>
                        <a:rPr lang="en-US" sz="1400" b="1" dirty="0">
                          <a:latin typeface="+mn-lt"/>
                        </a:rPr>
                        <a:t>Boolean-based Blind SQLi</a:t>
                      </a:r>
                      <a:r>
                        <a:rPr lang="en-US" sz="1400" dirty="0">
                          <a:latin typeface="+mn-lt"/>
                        </a:rPr>
                        <a:t>: sends queries that evaluate to TRUE or FALSE and observes changes in page/content to infer data. </a:t>
                      </a:r>
                    </a:p>
                    <a:p>
                      <a:pPr marL="285750" indent="-285750">
                        <a:lnSpc>
                          <a:spcPct val="150000"/>
                        </a:lnSpc>
                        <a:buFont typeface="Arial" panose="020B0604020202020204" pitchFamily="34" charset="0"/>
                        <a:buChar char="•"/>
                      </a:pPr>
                      <a:r>
                        <a:rPr lang="en-US" sz="1400" b="1" dirty="0">
                          <a:latin typeface="+mn-lt"/>
                        </a:rPr>
                        <a:t>Time-based Blind SQLi</a:t>
                      </a:r>
                      <a:r>
                        <a:rPr lang="en-US" sz="1400" dirty="0">
                          <a:latin typeface="+mn-lt"/>
                        </a:rPr>
                        <a:t>: sends queries that cause the database to delay response if a condition is true; attacker infers database info from response delays.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1798482"/>
                  </a:ext>
                </a:extLst>
              </a:tr>
              <a:tr h="1005712">
                <a:tc>
                  <a:txBody>
                    <a:bodyPr/>
                    <a:lstStyle/>
                    <a:p>
                      <a:pPr algn="ctr">
                        <a:buNone/>
                      </a:pPr>
                      <a:r>
                        <a:rPr lang="en-IN" sz="1400" b="1" dirty="0">
                          <a:latin typeface="+mn-lt"/>
                        </a:rPr>
                        <a:t>Out-of-band (OOB) SQLi</a:t>
                      </a:r>
                      <a:endParaRPr lang="en-IN" sz="1400" dirty="0">
                        <a:latin typeface="+mn-lt"/>
                      </a:endParaRP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sz="1400" dirty="0">
                          <a:latin typeface="+mn-lt"/>
                        </a:rPr>
                        <a:t>Used when attacker cannot use the same channel to both inject and receive data. Instead, the database server is tricked into using alternate channels (like DNS or HTTP requests) to send data out. </a:t>
                      </a:r>
                    </a:p>
                  </a:txBody>
                  <a:tcPr marL="43513" marR="43513" marT="21757" marB="217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876426"/>
                  </a:ext>
                </a:extLst>
              </a:tr>
            </a:tbl>
          </a:graphicData>
        </a:graphic>
      </p:graphicFrame>
    </p:spTree>
    <p:extLst>
      <p:ext uri="{BB962C8B-B14F-4D97-AF65-F5344CB8AC3E}">
        <p14:creationId xmlns:p14="http://schemas.microsoft.com/office/powerpoint/2010/main" val="290750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Examples of SQL Injection Attacks">
            <a:extLst>
              <a:ext uri="{FF2B5EF4-FFF2-40B4-BE49-F238E27FC236}">
                <a16:creationId xmlns:a16="http://schemas.microsoft.com/office/drawing/2014/main" id="{31334E53-1D3C-97DD-8E1E-CDFA95E8F9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815" t="12078" r="8119"/>
          <a:stretch>
            <a:fillRect/>
          </a:stretch>
        </p:blipFill>
        <p:spPr bwMode="auto">
          <a:xfrm>
            <a:off x="68826" y="1286933"/>
            <a:ext cx="4404851" cy="557106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393D95BF-E8A5-1080-F0BC-4434BF93DDFD}"/>
              </a:ext>
            </a:extLst>
          </p:cNvPr>
          <p:cNvGraphicFramePr>
            <a:graphicFrameLocks noGrp="1"/>
          </p:cNvGraphicFramePr>
          <p:nvPr>
            <p:extLst>
              <p:ext uri="{D42A27DB-BD31-4B8C-83A1-F6EECF244321}">
                <p14:modId xmlns:p14="http://schemas.microsoft.com/office/powerpoint/2010/main" val="647591077"/>
              </p:ext>
            </p:extLst>
          </p:nvPr>
        </p:nvGraphicFramePr>
        <p:xfrm>
          <a:off x="4267200" y="1818967"/>
          <a:ext cx="6971072" cy="4935793"/>
        </p:xfrm>
        <a:graphic>
          <a:graphicData uri="http://schemas.openxmlformats.org/drawingml/2006/table">
            <a:tbl>
              <a:tblPr/>
              <a:tblGrid>
                <a:gridCol w="1742768">
                  <a:extLst>
                    <a:ext uri="{9D8B030D-6E8A-4147-A177-3AD203B41FA5}">
                      <a16:colId xmlns:a16="http://schemas.microsoft.com/office/drawing/2014/main" val="1249406352"/>
                    </a:ext>
                  </a:extLst>
                </a:gridCol>
                <a:gridCol w="1742768">
                  <a:extLst>
                    <a:ext uri="{9D8B030D-6E8A-4147-A177-3AD203B41FA5}">
                      <a16:colId xmlns:a16="http://schemas.microsoft.com/office/drawing/2014/main" val="1314831092"/>
                    </a:ext>
                  </a:extLst>
                </a:gridCol>
                <a:gridCol w="1742768">
                  <a:extLst>
                    <a:ext uri="{9D8B030D-6E8A-4147-A177-3AD203B41FA5}">
                      <a16:colId xmlns:a16="http://schemas.microsoft.com/office/drawing/2014/main" val="151402194"/>
                    </a:ext>
                  </a:extLst>
                </a:gridCol>
                <a:gridCol w="1742768">
                  <a:extLst>
                    <a:ext uri="{9D8B030D-6E8A-4147-A177-3AD203B41FA5}">
                      <a16:colId xmlns:a16="http://schemas.microsoft.com/office/drawing/2014/main" val="832721330"/>
                    </a:ext>
                  </a:extLst>
                </a:gridCol>
              </a:tblGrid>
              <a:tr h="471632">
                <a:tc>
                  <a:txBody>
                    <a:bodyPr/>
                    <a:lstStyle/>
                    <a:p>
                      <a:pPr algn="ctr">
                        <a:buNone/>
                      </a:pPr>
                      <a:r>
                        <a:rPr lang="en-IN" b="1" dirty="0"/>
                        <a:t>Attack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Nature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IN" b="1" dirty="0"/>
                        <a:t>Impact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3808512"/>
                  </a:ext>
                </a:extLst>
              </a:tr>
              <a:tr h="1190345">
                <a:tc>
                  <a:txBody>
                    <a:bodyPr/>
                    <a:lstStyle/>
                    <a:p>
                      <a:pPr>
                        <a:buNone/>
                      </a:pPr>
                      <a:r>
                        <a:rPr lang="en-IN" b="1"/>
                        <a:t>Accellion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Zero-day in legacy file transfer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Data breaches, extortion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051612"/>
                  </a:ext>
                </a:extLst>
              </a:tr>
              <a:tr h="915650">
                <a:tc>
                  <a:txBody>
                    <a:bodyPr/>
                    <a:lstStyle/>
                    <a:p>
                      <a:pPr>
                        <a:buNone/>
                      </a:pPr>
                      <a:r>
                        <a:rPr lang="en-IN" b="1"/>
                        <a:t>Epic Games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Account takeover vulnerability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User account compromise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1178119"/>
                  </a:ext>
                </a:extLst>
              </a:tr>
              <a:tr h="1179083">
                <a:tc>
                  <a:txBody>
                    <a:bodyPr/>
                    <a:lstStyle/>
                    <a:p>
                      <a:pPr>
                        <a:buNone/>
                      </a:pPr>
                      <a:r>
                        <a:rPr lang="en-IN" b="1" dirty="0"/>
                        <a:t>Kaseya Attack</a:t>
                      </a: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Supply-chain ransomware (REvil)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1,500 businesses affected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994213"/>
                  </a:ext>
                </a:extLst>
              </a:tr>
              <a:tr h="1179083">
                <a:tc>
                  <a:txBody>
                    <a:bodyPr/>
                    <a:lstStyle/>
                    <a:p>
                      <a:pPr>
                        <a:buNone/>
                      </a:pPr>
                      <a:r>
                        <a:rPr lang="en-IN" b="1"/>
                        <a:t>WooCommerce Attack</a:t>
                      </a:r>
                      <a:endParaRPr lang="en-I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a:t>Critical e-commerce plugin flaw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N" dirty="0"/>
                        <a:t>Potential data exposure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0861531"/>
                  </a:ext>
                </a:extLst>
              </a:tr>
            </a:tbl>
          </a:graphicData>
        </a:graphic>
      </p:graphicFrame>
    </p:spTree>
    <p:extLst>
      <p:ext uri="{BB962C8B-B14F-4D97-AF65-F5344CB8AC3E}">
        <p14:creationId xmlns:p14="http://schemas.microsoft.com/office/powerpoint/2010/main" val="298606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434941-3605-B0C6-9A9F-9571CAE1A76D}"/>
              </a:ext>
            </a:extLst>
          </p:cNvPr>
          <p:cNvSpPr txBox="1"/>
          <p:nvPr/>
        </p:nvSpPr>
        <p:spPr>
          <a:xfrm>
            <a:off x="491614" y="839156"/>
            <a:ext cx="10274709" cy="5855193"/>
          </a:xfrm>
          <a:prstGeom prst="rect">
            <a:avLst/>
          </a:prstGeom>
          <a:noFill/>
        </p:spPr>
        <p:txBody>
          <a:bodyPr wrap="square">
            <a:spAutoFit/>
          </a:bodyPr>
          <a:lstStyle/>
          <a:p>
            <a:pPr>
              <a:lnSpc>
                <a:spcPct val="150000"/>
              </a:lnSpc>
              <a:buNone/>
            </a:pPr>
            <a:r>
              <a:rPr lang="en-US" b="1" dirty="0"/>
              <a:t>1. Accellion Attack (2020–2021)</a:t>
            </a:r>
          </a:p>
          <a:p>
            <a:pPr>
              <a:lnSpc>
                <a:spcPct val="150000"/>
              </a:lnSpc>
              <a:buNone/>
            </a:pPr>
            <a:r>
              <a:rPr lang="en-US" b="1" dirty="0"/>
              <a:t>What happened:</a:t>
            </a:r>
            <a:br>
              <a:rPr lang="en-US" dirty="0"/>
            </a:br>
            <a:r>
              <a:rPr lang="en-US" dirty="0"/>
              <a:t>Accellion, a company that provided a </a:t>
            </a:r>
            <a:r>
              <a:rPr lang="en-US" i="1" dirty="0"/>
              <a:t>legacy File Transfer Appliance (FTA)</a:t>
            </a:r>
            <a:r>
              <a:rPr lang="en-US" dirty="0"/>
              <a:t>, suffered a security breach. Attackers exploited </a:t>
            </a:r>
            <a:r>
              <a:rPr lang="en-US" b="1" dirty="0"/>
              <a:t>zero-day vulnerabilities</a:t>
            </a:r>
            <a:r>
              <a:rPr lang="en-US" dirty="0"/>
              <a:t> in the old FTA product.</a:t>
            </a:r>
          </a:p>
          <a:p>
            <a:pPr>
              <a:lnSpc>
                <a:spcPct val="150000"/>
              </a:lnSpc>
              <a:buNone/>
            </a:pPr>
            <a:r>
              <a:rPr lang="en-US" b="1" dirty="0"/>
              <a:t>Impact:</a:t>
            </a:r>
            <a:endParaRPr lang="en-US" dirty="0"/>
          </a:p>
          <a:p>
            <a:pPr marL="285750" indent="-285750">
              <a:lnSpc>
                <a:spcPct val="150000"/>
              </a:lnSpc>
              <a:buFont typeface="Arial" panose="020B0604020202020204" pitchFamily="34" charset="0"/>
              <a:buChar char="•"/>
            </a:pPr>
            <a:r>
              <a:rPr lang="en-US" dirty="0"/>
              <a:t>Sensitive files from organizations using Accellion’s FTA were accessed.</a:t>
            </a:r>
          </a:p>
          <a:p>
            <a:pPr marL="285750" indent="-285750">
              <a:lnSpc>
                <a:spcPct val="150000"/>
              </a:lnSpc>
              <a:buFont typeface="Arial" panose="020B0604020202020204" pitchFamily="34" charset="0"/>
              <a:buChar char="•"/>
            </a:pPr>
            <a:r>
              <a:rPr lang="en-US" dirty="0"/>
              <a:t>Victims included universities, banks, government agencies, and large enterprises.</a:t>
            </a:r>
          </a:p>
          <a:p>
            <a:pPr marL="285750" indent="-285750">
              <a:lnSpc>
                <a:spcPct val="150000"/>
              </a:lnSpc>
              <a:buFont typeface="Arial" panose="020B0604020202020204" pitchFamily="34" charset="0"/>
              <a:buChar char="•"/>
            </a:pPr>
            <a:r>
              <a:rPr lang="en-US" dirty="0"/>
              <a:t>Stolen data was later used for </a:t>
            </a:r>
            <a:r>
              <a:rPr lang="en-US" b="1" dirty="0"/>
              <a:t>extortion and ransom attempts</a:t>
            </a:r>
            <a:r>
              <a:rPr lang="en-US" dirty="0"/>
              <a:t> by the attacker group.</a:t>
            </a:r>
          </a:p>
          <a:p>
            <a:pPr>
              <a:lnSpc>
                <a:spcPct val="150000"/>
              </a:lnSpc>
              <a:buNone/>
            </a:pPr>
            <a:r>
              <a:rPr lang="en-US" b="1" dirty="0"/>
              <a:t>Root Cause:</a:t>
            </a:r>
            <a:endParaRPr lang="en-US" dirty="0"/>
          </a:p>
          <a:p>
            <a:pPr marL="285750" indent="-285750">
              <a:lnSpc>
                <a:spcPct val="150000"/>
              </a:lnSpc>
              <a:buFont typeface="Arial" panose="020B0604020202020204" pitchFamily="34" charset="0"/>
              <a:buChar char="•"/>
            </a:pPr>
            <a:r>
              <a:rPr lang="en-US" dirty="0"/>
              <a:t>The FTA system was over 20 years old and had outdated architecture.</a:t>
            </a:r>
          </a:p>
          <a:p>
            <a:pPr marL="285750" indent="-285750">
              <a:lnSpc>
                <a:spcPct val="150000"/>
              </a:lnSpc>
              <a:buFont typeface="Arial" panose="020B0604020202020204" pitchFamily="34" charset="0"/>
              <a:buChar char="•"/>
            </a:pPr>
            <a:r>
              <a:rPr lang="en-US" dirty="0"/>
              <a:t>Multiple unknown vulnerabilities were exploited before patches were released.</a:t>
            </a:r>
          </a:p>
          <a:p>
            <a:pPr>
              <a:lnSpc>
                <a:spcPct val="150000"/>
              </a:lnSpc>
              <a:buNone/>
            </a:pPr>
            <a:r>
              <a:rPr lang="en-US" b="1" dirty="0"/>
              <a:t>Lesson:</a:t>
            </a:r>
            <a:br>
              <a:rPr lang="en-US" dirty="0"/>
            </a:br>
            <a:r>
              <a:rPr lang="en-US" dirty="0"/>
              <a:t>Organizations should migrate away from </a:t>
            </a:r>
            <a:r>
              <a:rPr lang="en-US" i="1" dirty="0"/>
              <a:t>unsupported legacy systems</a:t>
            </a:r>
            <a:r>
              <a:rPr lang="en-US" dirty="0"/>
              <a:t> and adopt modern file-sharing solutions with active security updates.</a:t>
            </a:r>
          </a:p>
        </p:txBody>
      </p:sp>
    </p:spTree>
    <p:extLst>
      <p:ext uri="{BB962C8B-B14F-4D97-AF65-F5344CB8AC3E}">
        <p14:creationId xmlns:p14="http://schemas.microsoft.com/office/powerpoint/2010/main" val="1797972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2748FC-9EA2-8F6D-8418-8E7FA23003A4}"/>
              </a:ext>
            </a:extLst>
          </p:cNvPr>
          <p:cNvSpPr txBox="1"/>
          <p:nvPr/>
        </p:nvSpPr>
        <p:spPr>
          <a:xfrm>
            <a:off x="816078" y="587309"/>
            <a:ext cx="10028903" cy="6270691"/>
          </a:xfrm>
          <a:prstGeom prst="rect">
            <a:avLst/>
          </a:prstGeom>
          <a:noFill/>
        </p:spPr>
        <p:txBody>
          <a:bodyPr wrap="square">
            <a:spAutoFit/>
          </a:bodyPr>
          <a:lstStyle/>
          <a:p>
            <a:pPr>
              <a:lnSpc>
                <a:spcPct val="150000"/>
              </a:lnSpc>
              <a:buNone/>
            </a:pPr>
            <a:r>
              <a:rPr lang="en-US" b="1" dirty="0"/>
              <a:t>2. Epic Games Attack (Fortnite – 2019)</a:t>
            </a:r>
          </a:p>
          <a:p>
            <a:pPr>
              <a:lnSpc>
                <a:spcPct val="150000"/>
              </a:lnSpc>
              <a:buNone/>
            </a:pPr>
            <a:r>
              <a:rPr lang="en-US" b="1" dirty="0"/>
              <a:t>What happened:</a:t>
            </a:r>
            <a:br>
              <a:rPr lang="en-US" dirty="0"/>
            </a:br>
            <a:r>
              <a:rPr lang="en-US" dirty="0"/>
              <a:t>Epic Games, the creator of Fortnite, experienced a vulnerability in their authentication system. Attackers could potentially hijack Fortnite accounts by tricking users into clicking malicious links.</a:t>
            </a:r>
          </a:p>
          <a:p>
            <a:pPr>
              <a:lnSpc>
                <a:spcPct val="150000"/>
              </a:lnSpc>
              <a:buNone/>
            </a:pPr>
            <a:r>
              <a:rPr lang="en-US" b="1" dirty="0"/>
              <a:t>Impact (in general terms):</a:t>
            </a:r>
            <a:endParaRPr lang="en-US" dirty="0"/>
          </a:p>
          <a:p>
            <a:pPr marL="285750" indent="-285750">
              <a:lnSpc>
                <a:spcPct val="150000"/>
              </a:lnSpc>
              <a:buFont typeface="Arial" panose="020B0604020202020204" pitchFamily="34" charset="0"/>
              <a:buChar char="•"/>
            </a:pPr>
            <a:r>
              <a:rPr lang="en-US" dirty="0"/>
              <a:t>Unauthorized access to user accounts</a:t>
            </a:r>
          </a:p>
          <a:p>
            <a:pPr marL="285750" indent="-285750">
              <a:lnSpc>
                <a:spcPct val="150000"/>
              </a:lnSpc>
              <a:buFont typeface="Arial" panose="020B0604020202020204" pitchFamily="34" charset="0"/>
              <a:buChar char="•"/>
            </a:pPr>
            <a:r>
              <a:rPr lang="en-US" dirty="0"/>
              <a:t>Possible access to in-game purchases and personal information</a:t>
            </a:r>
          </a:p>
          <a:p>
            <a:pPr marL="285750" indent="-285750">
              <a:lnSpc>
                <a:spcPct val="150000"/>
              </a:lnSpc>
              <a:buFont typeface="Arial" panose="020B0604020202020204" pitchFamily="34" charset="0"/>
              <a:buChar char="•"/>
            </a:pPr>
            <a:r>
              <a:rPr lang="en-US" dirty="0"/>
              <a:t>Public concern over player privacy and security</a:t>
            </a:r>
          </a:p>
          <a:p>
            <a:pPr>
              <a:lnSpc>
                <a:spcPct val="150000"/>
              </a:lnSpc>
              <a:buNone/>
            </a:pPr>
            <a:r>
              <a:rPr lang="en-US" b="1" dirty="0"/>
              <a:t>Cause:</a:t>
            </a:r>
            <a:endParaRPr lang="en-US" dirty="0"/>
          </a:p>
          <a:p>
            <a:pPr marL="285750" indent="-285750">
              <a:lnSpc>
                <a:spcPct val="150000"/>
              </a:lnSpc>
              <a:buFont typeface="Arial" panose="020B0604020202020204" pitchFamily="34" charset="0"/>
              <a:buChar char="•"/>
            </a:pPr>
            <a:r>
              <a:rPr lang="en-US" dirty="0"/>
              <a:t>A flaw in the </a:t>
            </a:r>
            <a:r>
              <a:rPr lang="en-US" b="1" dirty="0"/>
              <a:t>OAuth token-based login flow</a:t>
            </a:r>
            <a:r>
              <a:rPr lang="en-US" dirty="0"/>
              <a:t> triggered through third-party logins.</a:t>
            </a:r>
          </a:p>
          <a:p>
            <a:pPr marL="285750" indent="-285750">
              <a:lnSpc>
                <a:spcPct val="150000"/>
              </a:lnSpc>
              <a:buFont typeface="Arial" panose="020B0604020202020204" pitchFamily="34" charset="0"/>
              <a:buChar char="•"/>
            </a:pPr>
            <a:r>
              <a:rPr lang="en-US" dirty="0"/>
              <a:t>This allowed attackers to reuse login tokens under certain conditions.</a:t>
            </a:r>
          </a:p>
          <a:p>
            <a:pPr>
              <a:lnSpc>
                <a:spcPct val="150000"/>
              </a:lnSpc>
              <a:buNone/>
            </a:pPr>
            <a:r>
              <a:rPr lang="en-US" b="1" dirty="0"/>
              <a:t>Lesson:</a:t>
            </a:r>
            <a:br>
              <a:rPr lang="en-US" dirty="0"/>
            </a:br>
            <a:r>
              <a:rPr lang="en-US" dirty="0"/>
              <a:t>Web applications must validate authentication tokens securely, especially when integrating with external platforms like Google, Xbox, Facebook, etc.</a:t>
            </a:r>
          </a:p>
        </p:txBody>
      </p:sp>
    </p:spTree>
    <p:extLst>
      <p:ext uri="{BB962C8B-B14F-4D97-AF65-F5344CB8AC3E}">
        <p14:creationId xmlns:p14="http://schemas.microsoft.com/office/powerpoint/2010/main" val="36541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A9F710-8167-5026-864C-8098CF51F186}"/>
              </a:ext>
            </a:extLst>
          </p:cNvPr>
          <p:cNvSpPr txBox="1"/>
          <p:nvPr/>
        </p:nvSpPr>
        <p:spPr>
          <a:xfrm>
            <a:off x="324465" y="889843"/>
            <a:ext cx="10648335" cy="5632311"/>
          </a:xfrm>
          <a:prstGeom prst="rect">
            <a:avLst/>
          </a:prstGeom>
          <a:noFill/>
        </p:spPr>
        <p:txBody>
          <a:bodyPr wrap="square">
            <a:spAutoFit/>
          </a:bodyPr>
          <a:lstStyle/>
          <a:p>
            <a:pPr>
              <a:lnSpc>
                <a:spcPct val="150000"/>
              </a:lnSpc>
              <a:buNone/>
            </a:pPr>
            <a:r>
              <a:rPr lang="en-US" b="1" dirty="0"/>
              <a:t>3. Kaseya Attack (2021 – REvil Ransomware)</a:t>
            </a:r>
          </a:p>
          <a:p>
            <a:pPr>
              <a:lnSpc>
                <a:spcPct val="150000"/>
              </a:lnSpc>
              <a:buNone/>
            </a:pPr>
            <a:r>
              <a:rPr lang="en-US" b="1" dirty="0"/>
              <a:t>What happened:</a:t>
            </a:r>
            <a:br>
              <a:rPr lang="en-US" dirty="0"/>
            </a:br>
            <a:r>
              <a:rPr lang="en-US" dirty="0"/>
              <a:t>The Kaseya VSA (Virtual System Administrator) platform — used for remote monitoring and management — was attacked.</a:t>
            </a:r>
            <a:br>
              <a:rPr lang="en-US" dirty="0"/>
            </a:br>
            <a:r>
              <a:rPr lang="en-US" dirty="0"/>
              <a:t>A supply-chain-style ransomware attack was launched using a vulnerability in on-premise Kaseya servers.</a:t>
            </a:r>
          </a:p>
          <a:p>
            <a:pPr>
              <a:buNone/>
            </a:pPr>
            <a:r>
              <a:rPr lang="en-US" b="1" dirty="0"/>
              <a:t>Impact:</a:t>
            </a:r>
            <a:endParaRPr lang="en-US" dirty="0"/>
          </a:p>
          <a:p>
            <a:pPr marL="285750" indent="-285750">
              <a:buFont typeface="Arial" panose="020B0604020202020204" pitchFamily="34" charset="0"/>
              <a:buChar char="•"/>
            </a:pPr>
            <a:r>
              <a:rPr lang="en-US" dirty="0"/>
              <a:t>Around </a:t>
            </a:r>
            <a:r>
              <a:rPr lang="en-US" b="1" dirty="0"/>
              <a:t>1,500 downstream businesses</a:t>
            </a:r>
            <a:r>
              <a:rPr lang="en-US" dirty="0"/>
              <a:t> were affected through Managed Service Providers (MSPs).</a:t>
            </a:r>
          </a:p>
          <a:p>
            <a:pPr marL="285750" indent="-285750">
              <a:buFont typeface="Arial" panose="020B0604020202020204" pitchFamily="34" charset="0"/>
              <a:buChar char="•"/>
            </a:pPr>
            <a:r>
              <a:rPr lang="en-US" dirty="0"/>
              <a:t>REvil ransomware encrypted systems of multiple organizations.</a:t>
            </a:r>
          </a:p>
          <a:p>
            <a:pPr marL="285750" indent="-285750">
              <a:buFont typeface="Arial" panose="020B0604020202020204" pitchFamily="34" charset="0"/>
              <a:buChar char="•"/>
            </a:pPr>
            <a:r>
              <a:rPr lang="en-US" dirty="0"/>
              <a:t>One of the largest ransomware incidents in history.</a:t>
            </a:r>
          </a:p>
          <a:p>
            <a:pPr>
              <a:buNone/>
            </a:pPr>
            <a:r>
              <a:rPr lang="en-US" b="1" dirty="0"/>
              <a:t>Cause:</a:t>
            </a:r>
            <a:endParaRPr lang="en-US" dirty="0"/>
          </a:p>
          <a:p>
            <a:pPr marL="285750" indent="-285750">
              <a:buFont typeface="Arial" panose="020B0604020202020204" pitchFamily="34" charset="0"/>
              <a:buChar char="•"/>
            </a:pPr>
            <a:r>
              <a:rPr lang="en-US" dirty="0"/>
              <a:t>Attackers exploited a </a:t>
            </a:r>
            <a:r>
              <a:rPr lang="en-US" b="1" dirty="0"/>
              <a:t>zero-day flaw</a:t>
            </a:r>
            <a:r>
              <a:rPr lang="en-US" dirty="0"/>
              <a:t> in Kaseya VSA to push malicious updates.</a:t>
            </a:r>
          </a:p>
          <a:p>
            <a:pPr marL="285750" indent="-285750">
              <a:buFont typeface="Arial" panose="020B0604020202020204" pitchFamily="34" charset="0"/>
              <a:buChar char="•"/>
            </a:pPr>
            <a:r>
              <a:rPr lang="en-US" dirty="0"/>
              <a:t>This gave them the ability to deploy ransomware across connected networks.</a:t>
            </a:r>
          </a:p>
          <a:p>
            <a:pPr>
              <a:buNone/>
            </a:pPr>
            <a:r>
              <a:rPr lang="en-US" b="1" dirty="0"/>
              <a:t>Lesson:</a:t>
            </a:r>
            <a:br>
              <a:rPr lang="en-US" dirty="0"/>
            </a:br>
            <a:r>
              <a:rPr lang="en-US" dirty="0"/>
              <a:t>Supply-chain vulnerabilities can have massive cascading effects.</a:t>
            </a:r>
            <a:br>
              <a:rPr lang="en-US" dirty="0"/>
            </a:br>
            <a:r>
              <a:rPr lang="en-US" dirty="0"/>
              <a:t>Platforms used by thousands must have strong patching, monitoring, and zero-trust security.</a:t>
            </a:r>
          </a:p>
        </p:txBody>
      </p:sp>
    </p:spTree>
    <p:extLst>
      <p:ext uri="{BB962C8B-B14F-4D97-AF65-F5344CB8AC3E}">
        <p14:creationId xmlns:p14="http://schemas.microsoft.com/office/powerpoint/2010/main" val="3558953054"/>
      </p:ext>
    </p:extLst>
  </p:cSld>
  <p:clrMapOvr>
    <a:masterClrMapping/>
  </p:clrMapOvr>
</p:sld>
</file>

<file path=ppt/theme/theme1.xml><?xml version="1.0" encoding="utf-8"?>
<a:theme xmlns:a="http://schemas.openxmlformats.org/drawingml/2006/main" name="View">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E8E41EB-0246-4501-9CEE-F87651908517}">
  <we:reference id="wa200006067" version="1.0.0.9" store="en-US" storeType="OMEX"/>
  <we:alternateReferences>
    <we:reference id="wa200006067" version="1.0.0.9" store="" storeType="OMEX"/>
  </we:alternateReferences>
  <we:properties/>
  <we:bindings/>
  <we:snapshot xmlns:r="http://schemas.openxmlformats.org/officeDocument/2006/relationships"/>
  <we:extLst>
    <a:ext xmlns:a="http://schemas.openxmlformats.org/drawingml/2006/main" uri="{0858819E-0033-43BF-8937-05EC82904868}">
      <we:backgroundApp state="1" runtimeId=""/>
    </a:ext>
  </we:extLst>
</we:webextension>
</file>

<file path=docProps/app.xml><?xml version="1.0" encoding="utf-8"?>
<Properties xmlns="http://schemas.openxmlformats.org/officeDocument/2006/extended-properties" xmlns:vt="http://schemas.openxmlformats.org/officeDocument/2006/docPropsVTypes">
  <Template>View</Template>
  <TotalTime>11793</TotalTime>
  <Words>1288</Words>
  <Application>Microsoft Office PowerPoint</Application>
  <PresentationFormat>Widescreen</PresentationFormat>
  <Paragraphs>100</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Century Schoolbook</vt:lpstr>
      <vt:lpstr>Wingdings 2</vt:lpstr>
      <vt:lpst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16</cp:revision>
  <dcterms:created xsi:type="dcterms:W3CDTF">2025-10-16T03:40:19Z</dcterms:created>
  <dcterms:modified xsi:type="dcterms:W3CDTF">2025-12-02T09:48:36Z</dcterms:modified>
</cp:coreProperties>
</file>