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6" d="100"/>
          <a:sy n="76" d="100"/>
        </p:scale>
        <p:origin x="62"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F6B318-8748-4E81-88C1-DCEBB885EBAE}" type="doc">
      <dgm:prSet loTypeId="urn:microsoft.com/office/officeart/2005/8/layout/process4" loCatId="process" qsTypeId="urn:microsoft.com/office/officeart/2005/8/quickstyle/simple2" qsCatId="simple" csTypeId="urn:microsoft.com/office/officeart/2005/8/colors/colorful2" csCatId="colorful"/>
      <dgm:spPr/>
      <dgm:t>
        <a:bodyPr/>
        <a:lstStyle/>
        <a:p>
          <a:endParaRPr lang="en-US"/>
        </a:p>
      </dgm:t>
    </dgm:pt>
    <dgm:pt modelId="{77FDDC65-CE18-4921-BF07-788E26037684}">
      <dgm:prSet/>
      <dgm:spPr/>
      <dgm:t>
        <a:bodyPr/>
        <a:lstStyle/>
        <a:p>
          <a:r>
            <a:rPr lang="en-US" b="1" i="0"/>
            <a:t>What is DNS Enumeration?</a:t>
          </a:r>
          <a:endParaRPr lang="en-US"/>
        </a:p>
      </dgm:t>
    </dgm:pt>
    <dgm:pt modelId="{9DEBC05B-A653-4CC3-97E6-1263F0717E0D}" type="parTrans" cxnId="{45DFC644-4672-4511-AD84-EB3BCC0A26C5}">
      <dgm:prSet/>
      <dgm:spPr/>
      <dgm:t>
        <a:bodyPr/>
        <a:lstStyle/>
        <a:p>
          <a:endParaRPr lang="en-US"/>
        </a:p>
      </dgm:t>
    </dgm:pt>
    <dgm:pt modelId="{AFADD56F-5843-4AFE-B0AA-074246F7F028}" type="sibTrans" cxnId="{45DFC644-4672-4511-AD84-EB3BCC0A26C5}">
      <dgm:prSet/>
      <dgm:spPr/>
      <dgm:t>
        <a:bodyPr/>
        <a:lstStyle/>
        <a:p>
          <a:endParaRPr lang="en-US"/>
        </a:p>
      </dgm:t>
    </dgm:pt>
    <dgm:pt modelId="{922CE6E0-B650-45E7-9583-EC73606305AE}">
      <dgm:prSet/>
      <dgm:spPr/>
      <dgm:t>
        <a:bodyPr/>
        <a:lstStyle/>
        <a:p>
          <a:r>
            <a:rPr lang="en-US" b="0" i="0"/>
            <a:t>DNS enumeration is a method utilized to assemble data around a target domain's DNS framework. It includes efficiently querying DNS servers to extricate valuable data, such as</a:t>
          </a:r>
          <a:endParaRPr lang="en-US"/>
        </a:p>
      </dgm:t>
    </dgm:pt>
    <dgm:pt modelId="{804630E1-3989-4BE5-8FF9-58EC227659BA}" type="parTrans" cxnId="{F32FFFD9-1CFE-4D55-A9DC-D519B4137932}">
      <dgm:prSet/>
      <dgm:spPr/>
      <dgm:t>
        <a:bodyPr/>
        <a:lstStyle/>
        <a:p>
          <a:endParaRPr lang="en-US"/>
        </a:p>
      </dgm:t>
    </dgm:pt>
    <dgm:pt modelId="{4FE4BCE4-683E-4488-B04D-BC3B049BD27B}" type="sibTrans" cxnId="{F32FFFD9-1CFE-4D55-A9DC-D519B4137932}">
      <dgm:prSet/>
      <dgm:spPr/>
      <dgm:t>
        <a:bodyPr/>
        <a:lstStyle/>
        <a:p>
          <a:endParaRPr lang="en-US"/>
        </a:p>
      </dgm:t>
    </dgm:pt>
    <dgm:pt modelId="{2B8042A6-D174-4E44-9D70-14524AA57F02}">
      <dgm:prSet/>
      <dgm:spPr/>
      <dgm:t>
        <a:bodyPr/>
        <a:lstStyle/>
        <a:p>
          <a:r>
            <a:rPr lang="en-US" b="1" i="0"/>
            <a:t>Domain Names</a:t>
          </a:r>
          <a:r>
            <a:rPr lang="en-US" b="0" i="0"/>
            <a:t> Enumerating domain names related to the target organization, which can uncover their online nearness and the structure of their administrations.</a:t>
          </a:r>
          <a:endParaRPr lang="en-US"/>
        </a:p>
      </dgm:t>
    </dgm:pt>
    <dgm:pt modelId="{486D949C-CEDC-4169-AFC5-0E3A99946E4B}" type="parTrans" cxnId="{4349FA30-DE2E-47EF-80BF-36CA4C2F8A88}">
      <dgm:prSet/>
      <dgm:spPr/>
      <dgm:t>
        <a:bodyPr/>
        <a:lstStyle/>
        <a:p>
          <a:endParaRPr lang="en-US"/>
        </a:p>
      </dgm:t>
    </dgm:pt>
    <dgm:pt modelId="{96BEF5B8-0F87-42A8-811B-B4916AD0EFCC}" type="sibTrans" cxnId="{4349FA30-DE2E-47EF-80BF-36CA4C2F8A88}">
      <dgm:prSet/>
      <dgm:spPr/>
      <dgm:t>
        <a:bodyPr/>
        <a:lstStyle/>
        <a:p>
          <a:endParaRPr lang="en-US"/>
        </a:p>
      </dgm:t>
    </dgm:pt>
    <dgm:pt modelId="{32B09755-332E-46CA-80E2-4F4437E36EEE}">
      <dgm:prSet/>
      <dgm:spPr/>
      <dgm:t>
        <a:bodyPr/>
        <a:lstStyle/>
        <a:p>
          <a:r>
            <a:rPr lang="en-US" b="1" i="0"/>
            <a:t>Subdomains</a:t>
          </a:r>
          <a:r>
            <a:rPr lang="en-US" b="0" i="0"/>
            <a:t> Identifying subdomains can unveil additional entry focuses and administrations that may well be helpless to assaults.</a:t>
          </a:r>
          <a:endParaRPr lang="en-US"/>
        </a:p>
      </dgm:t>
    </dgm:pt>
    <dgm:pt modelId="{127BD0C7-32B1-4AE9-B225-A8177C6EDC63}" type="parTrans" cxnId="{52CFDA42-1D1A-4164-85D1-2DAC1B576FD5}">
      <dgm:prSet/>
      <dgm:spPr/>
      <dgm:t>
        <a:bodyPr/>
        <a:lstStyle/>
        <a:p>
          <a:endParaRPr lang="en-US"/>
        </a:p>
      </dgm:t>
    </dgm:pt>
    <dgm:pt modelId="{77428F1A-DB67-47CB-BEA0-F2F9B411E8B2}" type="sibTrans" cxnId="{52CFDA42-1D1A-4164-85D1-2DAC1B576FD5}">
      <dgm:prSet/>
      <dgm:spPr/>
      <dgm:t>
        <a:bodyPr/>
        <a:lstStyle/>
        <a:p>
          <a:endParaRPr lang="en-US"/>
        </a:p>
      </dgm:t>
    </dgm:pt>
    <dgm:pt modelId="{60187173-70C9-4C81-AED3-E2683453F601}">
      <dgm:prSet/>
      <dgm:spPr/>
      <dgm:t>
        <a:bodyPr/>
        <a:lstStyle/>
        <a:p>
          <a:r>
            <a:rPr lang="en-US" b="1" i="0"/>
            <a:t>Mail Servers</a:t>
          </a:r>
          <a:r>
            <a:rPr lang="en-US" b="0" i="0"/>
            <a:t> Finding mail servers and </a:t>
          </a:r>
          <a:endParaRPr lang="en-US"/>
        </a:p>
      </dgm:t>
    </dgm:pt>
    <dgm:pt modelId="{BAE0D584-721D-448D-AFD4-914D4E1CC19D}" type="parTrans" cxnId="{9A9FB48D-7CB4-4CE6-B88F-1E6340B7FAB7}">
      <dgm:prSet/>
      <dgm:spPr/>
      <dgm:t>
        <a:bodyPr/>
        <a:lstStyle/>
        <a:p>
          <a:endParaRPr lang="en-US"/>
        </a:p>
      </dgm:t>
    </dgm:pt>
    <dgm:pt modelId="{02A20015-F8F0-49A5-A189-F1862EE7B65C}" type="sibTrans" cxnId="{9A9FB48D-7CB4-4CE6-B88F-1E6340B7FAB7}">
      <dgm:prSet/>
      <dgm:spPr/>
      <dgm:t>
        <a:bodyPr/>
        <a:lstStyle/>
        <a:p>
          <a:endParaRPr lang="en-US"/>
        </a:p>
      </dgm:t>
    </dgm:pt>
    <dgm:pt modelId="{32EB936F-BFBD-42FF-9B22-DA1EF1FED99D}">
      <dgm:prSet/>
      <dgm:spPr/>
      <dgm:t>
        <a:bodyPr/>
        <a:lstStyle/>
        <a:p>
          <a:r>
            <a:rPr lang="en-US" b="0" i="0"/>
            <a:t>their configurations can lead to potential e-mail vulnerabilities or misconfigurations.</a:t>
          </a:r>
          <a:endParaRPr lang="en-US"/>
        </a:p>
      </dgm:t>
    </dgm:pt>
    <dgm:pt modelId="{10301F41-582E-4D03-ADA2-6FE82292A4C5}" type="parTrans" cxnId="{A6DFF0C1-8B23-4145-99A7-5295652F35AC}">
      <dgm:prSet/>
      <dgm:spPr/>
      <dgm:t>
        <a:bodyPr/>
        <a:lstStyle/>
        <a:p>
          <a:endParaRPr lang="en-US"/>
        </a:p>
      </dgm:t>
    </dgm:pt>
    <dgm:pt modelId="{8E453F26-C17F-41E7-A92B-33FFDE32BD54}" type="sibTrans" cxnId="{A6DFF0C1-8B23-4145-99A7-5295652F35AC}">
      <dgm:prSet/>
      <dgm:spPr/>
      <dgm:t>
        <a:bodyPr/>
        <a:lstStyle/>
        <a:p>
          <a:endParaRPr lang="en-US"/>
        </a:p>
      </dgm:t>
    </dgm:pt>
    <dgm:pt modelId="{338377ED-6040-45AB-907F-8EEF787F6CA3}">
      <dgm:prSet/>
      <dgm:spPr/>
      <dgm:t>
        <a:bodyPr/>
        <a:lstStyle/>
        <a:p>
          <a:r>
            <a:rPr lang="en-US" b="1" i="0"/>
            <a:t>Name Server Records</a:t>
          </a:r>
          <a:r>
            <a:rPr lang="en-US" b="0" i="0"/>
            <a:t> Revealing name server records can give experience into the domain's definitive DNS servers, which are dependable for overseeing its DNS data.</a:t>
          </a:r>
          <a:endParaRPr lang="en-US"/>
        </a:p>
      </dgm:t>
    </dgm:pt>
    <dgm:pt modelId="{E1558A9D-E4BE-41D8-BD03-9F57A95A368E}" type="parTrans" cxnId="{AE737641-D3AA-48A6-8456-FB2D172A9FBF}">
      <dgm:prSet/>
      <dgm:spPr/>
      <dgm:t>
        <a:bodyPr/>
        <a:lstStyle/>
        <a:p>
          <a:endParaRPr lang="en-US"/>
        </a:p>
      </dgm:t>
    </dgm:pt>
    <dgm:pt modelId="{9F113188-CD69-41DD-9E21-5019B046013C}" type="sibTrans" cxnId="{AE737641-D3AA-48A6-8456-FB2D172A9FBF}">
      <dgm:prSet/>
      <dgm:spPr/>
      <dgm:t>
        <a:bodyPr/>
        <a:lstStyle/>
        <a:p>
          <a:endParaRPr lang="en-US"/>
        </a:p>
      </dgm:t>
    </dgm:pt>
    <dgm:pt modelId="{2E2D7726-F1E6-483D-95F1-DF1FF3A786A4}">
      <dgm:prSet/>
      <dgm:spPr/>
      <dgm:t>
        <a:bodyPr/>
        <a:lstStyle/>
        <a:p>
          <a:r>
            <a:rPr lang="en-US" b="1" i="0"/>
            <a:t>MX Records</a:t>
          </a:r>
          <a:r>
            <a:rPr lang="en-US" b="0" i="0"/>
            <a:t> Identifying Mail Exchange (MX) records can uncover the main framework, which assailants might abuse for phishing campaigns.</a:t>
          </a:r>
          <a:endParaRPr lang="en-US"/>
        </a:p>
      </dgm:t>
    </dgm:pt>
    <dgm:pt modelId="{DD1D4A11-EFA4-4F4B-B0DD-BA69BCA2C770}" type="parTrans" cxnId="{6E96FE9F-86AD-4854-AF0F-F92DD022726F}">
      <dgm:prSet/>
      <dgm:spPr/>
      <dgm:t>
        <a:bodyPr/>
        <a:lstStyle/>
        <a:p>
          <a:endParaRPr lang="en-US"/>
        </a:p>
      </dgm:t>
    </dgm:pt>
    <dgm:pt modelId="{711FDB8D-4DF6-4130-99CA-EF7E51E34915}" type="sibTrans" cxnId="{6E96FE9F-86AD-4854-AF0F-F92DD022726F}">
      <dgm:prSet/>
      <dgm:spPr/>
      <dgm:t>
        <a:bodyPr/>
        <a:lstStyle/>
        <a:p>
          <a:endParaRPr lang="en-US"/>
        </a:p>
      </dgm:t>
    </dgm:pt>
    <dgm:pt modelId="{B65BAFB8-F70F-46B0-8C20-B03BD21EE5C4}">
      <dgm:prSet/>
      <dgm:spPr/>
      <dgm:t>
        <a:bodyPr/>
        <a:lstStyle/>
        <a:p>
          <a:r>
            <a:rPr lang="en-US" b="1" i="0"/>
            <a:t>Network Data</a:t>
          </a:r>
          <a:r>
            <a:rPr lang="en-US" b="0" i="0"/>
            <a:t> Gathering IP addresses related to the space can give a see into the organization's network layout.</a:t>
          </a:r>
          <a:endParaRPr lang="en-US"/>
        </a:p>
      </dgm:t>
    </dgm:pt>
    <dgm:pt modelId="{27D59E04-D669-4517-8DC8-72E328C5C848}" type="parTrans" cxnId="{F83D01D7-57BB-4221-A99B-F97A31BA9DB6}">
      <dgm:prSet/>
      <dgm:spPr/>
      <dgm:t>
        <a:bodyPr/>
        <a:lstStyle/>
        <a:p>
          <a:endParaRPr lang="en-US"/>
        </a:p>
      </dgm:t>
    </dgm:pt>
    <dgm:pt modelId="{8D7948B8-D04C-41EC-A52E-5BA85FBE5E10}" type="sibTrans" cxnId="{F83D01D7-57BB-4221-A99B-F97A31BA9DB6}">
      <dgm:prSet/>
      <dgm:spPr/>
      <dgm:t>
        <a:bodyPr/>
        <a:lstStyle/>
        <a:p>
          <a:endParaRPr lang="en-US"/>
        </a:p>
      </dgm:t>
    </dgm:pt>
    <dgm:pt modelId="{0F5E4399-67B2-41CC-AEA5-95AF3D75E971}" type="pres">
      <dgm:prSet presAssocID="{AAF6B318-8748-4E81-88C1-DCEBB885EBAE}" presName="Name0" presStyleCnt="0">
        <dgm:presLayoutVars>
          <dgm:dir/>
          <dgm:animLvl val="lvl"/>
          <dgm:resizeHandles val="exact"/>
        </dgm:presLayoutVars>
      </dgm:prSet>
      <dgm:spPr/>
    </dgm:pt>
    <dgm:pt modelId="{E1DC6E8F-DDF2-447D-A488-F39FE0BBFF81}" type="pres">
      <dgm:prSet presAssocID="{32EB936F-BFBD-42FF-9B22-DA1EF1FED99D}" presName="boxAndChildren" presStyleCnt="0"/>
      <dgm:spPr/>
    </dgm:pt>
    <dgm:pt modelId="{A16EB98B-35E0-4B60-98CF-47073D6885FE}" type="pres">
      <dgm:prSet presAssocID="{32EB936F-BFBD-42FF-9B22-DA1EF1FED99D}" presName="parentTextBox" presStyleLbl="node1" presStyleIdx="0" presStyleCnt="3"/>
      <dgm:spPr/>
    </dgm:pt>
    <dgm:pt modelId="{E19AE381-4070-4A1B-94D9-EDF70B2C6C27}" type="pres">
      <dgm:prSet presAssocID="{32EB936F-BFBD-42FF-9B22-DA1EF1FED99D}" presName="entireBox" presStyleLbl="node1" presStyleIdx="0" presStyleCnt="3"/>
      <dgm:spPr/>
    </dgm:pt>
    <dgm:pt modelId="{3DC2FB44-5287-447B-9FC4-393CB7B82439}" type="pres">
      <dgm:prSet presAssocID="{32EB936F-BFBD-42FF-9B22-DA1EF1FED99D}" presName="descendantBox" presStyleCnt="0"/>
      <dgm:spPr/>
    </dgm:pt>
    <dgm:pt modelId="{AA6E3231-018F-41F0-A289-E4ED51639E86}" type="pres">
      <dgm:prSet presAssocID="{338377ED-6040-45AB-907F-8EEF787F6CA3}" presName="childTextBox" presStyleLbl="fgAccFollowNode1" presStyleIdx="0" presStyleCnt="6">
        <dgm:presLayoutVars>
          <dgm:bulletEnabled val="1"/>
        </dgm:presLayoutVars>
      </dgm:prSet>
      <dgm:spPr/>
    </dgm:pt>
    <dgm:pt modelId="{04ACA0AE-EBD8-47F1-86DE-77A7D0F0F89F}" type="pres">
      <dgm:prSet presAssocID="{2E2D7726-F1E6-483D-95F1-DF1FF3A786A4}" presName="childTextBox" presStyleLbl="fgAccFollowNode1" presStyleIdx="1" presStyleCnt="6">
        <dgm:presLayoutVars>
          <dgm:bulletEnabled val="1"/>
        </dgm:presLayoutVars>
      </dgm:prSet>
      <dgm:spPr/>
    </dgm:pt>
    <dgm:pt modelId="{0E002A70-353D-4B4F-BA33-AD1199EF6298}" type="pres">
      <dgm:prSet presAssocID="{B65BAFB8-F70F-46B0-8C20-B03BD21EE5C4}" presName="childTextBox" presStyleLbl="fgAccFollowNode1" presStyleIdx="2" presStyleCnt="6">
        <dgm:presLayoutVars>
          <dgm:bulletEnabled val="1"/>
        </dgm:presLayoutVars>
      </dgm:prSet>
      <dgm:spPr/>
    </dgm:pt>
    <dgm:pt modelId="{16C7B7C4-54B9-44C5-B6BD-B0BA5A256F54}" type="pres">
      <dgm:prSet presAssocID="{4FE4BCE4-683E-4488-B04D-BC3B049BD27B}" presName="sp" presStyleCnt="0"/>
      <dgm:spPr/>
    </dgm:pt>
    <dgm:pt modelId="{CD1B7982-5531-4D84-BFD9-5B7136210824}" type="pres">
      <dgm:prSet presAssocID="{922CE6E0-B650-45E7-9583-EC73606305AE}" presName="arrowAndChildren" presStyleCnt="0"/>
      <dgm:spPr/>
    </dgm:pt>
    <dgm:pt modelId="{692ECDEF-CE66-45BD-9AC4-D8DC23BA464D}" type="pres">
      <dgm:prSet presAssocID="{922CE6E0-B650-45E7-9583-EC73606305AE}" presName="parentTextArrow" presStyleLbl="node1" presStyleIdx="0" presStyleCnt="3"/>
      <dgm:spPr/>
    </dgm:pt>
    <dgm:pt modelId="{EAD75F29-9423-4ED3-86F1-B15A7AE5B2EB}" type="pres">
      <dgm:prSet presAssocID="{922CE6E0-B650-45E7-9583-EC73606305AE}" presName="arrow" presStyleLbl="node1" presStyleIdx="1" presStyleCnt="3"/>
      <dgm:spPr/>
    </dgm:pt>
    <dgm:pt modelId="{C03DCDFF-B994-4BD6-A5B2-68FB43B5DF63}" type="pres">
      <dgm:prSet presAssocID="{922CE6E0-B650-45E7-9583-EC73606305AE}" presName="descendantArrow" presStyleCnt="0"/>
      <dgm:spPr/>
    </dgm:pt>
    <dgm:pt modelId="{65CA0697-F9D7-4187-B264-107025E79842}" type="pres">
      <dgm:prSet presAssocID="{2B8042A6-D174-4E44-9D70-14524AA57F02}" presName="childTextArrow" presStyleLbl="fgAccFollowNode1" presStyleIdx="3" presStyleCnt="6">
        <dgm:presLayoutVars>
          <dgm:bulletEnabled val="1"/>
        </dgm:presLayoutVars>
      </dgm:prSet>
      <dgm:spPr/>
    </dgm:pt>
    <dgm:pt modelId="{A155FFA1-8386-4008-9310-82E90EE6B97F}" type="pres">
      <dgm:prSet presAssocID="{32B09755-332E-46CA-80E2-4F4437E36EEE}" presName="childTextArrow" presStyleLbl="fgAccFollowNode1" presStyleIdx="4" presStyleCnt="6">
        <dgm:presLayoutVars>
          <dgm:bulletEnabled val="1"/>
        </dgm:presLayoutVars>
      </dgm:prSet>
      <dgm:spPr/>
    </dgm:pt>
    <dgm:pt modelId="{4E0FC469-A69B-4796-81A6-1EBEF6000599}" type="pres">
      <dgm:prSet presAssocID="{60187173-70C9-4C81-AED3-E2683453F601}" presName="childTextArrow" presStyleLbl="fgAccFollowNode1" presStyleIdx="5" presStyleCnt="6">
        <dgm:presLayoutVars>
          <dgm:bulletEnabled val="1"/>
        </dgm:presLayoutVars>
      </dgm:prSet>
      <dgm:spPr/>
    </dgm:pt>
    <dgm:pt modelId="{25D1AB0F-5D66-4531-9D5C-5605537F4B2B}" type="pres">
      <dgm:prSet presAssocID="{AFADD56F-5843-4AFE-B0AA-074246F7F028}" presName="sp" presStyleCnt="0"/>
      <dgm:spPr/>
    </dgm:pt>
    <dgm:pt modelId="{9B214B4B-36B5-4601-9B2F-3FD8E9A85BB2}" type="pres">
      <dgm:prSet presAssocID="{77FDDC65-CE18-4921-BF07-788E26037684}" presName="arrowAndChildren" presStyleCnt="0"/>
      <dgm:spPr/>
    </dgm:pt>
    <dgm:pt modelId="{659CB308-4CAC-4167-9E09-A57AD8CCDBA2}" type="pres">
      <dgm:prSet presAssocID="{77FDDC65-CE18-4921-BF07-788E26037684}" presName="parentTextArrow" presStyleLbl="node1" presStyleIdx="2" presStyleCnt="3"/>
      <dgm:spPr/>
    </dgm:pt>
  </dgm:ptLst>
  <dgm:cxnLst>
    <dgm:cxn modelId="{470D0C0A-8452-490B-810E-CD54F04CB946}" type="presOf" srcId="{2B8042A6-D174-4E44-9D70-14524AA57F02}" destId="{65CA0697-F9D7-4187-B264-107025E79842}" srcOrd="0" destOrd="0" presId="urn:microsoft.com/office/officeart/2005/8/layout/process4"/>
    <dgm:cxn modelId="{937EE70C-E056-4520-BDA5-4DCA8A938B45}" type="presOf" srcId="{338377ED-6040-45AB-907F-8EEF787F6CA3}" destId="{AA6E3231-018F-41F0-A289-E4ED51639E86}" srcOrd="0" destOrd="0" presId="urn:microsoft.com/office/officeart/2005/8/layout/process4"/>
    <dgm:cxn modelId="{22B7581C-7735-4BA2-A016-EDAF0B7CA8CA}" type="presOf" srcId="{77FDDC65-CE18-4921-BF07-788E26037684}" destId="{659CB308-4CAC-4167-9E09-A57AD8CCDBA2}" srcOrd="0" destOrd="0" presId="urn:microsoft.com/office/officeart/2005/8/layout/process4"/>
    <dgm:cxn modelId="{4349FA30-DE2E-47EF-80BF-36CA4C2F8A88}" srcId="{922CE6E0-B650-45E7-9583-EC73606305AE}" destId="{2B8042A6-D174-4E44-9D70-14524AA57F02}" srcOrd="0" destOrd="0" parTransId="{486D949C-CEDC-4169-AFC5-0E3A99946E4B}" sibTransId="{96BEF5B8-0F87-42A8-811B-B4916AD0EFCC}"/>
    <dgm:cxn modelId="{AE737641-D3AA-48A6-8456-FB2D172A9FBF}" srcId="{32EB936F-BFBD-42FF-9B22-DA1EF1FED99D}" destId="{338377ED-6040-45AB-907F-8EEF787F6CA3}" srcOrd="0" destOrd="0" parTransId="{E1558A9D-E4BE-41D8-BD03-9F57A95A368E}" sibTransId="{9F113188-CD69-41DD-9E21-5019B046013C}"/>
    <dgm:cxn modelId="{52CFDA42-1D1A-4164-85D1-2DAC1B576FD5}" srcId="{922CE6E0-B650-45E7-9583-EC73606305AE}" destId="{32B09755-332E-46CA-80E2-4F4437E36EEE}" srcOrd="1" destOrd="0" parTransId="{127BD0C7-32B1-4AE9-B225-A8177C6EDC63}" sibTransId="{77428F1A-DB67-47CB-BEA0-F2F9B411E8B2}"/>
    <dgm:cxn modelId="{45DFC644-4672-4511-AD84-EB3BCC0A26C5}" srcId="{AAF6B318-8748-4E81-88C1-DCEBB885EBAE}" destId="{77FDDC65-CE18-4921-BF07-788E26037684}" srcOrd="0" destOrd="0" parTransId="{9DEBC05B-A653-4CC3-97E6-1263F0717E0D}" sibTransId="{AFADD56F-5843-4AFE-B0AA-074246F7F028}"/>
    <dgm:cxn modelId="{A17FE66B-DAD4-411C-837C-CEBBE86ABBED}" type="presOf" srcId="{B65BAFB8-F70F-46B0-8C20-B03BD21EE5C4}" destId="{0E002A70-353D-4B4F-BA33-AD1199EF6298}" srcOrd="0" destOrd="0" presId="urn:microsoft.com/office/officeart/2005/8/layout/process4"/>
    <dgm:cxn modelId="{FC472380-82DC-4D71-9D43-CCC298E35C8C}" type="presOf" srcId="{32B09755-332E-46CA-80E2-4F4437E36EEE}" destId="{A155FFA1-8386-4008-9310-82E90EE6B97F}" srcOrd="0" destOrd="0" presId="urn:microsoft.com/office/officeart/2005/8/layout/process4"/>
    <dgm:cxn modelId="{9A9FB48D-7CB4-4CE6-B88F-1E6340B7FAB7}" srcId="{922CE6E0-B650-45E7-9583-EC73606305AE}" destId="{60187173-70C9-4C81-AED3-E2683453F601}" srcOrd="2" destOrd="0" parTransId="{BAE0D584-721D-448D-AFD4-914D4E1CC19D}" sibTransId="{02A20015-F8F0-49A5-A189-F1862EE7B65C}"/>
    <dgm:cxn modelId="{36BE6C9F-8224-4169-B26D-589D416F8957}" type="presOf" srcId="{32EB936F-BFBD-42FF-9B22-DA1EF1FED99D}" destId="{A16EB98B-35E0-4B60-98CF-47073D6885FE}" srcOrd="0" destOrd="0" presId="urn:microsoft.com/office/officeart/2005/8/layout/process4"/>
    <dgm:cxn modelId="{DB68FA9F-B62E-45E0-811C-AD83E362CEE3}" type="presOf" srcId="{922CE6E0-B650-45E7-9583-EC73606305AE}" destId="{692ECDEF-CE66-45BD-9AC4-D8DC23BA464D}" srcOrd="0" destOrd="0" presId="urn:microsoft.com/office/officeart/2005/8/layout/process4"/>
    <dgm:cxn modelId="{6E96FE9F-86AD-4854-AF0F-F92DD022726F}" srcId="{32EB936F-BFBD-42FF-9B22-DA1EF1FED99D}" destId="{2E2D7726-F1E6-483D-95F1-DF1FF3A786A4}" srcOrd="1" destOrd="0" parTransId="{DD1D4A11-EFA4-4F4B-B0DD-BA69BCA2C770}" sibTransId="{711FDB8D-4DF6-4130-99CA-EF7E51E34915}"/>
    <dgm:cxn modelId="{9216C4B9-3D5B-4A01-894F-CBDD289462E3}" type="presOf" srcId="{2E2D7726-F1E6-483D-95F1-DF1FF3A786A4}" destId="{04ACA0AE-EBD8-47F1-86DE-77A7D0F0F89F}" srcOrd="0" destOrd="0" presId="urn:microsoft.com/office/officeart/2005/8/layout/process4"/>
    <dgm:cxn modelId="{BF3495BD-2B1E-4188-9DCB-A278C889F4DF}" type="presOf" srcId="{AAF6B318-8748-4E81-88C1-DCEBB885EBAE}" destId="{0F5E4399-67B2-41CC-AEA5-95AF3D75E971}" srcOrd="0" destOrd="0" presId="urn:microsoft.com/office/officeart/2005/8/layout/process4"/>
    <dgm:cxn modelId="{A6DFF0C1-8B23-4145-99A7-5295652F35AC}" srcId="{AAF6B318-8748-4E81-88C1-DCEBB885EBAE}" destId="{32EB936F-BFBD-42FF-9B22-DA1EF1FED99D}" srcOrd="2" destOrd="0" parTransId="{10301F41-582E-4D03-ADA2-6FE82292A4C5}" sibTransId="{8E453F26-C17F-41E7-A92B-33FFDE32BD54}"/>
    <dgm:cxn modelId="{314AD9C9-D09E-4231-A256-5579DF3D2F3B}" type="presOf" srcId="{32EB936F-BFBD-42FF-9B22-DA1EF1FED99D}" destId="{E19AE381-4070-4A1B-94D9-EDF70B2C6C27}" srcOrd="1" destOrd="0" presId="urn:microsoft.com/office/officeart/2005/8/layout/process4"/>
    <dgm:cxn modelId="{F83D01D7-57BB-4221-A99B-F97A31BA9DB6}" srcId="{32EB936F-BFBD-42FF-9B22-DA1EF1FED99D}" destId="{B65BAFB8-F70F-46B0-8C20-B03BD21EE5C4}" srcOrd="2" destOrd="0" parTransId="{27D59E04-D669-4517-8DC8-72E328C5C848}" sibTransId="{8D7948B8-D04C-41EC-A52E-5BA85FBE5E10}"/>
    <dgm:cxn modelId="{B38B63D9-37B7-4019-8C85-BACD8713CB7B}" type="presOf" srcId="{60187173-70C9-4C81-AED3-E2683453F601}" destId="{4E0FC469-A69B-4796-81A6-1EBEF6000599}" srcOrd="0" destOrd="0" presId="urn:microsoft.com/office/officeart/2005/8/layout/process4"/>
    <dgm:cxn modelId="{F32FFFD9-1CFE-4D55-A9DC-D519B4137932}" srcId="{AAF6B318-8748-4E81-88C1-DCEBB885EBAE}" destId="{922CE6E0-B650-45E7-9583-EC73606305AE}" srcOrd="1" destOrd="0" parTransId="{804630E1-3989-4BE5-8FF9-58EC227659BA}" sibTransId="{4FE4BCE4-683E-4488-B04D-BC3B049BD27B}"/>
    <dgm:cxn modelId="{AC1C44E2-479A-47B8-8DA2-EF4B96C76B36}" type="presOf" srcId="{922CE6E0-B650-45E7-9583-EC73606305AE}" destId="{EAD75F29-9423-4ED3-86F1-B15A7AE5B2EB}" srcOrd="1" destOrd="0" presId="urn:microsoft.com/office/officeart/2005/8/layout/process4"/>
    <dgm:cxn modelId="{820FE761-FB6F-4FB6-9FE7-103F81A5699B}" type="presParOf" srcId="{0F5E4399-67B2-41CC-AEA5-95AF3D75E971}" destId="{E1DC6E8F-DDF2-447D-A488-F39FE0BBFF81}" srcOrd="0" destOrd="0" presId="urn:microsoft.com/office/officeart/2005/8/layout/process4"/>
    <dgm:cxn modelId="{682FA170-E012-4483-9352-9F5BC7F90EC3}" type="presParOf" srcId="{E1DC6E8F-DDF2-447D-A488-F39FE0BBFF81}" destId="{A16EB98B-35E0-4B60-98CF-47073D6885FE}" srcOrd="0" destOrd="0" presId="urn:microsoft.com/office/officeart/2005/8/layout/process4"/>
    <dgm:cxn modelId="{B738B715-3E6D-4C08-948E-6628DD7EB147}" type="presParOf" srcId="{E1DC6E8F-DDF2-447D-A488-F39FE0BBFF81}" destId="{E19AE381-4070-4A1B-94D9-EDF70B2C6C27}" srcOrd="1" destOrd="0" presId="urn:microsoft.com/office/officeart/2005/8/layout/process4"/>
    <dgm:cxn modelId="{1C157B2F-6EE5-4CB1-BA98-2D3FDEC4463E}" type="presParOf" srcId="{E1DC6E8F-DDF2-447D-A488-F39FE0BBFF81}" destId="{3DC2FB44-5287-447B-9FC4-393CB7B82439}" srcOrd="2" destOrd="0" presId="urn:microsoft.com/office/officeart/2005/8/layout/process4"/>
    <dgm:cxn modelId="{3DB47BCC-BA04-4EB2-8AC3-F52D4BC18A95}" type="presParOf" srcId="{3DC2FB44-5287-447B-9FC4-393CB7B82439}" destId="{AA6E3231-018F-41F0-A289-E4ED51639E86}" srcOrd="0" destOrd="0" presId="urn:microsoft.com/office/officeart/2005/8/layout/process4"/>
    <dgm:cxn modelId="{A115DE1E-FC33-43AD-AA2F-A21E720EB8F7}" type="presParOf" srcId="{3DC2FB44-5287-447B-9FC4-393CB7B82439}" destId="{04ACA0AE-EBD8-47F1-86DE-77A7D0F0F89F}" srcOrd="1" destOrd="0" presId="urn:microsoft.com/office/officeart/2005/8/layout/process4"/>
    <dgm:cxn modelId="{234F89EB-2F38-4D68-9B7E-5C13E8629A30}" type="presParOf" srcId="{3DC2FB44-5287-447B-9FC4-393CB7B82439}" destId="{0E002A70-353D-4B4F-BA33-AD1199EF6298}" srcOrd="2" destOrd="0" presId="urn:microsoft.com/office/officeart/2005/8/layout/process4"/>
    <dgm:cxn modelId="{5364D992-0A1C-44DA-8BDF-45165649F82F}" type="presParOf" srcId="{0F5E4399-67B2-41CC-AEA5-95AF3D75E971}" destId="{16C7B7C4-54B9-44C5-B6BD-B0BA5A256F54}" srcOrd="1" destOrd="0" presId="urn:microsoft.com/office/officeart/2005/8/layout/process4"/>
    <dgm:cxn modelId="{6132E5EB-7FF7-46FB-AE8A-30BAC369E5E3}" type="presParOf" srcId="{0F5E4399-67B2-41CC-AEA5-95AF3D75E971}" destId="{CD1B7982-5531-4D84-BFD9-5B7136210824}" srcOrd="2" destOrd="0" presId="urn:microsoft.com/office/officeart/2005/8/layout/process4"/>
    <dgm:cxn modelId="{B9B55F72-5B1B-46CE-8169-030A27962EE2}" type="presParOf" srcId="{CD1B7982-5531-4D84-BFD9-5B7136210824}" destId="{692ECDEF-CE66-45BD-9AC4-D8DC23BA464D}" srcOrd="0" destOrd="0" presId="urn:microsoft.com/office/officeart/2005/8/layout/process4"/>
    <dgm:cxn modelId="{01213ACC-5B65-4B70-B6BF-99F596819798}" type="presParOf" srcId="{CD1B7982-5531-4D84-BFD9-5B7136210824}" destId="{EAD75F29-9423-4ED3-86F1-B15A7AE5B2EB}" srcOrd="1" destOrd="0" presId="urn:microsoft.com/office/officeart/2005/8/layout/process4"/>
    <dgm:cxn modelId="{5F078861-A86C-49E2-9784-13A96D7A2C7E}" type="presParOf" srcId="{CD1B7982-5531-4D84-BFD9-5B7136210824}" destId="{C03DCDFF-B994-4BD6-A5B2-68FB43B5DF63}" srcOrd="2" destOrd="0" presId="urn:microsoft.com/office/officeart/2005/8/layout/process4"/>
    <dgm:cxn modelId="{29F8885A-BCD4-4D06-B63D-5674888989D8}" type="presParOf" srcId="{C03DCDFF-B994-4BD6-A5B2-68FB43B5DF63}" destId="{65CA0697-F9D7-4187-B264-107025E79842}" srcOrd="0" destOrd="0" presId="urn:microsoft.com/office/officeart/2005/8/layout/process4"/>
    <dgm:cxn modelId="{68DAE0A6-0BB1-4297-BB18-128B21FE03F1}" type="presParOf" srcId="{C03DCDFF-B994-4BD6-A5B2-68FB43B5DF63}" destId="{A155FFA1-8386-4008-9310-82E90EE6B97F}" srcOrd="1" destOrd="0" presId="urn:microsoft.com/office/officeart/2005/8/layout/process4"/>
    <dgm:cxn modelId="{6E1B5C76-2305-492C-BD10-A8012394F9F6}" type="presParOf" srcId="{C03DCDFF-B994-4BD6-A5B2-68FB43B5DF63}" destId="{4E0FC469-A69B-4796-81A6-1EBEF6000599}" srcOrd="2" destOrd="0" presId="urn:microsoft.com/office/officeart/2005/8/layout/process4"/>
    <dgm:cxn modelId="{D8C0B5E6-2CD7-4ACE-AA4E-5F56970EA700}" type="presParOf" srcId="{0F5E4399-67B2-41CC-AEA5-95AF3D75E971}" destId="{25D1AB0F-5D66-4531-9D5C-5605537F4B2B}" srcOrd="3" destOrd="0" presId="urn:microsoft.com/office/officeart/2005/8/layout/process4"/>
    <dgm:cxn modelId="{F3A150B8-C6EC-4274-9090-F53537D63378}" type="presParOf" srcId="{0F5E4399-67B2-41CC-AEA5-95AF3D75E971}" destId="{9B214B4B-36B5-4601-9B2F-3FD8E9A85BB2}" srcOrd="4" destOrd="0" presId="urn:microsoft.com/office/officeart/2005/8/layout/process4"/>
    <dgm:cxn modelId="{8F2976AA-493A-47A8-AFD1-AB99478D71E7}" type="presParOf" srcId="{9B214B4B-36B5-4601-9B2F-3FD8E9A85BB2}" destId="{659CB308-4CAC-4167-9E09-A57AD8CCDBA2}"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5F7DDE-D3BC-4984-B18E-B5BB9071EE95}" type="doc">
      <dgm:prSet loTypeId="urn:microsoft.com/office/officeart/2005/8/layout/process4" loCatId="process" qsTypeId="urn:microsoft.com/office/officeart/2005/8/quickstyle/simple2" qsCatId="simple" csTypeId="urn:microsoft.com/office/officeart/2005/8/colors/colorful2" csCatId="colorful"/>
      <dgm:spPr/>
      <dgm:t>
        <a:bodyPr/>
        <a:lstStyle/>
        <a:p>
          <a:endParaRPr lang="en-US"/>
        </a:p>
      </dgm:t>
    </dgm:pt>
    <dgm:pt modelId="{073DD397-A75D-4B7F-B17F-6D8D354075CB}">
      <dgm:prSet/>
      <dgm:spPr/>
      <dgm:t>
        <a:bodyPr/>
        <a:lstStyle/>
        <a:p>
          <a:r>
            <a:rPr lang="en-IN" b="1" i="0"/>
            <a:t>The Essentials of DNS</a:t>
          </a:r>
          <a:endParaRPr lang="en-US"/>
        </a:p>
      </dgm:t>
    </dgm:pt>
    <dgm:pt modelId="{69C788E4-95CC-4A62-8125-3D40EE2B4035}" type="parTrans" cxnId="{47332AF1-8AB2-4CCB-AFDB-8CFC72029129}">
      <dgm:prSet/>
      <dgm:spPr/>
      <dgm:t>
        <a:bodyPr/>
        <a:lstStyle/>
        <a:p>
          <a:endParaRPr lang="en-US"/>
        </a:p>
      </dgm:t>
    </dgm:pt>
    <dgm:pt modelId="{C93803D7-D161-407A-BBCB-7E10392047B6}" type="sibTrans" cxnId="{47332AF1-8AB2-4CCB-AFDB-8CFC72029129}">
      <dgm:prSet/>
      <dgm:spPr/>
      <dgm:t>
        <a:bodyPr/>
        <a:lstStyle/>
        <a:p>
          <a:endParaRPr lang="en-US"/>
        </a:p>
      </dgm:t>
    </dgm:pt>
    <dgm:pt modelId="{DEF23684-9308-4051-91E6-32311478A004}">
      <dgm:prSet/>
      <dgm:spPr/>
      <dgm:t>
        <a:bodyPr/>
        <a:lstStyle/>
        <a:p>
          <a:r>
            <a:rPr lang="en-US"/>
            <a:t>Some time recently plunging into DNS enumeration, it's fundamental to get a handle on the basics of the Domain Name System. DNS connects user-friendly space names to the numerical IP addresses that computers and servers get it. This interpretation empowers clients to get to websites and services without the got to keep in mind complex IP addresses.</a:t>
          </a:r>
        </a:p>
      </dgm:t>
    </dgm:pt>
    <dgm:pt modelId="{A68D8AAE-C3C3-4A89-9701-D4DCDC8AED07}" type="parTrans" cxnId="{2DDB87A8-AFFA-4A80-8C30-2427857A0A75}">
      <dgm:prSet/>
      <dgm:spPr/>
      <dgm:t>
        <a:bodyPr/>
        <a:lstStyle/>
        <a:p>
          <a:endParaRPr lang="en-US"/>
        </a:p>
      </dgm:t>
    </dgm:pt>
    <dgm:pt modelId="{56DFCC97-0167-44BD-AE80-FDCE5F700F34}" type="sibTrans" cxnId="{2DDB87A8-AFFA-4A80-8C30-2427857A0A75}">
      <dgm:prSet/>
      <dgm:spPr/>
      <dgm:t>
        <a:bodyPr/>
        <a:lstStyle/>
        <a:p>
          <a:endParaRPr lang="en-US"/>
        </a:p>
      </dgm:t>
    </dgm:pt>
    <dgm:pt modelId="{0A8C8208-BE82-48B8-AEA6-0C4E3F069FA0}">
      <dgm:prSet/>
      <dgm:spPr/>
      <dgm:t>
        <a:bodyPr/>
        <a:lstStyle/>
        <a:p>
          <a:r>
            <a:rPr lang="en-US"/>
            <a:t>When a client enters a domain title in their browser, the DNS resolver queries the DNS servers to discover the corresponding IP address. This iterative handle includes numerous DNS servers working together to supply the accurate IP address to the resolver.</a:t>
          </a:r>
        </a:p>
      </dgm:t>
    </dgm:pt>
    <dgm:pt modelId="{CFE7C3BF-536E-4123-91BF-B48E92CE4914}" type="parTrans" cxnId="{2777B631-D7CD-47DE-B776-49B3896EE2F3}">
      <dgm:prSet/>
      <dgm:spPr/>
      <dgm:t>
        <a:bodyPr/>
        <a:lstStyle/>
        <a:p>
          <a:endParaRPr lang="en-US"/>
        </a:p>
      </dgm:t>
    </dgm:pt>
    <dgm:pt modelId="{6F39A763-54EF-4B73-8557-92E4AE724528}" type="sibTrans" cxnId="{2777B631-D7CD-47DE-B776-49B3896EE2F3}">
      <dgm:prSet/>
      <dgm:spPr/>
      <dgm:t>
        <a:bodyPr/>
        <a:lstStyle/>
        <a:p>
          <a:endParaRPr lang="en-US"/>
        </a:p>
      </dgm:t>
    </dgm:pt>
    <dgm:pt modelId="{D20B34B3-ECA8-4CDA-92A3-08D8F30873F2}">
      <dgm:prSet/>
      <dgm:spPr/>
      <dgm:t>
        <a:bodyPr/>
        <a:lstStyle/>
        <a:p>
          <a:r>
            <a:rPr lang="en-US"/>
            <a:t>Within the evolving scene of cybersecurity, remaining ahead of potential dangers is basic. DNS enumeration serves as an update on the intricate interaction between innovation and security. As organizations tackle the control of digital change, they must at the same time brace their guards against advancing attack vectors.</a:t>
          </a:r>
        </a:p>
      </dgm:t>
    </dgm:pt>
    <dgm:pt modelId="{6053AE66-947C-4816-9492-584CE8F8D0DA}" type="parTrans" cxnId="{0233BAD2-61FE-44C6-91EA-55241DA0ABEF}">
      <dgm:prSet/>
      <dgm:spPr/>
      <dgm:t>
        <a:bodyPr/>
        <a:lstStyle/>
        <a:p>
          <a:endParaRPr lang="en-US"/>
        </a:p>
      </dgm:t>
    </dgm:pt>
    <dgm:pt modelId="{40D178A6-E68B-4D9F-B527-5B3EFCE55239}" type="sibTrans" cxnId="{0233BAD2-61FE-44C6-91EA-55241DA0ABEF}">
      <dgm:prSet/>
      <dgm:spPr/>
      <dgm:t>
        <a:bodyPr/>
        <a:lstStyle/>
        <a:p>
          <a:endParaRPr lang="en-US"/>
        </a:p>
      </dgm:t>
    </dgm:pt>
    <dgm:pt modelId="{38BD32D9-FEE9-4336-8807-01EE4483C518}" type="pres">
      <dgm:prSet presAssocID="{115F7DDE-D3BC-4984-B18E-B5BB9071EE95}" presName="Name0" presStyleCnt="0">
        <dgm:presLayoutVars>
          <dgm:dir/>
          <dgm:animLvl val="lvl"/>
          <dgm:resizeHandles val="exact"/>
        </dgm:presLayoutVars>
      </dgm:prSet>
      <dgm:spPr/>
    </dgm:pt>
    <dgm:pt modelId="{5225C578-1D45-4081-BB89-2EE1A08EEFC7}" type="pres">
      <dgm:prSet presAssocID="{073DD397-A75D-4B7F-B17F-6D8D354075CB}" presName="boxAndChildren" presStyleCnt="0"/>
      <dgm:spPr/>
    </dgm:pt>
    <dgm:pt modelId="{D135ECC2-44AF-410D-BE32-3FA5F57B52D9}" type="pres">
      <dgm:prSet presAssocID="{073DD397-A75D-4B7F-B17F-6D8D354075CB}" presName="parentTextBox" presStyleLbl="node1" presStyleIdx="0" presStyleCnt="1"/>
      <dgm:spPr/>
    </dgm:pt>
    <dgm:pt modelId="{E9F680CC-FA97-4540-915C-4FBC1D6E5696}" type="pres">
      <dgm:prSet presAssocID="{073DD397-A75D-4B7F-B17F-6D8D354075CB}" presName="entireBox" presStyleLbl="node1" presStyleIdx="0" presStyleCnt="1"/>
      <dgm:spPr/>
    </dgm:pt>
    <dgm:pt modelId="{EED83E88-A7BB-4043-A35E-EAECF20B535B}" type="pres">
      <dgm:prSet presAssocID="{073DD397-A75D-4B7F-B17F-6D8D354075CB}" presName="descendantBox" presStyleCnt="0"/>
      <dgm:spPr/>
    </dgm:pt>
    <dgm:pt modelId="{53E793EB-1E0C-4818-AEE3-41CA20833B26}" type="pres">
      <dgm:prSet presAssocID="{DEF23684-9308-4051-91E6-32311478A004}" presName="childTextBox" presStyleLbl="fgAccFollowNode1" presStyleIdx="0" presStyleCnt="3">
        <dgm:presLayoutVars>
          <dgm:bulletEnabled val="1"/>
        </dgm:presLayoutVars>
      </dgm:prSet>
      <dgm:spPr/>
    </dgm:pt>
    <dgm:pt modelId="{CFDC770C-441B-437C-A126-1BE4160030A6}" type="pres">
      <dgm:prSet presAssocID="{0A8C8208-BE82-48B8-AEA6-0C4E3F069FA0}" presName="childTextBox" presStyleLbl="fgAccFollowNode1" presStyleIdx="1" presStyleCnt="3">
        <dgm:presLayoutVars>
          <dgm:bulletEnabled val="1"/>
        </dgm:presLayoutVars>
      </dgm:prSet>
      <dgm:spPr/>
    </dgm:pt>
    <dgm:pt modelId="{C1A5DA7D-1F79-4DFA-9FC5-CA326DD54FD5}" type="pres">
      <dgm:prSet presAssocID="{D20B34B3-ECA8-4CDA-92A3-08D8F30873F2}" presName="childTextBox" presStyleLbl="fgAccFollowNode1" presStyleIdx="2" presStyleCnt="3">
        <dgm:presLayoutVars>
          <dgm:bulletEnabled val="1"/>
        </dgm:presLayoutVars>
      </dgm:prSet>
      <dgm:spPr/>
    </dgm:pt>
  </dgm:ptLst>
  <dgm:cxnLst>
    <dgm:cxn modelId="{5271FA02-2C27-486B-8785-C3F10A3F8100}" type="presOf" srcId="{115F7DDE-D3BC-4984-B18E-B5BB9071EE95}" destId="{38BD32D9-FEE9-4336-8807-01EE4483C518}" srcOrd="0" destOrd="0" presId="urn:microsoft.com/office/officeart/2005/8/layout/process4"/>
    <dgm:cxn modelId="{AA55AD22-0D32-42E0-A3D1-D9C9F222B20F}" type="presOf" srcId="{0A8C8208-BE82-48B8-AEA6-0C4E3F069FA0}" destId="{CFDC770C-441B-437C-A126-1BE4160030A6}" srcOrd="0" destOrd="0" presId="urn:microsoft.com/office/officeart/2005/8/layout/process4"/>
    <dgm:cxn modelId="{812DA730-91FC-4BB8-A511-1E1F6D0ABB58}" type="presOf" srcId="{073DD397-A75D-4B7F-B17F-6D8D354075CB}" destId="{E9F680CC-FA97-4540-915C-4FBC1D6E5696}" srcOrd="1" destOrd="0" presId="urn:microsoft.com/office/officeart/2005/8/layout/process4"/>
    <dgm:cxn modelId="{2777B631-D7CD-47DE-B776-49B3896EE2F3}" srcId="{073DD397-A75D-4B7F-B17F-6D8D354075CB}" destId="{0A8C8208-BE82-48B8-AEA6-0C4E3F069FA0}" srcOrd="1" destOrd="0" parTransId="{CFE7C3BF-536E-4123-91BF-B48E92CE4914}" sibTransId="{6F39A763-54EF-4B73-8557-92E4AE724528}"/>
    <dgm:cxn modelId="{F1478D7F-9B81-482E-8B5F-A453B7A11C53}" type="presOf" srcId="{073DD397-A75D-4B7F-B17F-6D8D354075CB}" destId="{D135ECC2-44AF-410D-BE32-3FA5F57B52D9}" srcOrd="0" destOrd="0" presId="urn:microsoft.com/office/officeart/2005/8/layout/process4"/>
    <dgm:cxn modelId="{8BBC9598-CE13-417C-BEDF-0D46FC195F11}" type="presOf" srcId="{D20B34B3-ECA8-4CDA-92A3-08D8F30873F2}" destId="{C1A5DA7D-1F79-4DFA-9FC5-CA326DD54FD5}" srcOrd="0" destOrd="0" presId="urn:microsoft.com/office/officeart/2005/8/layout/process4"/>
    <dgm:cxn modelId="{2DDB87A8-AFFA-4A80-8C30-2427857A0A75}" srcId="{073DD397-A75D-4B7F-B17F-6D8D354075CB}" destId="{DEF23684-9308-4051-91E6-32311478A004}" srcOrd="0" destOrd="0" parTransId="{A68D8AAE-C3C3-4A89-9701-D4DCDC8AED07}" sibTransId="{56DFCC97-0167-44BD-AE80-FDCE5F700F34}"/>
    <dgm:cxn modelId="{A246ABC3-7BA5-4792-9822-6A96D845867E}" type="presOf" srcId="{DEF23684-9308-4051-91E6-32311478A004}" destId="{53E793EB-1E0C-4818-AEE3-41CA20833B26}" srcOrd="0" destOrd="0" presId="urn:microsoft.com/office/officeart/2005/8/layout/process4"/>
    <dgm:cxn modelId="{0233BAD2-61FE-44C6-91EA-55241DA0ABEF}" srcId="{073DD397-A75D-4B7F-B17F-6D8D354075CB}" destId="{D20B34B3-ECA8-4CDA-92A3-08D8F30873F2}" srcOrd="2" destOrd="0" parTransId="{6053AE66-947C-4816-9492-584CE8F8D0DA}" sibTransId="{40D178A6-E68B-4D9F-B527-5B3EFCE55239}"/>
    <dgm:cxn modelId="{47332AF1-8AB2-4CCB-AFDB-8CFC72029129}" srcId="{115F7DDE-D3BC-4984-B18E-B5BB9071EE95}" destId="{073DD397-A75D-4B7F-B17F-6D8D354075CB}" srcOrd="0" destOrd="0" parTransId="{69C788E4-95CC-4A62-8125-3D40EE2B4035}" sibTransId="{C93803D7-D161-407A-BBCB-7E10392047B6}"/>
    <dgm:cxn modelId="{1E052A24-8C20-404D-AC48-7EE8FE7EAF85}" type="presParOf" srcId="{38BD32D9-FEE9-4336-8807-01EE4483C518}" destId="{5225C578-1D45-4081-BB89-2EE1A08EEFC7}" srcOrd="0" destOrd="0" presId="urn:microsoft.com/office/officeart/2005/8/layout/process4"/>
    <dgm:cxn modelId="{FC2D81F7-093D-45C1-B6B0-0074CF4236D6}" type="presParOf" srcId="{5225C578-1D45-4081-BB89-2EE1A08EEFC7}" destId="{D135ECC2-44AF-410D-BE32-3FA5F57B52D9}" srcOrd="0" destOrd="0" presId="urn:microsoft.com/office/officeart/2005/8/layout/process4"/>
    <dgm:cxn modelId="{35AABF45-38A8-4096-A6C2-32230901ADDE}" type="presParOf" srcId="{5225C578-1D45-4081-BB89-2EE1A08EEFC7}" destId="{E9F680CC-FA97-4540-915C-4FBC1D6E5696}" srcOrd="1" destOrd="0" presId="urn:microsoft.com/office/officeart/2005/8/layout/process4"/>
    <dgm:cxn modelId="{66E78557-58F7-4F07-98CB-125ED45E6F37}" type="presParOf" srcId="{5225C578-1D45-4081-BB89-2EE1A08EEFC7}" destId="{EED83E88-A7BB-4043-A35E-EAECF20B535B}" srcOrd="2" destOrd="0" presId="urn:microsoft.com/office/officeart/2005/8/layout/process4"/>
    <dgm:cxn modelId="{27F96C1A-78B8-4ADB-BAF1-5C8234ED5147}" type="presParOf" srcId="{EED83E88-A7BB-4043-A35E-EAECF20B535B}" destId="{53E793EB-1E0C-4818-AEE3-41CA20833B26}" srcOrd="0" destOrd="0" presId="urn:microsoft.com/office/officeart/2005/8/layout/process4"/>
    <dgm:cxn modelId="{320F62B7-C710-463B-9D34-958A3E18B2CE}" type="presParOf" srcId="{EED83E88-A7BB-4043-A35E-EAECF20B535B}" destId="{CFDC770C-441B-437C-A126-1BE4160030A6}" srcOrd="1" destOrd="0" presId="urn:microsoft.com/office/officeart/2005/8/layout/process4"/>
    <dgm:cxn modelId="{C08C0551-30D4-4E11-800A-E4691F44F1D6}" type="presParOf" srcId="{EED83E88-A7BB-4043-A35E-EAECF20B535B}" destId="{C1A5DA7D-1F79-4DFA-9FC5-CA326DD54FD5}" srcOrd="2"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4F21BF-7532-4052-925F-9204BD269DB7}"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B7FB41B2-7A7F-4C74-9CBA-35E9EC97D239}">
      <dgm:prSet/>
      <dgm:spPr/>
      <dgm:t>
        <a:bodyPr/>
        <a:lstStyle/>
        <a:p>
          <a:r>
            <a:rPr lang="en-IN" b="1" i="0"/>
            <a:t>The Essentials of DNS</a:t>
          </a:r>
          <a:endParaRPr lang="en-US"/>
        </a:p>
      </dgm:t>
    </dgm:pt>
    <dgm:pt modelId="{51889216-7F3B-4052-9189-5C1EE4BDEE84}" type="parTrans" cxnId="{9FA743DE-E810-4D40-A759-117252C9AEC4}">
      <dgm:prSet/>
      <dgm:spPr/>
      <dgm:t>
        <a:bodyPr/>
        <a:lstStyle/>
        <a:p>
          <a:endParaRPr lang="en-US"/>
        </a:p>
      </dgm:t>
    </dgm:pt>
    <dgm:pt modelId="{CDDAC801-380E-46C7-AE69-3359B39BE405}" type="sibTrans" cxnId="{9FA743DE-E810-4D40-A759-117252C9AEC4}">
      <dgm:prSet/>
      <dgm:spPr/>
      <dgm:t>
        <a:bodyPr/>
        <a:lstStyle/>
        <a:p>
          <a:endParaRPr lang="en-US"/>
        </a:p>
      </dgm:t>
    </dgm:pt>
    <dgm:pt modelId="{BFA84F8E-4F74-43BC-9A8A-7F61DAB23B54}">
      <dgm:prSet/>
      <dgm:spPr/>
      <dgm:t>
        <a:bodyPr/>
        <a:lstStyle/>
        <a:p>
          <a:r>
            <a:rPr lang="en-US"/>
            <a:t>By supporting a culture of cybersecurity awareness, organizations can enable their groups to recognize the signs of enumeration attempts, phishing attacks, and other malevolent activities. Customary preparation sessions and instructive initiatives can go a long way in preparing workers with the information to create informed choices when interacting online.</a:t>
          </a:r>
        </a:p>
      </dgm:t>
    </dgm:pt>
    <dgm:pt modelId="{4A3FE35C-54B1-4333-925B-9404ECB79036}" type="parTrans" cxnId="{743D02EA-082B-42A6-8B4F-54CC924D5055}">
      <dgm:prSet/>
      <dgm:spPr/>
      <dgm:t>
        <a:bodyPr/>
        <a:lstStyle/>
        <a:p>
          <a:endParaRPr lang="en-US"/>
        </a:p>
      </dgm:t>
    </dgm:pt>
    <dgm:pt modelId="{2890EB32-E6BF-4502-B6FE-7C7AF1A351C7}" type="sibTrans" cxnId="{743D02EA-082B-42A6-8B4F-54CC924D5055}">
      <dgm:prSet/>
      <dgm:spPr/>
      <dgm:t>
        <a:bodyPr/>
        <a:lstStyle/>
        <a:p>
          <a:endParaRPr lang="en-US"/>
        </a:p>
      </dgm:t>
    </dgm:pt>
    <dgm:pt modelId="{9011D9B2-2A36-4375-A40D-96A1BEBB4BD3}">
      <dgm:prSet/>
      <dgm:spPr/>
      <dgm:t>
        <a:bodyPr/>
        <a:lstStyle/>
        <a:p>
          <a:r>
            <a:rPr lang="en-US"/>
            <a:t>Besides, collaboration inside the cybersecurity community is priceless. Sharing experiences, risk insights, and best-hones can help organizations collectively build a stronger defense against DNS enumeration and other cyber dangers. Cybersecurity conferences, online gatherings, and information-sharing stages give valuable avenues for this collaboration.</a:t>
          </a:r>
        </a:p>
      </dgm:t>
    </dgm:pt>
    <dgm:pt modelId="{5B13F350-FF2A-44C0-B6F8-B000EF9E4615}" type="parTrans" cxnId="{2A5B9F49-55B4-439D-9B1A-C1409014AF4E}">
      <dgm:prSet/>
      <dgm:spPr/>
      <dgm:t>
        <a:bodyPr/>
        <a:lstStyle/>
        <a:p>
          <a:endParaRPr lang="en-US"/>
        </a:p>
      </dgm:t>
    </dgm:pt>
    <dgm:pt modelId="{473E3076-3BA9-4264-AC63-5EA9DB97F031}" type="sibTrans" cxnId="{2A5B9F49-55B4-439D-9B1A-C1409014AF4E}">
      <dgm:prSet/>
      <dgm:spPr/>
      <dgm:t>
        <a:bodyPr/>
        <a:lstStyle/>
        <a:p>
          <a:endParaRPr lang="en-US"/>
        </a:p>
      </dgm:t>
    </dgm:pt>
    <dgm:pt modelId="{FA619A76-63A3-4484-8FB7-64CE59BF8B20}" type="pres">
      <dgm:prSet presAssocID="{544F21BF-7532-4052-925F-9204BD269DB7}" presName="hierChild1" presStyleCnt="0">
        <dgm:presLayoutVars>
          <dgm:chPref val="1"/>
          <dgm:dir/>
          <dgm:animOne val="branch"/>
          <dgm:animLvl val="lvl"/>
          <dgm:resizeHandles/>
        </dgm:presLayoutVars>
      </dgm:prSet>
      <dgm:spPr/>
    </dgm:pt>
    <dgm:pt modelId="{E6580F95-6FDE-4D2E-8838-6781E345368F}" type="pres">
      <dgm:prSet presAssocID="{B7FB41B2-7A7F-4C74-9CBA-35E9EC97D239}" presName="hierRoot1" presStyleCnt="0"/>
      <dgm:spPr/>
    </dgm:pt>
    <dgm:pt modelId="{F9A28774-3972-4F9E-80B1-44697608E93D}" type="pres">
      <dgm:prSet presAssocID="{B7FB41B2-7A7F-4C74-9CBA-35E9EC97D239}" presName="composite" presStyleCnt="0"/>
      <dgm:spPr/>
    </dgm:pt>
    <dgm:pt modelId="{AF0CB485-12A5-4757-9FBE-DCA7CCD8B1AC}" type="pres">
      <dgm:prSet presAssocID="{B7FB41B2-7A7F-4C74-9CBA-35E9EC97D239}" presName="background" presStyleLbl="node0" presStyleIdx="0" presStyleCnt="1"/>
      <dgm:spPr/>
    </dgm:pt>
    <dgm:pt modelId="{E026DBC2-17BD-4219-A719-E207443DAB33}" type="pres">
      <dgm:prSet presAssocID="{B7FB41B2-7A7F-4C74-9CBA-35E9EC97D239}" presName="text" presStyleLbl="fgAcc0" presStyleIdx="0" presStyleCnt="1">
        <dgm:presLayoutVars>
          <dgm:chPref val="3"/>
        </dgm:presLayoutVars>
      </dgm:prSet>
      <dgm:spPr/>
    </dgm:pt>
    <dgm:pt modelId="{8235ABF6-3ABC-44A7-9B48-782416000DCD}" type="pres">
      <dgm:prSet presAssocID="{B7FB41B2-7A7F-4C74-9CBA-35E9EC97D239}" presName="hierChild2" presStyleCnt="0"/>
      <dgm:spPr/>
    </dgm:pt>
    <dgm:pt modelId="{E372173C-3B01-4EE4-855B-73D1219BF068}" type="pres">
      <dgm:prSet presAssocID="{4A3FE35C-54B1-4333-925B-9404ECB79036}" presName="Name10" presStyleLbl="parChTrans1D2" presStyleIdx="0" presStyleCnt="2"/>
      <dgm:spPr/>
    </dgm:pt>
    <dgm:pt modelId="{E977C196-5475-47A7-8F69-0BCF86163F85}" type="pres">
      <dgm:prSet presAssocID="{BFA84F8E-4F74-43BC-9A8A-7F61DAB23B54}" presName="hierRoot2" presStyleCnt="0"/>
      <dgm:spPr/>
    </dgm:pt>
    <dgm:pt modelId="{87AC8A9D-A0C5-4591-8A00-E8AC04CB0DCB}" type="pres">
      <dgm:prSet presAssocID="{BFA84F8E-4F74-43BC-9A8A-7F61DAB23B54}" presName="composite2" presStyleCnt="0"/>
      <dgm:spPr/>
    </dgm:pt>
    <dgm:pt modelId="{1CDAA306-099C-4173-892E-61C32FFE5C14}" type="pres">
      <dgm:prSet presAssocID="{BFA84F8E-4F74-43BC-9A8A-7F61DAB23B54}" presName="background2" presStyleLbl="node2" presStyleIdx="0" presStyleCnt="2"/>
      <dgm:spPr/>
    </dgm:pt>
    <dgm:pt modelId="{7F9AC064-7F9E-424E-8D89-CD260B0337D4}" type="pres">
      <dgm:prSet presAssocID="{BFA84F8E-4F74-43BC-9A8A-7F61DAB23B54}" presName="text2" presStyleLbl="fgAcc2" presStyleIdx="0" presStyleCnt="2">
        <dgm:presLayoutVars>
          <dgm:chPref val="3"/>
        </dgm:presLayoutVars>
      </dgm:prSet>
      <dgm:spPr/>
    </dgm:pt>
    <dgm:pt modelId="{F253B17D-9AD7-4A53-A991-87BDF17412F3}" type="pres">
      <dgm:prSet presAssocID="{BFA84F8E-4F74-43BC-9A8A-7F61DAB23B54}" presName="hierChild3" presStyleCnt="0"/>
      <dgm:spPr/>
    </dgm:pt>
    <dgm:pt modelId="{A797B281-F525-461D-ABC4-0DAF854A055F}" type="pres">
      <dgm:prSet presAssocID="{5B13F350-FF2A-44C0-B6F8-B000EF9E4615}" presName="Name10" presStyleLbl="parChTrans1D2" presStyleIdx="1" presStyleCnt="2"/>
      <dgm:spPr/>
    </dgm:pt>
    <dgm:pt modelId="{2964F4A7-41A3-401C-92A9-846194779D5E}" type="pres">
      <dgm:prSet presAssocID="{9011D9B2-2A36-4375-A40D-96A1BEBB4BD3}" presName="hierRoot2" presStyleCnt="0"/>
      <dgm:spPr/>
    </dgm:pt>
    <dgm:pt modelId="{F6FECA53-BC48-446B-8474-27FADF042505}" type="pres">
      <dgm:prSet presAssocID="{9011D9B2-2A36-4375-A40D-96A1BEBB4BD3}" presName="composite2" presStyleCnt="0"/>
      <dgm:spPr/>
    </dgm:pt>
    <dgm:pt modelId="{1F2A4C76-100D-4F9F-A0C7-2D95A093CC4D}" type="pres">
      <dgm:prSet presAssocID="{9011D9B2-2A36-4375-A40D-96A1BEBB4BD3}" presName="background2" presStyleLbl="node2" presStyleIdx="1" presStyleCnt="2"/>
      <dgm:spPr/>
    </dgm:pt>
    <dgm:pt modelId="{067AE345-DD8B-4456-9B9D-8D4127DD5BE7}" type="pres">
      <dgm:prSet presAssocID="{9011D9B2-2A36-4375-A40D-96A1BEBB4BD3}" presName="text2" presStyleLbl="fgAcc2" presStyleIdx="1" presStyleCnt="2">
        <dgm:presLayoutVars>
          <dgm:chPref val="3"/>
        </dgm:presLayoutVars>
      </dgm:prSet>
      <dgm:spPr/>
    </dgm:pt>
    <dgm:pt modelId="{451DBF31-2F02-4293-A2A0-1CB53678237F}" type="pres">
      <dgm:prSet presAssocID="{9011D9B2-2A36-4375-A40D-96A1BEBB4BD3}" presName="hierChild3" presStyleCnt="0"/>
      <dgm:spPr/>
    </dgm:pt>
  </dgm:ptLst>
  <dgm:cxnLst>
    <dgm:cxn modelId="{93707A5D-56D3-495C-89F5-CCE11F2C691A}" type="presOf" srcId="{4A3FE35C-54B1-4333-925B-9404ECB79036}" destId="{E372173C-3B01-4EE4-855B-73D1219BF068}" srcOrd="0" destOrd="0" presId="urn:microsoft.com/office/officeart/2005/8/layout/hierarchy1"/>
    <dgm:cxn modelId="{0B7EF244-A55D-41B9-A229-FD0F31E7B12C}" type="presOf" srcId="{BFA84F8E-4F74-43BC-9A8A-7F61DAB23B54}" destId="{7F9AC064-7F9E-424E-8D89-CD260B0337D4}" srcOrd="0" destOrd="0" presId="urn:microsoft.com/office/officeart/2005/8/layout/hierarchy1"/>
    <dgm:cxn modelId="{2A5B9F49-55B4-439D-9B1A-C1409014AF4E}" srcId="{B7FB41B2-7A7F-4C74-9CBA-35E9EC97D239}" destId="{9011D9B2-2A36-4375-A40D-96A1BEBB4BD3}" srcOrd="1" destOrd="0" parTransId="{5B13F350-FF2A-44C0-B6F8-B000EF9E4615}" sibTransId="{473E3076-3BA9-4264-AC63-5EA9DB97F031}"/>
    <dgm:cxn modelId="{F0FF9D8E-46A7-4C23-8E43-8CE1BB87A76A}" type="presOf" srcId="{544F21BF-7532-4052-925F-9204BD269DB7}" destId="{FA619A76-63A3-4484-8FB7-64CE59BF8B20}" srcOrd="0" destOrd="0" presId="urn:microsoft.com/office/officeart/2005/8/layout/hierarchy1"/>
    <dgm:cxn modelId="{C4B43698-15FB-4E90-BE3B-DA249808EA7A}" type="presOf" srcId="{B7FB41B2-7A7F-4C74-9CBA-35E9EC97D239}" destId="{E026DBC2-17BD-4219-A719-E207443DAB33}" srcOrd="0" destOrd="0" presId="urn:microsoft.com/office/officeart/2005/8/layout/hierarchy1"/>
    <dgm:cxn modelId="{78C679A3-9511-49DC-B449-A1A368AAC226}" type="presOf" srcId="{9011D9B2-2A36-4375-A40D-96A1BEBB4BD3}" destId="{067AE345-DD8B-4456-9B9D-8D4127DD5BE7}" srcOrd="0" destOrd="0" presId="urn:microsoft.com/office/officeart/2005/8/layout/hierarchy1"/>
    <dgm:cxn modelId="{4D2C1BAF-E0FE-4726-9954-D2543113E9C2}" type="presOf" srcId="{5B13F350-FF2A-44C0-B6F8-B000EF9E4615}" destId="{A797B281-F525-461D-ABC4-0DAF854A055F}" srcOrd="0" destOrd="0" presId="urn:microsoft.com/office/officeart/2005/8/layout/hierarchy1"/>
    <dgm:cxn modelId="{9FA743DE-E810-4D40-A759-117252C9AEC4}" srcId="{544F21BF-7532-4052-925F-9204BD269DB7}" destId="{B7FB41B2-7A7F-4C74-9CBA-35E9EC97D239}" srcOrd="0" destOrd="0" parTransId="{51889216-7F3B-4052-9189-5C1EE4BDEE84}" sibTransId="{CDDAC801-380E-46C7-AE69-3359B39BE405}"/>
    <dgm:cxn modelId="{743D02EA-082B-42A6-8B4F-54CC924D5055}" srcId="{B7FB41B2-7A7F-4C74-9CBA-35E9EC97D239}" destId="{BFA84F8E-4F74-43BC-9A8A-7F61DAB23B54}" srcOrd="0" destOrd="0" parTransId="{4A3FE35C-54B1-4333-925B-9404ECB79036}" sibTransId="{2890EB32-E6BF-4502-B6FE-7C7AF1A351C7}"/>
    <dgm:cxn modelId="{00938E2D-7D23-4E7B-9A81-5E338C348E55}" type="presParOf" srcId="{FA619A76-63A3-4484-8FB7-64CE59BF8B20}" destId="{E6580F95-6FDE-4D2E-8838-6781E345368F}" srcOrd="0" destOrd="0" presId="urn:microsoft.com/office/officeart/2005/8/layout/hierarchy1"/>
    <dgm:cxn modelId="{466DC92D-952B-48B2-9B52-D3E3667A7FEB}" type="presParOf" srcId="{E6580F95-6FDE-4D2E-8838-6781E345368F}" destId="{F9A28774-3972-4F9E-80B1-44697608E93D}" srcOrd="0" destOrd="0" presId="urn:microsoft.com/office/officeart/2005/8/layout/hierarchy1"/>
    <dgm:cxn modelId="{76B934E0-5230-4C81-8962-9E33E0700B41}" type="presParOf" srcId="{F9A28774-3972-4F9E-80B1-44697608E93D}" destId="{AF0CB485-12A5-4757-9FBE-DCA7CCD8B1AC}" srcOrd="0" destOrd="0" presId="urn:microsoft.com/office/officeart/2005/8/layout/hierarchy1"/>
    <dgm:cxn modelId="{89F3D137-8CA4-4198-86A4-2D1995CF0C2B}" type="presParOf" srcId="{F9A28774-3972-4F9E-80B1-44697608E93D}" destId="{E026DBC2-17BD-4219-A719-E207443DAB33}" srcOrd="1" destOrd="0" presId="urn:microsoft.com/office/officeart/2005/8/layout/hierarchy1"/>
    <dgm:cxn modelId="{1ABA7682-34C7-4A77-BAF3-589FBA0A4DAD}" type="presParOf" srcId="{E6580F95-6FDE-4D2E-8838-6781E345368F}" destId="{8235ABF6-3ABC-44A7-9B48-782416000DCD}" srcOrd="1" destOrd="0" presId="urn:microsoft.com/office/officeart/2005/8/layout/hierarchy1"/>
    <dgm:cxn modelId="{F5D2B1B2-8F9D-4E4B-A622-89F4D739C783}" type="presParOf" srcId="{8235ABF6-3ABC-44A7-9B48-782416000DCD}" destId="{E372173C-3B01-4EE4-855B-73D1219BF068}" srcOrd="0" destOrd="0" presId="urn:microsoft.com/office/officeart/2005/8/layout/hierarchy1"/>
    <dgm:cxn modelId="{0BBA642B-D3BA-4D3E-9954-E156EF77EAE6}" type="presParOf" srcId="{8235ABF6-3ABC-44A7-9B48-782416000DCD}" destId="{E977C196-5475-47A7-8F69-0BCF86163F85}" srcOrd="1" destOrd="0" presId="urn:microsoft.com/office/officeart/2005/8/layout/hierarchy1"/>
    <dgm:cxn modelId="{87C10C35-9C31-4CBB-ACF0-1ABE2C967A69}" type="presParOf" srcId="{E977C196-5475-47A7-8F69-0BCF86163F85}" destId="{87AC8A9D-A0C5-4591-8A00-E8AC04CB0DCB}" srcOrd="0" destOrd="0" presId="urn:microsoft.com/office/officeart/2005/8/layout/hierarchy1"/>
    <dgm:cxn modelId="{335F3CEA-BFA1-4CDC-B79B-ED89D806B23F}" type="presParOf" srcId="{87AC8A9D-A0C5-4591-8A00-E8AC04CB0DCB}" destId="{1CDAA306-099C-4173-892E-61C32FFE5C14}" srcOrd="0" destOrd="0" presId="urn:microsoft.com/office/officeart/2005/8/layout/hierarchy1"/>
    <dgm:cxn modelId="{410D0F59-C8D3-4A3A-AFFD-07B924DF3ADA}" type="presParOf" srcId="{87AC8A9D-A0C5-4591-8A00-E8AC04CB0DCB}" destId="{7F9AC064-7F9E-424E-8D89-CD260B0337D4}" srcOrd="1" destOrd="0" presId="urn:microsoft.com/office/officeart/2005/8/layout/hierarchy1"/>
    <dgm:cxn modelId="{7B97B277-0114-472C-BA66-EEF6B6728B5A}" type="presParOf" srcId="{E977C196-5475-47A7-8F69-0BCF86163F85}" destId="{F253B17D-9AD7-4A53-A991-87BDF17412F3}" srcOrd="1" destOrd="0" presId="urn:microsoft.com/office/officeart/2005/8/layout/hierarchy1"/>
    <dgm:cxn modelId="{8942E5CB-7FBD-4633-97DD-E4461AF655BB}" type="presParOf" srcId="{8235ABF6-3ABC-44A7-9B48-782416000DCD}" destId="{A797B281-F525-461D-ABC4-0DAF854A055F}" srcOrd="2" destOrd="0" presId="urn:microsoft.com/office/officeart/2005/8/layout/hierarchy1"/>
    <dgm:cxn modelId="{AF738AF2-6D61-455D-BBEE-51241ED068AD}" type="presParOf" srcId="{8235ABF6-3ABC-44A7-9B48-782416000DCD}" destId="{2964F4A7-41A3-401C-92A9-846194779D5E}" srcOrd="3" destOrd="0" presId="urn:microsoft.com/office/officeart/2005/8/layout/hierarchy1"/>
    <dgm:cxn modelId="{323B9FAD-75C6-4CA6-B641-5B1CA1675BE1}" type="presParOf" srcId="{2964F4A7-41A3-401C-92A9-846194779D5E}" destId="{F6FECA53-BC48-446B-8474-27FADF042505}" srcOrd="0" destOrd="0" presId="urn:microsoft.com/office/officeart/2005/8/layout/hierarchy1"/>
    <dgm:cxn modelId="{C0B322E3-81A6-4612-97AE-4698A62AF87C}" type="presParOf" srcId="{F6FECA53-BC48-446B-8474-27FADF042505}" destId="{1F2A4C76-100D-4F9F-A0C7-2D95A093CC4D}" srcOrd="0" destOrd="0" presId="urn:microsoft.com/office/officeart/2005/8/layout/hierarchy1"/>
    <dgm:cxn modelId="{6CE75A73-0825-4B33-A279-E0480DBE1102}" type="presParOf" srcId="{F6FECA53-BC48-446B-8474-27FADF042505}" destId="{067AE345-DD8B-4456-9B9D-8D4127DD5BE7}" srcOrd="1" destOrd="0" presId="urn:microsoft.com/office/officeart/2005/8/layout/hierarchy1"/>
    <dgm:cxn modelId="{83858F29-5530-491A-81AC-88D525136448}" type="presParOf" srcId="{2964F4A7-41A3-401C-92A9-846194779D5E}" destId="{451DBF31-2F02-4293-A2A0-1CB53678237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CA3FB4-717D-4F6B-BE27-FB541875F01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C8BE63C-ABD9-4439-A752-512EB15DC101}">
      <dgm:prSet/>
      <dgm:spPr/>
      <dgm:t>
        <a:bodyPr/>
        <a:lstStyle/>
        <a:p>
          <a:r>
            <a:rPr lang="en-US" b="1" i="0"/>
            <a:t>Inspirations Behind DNS Enumeration</a:t>
          </a:r>
          <a:endParaRPr lang="en-US"/>
        </a:p>
      </dgm:t>
    </dgm:pt>
    <dgm:pt modelId="{EC6C79D0-EBD1-4D2A-A109-AA1D5D9E7536}" type="parTrans" cxnId="{FE95C9FD-43B0-493D-B41D-03C1459E2DA4}">
      <dgm:prSet/>
      <dgm:spPr/>
      <dgm:t>
        <a:bodyPr/>
        <a:lstStyle/>
        <a:p>
          <a:endParaRPr lang="en-US"/>
        </a:p>
      </dgm:t>
    </dgm:pt>
    <dgm:pt modelId="{C21F1BF1-01EE-4C76-AD7A-ED81D8275D4F}" type="sibTrans" cxnId="{FE95C9FD-43B0-493D-B41D-03C1459E2DA4}">
      <dgm:prSet/>
      <dgm:spPr/>
      <dgm:t>
        <a:bodyPr/>
        <a:lstStyle/>
        <a:p>
          <a:endParaRPr lang="en-US"/>
        </a:p>
      </dgm:t>
    </dgm:pt>
    <dgm:pt modelId="{5332D4DC-AB86-4166-B8D7-A0FE0148FCA8}">
      <dgm:prSet/>
      <dgm:spPr/>
      <dgm:t>
        <a:bodyPr/>
        <a:lstStyle/>
        <a:p>
          <a:r>
            <a:rPr lang="en-US" b="0" i="0"/>
            <a:t>Whereas DNS enumeration can be utilized for authentic purposes like arranging examination and system administration, it's moreover a tool in the arms stockpile of cyber aggressors. Malicious actors utilize DNS enumeration to accumulate data for different evil exercises, counting</a:t>
          </a:r>
          <a:endParaRPr lang="en-US"/>
        </a:p>
      </dgm:t>
    </dgm:pt>
    <dgm:pt modelId="{09035C8B-324E-4674-85BF-3084ADDEAF0F}" type="parTrans" cxnId="{35A8C009-32AD-4B15-8689-9BD5EAFD36FE}">
      <dgm:prSet/>
      <dgm:spPr/>
      <dgm:t>
        <a:bodyPr/>
        <a:lstStyle/>
        <a:p>
          <a:endParaRPr lang="en-US"/>
        </a:p>
      </dgm:t>
    </dgm:pt>
    <dgm:pt modelId="{15722A3F-AE98-424D-95A5-8ED92596B971}" type="sibTrans" cxnId="{35A8C009-32AD-4B15-8689-9BD5EAFD36FE}">
      <dgm:prSet/>
      <dgm:spPr/>
      <dgm:t>
        <a:bodyPr/>
        <a:lstStyle/>
        <a:p>
          <a:endParaRPr lang="en-US"/>
        </a:p>
      </dgm:t>
    </dgm:pt>
    <dgm:pt modelId="{1D04B617-8B82-456A-B9DB-B43A78ACA25E}">
      <dgm:prSet/>
      <dgm:spPr/>
      <dgm:t>
        <a:bodyPr/>
        <a:lstStyle/>
        <a:p>
          <a:r>
            <a:rPr lang="en-US" b="1" i="0"/>
            <a:t>Brute Force Attacks</a:t>
          </a:r>
          <a:r>
            <a:rPr lang="en-US" b="0" i="0"/>
            <a:t> Â Attackers can utilize counted subdomains to conduct brute constraint assaults on websites, endeavoring to recognize helpless focuses of passage.</a:t>
          </a:r>
          <a:endParaRPr lang="en-US"/>
        </a:p>
      </dgm:t>
    </dgm:pt>
    <dgm:pt modelId="{0D719FE8-E14B-4CF1-AE43-B30A2AA50410}" type="parTrans" cxnId="{047E2DA8-779C-4245-B11F-7464A880CB52}">
      <dgm:prSet/>
      <dgm:spPr/>
      <dgm:t>
        <a:bodyPr/>
        <a:lstStyle/>
        <a:p>
          <a:endParaRPr lang="en-US"/>
        </a:p>
      </dgm:t>
    </dgm:pt>
    <dgm:pt modelId="{3A029DF6-EF4B-4EAF-980B-CE0706CDDAED}" type="sibTrans" cxnId="{047E2DA8-779C-4245-B11F-7464A880CB52}">
      <dgm:prSet/>
      <dgm:spPr/>
      <dgm:t>
        <a:bodyPr/>
        <a:lstStyle/>
        <a:p>
          <a:endParaRPr lang="en-US"/>
        </a:p>
      </dgm:t>
    </dgm:pt>
    <dgm:pt modelId="{B2166154-B664-4888-A5B9-5AC936CDFBB0}">
      <dgm:prSet/>
      <dgm:spPr/>
      <dgm:t>
        <a:bodyPr/>
        <a:lstStyle/>
        <a:p>
          <a:r>
            <a:rPr lang="en-US" b="1" i="0"/>
            <a:t>Phishing</a:t>
          </a:r>
          <a:r>
            <a:rPr lang="en-US" b="0" i="0"/>
            <a:t> Â Uncovering mail servers and subdomains help in making persuading phishing campaigns, driving casualties to malevolent websites.</a:t>
          </a:r>
          <a:endParaRPr lang="en-US"/>
        </a:p>
      </dgm:t>
    </dgm:pt>
    <dgm:pt modelId="{6067387E-817E-4615-8DF4-CDB9C26DEC45}" type="parTrans" cxnId="{6D4DE911-F71D-4C58-81A7-B0AEE24B929C}">
      <dgm:prSet/>
      <dgm:spPr/>
      <dgm:t>
        <a:bodyPr/>
        <a:lstStyle/>
        <a:p>
          <a:endParaRPr lang="en-US"/>
        </a:p>
      </dgm:t>
    </dgm:pt>
    <dgm:pt modelId="{8984F53E-E906-423B-BEAE-B634C695682D}" type="sibTrans" cxnId="{6D4DE911-F71D-4C58-81A7-B0AEE24B929C}">
      <dgm:prSet/>
      <dgm:spPr/>
      <dgm:t>
        <a:bodyPr/>
        <a:lstStyle/>
        <a:p>
          <a:endParaRPr lang="en-US"/>
        </a:p>
      </dgm:t>
    </dgm:pt>
    <dgm:pt modelId="{237006C8-73CB-4CB8-A742-9FEF0792B730}">
      <dgm:prSet/>
      <dgm:spPr/>
      <dgm:t>
        <a:bodyPr/>
        <a:lstStyle/>
        <a:p>
          <a:r>
            <a:rPr lang="en-US" b="1" i="0"/>
            <a:t>Social Engineering</a:t>
          </a:r>
          <a:r>
            <a:rPr lang="en-US" b="0" i="0"/>
            <a:t> Â Information on an organization's domain structure can help assailants in carrying out social building assaults by creating personalized and persuading messages.</a:t>
          </a:r>
          <a:endParaRPr lang="en-US"/>
        </a:p>
      </dgm:t>
    </dgm:pt>
    <dgm:pt modelId="{9DDA9D70-9A25-4E6F-A5C1-F17AB4610921}" type="parTrans" cxnId="{09D72F6E-C147-4ED5-B781-FDAE68025571}">
      <dgm:prSet/>
      <dgm:spPr/>
      <dgm:t>
        <a:bodyPr/>
        <a:lstStyle/>
        <a:p>
          <a:endParaRPr lang="en-US"/>
        </a:p>
      </dgm:t>
    </dgm:pt>
    <dgm:pt modelId="{615134BA-DC10-4DC2-9F23-0E4C159FF62E}" type="sibTrans" cxnId="{09D72F6E-C147-4ED5-B781-FDAE68025571}">
      <dgm:prSet/>
      <dgm:spPr/>
      <dgm:t>
        <a:bodyPr/>
        <a:lstStyle/>
        <a:p>
          <a:endParaRPr lang="en-US"/>
        </a:p>
      </dgm:t>
    </dgm:pt>
    <dgm:pt modelId="{560E4C66-DA2F-48F5-8A46-A543C52A2E1D}">
      <dgm:prSet/>
      <dgm:spPr/>
      <dgm:t>
        <a:bodyPr/>
        <a:lstStyle/>
        <a:p>
          <a:r>
            <a:rPr lang="en-US" b="1" i="0"/>
            <a:t>Targeted Misuses</a:t>
          </a:r>
          <a:r>
            <a:rPr lang="en-US" b="0" i="0"/>
            <a:t> Â Detailed data around an organization's network and domain structure can offer assistance to aggressors distinguish particular vulnerabilities to abuse.</a:t>
          </a:r>
          <a:endParaRPr lang="en-US"/>
        </a:p>
      </dgm:t>
    </dgm:pt>
    <dgm:pt modelId="{5548A16C-95CF-4846-B353-168B40E439F1}" type="parTrans" cxnId="{5B53C234-A98F-4F96-9BFD-E9C9671CA3E9}">
      <dgm:prSet/>
      <dgm:spPr/>
      <dgm:t>
        <a:bodyPr/>
        <a:lstStyle/>
        <a:p>
          <a:endParaRPr lang="en-US"/>
        </a:p>
      </dgm:t>
    </dgm:pt>
    <dgm:pt modelId="{1C9E1877-5060-4EB8-9C19-76358FC3C1A3}" type="sibTrans" cxnId="{5B53C234-A98F-4F96-9BFD-E9C9671CA3E9}">
      <dgm:prSet/>
      <dgm:spPr/>
      <dgm:t>
        <a:bodyPr/>
        <a:lstStyle/>
        <a:p>
          <a:endParaRPr lang="en-US"/>
        </a:p>
      </dgm:t>
    </dgm:pt>
    <dgm:pt modelId="{7976CFA3-5AD6-4306-8815-8C5A142FB7D1}" type="pres">
      <dgm:prSet presAssocID="{D9CA3FB4-717D-4F6B-BE27-FB541875F012}" presName="linear" presStyleCnt="0">
        <dgm:presLayoutVars>
          <dgm:animLvl val="lvl"/>
          <dgm:resizeHandles val="exact"/>
        </dgm:presLayoutVars>
      </dgm:prSet>
      <dgm:spPr/>
    </dgm:pt>
    <dgm:pt modelId="{91C22D09-C62E-420C-A553-F413CEE0A2E8}" type="pres">
      <dgm:prSet presAssocID="{4C8BE63C-ABD9-4439-A752-512EB15DC101}" presName="parentText" presStyleLbl="node1" presStyleIdx="0" presStyleCnt="2">
        <dgm:presLayoutVars>
          <dgm:chMax val="0"/>
          <dgm:bulletEnabled val="1"/>
        </dgm:presLayoutVars>
      </dgm:prSet>
      <dgm:spPr/>
    </dgm:pt>
    <dgm:pt modelId="{D6454FF3-CA7E-4594-BA79-8097B43ABA2E}" type="pres">
      <dgm:prSet presAssocID="{C21F1BF1-01EE-4C76-AD7A-ED81D8275D4F}" presName="spacer" presStyleCnt="0"/>
      <dgm:spPr/>
    </dgm:pt>
    <dgm:pt modelId="{E6A4871D-4CEF-4744-9315-14389C9644D1}" type="pres">
      <dgm:prSet presAssocID="{5332D4DC-AB86-4166-B8D7-A0FE0148FCA8}" presName="parentText" presStyleLbl="node1" presStyleIdx="1" presStyleCnt="2">
        <dgm:presLayoutVars>
          <dgm:chMax val="0"/>
          <dgm:bulletEnabled val="1"/>
        </dgm:presLayoutVars>
      </dgm:prSet>
      <dgm:spPr/>
    </dgm:pt>
    <dgm:pt modelId="{5B566F29-2641-434C-A829-913CF9A4915B}" type="pres">
      <dgm:prSet presAssocID="{5332D4DC-AB86-4166-B8D7-A0FE0148FCA8}" presName="childText" presStyleLbl="revTx" presStyleIdx="0" presStyleCnt="1">
        <dgm:presLayoutVars>
          <dgm:bulletEnabled val="1"/>
        </dgm:presLayoutVars>
      </dgm:prSet>
      <dgm:spPr/>
    </dgm:pt>
  </dgm:ptLst>
  <dgm:cxnLst>
    <dgm:cxn modelId="{35A8C009-32AD-4B15-8689-9BD5EAFD36FE}" srcId="{D9CA3FB4-717D-4F6B-BE27-FB541875F012}" destId="{5332D4DC-AB86-4166-B8D7-A0FE0148FCA8}" srcOrd="1" destOrd="0" parTransId="{09035C8B-324E-4674-85BF-3084ADDEAF0F}" sibTransId="{15722A3F-AE98-424D-95A5-8ED92596B971}"/>
    <dgm:cxn modelId="{6D4DE911-F71D-4C58-81A7-B0AEE24B929C}" srcId="{5332D4DC-AB86-4166-B8D7-A0FE0148FCA8}" destId="{B2166154-B664-4888-A5B9-5AC936CDFBB0}" srcOrd="1" destOrd="0" parTransId="{6067387E-817E-4615-8DF4-CDB9C26DEC45}" sibTransId="{8984F53E-E906-423B-BEAE-B634C695682D}"/>
    <dgm:cxn modelId="{55AD3312-6CAC-48CF-9DDF-C9CB60563FC1}" type="presOf" srcId="{5332D4DC-AB86-4166-B8D7-A0FE0148FCA8}" destId="{E6A4871D-4CEF-4744-9315-14389C9644D1}" srcOrd="0" destOrd="0" presId="urn:microsoft.com/office/officeart/2005/8/layout/vList2"/>
    <dgm:cxn modelId="{5B53C234-A98F-4F96-9BFD-E9C9671CA3E9}" srcId="{5332D4DC-AB86-4166-B8D7-A0FE0148FCA8}" destId="{560E4C66-DA2F-48F5-8A46-A543C52A2E1D}" srcOrd="3" destOrd="0" parTransId="{5548A16C-95CF-4846-B353-168B40E439F1}" sibTransId="{1C9E1877-5060-4EB8-9C19-76358FC3C1A3}"/>
    <dgm:cxn modelId="{A4DEF066-6CB2-4243-9906-DD9BBEB0D12F}" type="presOf" srcId="{4C8BE63C-ABD9-4439-A752-512EB15DC101}" destId="{91C22D09-C62E-420C-A553-F413CEE0A2E8}" srcOrd="0" destOrd="0" presId="urn:microsoft.com/office/officeart/2005/8/layout/vList2"/>
    <dgm:cxn modelId="{C69DAF49-5E97-47D8-B680-870EB78157D0}" type="presOf" srcId="{237006C8-73CB-4CB8-A742-9FEF0792B730}" destId="{5B566F29-2641-434C-A829-913CF9A4915B}" srcOrd="0" destOrd="2" presId="urn:microsoft.com/office/officeart/2005/8/layout/vList2"/>
    <dgm:cxn modelId="{CAE6D749-C548-4C95-B548-E7159F3C4048}" type="presOf" srcId="{1D04B617-8B82-456A-B9DB-B43A78ACA25E}" destId="{5B566F29-2641-434C-A829-913CF9A4915B}" srcOrd="0" destOrd="0" presId="urn:microsoft.com/office/officeart/2005/8/layout/vList2"/>
    <dgm:cxn modelId="{09D72F6E-C147-4ED5-B781-FDAE68025571}" srcId="{5332D4DC-AB86-4166-B8D7-A0FE0148FCA8}" destId="{237006C8-73CB-4CB8-A742-9FEF0792B730}" srcOrd="2" destOrd="0" parTransId="{9DDA9D70-9A25-4E6F-A5C1-F17AB4610921}" sibTransId="{615134BA-DC10-4DC2-9F23-0E4C159FF62E}"/>
    <dgm:cxn modelId="{9A4B6D74-9278-4EB6-B0F7-3A049C82564F}" type="presOf" srcId="{B2166154-B664-4888-A5B9-5AC936CDFBB0}" destId="{5B566F29-2641-434C-A829-913CF9A4915B}" srcOrd="0" destOrd="1" presId="urn:microsoft.com/office/officeart/2005/8/layout/vList2"/>
    <dgm:cxn modelId="{9587A37C-C5D0-4077-99B6-DAC7D891BFAF}" type="presOf" srcId="{D9CA3FB4-717D-4F6B-BE27-FB541875F012}" destId="{7976CFA3-5AD6-4306-8815-8C5A142FB7D1}" srcOrd="0" destOrd="0" presId="urn:microsoft.com/office/officeart/2005/8/layout/vList2"/>
    <dgm:cxn modelId="{AFA4D892-FA95-45D3-8118-2473F520A443}" type="presOf" srcId="{560E4C66-DA2F-48F5-8A46-A543C52A2E1D}" destId="{5B566F29-2641-434C-A829-913CF9A4915B}" srcOrd="0" destOrd="3" presId="urn:microsoft.com/office/officeart/2005/8/layout/vList2"/>
    <dgm:cxn modelId="{047E2DA8-779C-4245-B11F-7464A880CB52}" srcId="{5332D4DC-AB86-4166-B8D7-A0FE0148FCA8}" destId="{1D04B617-8B82-456A-B9DB-B43A78ACA25E}" srcOrd="0" destOrd="0" parTransId="{0D719FE8-E14B-4CF1-AE43-B30A2AA50410}" sibTransId="{3A029DF6-EF4B-4EAF-980B-CE0706CDDAED}"/>
    <dgm:cxn modelId="{FE95C9FD-43B0-493D-B41D-03C1459E2DA4}" srcId="{D9CA3FB4-717D-4F6B-BE27-FB541875F012}" destId="{4C8BE63C-ABD9-4439-A752-512EB15DC101}" srcOrd="0" destOrd="0" parTransId="{EC6C79D0-EBD1-4D2A-A109-AA1D5D9E7536}" sibTransId="{C21F1BF1-01EE-4C76-AD7A-ED81D8275D4F}"/>
    <dgm:cxn modelId="{294ED0E9-63B7-4292-B9CE-E8C7C9C3ECB6}" type="presParOf" srcId="{7976CFA3-5AD6-4306-8815-8C5A142FB7D1}" destId="{91C22D09-C62E-420C-A553-F413CEE0A2E8}" srcOrd="0" destOrd="0" presId="urn:microsoft.com/office/officeart/2005/8/layout/vList2"/>
    <dgm:cxn modelId="{3782CFC2-A678-41EC-A1AA-F20D7646B057}" type="presParOf" srcId="{7976CFA3-5AD6-4306-8815-8C5A142FB7D1}" destId="{D6454FF3-CA7E-4594-BA79-8097B43ABA2E}" srcOrd="1" destOrd="0" presId="urn:microsoft.com/office/officeart/2005/8/layout/vList2"/>
    <dgm:cxn modelId="{79AD4248-29A7-4AA6-AD4A-917C8936599D}" type="presParOf" srcId="{7976CFA3-5AD6-4306-8815-8C5A142FB7D1}" destId="{E6A4871D-4CEF-4744-9315-14389C9644D1}" srcOrd="2" destOrd="0" presId="urn:microsoft.com/office/officeart/2005/8/layout/vList2"/>
    <dgm:cxn modelId="{056E2D6D-ACCF-4DD7-A20C-B324A056309D}" type="presParOf" srcId="{7976CFA3-5AD6-4306-8815-8C5A142FB7D1}" destId="{5B566F29-2641-434C-A829-913CF9A4915B}"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768F5B7-1103-4F7B-9D8E-864F58FBBFEC}" type="doc">
      <dgm:prSet loTypeId="urn:microsoft.com/office/officeart/2005/8/layout/default" loCatId="list" qsTypeId="urn:microsoft.com/office/officeart/2005/8/quickstyle/simple2" qsCatId="simple" csTypeId="urn:microsoft.com/office/officeart/2005/8/colors/colorful1" csCatId="colorful"/>
      <dgm:spPr/>
      <dgm:t>
        <a:bodyPr/>
        <a:lstStyle/>
        <a:p>
          <a:endParaRPr lang="en-US"/>
        </a:p>
      </dgm:t>
    </dgm:pt>
    <dgm:pt modelId="{3F186549-0766-43EC-8CA3-00B869445240}">
      <dgm:prSet/>
      <dgm:spPr/>
      <dgm:t>
        <a:bodyPr/>
        <a:lstStyle/>
        <a:p>
          <a:r>
            <a:rPr lang="en-IN" b="1"/>
            <a:t>Advantages of using OSINT</a:t>
          </a:r>
          <a:endParaRPr lang="en-US"/>
        </a:p>
      </dgm:t>
    </dgm:pt>
    <dgm:pt modelId="{A6682060-D9D7-4C88-A5C5-62BA1BE45FE0}" type="parTrans" cxnId="{B1D3B9E4-2F8B-4CCF-8274-BDCD9339DE82}">
      <dgm:prSet/>
      <dgm:spPr/>
      <dgm:t>
        <a:bodyPr/>
        <a:lstStyle/>
        <a:p>
          <a:endParaRPr lang="en-US"/>
        </a:p>
      </dgm:t>
    </dgm:pt>
    <dgm:pt modelId="{C7C213E9-77D0-416C-A78C-C3153C007EB8}" type="sibTrans" cxnId="{B1D3B9E4-2F8B-4CCF-8274-BDCD9339DE82}">
      <dgm:prSet/>
      <dgm:spPr/>
      <dgm:t>
        <a:bodyPr/>
        <a:lstStyle/>
        <a:p>
          <a:endParaRPr lang="en-US"/>
        </a:p>
      </dgm:t>
    </dgm:pt>
    <dgm:pt modelId="{E5DF3F5B-AEF3-4EF2-9B0C-58ACF089B77F}">
      <dgm:prSet/>
      <dgm:spPr/>
      <dgm:t>
        <a:bodyPr/>
        <a:lstStyle/>
        <a:p>
          <a:r>
            <a:rPr lang="en-US"/>
            <a:t>This intelligence can then be used for various purposes, such as:</a:t>
          </a:r>
        </a:p>
      </dgm:t>
    </dgm:pt>
    <dgm:pt modelId="{E7496DEF-4CCD-41C3-AF25-A738852914A3}" type="parTrans" cxnId="{E3DA6DE8-7452-4BF5-A828-03CFBFC8E6F6}">
      <dgm:prSet/>
      <dgm:spPr/>
      <dgm:t>
        <a:bodyPr/>
        <a:lstStyle/>
        <a:p>
          <a:endParaRPr lang="en-US"/>
        </a:p>
      </dgm:t>
    </dgm:pt>
    <dgm:pt modelId="{02F26173-85AF-414B-BE1E-3E0918BF2A5A}" type="sibTrans" cxnId="{E3DA6DE8-7452-4BF5-A828-03CFBFC8E6F6}">
      <dgm:prSet/>
      <dgm:spPr/>
      <dgm:t>
        <a:bodyPr/>
        <a:lstStyle/>
        <a:p>
          <a:endParaRPr lang="en-US"/>
        </a:p>
      </dgm:t>
    </dgm:pt>
    <dgm:pt modelId="{4D8FE449-2366-404E-8CAA-BCF38B739F53}">
      <dgm:prSet/>
      <dgm:spPr/>
      <dgm:t>
        <a:bodyPr/>
        <a:lstStyle/>
        <a:p>
          <a:r>
            <a:rPr lang="en-US"/>
            <a:t>Cybersecurity and threat intelligence</a:t>
          </a:r>
        </a:p>
      </dgm:t>
    </dgm:pt>
    <dgm:pt modelId="{2FEC13C5-00C7-4569-8C06-009CED39ED3A}" type="parTrans" cxnId="{486646AD-C54D-4589-A535-B22640483DEB}">
      <dgm:prSet/>
      <dgm:spPr/>
      <dgm:t>
        <a:bodyPr/>
        <a:lstStyle/>
        <a:p>
          <a:endParaRPr lang="en-US"/>
        </a:p>
      </dgm:t>
    </dgm:pt>
    <dgm:pt modelId="{6760980C-1AD2-4F5B-AD5D-194653A4350F}" type="sibTrans" cxnId="{486646AD-C54D-4589-A535-B22640483DEB}">
      <dgm:prSet/>
      <dgm:spPr/>
      <dgm:t>
        <a:bodyPr/>
        <a:lstStyle/>
        <a:p>
          <a:endParaRPr lang="en-US"/>
        </a:p>
      </dgm:t>
    </dgm:pt>
    <dgm:pt modelId="{036FB035-F1E4-4D35-8326-3630F55FC72F}">
      <dgm:prSet/>
      <dgm:spPr/>
      <dgm:t>
        <a:bodyPr/>
        <a:lstStyle/>
        <a:p>
          <a:r>
            <a:rPr lang="en-US"/>
            <a:t>Competitive intelligence and business analysis</a:t>
          </a:r>
        </a:p>
      </dgm:t>
    </dgm:pt>
    <dgm:pt modelId="{281D4110-D234-44A2-AB52-A0AD006DC549}" type="parTrans" cxnId="{EA7E121F-940F-4D66-842D-C10826A46F81}">
      <dgm:prSet/>
      <dgm:spPr/>
      <dgm:t>
        <a:bodyPr/>
        <a:lstStyle/>
        <a:p>
          <a:endParaRPr lang="en-US"/>
        </a:p>
      </dgm:t>
    </dgm:pt>
    <dgm:pt modelId="{E7DAA166-D3E4-457F-8781-45382B0806CB}" type="sibTrans" cxnId="{EA7E121F-940F-4D66-842D-C10826A46F81}">
      <dgm:prSet/>
      <dgm:spPr/>
      <dgm:t>
        <a:bodyPr/>
        <a:lstStyle/>
        <a:p>
          <a:endParaRPr lang="en-US"/>
        </a:p>
      </dgm:t>
    </dgm:pt>
    <dgm:pt modelId="{C8D72C9C-06F6-49F9-82CF-E33A0BD705E3}">
      <dgm:prSet/>
      <dgm:spPr/>
      <dgm:t>
        <a:bodyPr/>
        <a:lstStyle/>
        <a:p>
          <a:r>
            <a:rPr lang="en-US"/>
            <a:t>Law enforcement investigations</a:t>
          </a:r>
        </a:p>
      </dgm:t>
    </dgm:pt>
    <dgm:pt modelId="{1179FE96-B72D-4DDD-B8AC-717EC6C9BA7B}" type="parTrans" cxnId="{28AB7334-517C-4D03-8C0F-B50867059774}">
      <dgm:prSet/>
      <dgm:spPr/>
      <dgm:t>
        <a:bodyPr/>
        <a:lstStyle/>
        <a:p>
          <a:endParaRPr lang="en-US"/>
        </a:p>
      </dgm:t>
    </dgm:pt>
    <dgm:pt modelId="{AE2C0630-B1E7-4F36-A0C6-105B4DE9E32B}" type="sibTrans" cxnId="{28AB7334-517C-4D03-8C0F-B50867059774}">
      <dgm:prSet/>
      <dgm:spPr/>
      <dgm:t>
        <a:bodyPr/>
        <a:lstStyle/>
        <a:p>
          <a:endParaRPr lang="en-US"/>
        </a:p>
      </dgm:t>
    </dgm:pt>
    <dgm:pt modelId="{F00134CF-AA16-4858-A770-9541D53A9AF9}">
      <dgm:prSet/>
      <dgm:spPr/>
      <dgm:t>
        <a:bodyPr/>
        <a:lstStyle/>
        <a:p>
          <a:r>
            <a:rPr lang="en-US"/>
            <a:t>National security and intelligence gathering</a:t>
          </a:r>
        </a:p>
      </dgm:t>
    </dgm:pt>
    <dgm:pt modelId="{7B7B732C-7029-4654-8FC5-32F3326E4C1E}" type="parTrans" cxnId="{FEE94A7B-A4AC-4449-B4F3-4C9AFE635460}">
      <dgm:prSet/>
      <dgm:spPr/>
      <dgm:t>
        <a:bodyPr/>
        <a:lstStyle/>
        <a:p>
          <a:endParaRPr lang="en-US"/>
        </a:p>
      </dgm:t>
    </dgm:pt>
    <dgm:pt modelId="{3500747F-7F08-4AF4-A608-B68717DE7751}" type="sibTrans" cxnId="{FEE94A7B-A4AC-4449-B4F3-4C9AFE635460}">
      <dgm:prSet/>
      <dgm:spPr/>
      <dgm:t>
        <a:bodyPr/>
        <a:lstStyle/>
        <a:p>
          <a:endParaRPr lang="en-US"/>
        </a:p>
      </dgm:t>
    </dgm:pt>
    <dgm:pt modelId="{D32A01A3-C1B4-42AF-9AFB-4F6AA4B6DB30}">
      <dgm:prSet/>
      <dgm:spPr/>
      <dgm:t>
        <a:bodyPr/>
        <a:lstStyle/>
        <a:p>
          <a:r>
            <a:rPr lang="en-US"/>
            <a:t>Risk assessment and due diligence</a:t>
          </a:r>
        </a:p>
      </dgm:t>
    </dgm:pt>
    <dgm:pt modelId="{1946F411-36DB-4215-8801-3B44114AEBC4}" type="parTrans" cxnId="{7FA6CDDD-9445-46F0-BCAC-A754451BC477}">
      <dgm:prSet/>
      <dgm:spPr/>
      <dgm:t>
        <a:bodyPr/>
        <a:lstStyle/>
        <a:p>
          <a:endParaRPr lang="en-US"/>
        </a:p>
      </dgm:t>
    </dgm:pt>
    <dgm:pt modelId="{A8AF34CE-83BA-43B9-807F-E8F5CA63B7CB}" type="sibTrans" cxnId="{7FA6CDDD-9445-46F0-BCAC-A754451BC477}">
      <dgm:prSet/>
      <dgm:spPr/>
      <dgm:t>
        <a:bodyPr/>
        <a:lstStyle/>
        <a:p>
          <a:endParaRPr lang="en-US"/>
        </a:p>
      </dgm:t>
    </dgm:pt>
    <dgm:pt modelId="{7CE8999C-0293-4309-980B-F97B1A951825}">
      <dgm:prSet/>
      <dgm:spPr/>
      <dgm:t>
        <a:bodyPr/>
        <a:lstStyle/>
        <a:p>
          <a:r>
            <a:rPr lang="en-US"/>
            <a:t>Journalism and research</a:t>
          </a:r>
        </a:p>
      </dgm:t>
    </dgm:pt>
    <dgm:pt modelId="{87A6EF8A-62B8-4369-AB90-7294780631BF}" type="parTrans" cxnId="{98F70AD6-C6A5-4229-BA38-D6FFFEC0EB3D}">
      <dgm:prSet/>
      <dgm:spPr/>
      <dgm:t>
        <a:bodyPr/>
        <a:lstStyle/>
        <a:p>
          <a:endParaRPr lang="en-US"/>
        </a:p>
      </dgm:t>
    </dgm:pt>
    <dgm:pt modelId="{E5D5B269-728B-462A-A697-42BA2A953A1B}" type="sibTrans" cxnId="{98F70AD6-C6A5-4229-BA38-D6FFFEC0EB3D}">
      <dgm:prSet/>
      <dgm:spPr/>
      <dgm:t>
        <a:bodyPr/>
        <a:lstStyle/>
        <a:p>
          <a:endParaRPr lang="en-US"/>
        </a:p>
      </dgm:t>
    </dgm:pt>
    <dgm:pt modelId="{802CA514-186C-4BC6-9B30-1D8B6E71378F}" type="pres">
      <dgm:prSet presAssocID="{0768F5B7-1103-4F7B-9D8E-864F58FBBFEC}" presName="diagram" presStyleCnt="0">
        <dgm:presLayoutVars>
          <dgm:dir/>
          <dgm:resizeHandles val="exact"/>
        </dgm:presLayoutVars>
      </dgm:prSet>
      <dgm:spPr/>
    </dgm:pt>
    <dgm:pt modelId="{D6E3AA89-B2FF-4988-A813-06E47F6F9E3D}" type="pres">
      <dgm:prSet presAssocID="{3F186549-0766-43EC-8CA3-00B869445240}" presName="node" presStyleLbl="node1" presStyleIdx="0" presStyleCnt="2">
        <dgm:presLayoutVars>
          <dgm:bulletEnabled val="1"/>
        </dgm:presLayoutVars>
      </dgm:prSet>
      <dgm:spPr/>
    </dgm:pt>
    <dgm:pt modelId="{1668766D-F688-461D-ADAE-2BF83D839F27}" type="pres">
      <dgm:prSet presAssocID="{C7C213E9-77D0-416C-A78C-C3153C007EB8}" presName="sibTrans" presStyleCnt="0"/>
      <dgm:spPr/>
    </dgm:pt>
    <dgm:pt modelId="{64C331E3-B201-49F4-9733-7F845F38E417}" type="pres">
      <dgm:prSet presAssocID="{E5DF3F5B-AEF3-4EF2-9B0C-58ACF089B77F}" presName="node" presStyleLbl="node1" presStyleIdx="1" presStyleCnt="2">
        <dgm:presLayoutVars>
          <dgm:bulletEnabled val="1"/>
        </dgm:presLayoutVars>
      </dgm:prSet>
      <dgm:spPr/>
    </dgm:pt>
  </dgm:ptLst>
  <dgm:cxnLst>
    <dgm:cxn modelId="{A8E95F0A-287B-44B6-9F94-77A5EC9CDA3A}" type="presOf" srcId="{0768F5B7-1103-4F7B-9D8E-864F58FBBFEC}" destId="{802CA514-186C-4BC6-9B30-1D8B6E71378F}" srcOrd="0" destOrd="0" presId="urn:microsoft.com/office/officeart/2005/8/layout/default"/>
    <dgm:cxn modelId="{3FB0600D-CD3C-437D-AD00-A34125879481}" type="presOf" srcId="{7CE8999C-0293-4309-980B-F97B1A951825}" destId="{64C331E3-B201-49F4-9733-7F845F38E417}" srcOrd="0" destOrd="6" presId="urn:microsoft.com/office/officeart/2005/8/layout/default"/>
    <dgm:cxn modelId="{96503010-E154-4818-AD60-DE1D9B81FCB0}" type="presOf" srcId="{C8D72C9C-06F6-49F9-82CF-E33A0BD705E3}" destId="{64C331E3-B201-49F4-9733-7F845F38E417}" srcOrd="0" destOrd="3" presId="urn:microsoft.com/office/officeart/2005/8/layout/default"/>
    <dgm:cxn modelId="{EA7E121F-940F-4D66-842D-C10826A46F81}" srcId="{E5DF3F5B-AEF3-4EF2-9B0C-58ACF089B77F}" destId="{036FB035-F1E4-4D35-8326-3630F55FC72F}" srcOrd="1" destOrd="0" parTransId="{281D4110-D234-44A2-AB52-A0AD006DC549}" sibTransId="{E7DAA166-D3E4-457F-8781-45382B0806CB}"/>
    <dgm:cxn modelId="{08150C25-DE81-4C40-8BCD-B1413D1A32AE}" type="presOf" srcId="{F00134CF-AA16-4858-A770-9541D53A9AF9}" destId="{64C331E3-B201-49F4-9733-7F845F38E417}" srcOrd="0" destOrd="4" presId="urn:microsoft.com/office/officeart/2005/8/layout/default"/>
    <dgm:cxn modelId="{28AB7334-517C-4D03-8C0F-B50867059774}" srcId="{E5DF3F5B-AEF3-4EF2-9B0C-58ACF089B77F}" destId="{C8D72C9C-06F6-49F9-82CF-E33A0BD705E3}" srcOrd="2" destOrd="0" parTransId="{1179FE96-B72D-4DDD-B8AC-717EC6C9BA7B}" sibTransId="{AE2C0630-B1E7-4F36-A0C6-105B4DE9E32B}"/>
    <dgm:cxn modelId="{BA08164F-107E-41E3-9C27-D692FBDC0CD7}" type="presOf" srcId="{E5DF3F5B-AEF3-4EF2-9B0C-58ACF089B77F}" destId="{64C331E3-B201-49F4-9733-7F845F38E417}" srcOrd="0" destOrd="0" presId="urn:microsoft.com/office/officeart/2005/8/layout/default"/>
    <dgm:cxn modelId="{B6D7575A-B7BD-4235-8FA9-DFFE54AD7CA9}" type="presOf" srcId="{D32A01A3-C1B4-42AF-9AFB-4F6AA4B6DB30}" destId="{64C331E3-B201-49F4-9733-7F845F38E417}" srcOrd="0" destOrd="5" presId="urn:microsoft.com/office/officeart/2005/8/layout/default"/>
    <dgm:cxn modelId="{FEE94A7B-A4AC-4449-B4F3-4C9AFE635460}" srcId="{E5DF3F5B-AEF3-4EF2-9B0C-58ACF089B77F}" destId="{F00134CF-AA16-4858-A770-9541D53A9AF9}" srcOrd="3" destOrd="0" parTransId="{7B7B732C-7029-4654-8FC5-32F3326E4C1E}" sibTransId="{3500747F-7F08-4AF4-A608-B68717DE7751}"/>
    <dgm:cxn modelId="{71A8ADA4-7462-4332-9084-73E5C8305F17}" type="presOf" srcId="{036FB035-F1E4-4D35-8326-3630F55FC72F}" destId="{64C331E3-B201-49F4-9733-7F845F38E417}" srcOrd="0" destOrd="2" presId="urn:microsoft.com/office/officeart/2005/8/layout/default"/>
    <dgm:cxn modelId="{486646AD-C54D-4589-A535-B22640483DEB}" srcId="{E5DF3F5B-AEF3-4EF2-9B0C-58ACF089B77F}" destId="{4D8FE449-2366-404E-8CAA-BCF38B739F53}" srcOrd="0" destOrd="0" parTransId="{2FEC13C5-00C7-4569-8C06-009CED39ED3A}" sibTransId="{6760980C-1AD2-4F5B-AD5D-194653A4350F}"/>
    <dgm:cxn modelId="{730703BF-0FCE-4BCB-9C35-7E92E12813A6}" type="presOf" srcId="{4D8FE449-2366-404E-8CAA-BCF38B739F53}" destId="{64C331E3-B201-49F4-9733-7F845F38E417}" srcOrd="0" destOrd="1" presId="urn:microsoft.com/office/officeart/2005/8/layout/default"/>
    <dgm:cxn modelId="{B5D684CF-C697-450C-AAF0-ED26396AEEE6}" type="presOf" srcId="{3F186549-0766-43EC-8CA3-00B869445240}" destId="{D6E3AA89-B2FF-4988-A813-06E47F6F9E3D}" srcOrd="0" destOrd="0" presId="urn:microsoft.com/office/officeart/2005/8/layout/default"/>
    <dgm:cxn modelId="{98F70AD6-C6A5-4229-BA38-D6FFFEC0EB3D}" srcId="{E5DF3F5B-AEF3-4EF2-9B0C-58ACF089B77F}" destId="{7CE8999C-0293-4309-980B-F97B1A951825}" srcOrd="5" destOrd="0" parTransId="{87A6EF8A-62B8-4369-AB90-7294780631BF}" sibTransId="{E5D5B269-728B-462A-A697-42BA2A953A1B}"/>
    <dgm:cxn modelId="{7FA6CDDD-9445-46F0-BCAC-A754451BC477}" srcId="{E5DF3F5B-AEF3-4EF2-9B0C-58ACF089B77F}" destId="{D32A01A3-C1B4-42AF-9AFB-4F6AA4B6DB30}" srcOrd="4" destOrd="0" parTransId="{1946F411-36DB-4215-8801-3B44114AEBC4}" sibTransId="{A8AF34CE-83BA-43B9-807F-E8F5CA63B7CB}"/>
    <dgm:cxn modelId="{B1D3B9E4-2F8B-4CCF-8274-BDCD9339DE82}" srcId="{0768F5B7-1103-4F7B-9D8E-864F58FBBFEC}" destId="{3F186549-0766-43EC-8CA3-00B869445240}" srcOrd="0" destOrd="0" parTransId="{A6682060-D9D7-4C88-A5C5-62BA1BE45FE0}" sibTransId="{C7C213E9-77D0-416C-A78C-C3153C007EB8}"/>
    <dgm:cxn modelId="{E3DA6DE8-7452-4BF5-A828-03CFBFC8E6F6}" srcId="{0768F5B7-1103-4F7B-9D8E-864F58FBBFEC}" destId="{E5DF3F5B-AEF3-4EF2-9B0C-58ACF089B77F}" srcOrd="1" destOrd="0" parTransId="{E7496DEF-4CCD-41C3-AF25-A738852914A3}" sibTransId="{02F26173-85AF-414B-BE1E-3E0918BF2A5A}"/>
    <dgm:cxn modelId="{BDD4D71C-9C0F-41B0-A8EF-F0ACA521668C}" type="presParOf" srcId="{802CA514-186C-4BC6-9B30-1D8B6E71378F}" destId="{D6E3AA89-B2FF-4988-A813-06E47F6F9E3D}" srcOrd="0" destOrd="0" presId="urn:microsoft.com/office/officeart/2005/8/layout/default"/>
    <dgm:cxn modelId="{E68081DC-90DE-4087-B242-A62C99370A87}" type="presParOf" srcId="{802CA514-186C-4BC6-9B30-1D8B6E71378F}" destId="{1668766D-F688-461D-ADAE-2BF83D839F27}" srcOrd="1" destOrd="0" presId="urn:microsoft.com/office/officeart/2005/8/layout/default"/>
    <dgm:cxn modelId="{3C1C9790-DE82-49C3-85D8-68FBBEFED78C}" type="presParOf" srcId="{802CA514-186C-4BC6-9B30-1D8B6E71378F}" destId="{64C331E3-B201-49F4-9733-7F845F38E417}"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AE381-4070-4A1B-94D9-EDF70B2C6C27}">
      <dsp:nvSpPr>
        <dsp:cNvPr id="0" name=""/>
        <dsp:cNvSpPr/>
      </dsp:nvSpPr>
      <dsp:spPr>
        <a:xfrm>
          <a:off x="0" y="3162674"/>
          <a:ext cx="9858191" cy="1038060"/>
        </a:xfrm>
        <a:prstGeom prst="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b="0" i="0" kern="1200"/>
            <a:t>their configurations can lead to potential e-mail vulnerabilities or misconfigurations.</a:t>
          </a:r>
          <a:endParaRPr lang="en-US" sz="1300" kern="1200"/>
        </a:p>
      </dsp:txBody>
      <dsp:txXfrm>
        <a:off x="0" y="3162674"/>
        <a:ext cx="9858191" cy="560552"/>
      </dsp:txXfrm>
    </dsp:sp>
    <dsp:sp modelId="{AA6E3231-018F-41F0-A289-E4ED51639E86}">
      <dsp:nvSpPr>
        <dsp:cNvPr id="0" name=""/>
        <dsp:cNvSpPr/>
      </dsp:nvSpPr>
      <dsp:spPr>
        <a:xfrm>
          <a:off x="4813" y="3702466"/>
          <a:ext cx="3282854" cy="477507"/>
        </a:xfrm>
        <a:prstGeom prst="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Name Server Records</a:t>
          </a:r>
          <a:r>
            <a:rPr lang="en-US" sz="900" b="0" i="0" kern="1200"/>
            <a:t> Revealing name server records can give experience into the domain's definitive DNS servers, which are dependable for overseeing its DNS data.</a:t>
          </a:r>
          <a:endParaRPr lang="en-US" sz="900" kern="1200"/>
        </a:p>
      </dsp:txBody>
      <dsp:txXfrm>
        <a:off x="4813" y="3702466"/>
        <a:ext cx="3282854" cy="477507"/>
      </dsp:txXfrm>
    </dsp:sp>
    <dsp:sp modelId="{04ACA0AE-EBD8-47F1-86DE-77A7D0F0F89F}">
      <dsp:nvSpPr>
        <dsp:cNvPr id="0" name=""/>
        <dsp:cNvSpPr/>
      </dsp:nvSpPr>
      <dsp:spPr>
        <a:xfrm>
          <a:off x="3287668" y="3702466"/>
          <a:ext cx="3282854" cy="477507"/>
        </a:xfrm>
        <a:prstGeom prst="rect">
          <a:avLst/>
        </a:prstGeom>
        <a:solidFill>
          <a:schemeClr val="accent2">
            <a:tint val="40000"/>
            <a:alpha val="90000"/>
            <a:hueOff val="-1481723"/>
            <a:satOff val="316"/>
            <a:lumOff val="-104"/>
            <a:alphaOff val="0"/>
          </a:schemeClr>
        </a:solidFill>
        <a:ln w="13970" cap="flat" cmpd="sng" algn="ctr">
          <a:solidFill>
            <a:schemeClr val="accent2">
              <a:tint val="40000"/>
              <a:alpha val="90000"/>
              <a:hueOff val="-1481723"/>
              <a:satOff val="316"/>
              <a:lumOff val="-1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MX Records</a:t>
          </a:r>
          <a:r>
            <a:rPr lang="en-US" sz="900" b="0" i="0" kern="1200"/>
            <a:t> Identifying Mail Exchange (MX) records can uncover the main framework, which assailants might abuse for phishing campaigns.</a:t>
          </a:r>
          <a:endParaRPr lang="en-US" sz="900" kern="1200"/>
        </a:p>
      </dsp:txBody>
      <dsp:txXfrm>
        <a:off x="3287668" y="3702466"/>
        <a:ext cx="3282854" cy="477507"/>
      </dsp:txXfrm>
    </dsp:sp>
    <dsp:sp modelId="{0E002A70-353D-4B4F-BA33-AD1199EF6298}">
      <dsp:nvSpPr>
        <dsp:cNvPr id="0" name=""/>
        <dsp:cNvSpPr/>
      </dsp:nvSpPr>
      <dsp:spPr>
        <a:xfrm>
          <a:off x="6570522" y="3702466"/>
          <a:ext cx="3282854" cy="477507"/>
        </a:xfrm>
        <a:prstGeom prst="rect">
          <a:avLst/>
        </a:prstGeom>
        <a:solidFill>
          <a:schemeClr val="accent2">
            <a:tint val="40000"/>
            <a:alpha val="90000"/>
            <a:hueOff val="-2963446"/>
            <a:satOff val="632"/>
            <a:lumOff val="-208"/>
            <a:alphaOff val="0"/>
          </a:schemeClr>
        </a:solidFill>
        <a:ln w="13970" cap="flat" cmpd="sng" algn="ctr">
          <a:solidFill>
            <a:schemeClr val="accent2">
              <a:tint val="40000"/>
              <a:alpha val="90000"/>
              <a:hueOff val="-2963446"/>
              <a:satOff val="632"/>
              <a:lumOff val="-2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Network Data</a:t>
          </a:r>
          <a:r>
            <a:rPr lang="en-US" sz="900" b="0" i="0" kern="1200"/>
            <a:t> Gathering IP addresses related to the space can give a see into the organization's network layout.</a:t>
          </a:r>
          <a:endParaRPr lang="en-US" sz="900" kern="1200"/>
        </a:p>
      </dsp:txBody>
      <dsp:txXfrm>
        <a:off x="6570522" y="3702466"/>
        <a:ext cx="3282854" cy="477507"/>
      </dsp:txXfrm>
    </dsp:sp>
    <dsp:sp modelId="{EAD75F29-9423-4ED3-86F1-B15A7AE5B2EB}">
      <dsp:nvSpPr>
        <dsp:cNvPr id="0" name=""/>
        <dsp:cNvSpPr/>
      </dsp:nvSpPr>
      <dsp:spPr>
        <a:xfrm rot="10800000">
          <a:off x="0" y="1581708"/>
          <a:ext cx="9858191" cy="1596537"/>
        </a:xfrm>
        <a:prstGeom prst="upArrowCallout">
          <a:avLst/>
        </a:prstGeom>
        <a:solidFill>
          <a:schemeClr val="accent2">
            <a:hueOff val="-3712334"/>
            <a:satOff val="1211"/>
            <a:lumOff val="-1079"/>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b="0" i="0" kern="1200"/>
            <a:t>DNS enumeration is a method utilized to assemble data around a target domain's DNS framework. It includes efficiently querying DNS servers to extricate valuable data, such as</a:t>
          </a:r>
          <a:endParaRPr lang="en-US" sz="1300" kern="1200"/>
        </a:p>
      </dsp:txBody>
      <dsp:txXfrm rot="-10800000">
        <a:off x="0" y="1581708"/>
        <a:ext cx="9858191" cy="560384"/>
      </dsp:txXfrm>
    </dsp:sp>
    <dsp:sp modelId="{65CA0697-F9D7-4187-B264-107025E79842}">
      <dsp:nvSpPr>
        <dsp:cNvPr id="0" name=""/>
        <dsp:cNvSpPr/>
      </dsp:nvSpPr>
      <dsp:spPr>
        <a:xfrm>
          <a:off x="4813" y="2142093"/>
          <a:ext cx="3282854" cy="477364"/>
        </a:xfrm>
        <a:prstGeom prst="rect">
          <a:avLst/>
        </a:prstGeom>
        <a:solidFill>
          <a:schemeClr val="accent2">
            <a:tint val="40000"/>
            <a:alpha val="90000"/>
            <a:hueOff val="-4445170"/>
            <a:satOff val="949"/>
            <a:lumOff val="-311"/>
            <a:alphaOff val="0"/>
          </a:schemeClr>
        </a:solidFill>
        <a:ln w="13970" cap="flat" cmpd="sng" algn="ctr">
          <a:solidFill>
            <a:schemeClr val="accent2">
              <a:tint val="40000"/>
              <a:alpha val="90000"/>
              <a:hueOff val="-4445170"/>
              <a:satOff val="949"/>
              <a:lumOff val="-3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Domain Names</a:t>
          </a:r>
          <a:r>
            <a:rPr lang="en-US" sz="900" b="0" i="0" kern="1200"/>
            <a:t> Enumerating domain names related to the target organization, which can uncover their online nearness and the structure of their administrations.</a:t>
          </a:r>
          <a:endParaRPr lang="en-US" sz="900" kern="1200"/>
        </a:p>
      </dsp:txBody>
      <dsp:txXfrm>
        <a:off x="4813" y="2142093"/>
        <a:ext cx="3282854" cy="477364"/>
      </dsp:txXfrm>
    </dsp:sp>
    <dsp:sp modelId="{A155FFA1-8386-4008-9310-82E90EE6B97F}">
      <dsp:nvSpPr>
        <dsp:cNvPr id="0" name=""/>
        <dsp:cNvSpPr/>
      </dsp:nvSpPr>
      <dsp:spPr>
        <a:xfrm>
          <a:off x="3287668" y="2142093"/>
          <a:ext cx="3282854" cy="477364"/>
        </a:xfrm>
        <a:prstGeom prst="rect">
          <a:avLst/>
        </a:prstGeom>
        <a:solidFill>
          <a:schemeClr val="accent2">
            <a:tint val="40000"/>
            <a:alpha val="90000"/>
            <a:hueOff val="-5926892"/>
            <a:satOff val="1265"/>
            <a:lumOff val="-415"/>
            <a:alphaOff val="0"/>
          </a:schemeClr>
        </a:solidFill>
        <a:ln w="13970" cap="flat" cmpd="sng" algn="ctr">
          <a:solidFill>
            <a:schemeClr val="accent2">
              <a:tint val="40000"/>
              <a:alpha val="90000"/>
              <a:hueOff val="-5926892"/>
              <a:satOff val="1265"/>
              <a:lumOff val="-4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Subdomains</a:t>
          </a:r>
          <a:r>
            <a:rPr lang="en-US" sz="900" b="0" i="0" kern="1200"/>
            <a:t> Identifying subdomains can unveil additional entry focuses and administrations that may well be helpless to assaults.</a:t>
          </a:r>
          <a:endParaRPr lang="en-US" sz="900" kern="1200"/>
        </a:p>
      </dsp:txBody>
      <dsp:txXfrm>
        <a:off x="3287668" y="2142093"/>
        <a:ext cx="3282854" cy="477364"/>
      </dsp:txXfrm>
    </dsp:sp>
    <dsp:sp modelId="{4E0FC469-A69B-4796-81A6-1EBEF6000599}">
      <dsp:nvSpPr>
        <dsp:cNvPr id="0" name=""/>
        <dsp:cNvSpPr/>
      </dsp:nvSpPr>
      <dsp:spPr>
        <a:xfrm>
          <a:off x="6570522" y="2142093"/>
          <a:ext cx="3282854" cy="477364"/>
        </a:xfrm>
        <a:prstGeom prst="rect">
          <a:avLst/>
        </a:prstGeom>
        <a:solidFill>
          <a:schemeClr val="accent2">
            <a:tint val="40000"/>
            <a:alpha val="90000"/>
            <a:hueOff val="-7408615"/>
            <a:satOff val="1581"/>
            <a:lumOff val="-519"/>
            <a:alphaOff val="0"/>
          </a:schemeClr>
        </a:solidFill>
        <a:ln w="13970" cap="flat" cmpd="sng" algn="ctr">
          <a:solidFill>
            <a:schemeClr val="accent2">
              <a:tint val="40000"/>
              <a:alpha val="90000"/>
              <a:hueOff val="-7408615"/>
              <a:satOff val="1581"/>
              <a:lumOff val="-5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b="1" i="0" kern="1200"/>
            <a:t>Mail Servers</a:t>
          </a:r>
          <a:r>
            <a:rPr lang="en-US" sz="900" b="0" i="0" kern="1200"/>
            <a:t> Finding mail servers and </a:t>
          </a:r>
          <a:endParaRPr lang="en-US" sz="900" kern="1200"/>
        </a:p>
      </dsp:txBody>
      <dsp:txXfrm>
        <a:off x="6570522" y="2142093"/>
        <a:ext cx="3282854" cy="477364"/>
      </dsp:txXfrm>
    </dsp:sp>
    <dsp:sp modelId="{659CB308-4CAC-4167-9E09-A57AD8CCDBA2}">
      <dsp:nvSpPr>
        <dsp:cNvPr id="0" name=""/>
        <dsp:cNvSpPr/>
      </dsp:nvSpPr>
      <dsp:spPr>
        <a:xfrm rot="10800000">
          <a:off x="0" y="742"/>
          <a:ext cx="9858191" cy="1596537"/>
        </a:xfrm>
        <a:prstGeom prst="upArrowCallout">
          <a:avLst/>
        </a:prstGeom>
        <a:solidFill>
          <a:schemeClr val="accent2">
            <a:hueOff val="-7424668"/>
            <a:satOff val="2422"/>
            <a:lumOff val="-2157"/>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b="1" i="0" kern="1200"/>
            <a:t>What is DNS Enumeration?</a:t>
          </a:r>
          <a:endParaRPr lang="en-US" sz="1300" kern="1200"/>
        </a:p>
      </dsp:txBody>
      <dsp:txXfrm rot="10800000">
        <a:off x="0" y="742"/>
        <a:ext cx="9858191" cy="10373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F680CC-FA97-4540-915C-4FBC1D6E5696}">
      <dsp:nvSpPr>
        <dsp:cNvPr id="0" name=""/>
        <dsp:cNvSpPr/>
      </dsp:nvSpPr>
      <dsp:spPr>
        <a:xfrm>
          <a:off x="0" y="0"/>
          <a:ext cx="9858191" cy="4201478"/>
        </a:xfrm>
        <a:prstGeom prst="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33832" tIns="433832" rIns="433832" bIns="433832" numCol="1" spcCol="1270" anchor="ctr" anchorCtr="0">
          <a:noAutofit/>
        </a:bodyPr>
        <a:lstStyle/>
        <a:p>
          <a:pPr marL="0" lvl="0" indent="0" algn="ctr" defTabSz="2711450">
            <a:lnSpc>
              <a:spcPct val="90000"/>
            </a:lnSpc>
            <a:spcBef>
              <a:spcPct val="0"/>
            </a:spcBef>
            <a:spcAft>
              <a:spcPct val="35000"/>
            </a:spcAft>
            <a:buNone/>
          </a:pPr>
          <a:r>
            <a:rPr lang="en-IN" sz="6100" b="1" i="0" kern="1200"/>
            <a:t>The Essentials of DNS</a:t>
          </a:r>
          <a:endParaRPr lang="en-US" sz="6100" kern="1200"/>
        </a:p>
      </dsp:txBody>
      <dsp:txXfrm>
        <a:off x="0" y="0"/>
        <a:ext cx="9858191" cy="2268798"/>
      </dsp:txXfrm>
    </dsp:sp>
    <dsp:sp modelId="{53E793EB-1E0C-4818-AEE3-41CA20833B26}">
      <dsp:nvSpPr>
        <dsp:cNvPr id="0" name=""/>
        <dsp:cNvSpPr/>
      </dsp:nvSpPr>
      <dsp:spPr>
        <a:xfrm>
          <a:off x="4813" y="2184768"/>
          <a:ext cx="3282854" cy="1932679"/>
        </a:xfrm>
        <a:prstGeom prst="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US" sz="1300" kern="1200"/>
            <a:t>Some time recently plunging into DNS enumeration, it's fundamental to get a handle on the basics of the Domain Name System. DNS connects user-friendly space names to the numerical IP addresses that computers and servers get it. This interpretation empowers clients to get to websites and services without the got to keep in mind complex IP addresses.</a:t>
          </a:r>
        </a:p>
      </dsp:txBody>
      <dsp:txXfrm>
        <a:off x="4813" y="2184768"/>
        <a:ext cx="3282854" cy="1932679"/>
      </dsp:txXfrm>
    </dsp:sp>
    <dsp:sp modelId="{CFDC770C-441B-437C-A126-1BE4160030A6}">
      <dsp:nvSpPr>
        <dsp:cNvPr id="0" name=""/>
        <dsp:cNvSpPr/>
      </dsp:nvSpPr>
      <dsp:spPr>
        <a:xfrm>
          <a:off x="3287668" y="2184768"/>
          <a:ext cx="3282854" cy="1932679"/>
        </a:xfrm>
        <a:prstGeom prst="rect">
          <a:avLst/>
        </a:prstGeom>
        <a:solidFill>
          <a:schemeClr val="accent2">
            <a:tint val="40000"/>
            <a:alpha val="90000"/>
            <a:hueOff val="-3704308"/>
            <a:satOff val="790"/>
            <a:lumOff val="-260"/>
            <a:alphaOff val="0"/>
          </a:schemeClr>
        </a:solidFill>
        <a:ln w="13970" cap="flat" cmpd="sng" algn="ctr">
          <a:solidFill>
            <a:schemeClr val="accent2">
              <a:tint val="40000"/>
              <a:alpha val="90000"/>
              <a:hueOff val="-3704308"/>
              <a:satOff val="790"/>
              <a:lumOff val="-26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US" sz="1300" kern="1200"/>
            <a:t>When a client enters a domain title in their browser, the DNS resolver queries the DNS servers to discover the corresponding IP address. This iterative handle includes numerous DNS servers working together to supply the accurate IP address to the resolver.</a:t>
          </a:r>
        </a:p>
      </dsp:txBody>
      <dsp:txXfrm>
        <a:off x="3287668" y="2184768"/>
        <a:ext cx="3282854" cy="1932679"/>
      </dsp:txXfrm>
    </dsp:sp>
    <dsp:sp modelId="{C1A5DA7D-1F79-4DFA-9FC5-CA326DD54FD5}">
      <dsp:nvSpPr>
        <dsp:cNvPr id="0" name=""/>
        <dsp:cNvSpPr/>
      </dsp:nvSpPr>
      <dsp:spPr>
        <a:xfrm>
          <a:off x="6570522" y="2184768"/>
          <a:ext cx="3282854" cy="1932679"/>
        </a:xfrm>
        <a:prstGeom prst="rect">
          <a:avLst/>
        </a:prstGeom>
        <a:solidFill>
          <a:schemeClr val="accent2">
            <a:tint val="40000"/>
            <a:alpha val="90000"/>
            <a:hueOff val="-7408615"/>
            <a:satOff val="1581"/>
            <a:lumOff val="-519"/>
            <a:alphaOff val="0"/>
          </a:schemeClr>
        </a:solidFill>
        <a:ln w="13970" cap="flat" cmpd="sng" algn="ctr">
          <a:solidFill>
            <a:schemeClr val="accent2">
              <a:tint val="40000"/>
              <a:alpha val="90000"/>
              <a:hueOff val="-7408615"/>
              <a:satOff val="1581"/>
              <a:lumOff val="-5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US" sz="1300" kern="1200"/>
            <a:t>Within the evolving scene of cybersecurity, remaining ahead of potential dangers is basic. DNS enumeration serves as an update on the intricate interaction between innovation and security. As organizations tackle the control of digital change, they must at the same time brace their guards against advancing attack vectors.</a:t>
          </a:r>
        </a:p>
      </dsp:txBody>
      <dsp:txXfrm>
        <a:off x="6570522" y="2184768"/>
        <a:ext cx="3282854" cy="19326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7B281-F525-461D-ABC4-0DAF854A055F}">
      <dsp:nvSpPr>
        <dsp:cNvPr id="0" name=""/>
        <dsp:cNvSpPr/>
      </dsp:nvSpPr>
      <dsp:spPr>
        <a:xfrm>
          <a:off x="4789261" y="1601880"/>
          <a:ext cx="1538176" cy="732032"/>
        </a:xfrm>
        <a:custGeom>
          <a:avLst/>
          <a:gdLst/>
          <a:ahLst/>
          <a:cxnLst/>
          <a:rect l="0" t="0" r="0" b="0"/>
          <a:pathLst>
            <a:path>
              <a:moveTo>
                <a:pt x="0" y="0"/>
              </a:moveTo>
              <a:lnTo>
                <a:pt x="0" y="498858"/>
              </a:lnTo>
              <a:lnTo>
                <a:pt x="1538176" y="498858"/>
              </a:lnTo>
              <a:lnTo>
                <a:pt x="1538176" y="732032"/>
              </a:lnTo>
            </a:path>
          </a:pathLst>
        </a:custGeom>
        <a:noFill/>
        <a:ln w="1397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72173C-3B01-4EE4-855B-73D1219BF068}">
      <dsp:nvSpPr>
        <dsp:cNvPr id="0" name=""/>
        <dsp:cNvSpPr/>
      </dsp:nvSpPr>
      <dsp:spPr>
        <a:xfrm>
          <a:off x="3251085" y="1601880"/>
          <a:ext cx="1538176" cy="732032"/>
        </a:xfrm>
        <a:custGeom>
          <a:avLst/>
          <a:gdLst/>
          <a:ahLst/>
          <a:cxnLst/>
          <a:rect l="0" t="0" r="0" b="0"/>
          <a:pathLst>
            <a:path>
              <a:moveTo>
                <a:pt x="1538176" y="0"/>
              </a:moveTo>
              <a:lnTo>
                <a:pt x="1538176" y="498858"/>
              </a:lnTo>
              <a:lnTo>
                <a:pt x="0" y="498858"/>
              </a:lnTo>
              <a:lnTo>
                <a:pt x="0" y="732032"/>
              </a:lnTo>
            </a:path>
          </a:pathLst>
        </a:custGeom>
        <a:noFill/>
        <a:ln w="1397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0CB485-12A5-4757-9FBE-DCA7CCD8B1AC}">
      <dsp:nvSpPr>
        <dsp:cNvPr id="0" name=""/>
        <dsp:cNvSpPr/>
      </dsp:nvSpPr>
      <dsp:spPr>
        <a:xfrm>
          <a:off x="3530753" y="3575"/>
          <a:ext cx="2517015" cy="1598304"/>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E026DBC2-17BD-4219-A719-E207443DAB33}">
      <dsp:nvSpPr>
        <dsp:cNvPr id="0" name=""/>
        <dsp:cNvSpPr/>
      </dsp:nvSpPr>
      <dsp:spPr>
        <a:xfrm>
          <a:off x="3810421" y="269260"/>
          <a:ext cx="2517015" cy="1598304"/>
        </a:xfrm>
        <a:prstGeom prst="roundRect">
          <a:avLst>
            <a:gd name="adj" fmla="val 10000"/>
          </a:avLst>
        </a:prstGeom>
        <a:solidFill>
          <a:schemeClr val="lt1">
            <a:alpha val="90000"/>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IN" sz="1000" b="1" i="0" kern="1200"/>
            <a:t>The Essentials of DNS</a:t>
          </a:r>
          <a:endParaRPr lang="en-US" sz="1000" kern="1200"/>
        </a:p>
      </dsp:txBody>
      <dsp:txXfrm>
        <a:off x="3857234" y="316073"/>
        <a:ext cx="2423389" cy="1504678"/>
      </dsp:txXfrm>
    </dsp:sp>
    <dsp:sp modelId="{1CDAA306-099C-4173-892E-61C32FFE5C14}">
      <dsp:nvSpPr>
        <dsp:cNvPr id="0" name=""/>
        <dsp:cNvSpPr/>
      </dsp:nvSpPr>
      <dsp:spPr>
        <a:xfrm>
          <a:off x="1992577" y="2333912"/>
          <a:ext cx="2517015" cy="1598304"/>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7F9AC064-7F9E-424E-8D89-CD260B0337D4}">
      <dsp:nvSpPr>
        <dsp:cNvPr id="0" name=""/>
        <dsp:cNvSpPr/>
      </dsp:nvSpPr>
      <dsp:spPr>
        <a:xfrm>
          <a:off x="2272245" y="2599597"/>
          <a:ext cx="2517015" cy="1598304"/>
        </a:xfrm>
        <a:prstGeom prst="roundRect">
          <a:avLst>
            <a:gd name="adj" fmla="val 10000"/>
          </a:avLst>
        </a:prstGeom>
        <a:solidFill>
          <a:schemeClr val="lt1">
            <a:alpha val="90000"/>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By supporting a culture of cybersecurity awareness, organizations can enable their groups to recognize the signs of enumeration attempts, phishing attacks, and other malevolent activities. Customary preparation sessions and instructive initiatives can go a long way in preparing workers with the information to create informed choices when interacting online.</a:t>
          </a:r>
        </a:p>
      </dsp:txBody>
      <dsp:txXfrm>
        <a:off x="2319058" y="2646410"/>
        <a:ext cx="2423389" cy="1504678"/>
      </dsp:txXfrm>
    </dsp:sp>
    <dsp:sp modelId="{1F2A4C76-100D-4F9F-A0C7-2D95A093CC4D}">
      <dsp:nvSpPr>
        <dsp:cNvPr id="0" name=""/>
        <dsp:cNvSpPr/>
      </dsp:nvSpPr>
      <dsp:spPr>
        <a:xfrm>
          <a:off x="5068929" y="2333912"/>
          <a:ext cx="2517015" cy="1598304"/>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67AE345-DD8B-4456-9B9D-8D4127DD5BE7}">
      <dsp:nvSpPr>
        <dsp:cNvPr id="0" name=""/>
        <dsp:cNvSpPr/>
      </dsp:nvSpPr>
      <dsp:spPr>
        <a:xfrm>
          <a:off x="5348598" y="2599597"/>
          <a:ext cx="2517015" cy="1598304"/>
        </a:xfrm>
        <a:prstGeom prst="roundRect">
          <a:avLst>
            <a:gd name="adj" fmla="val 10000"/>
          </a:avLst>
        </a:prstGeom>
        <a:solidFill>
          <a:schemeClr val="lt1">
            <a:alpha val="90000"/>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Besides, collaboration inside the cybersecurity community is priceless. Sharing experiences, risk insights, and best-hones can help organizations collectively build a stronger defense against DNS enumeration and other cyber dangers. Cybersecurity conferences, online gatherings, and information-sharing stages give valuable avenues for this collaboration.</a:t>
          </a:r>
        </a:p>
      </dsp:txBody>
      <dsp:txXfrm>
        <a:off x="5395411" y="2646410"/>
        <a:ext cx="2423389" cy="15046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C22D09-C62E-420C-A553-F413CEE0A2E8}">
      <dsp:nvSpPr>
        <dsp:cNvPr id="0" name=""/>
        <dsp:cNvSpPr/>
      </dsp:nvSpPr>
      <dsp:spPr>
        <a:xfrm>
          <a:off x="0" y="142247"/>
          <a:ext cx="10373032" cy="1690942"/>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i="0" kern="1200"/>
            <a:t>Inspirations Behind DNS Enumeration</a:t>
          </a:r>
          <a:endParaRPr lang="en-US" sz="2400" kern="1200"/>
        </a:p>
      </dsp:txBody>
      <dsp:txXfrm>
        <a:off x="82545" y="224792"/>
        <a:ext cx="10207942" cy="1525852"/>
      </dsp:txXfrm>
    </dsp:sp>
    <dsp:sp modelId="{E6A4871D-4CEF-4744-9315-14389C9644D1}">
      <dsp:nvSpPr>
        <dsp:cNvPr id="0" name=""/>
        <dsp:cNvSpPr/>
      </dsp:nvSpPr>
      <dsp:spPr>
        <a:xfrm>
          <a:off x="0" y="1902309"/>
          <a:ext cx="10373032" cy="1690942"/>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a:t>Whereas DNS enumeration can be utilized for authentic purposes like arranging examination and system administration, it's moreover a tool in the arms stockpile of cyber aggressors. Malicious actors utilize DNS enumeration to accumulate data for different evil exercises, counting</a:t>
          </a:r>
          <a:endParaRPr lang="en-US" sz="2400" kern="1200"/>
        </a:p>
      </dsp:txBody>
      <dsp:txXfrm>
        <a:off x="82545" y="1984854"/>
        <a:ext cx="10207942" cy="1525852"/>
      </dsp:txXfrm>
    </dsp:sp>
    <dsp:sp modelId="{5B566F29-2641-434C-A829-913CF9A4915B}">
      <dsp:nvSpPr>
        <dsp:cNvPr id="0" name=""/>
        <dsp:cNvSpPr/>
      </dsp:nvSpPr>
      <dsp:spPr>
        <a:xfrm>
          <a:off x="0" y="3593252"/>
          <a:ext cx="10373032" cy="2881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9344"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1" i="0" kern="1200"/>
            <a:t>Brute Force Attacks</a:t>
          </a:r>
          <a:r>
            <a:rPr lang="en-US" sz="1900" b="0" i="0" kern="1200"/>
            <a:t> Â Attackers can utilize counted subdomains to conduct brute constraint assaults on websites, endeavoring to recognize helpless focuses of passage.</a:t>
          </a:r>
          <a:endParaRPr lang="en-US" sz="1900" kern="1200"/>
        </a:p>
        <a:p>
          <a:pPr marL="171450" lvl="1" indent="-171450" algn="l" defTabSz="844550">
            <a:lnSpc>
              <a:spcPct val="90000"/>
            </a:lnSpc>
            <a:spcBef>
              <a:spcPct val="0"/>
            </a:spcBef>
            <a:spcAft>
              <a:spcPct val="20000"/>
            </a:spcAft>
            <a:buChar char="•"/>
          </a:pPr>
          <a:r>
            <a:rPr lang="en-US" sz="1900" b="1" i="0" kern="1200"/>
            <a:t>Phishing</a:t>
          </a:r>
          <a:r>
            <a:rPr lang="en-US" sz="1900" b="0" i="0" kern="1200"/>
            <a:t> Â Uncovering mail servers and subdomains help in making persuading phishing campaigns, driving casualties to malevolent websites.</a:t>
          </a:r>
          <a:endParaRPr lang="en-US" sz="1900" kern="1200"/>
        </a:p>
        <a:p>
          <a:pPr marL="171450" lvl="1" indent="-171450" algn="l" defTabSz="844550">
            <a:lnSpc>
              <a:spcPct val="90000"/>
            </a:lnSpc>
            <a:spcBef>
              <a:spcPct val="0"/>
            </a:spcBef>
            <a:spcAft>
              <a:spcPct val="20000"/>
            </a:spcAft>
            <a:buChar char="•"/>
          </a:pPr>
          <a:r>
            <a:rPr lang="en-US" sz="1900" b="1" i="0" kern="1200"/>
            <a:t>Social Engineering</a:t>
          </a:r>
          <a:r>
            <a:rPr lang="en-US" sz="1900" b="0" i="0" kern="1200"/>
            <a:t> Â Information on an organization's domain structure can help assailants in carrying out social building assaults by creating personalized and persuading messages.</a:t>
          </a:r>
          <a:endParaRPr lang="en-US" sz="1900" kern="1200"/>
        </a:p>
        <a:p>
          <a:pPr marL="171450" lvl="1" indent="-171450" algn="l" defTabSz="844550">
            <a:lnSpc>
              <a:spcPct val="90000"/>
            </a:lnSpc>
            <a:spcBef>
              <a:spcPct val="0"/>
            </a:spcBef>
            <a:spcAft>
              <a:spcPct val="20000"/>
            </a:spcAft>
            <a:buChar char="•"/>
          </a:pPr>
          <a:r>
            <a:rPr lang="en-US" sz="1900" b="1" i="0" kern="1200"/>
            <a:t>Targeted Misuses</a:t>
          </a:r>
          <a:r>
            <a:rPr lang="en-US" sz="1900" b="0" i="0" kern="1200"/>
            <a:t> Â Detailed data around an organization's network and domain structure can offer assistance to aggressors distinguish particular vulnerabilities to abuse.</a:t>
          </a:r>
          <a:endParaRPr lang="en-US" sz="1900" kern="1200"/>
        </a:p>
      </dsp:txBody>
      <dsp:txXfrm>
        <a:off x="0" y="3593252"/>
        <a:ext cx="10373032" cy="28814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E3AA89-B2FF-4988-A813-06E47F6F9E3D}">
      <dsp:nvSpPr>
        <dsp:cNvPr id="0" name=""/>
        <dsp:cNvSpPr/>
      </dsp:nvSpPr>
      <dsp:spPr>
        <a:xfrm>
          <a:off x="1203" y="692769"/>
          <a:ext cx="4693230" cy="2815938"/>
        </a:xfrm>
        <a:prstGeom prst="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IN" sz="2100" b="1" kern="1200"/>
            <a:t>Advantages of using OSINT</a:t>
          </a:r>
          <a:endParaRPr lang="en-US" sz="2100" kern="1200"/>
        </a:p>
      </dsp:txBody>
      <dsp:txXfrm>
        <a:off x="1203" y="692769"/>
        <a:ext cx="4693230" cy="2815938"/>
      </dsp:txXfrm>
    </dsp:sp>
    <dsp:sp modelId="{64C331E3-B201-49F4-9733-7F845F38E417}">
      <dsp:nvSpPr>
        <dsp:cNvPr id="0" name=""/>
        <dsp:cNvSpPr/>
      </dsp:nvSpPr>
      <dsp:spPr>
        <a:xfrm>
          <a:off x="5163757" y="692769"/>
          <a:ext cx="4693230" cy="2815938"/>
        </a:xfrm>
        <a:prstGeom prst="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This intelligence can then be used for various purposes, such as:</a:t>
          </a:r>
        </a:p>
        <a:p>
          <a:pPr marL="171450" lvl="1" indent="-171450" algn="l" defTabSz="711200">
            <a:lnSpc>
              <a:spcPct val="90000"/>
            </a:lnSpc>
            <a:spcBef>
              <a:spcPct val="0"/>
            </a:spcBef>
            <a:spcAft>
              <a:spcPct val="15000"/>
            </a:spcAft>
            <a:buChar char="•"/>
          </a:pPr>
          <a:r>
            <a:rPr lang="en-US" sz="1600" kern="1200"/>
            <a:t>Cybersecurity and threat intelligence</a:t>
          </a:r>
        </a:p>
        <a:p>
          <a:pPr marL="171450" lvl="1" indent="-171450" algn="l" defTabSz="711200">
            <a:lnSpc>
              <a:spcPct val="90000"/>
            </a:lnSpc>
            <a:spcBef>
              <a:spcPct val="0"/>
            </a:spcBef>
            <a:spcAft>
              <a:spcPct val="15000"/>
            </a:spcAft>
            <a:buChar char="•"/>
          </a:pPr>
          <a:r>
            <a:rPr lang="en-US" sz="1600" kern="1200"/>
            <a:t>Competitive intelligence and business analysis</a:t>
          </a:r>
        </a:p>
        <a:p>
          <a:pPr marL="171450" lvl="1" indent="-171450" algn="l" defTabSz="711200">
            <a:lnSpc>
              <a:spcPct val="90000"/>
            </a:lnSpc>
            <a:spcBef>
              <a:spcPct val="0"/>
            </a:spcBef>
            <a:spcAft>
              <a:spcPct val="15000"/>
            </a:spcAft>
            <a:buChar char="•"/>
          </a:pPr>
          <a:r>
            <a:rPr lang="en-US" sz="1600" kern="1200"/>
            <a:t>Law enforcement investigations</a:t>
          </a:r>
        </a:p>
        <a:p>
          <a:pPr marL="171450" lvl="1" indent="-171450" algn="l" defTabSz="711200">
            <a:lnSpc>
              <a:spcPct val="90000"/>
            </a:lnSpc>
            <a:spcBef>
              <a:spcPct val="0"/>
            </a:spcBef>
            <a:spcAft>
              <a:spcPct val="15000"/>
            </a:spcAft>
            <a:buChar char="•"/>
          </a:pPr>
          <a:r>
            <a:rPr lang="en-US" sz="1600" kern="1200"/>
            <a:t>National security and intelligence gathering</a:t>
          </a:r>
        </a:p>
        <a:p>
          <a:pPr marL="171450" lvl="1" indent="-171450" algn="l" defTabSz="711200">
            <a:lnSpc>
              <a:spcPct val="90000"/>
            </a:lnSpc>
            <a:spcBef>
              <a:spcPct val="0"/>
            </a:spcBef>
            <a:spcAft>
              <a:spcPct val="15000"/>
            </a:spcAft>
            <a:buChar char="•"/>
          </a:pPr>
          <a:r>
            <a:rPr lang="en-US" sz="1600" kern="1200"/>
            <a:t>Risk assessment and due diligence</a:t>
          </a:r>
        </a:p>
        <a:p>
          <a:pPr marL="171450" lvl="1" indent="-171450" algn="l" defTabSz="711200">
            <a:lnSpc>
              <a:spcPct val="90000"/>
            </a:lnSpc>
            <a:spcBef>
              <a:spcPct val="0"/>
            </a:spcBef>
            <a:spcAft>
              <a:spcPct val="15000"/>
            </a:spcAft>
            <a:buChar char="•"/>
          </a:pPr>
          <a:r>
            <a:rPr lang="en-US" sz="1600" kern="1200"/>
            <a:t>Journalism and research</a:t>
          </a:r>
        </a:p>
      </dsp:txBody>
      <dsp:txXfrm>
        <a:off x="5163757" y="692769"/>
        <a:ext cx="4693230" cy="281593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a:prstGeom prst="rect">
            <a:avLst/>
          </a:prstGeo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4E1513DE-934B-4AF0-8D92-A025C206981A}" type="datetimeFigureOut">
              <a:rPr lang="en-IN" smtClean="0"/>
              <a:t>03-11-2025</a:t>
            </a:fld>
            <a:endParaRPr lang="en-IN"/>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IN"/>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Tree>
    <p:extLst>
      <p:ext uri="{BB962C8B-B14F-4D97-AF65-F5344CB8AC3E}">
        <p14:creationId xmlns:p14="http://schemas.microsoft.com/office/powerpoint/2010/main" val="152969475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261872" y="1828800"/>
            <a:ext cx="8595360" cy="435133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1189933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47648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61872" y="1828800"/>
            <a:ext cx="8595360" cy="43513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1513DE-934B-4AF0-8D92-A025C206981A}" type="datetimeFigureOut">
              <a:rPr lang="en-IN" smtClean="0"/>
              <a:t>03-11-2025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657137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a:prstGeom prst="rect">
            <a:avLst/>
          </a:prstGeo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1513DE-934B-4AF0-8D92-A025C206981A}" type="datetimeFigureOut">
              <a:rPr lang="en-IN" smtClean="0"/>
              <a:t>03-11-2025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48CEBD4-78B9-4C03-8629-F5A4F22E2693}" type="slidenum">
              <a:rPr lang="en-IN" smtClean="0"/>
              <a:t>‹#›</a:t>
            </a:fld>
            <a:endParaRPr lang="en-IN"/>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09978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a:prstGeom prst="rect">
            <a:avLst/>
          </a:prstGeo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a:prstGeom prst="rect">
            <a:avLst/>
          </a:prstGeo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1513DE-934B-4AF0-8D92-A025C206981A}" type="datetimeFigureOut">
              <a:rPr lang="en-IN" smtClean="0"/>
              <a:t>03-11-2025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1086563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a:prstGeom prst="rect">
            <a:avLst/>
          </a:prstGeo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a:prstGeom prst="rect">
            <a:avLst/>
          </a:prstGeo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a:prstGeom prst="rect">
            <a:avLst/>
          </a:prstGeo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a:prstGeom prst="rect">
            <a:avLst/>
          </a:prstGeo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1513DE-934B-4AF0-8D92-A025C206981A}" type="datetimeFigureOut">
              <a:rPr lang="en-IN" smtClean="0"/>
              <a:t>03-11-2025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2808482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1513DE-934B-4AF0-8D92-A025C206981A}" type="datetimeFigureOut">
              <a:rPr lang="en-IN" smtClean="0"/>
              <a:t>03-11-2025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3441917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1513DE-934B-4AF0-8D92-A025C206981A}" type="datetimeFigureOut">
              <a:rPr lang="en-IN" smtClean="0"/>
              <a:t>03-11-2025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718068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a:prstGeom prst="rect">
            <a:avLst/>
          </a:prstGeo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a:prstGeom prst="rect">
            <a:avLst/>
          </a:prstGeo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03-11-2025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659682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prstGeom prst="rect">
            <a:avLst/>
          </a:prstGeo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a:prstGeom prst="rect">
            <a:avLst/>
          </a:prstGeo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1513DE-934B-4AF0-8D92-A025C206981A}" type="datetimeFigureOut">
              <a:rPr lang="en-IN" smtClean="0"/>
              <a:t>03-11-2025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48CEBD4-78B9-4C03-8629-F5A4F22E2693}" type="slidenum">
              <a:rPr lang="en-IN" smtClean="0"/>
              <a:t>‹#›</a:t>
            </a:fld>
            <a:endParaRPr lang="en-IN"/>
          </a:p>
        </p:txBody>
      </p:sp>
    </p:spTree>
    <p:extLst>
      <p:ext uri="{BB962C8B-B14F-4D97-AF65-F5344CB8AC3E}">
        <p14:creationId xmlns:p14="http://schemas.microsoft.com/office/powerpoint/2010/main" val="3115247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Title Placeholder 1"/>
          <p:cNvSpPr>
            <a:spLocks noGrp="1"/>
          </p:cNvSpPr>
          <p:nvPr>
            <p:ph type="title"/>
          </p:nvPr>
        </p:nvSpPr>
        <p:spPr>
          <a:xfrm>
            <a:off x="1250348" y="-506288"/>
            <a:ext cx="9692640" cy="1325562"/>
          </a:xfrm>
          <a:prstGeom prst="rect">
            <a:avLst/>
          </a:prstGeom>
        </p:spPr>
        <p:txBody>
          <a:bodyPr vert="horz" lIns="91440" tIns="45720" rIns="91440" bIns="45720" rtlCol="0" anchor="b">
            <a:normAutofit/>
          </a:bodyPr>
          <a:lstStyle/>
          <a:p>
            <a:r>
              <a:rPr lang="en-US" sz="1600" b="1" dirty="0">
                <a:effectLst/>
                <a:latin typeface="Times New Roman" panose="02020603050405020304" pitchFamily="18" charset="0"/>
                <a:ea typeface="Times New Roman" panose="02020603050405020304" pitchFamily="18" charset="0"/>
              </a:rPr>
              <a:t>DEPARTMENT OF MASTER OF COMPUTER APPLICATIONS</a:t>
            </a:r>
            <a:br>
              <a:rPr lang="en-US" sz="1600" b="1" dirty="0">
                <a:effectLst/>
                <a:latin typeface="Times New Roman" panose="02020603050405020304" pitchFamily="18" charset="0"/>
                <a:ea typeface="Times New Roman" panose="02020603050405020304" pitchFamily="18" charset="0"/>
              </a:rPr>
            </a:b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4E1513DE-934B-4AF0-8D92-A025C206981A}" type="datetimeFigureOut">
              <a:rPr lang="en-IN" smtClean="0"/>
              <a:t>03-11-2025</a:t>
            </a:fld>
            <a:endParaRPr lang="en-IN"/>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IN"/>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648CEBD4-78B9-4C03-8629-F5A4F22E2693}" type="slidenum">
              <a:rPr lang="en-IN" smtClean="0"/>
              <a:t>‹#›</a:t>
            </a:fld>
            <a:endParaRPr lang="en-IN"/>
          </a:p>
        </p:txBody>
      </p:sp>
      <p:pic>
        <p:nvPicPr>
          <p:cNvPr id="9" name="Picture 8" descr="A black and blue logo&#10;&#10;AI-generated content may be incorrect.">
            <a:extLst>
              <a:ext uri="{FF2B5EF4-FFF2-40B4-BE49-F238E27FC236}">
                <a16:creationId xmlns:a16="http://schemas.microsoft.com/office/drawing/2014/main" id="{D3849DB6-8B32-568B-10E5-ABE7389A152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49012" y="-59316"/>
            <a:ext cx="1699492" cy="849746"/>
          </a:xfrm>
          <a:prstGeom prst="rect">
            <a:avLst/>
          </a:prstGeom>
        </p:spPr>
      </p:pic>
      <p:pic>
        <p:nvPicPr>
          <p:cNvPr id="11" name="Picture 10" descr="A logo of a computer application&#10;&#10;AI-generated content may be incorrect.">
            <a:extLst>
              <a:ext uri="{FF2B5EF4-FFF2-40B4-BE49-F238E27FC236}">
                <a16:creationId xmlns:a16="http://schemas.microsoft.com/office/drawing/2014/main" id="{215AB60F-473D-5929-2EB8-224C20D66870}"/>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377879" y="32875"/>
            <a:ext cx="496767" cy="496767"/>
          </a:xfrm>
          <a:prstGeom prst="rect">
            <a:avLst/>
          </a:prstGeom>
        </p:spPr>
      </p:pic>
      <p:pic>
        <p:nvPicPr>
          <p:cNvPr id="12" name="Picture 11" descr="A yellow and orange badge with white text&#10;&#10;AI-generated content may be incorrect.">
            <a:extLst>
              <a:ext uri="{FF2B5EF4-FFF2-40B4-BE49-F238E27FC236}">
                <a16:creationId xmlns:a16="http://schemas.microsoft.com/office/drawing/2014/main" id="{78DC678E-4643-6EE4-200E-394DCDBEEC49}"/>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b="20543"/>
          <a:stretch/>
        </p:blipFill>
        <p:spPr bwMode="auto">
          <a:xfrm>
            <a:off x="9350022" y="32461"/>
            <a:ext cx="496767" cy="497181"/>
          </a:xfrm>
          <a:prstGeom prst="rect">
            <a:avLst/>
          </a:prstGeom>
          <a:ln>
            <a:noFill/>
          </a:ln>
          <a:extLst>
            <a:ext uri="{53640926-AAD7-44D8-BBD7-CCE9431645EC}">
              <a14:shadowObscured xmlns:a14="http://schemas.microsoft.com/office/drawing/2010/main"/>
            </a:ext>
          </a:extLst>
        </p:spPr>
      </p:pic>
      <p:pic>
        <p:nvPicPr>
          <p:cNvPr id="13" name="Picture 12" descr="A blue and yellow sign with white text&#10;&#10;Description automatically generated">
            <a:extLst>
              <a:ext uri="{FF2B5EF4-FFF2-40B4-BE49-F238E27FC236}">
                <a16:creationId xmlns:a16="http://schemas.microsoft.com/office/drawing/2014/main" id="{1FE7ED0B-9348-0829-E3F0-13A5BCA6CD2B}"/>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912928" y="126428"/>
            <a:ext cx="438696" cy="309245"/>
          </a:xfrm>
          <a:prstGeom prst="rect">
            <a:avLst/>
          </a:prstGeom>
        </p:spPr>
      </p:pic>
    </p:spTree>
    <p:extLst>
      <p:ext uri="{BB962C8B-B14F-4D97-AF65-F5344CB8AC3E}">
        <p14:creationId xmlns:p14="http://schemas.microsoft.com/office/powerpoint/2010/main" val="32497209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lang="en-US" sz="1600" b="1" kern="1200" spc="-50" baseline="0" smtClean="0">
          <a:solidFill>
            <a:schemeClr val="tx1"/>
          </a:solidFill>
          <a:effectLst/>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imperva.com/learn/application-security/application-security/" TargetMode="External"/><Relationship Id="rId2" Type="http://schemas.openxmlformats.org/officeDocument/2006/relationships/hyperlink" Target="https://www.imperva.com/learn/application-security/ethical-hackin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neotas.com/open-source-intelligence-techniques/"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www.archive.or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42E14E0-E6CB-444C-97C0-D67DA9F4D0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Schoolbook" panose="02040604050505020304"/>
              <a:ea typeface="+mn-ea"/>
              <a:cs typeface="+mn-cs"/>
            </a:endParaRPr>
          </a:p>
        </p:txBody>
      </p:sp>
      <p:pic>
        <p:nvPicPr>
          <p:cNvPr id="6" name="Picture 5" descr="Close-up of circuit board">
            <a:extLst>
              <a:ext uri="{FF2B5EF4-FFF2-40B4-BE49-F238E27FC236}">
                <a16:creationId xmlns:a16="http://schemas.microsoft.com/office/drawing/2014/main" id="{F4B02993-9FC5-7BE0-FDA9-006BB6E1C69C}"/>
              </a:ext>
            </a:extLst>
          </p:cNvPr>
          <p:cNvPicPr>
            <a:picLocks noChangeAspect="1"/>
          </p:cNvPicPr>
          <p:nvPr/>
        </p:nvPicPr>
        <p:blipFill>
          <a:blip r:embed="rId2">
            <a:grayscl/>
          </a:blip>
          <a:srcRect t="1150" r="-1" b="-1"/>
          <a:stretch>
            <a:fillRect/>
          </a:stretch>
        </p:blipFill>
        <p:spPr>
          <a:xfrm>
            <a:off x="899160" y="1"/>
            <a:ext cx="10393680" cy="6858000"/>
          </a:xfrm>
          <a:prstGeom prst="rect">
            <a:avLst/>
          </a:prstGeom>
        </p:spPr>
      </p:pic>
      <p:sp>
        <p:nvSpPr>
          <p:cNvPr id="12" name="Rectangle 11">
            <a:extLst>
              <a:ext uri="{FF2B5EF4-FFF2-40B4-BE49-F238E27FC236}">
                <a16:creationId xmlns:a16="http://schemas.microsoft.com/office/drawing/2014/main" id="{B37D29E2-7609-4210-93A1-BFB7944C0F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9160" y="0"/>
            <a:ext cx="10393680" cy="6858000"/>
          </a:xfrm>
          <a:prstGeom prst="rect">
            <a:avLst/>
          </a:prstGeom>
          <a:solidFill>
            <a:schemeClr val="accent2">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4" name="TextBox 3">
            <a:extLst>
              <a:ext uri="{FF2B5EF4-FFF2-40B4-BE49-F238E27FC236}">
                <a16:creationId xmlns:a16="http://schemas.microsoft.com/office/drawing/2014/main" id="{FD3486E8-6B5B-218A-8CFC-320C97C907F0}"/>
              </a:ext>
            </a:extLst>
          </p:cNvPr>
          <p:cNvSpPr txBox="1"/>
          <p:nvPr/>
        </p:nvSpPr>
        <p:spPr>
          <a:xfrm>
            <a:off x="1261872" y="723331"/>
            <a:ext cx="9418320" cy="3875965"/>
          </a:xfrm>
          <a:prstGeom prst="rect">
            <a:avLst/>
          </a:prstGeom>
          <a:noFill/>
        </p:spPr>
        <p:txBody>
          <a:bodyPr vert="horz" lIns="91440" tIns="45720" rIns="91440" bIns="45720" rtlCol="0" anchor="ctr">
            <a:normAutofit/>
          </a:bodyPr>
          <a:lstStyle/>
          <a:p>
            <a:pPr algn="ctr" defTabSz="914400">
              <a:lnSpc>
                <a:spcPct val="85000"/>
              </a:lnSpc>
              <a:spcBef>
                <a:spcPct val="0"/>
              </a:spcBef>
              <a:spcAft>
                <a:spcPts val="600"/>
              </a:spcAft>
            </a:pPr>
            <a:r>
              <a:rPr lang="en-US" sz="4400" b="1" spc="-50">
                <a:solidFill>
                  <a:srgbClr val="FFFFFF"/>
                </a:solidFill>
                <a:latin typeface="+mj-lt"/>
                <a:ea typeface="+mj-ea"/>
                <a:cs typeface="+mj-cs"/>
              </a:rPr>
              <a:t>Module -2 </a:t>
            </a:r>
          </a:p>
          <a:p>
            <a:pPr algn="ctr" defTabSz="914400">
              <a:lnSpc>
                <a:spcPct val="85000"/>
              </a:lnSpc>
              <a:spcBef>
                <a:spcPct val="0"/>
              </a:spcBef>
              <a:spcAft>
                <a:spcPts val="600"/>
              </a:spcAft>
            </a:pPr>
            <a:r>
              <a:rPr lang="en-US" sz="4400" b="1" spc="-50">
                <a:solidFill>
                  <a:srgbClr val="FFFFFF"/>
                </a:solidFill>
                <a:latin typeface="+mj-lt"/>
                <a:ea typeface="+mj-ea"/>
                <a:cs typeface="+mj-cs"/>
              </a:rPr>
              <a:t>DNS Enumeration</a:t>
            </a:r>
          </a:p>
        </p:txBody>
      </p:sp>
      <p:sp>
        <p:nvSpPr>
          <p:cNvPr id="14" name="Rectangle 13">
            <a:extLst>
              <a:ext uri="{FF2B5EF4-FFF2-40B4-BE49-F238E27FC236}">
                <a16:creationId xmlns:a16="http://schemas.microsoft.com/office/drawing/2014/main" id="{363B6ECA-5FD8-454D-ABC3-C4ACC15AF9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99160" cy="68580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cxnSp>
        <p:nvCxnSpPr>
          <p:cNvPr id="16" name="Straight Connector 15">
            <a:extLst>
              <a:ext uri="{FF2B5EF4-FFF2-40B4-BE49-F238E27FC236}">
                <a16:creationId xmlns:a16="http://schemas.microsoft.com/office/drawing/2014/main" id="{0887B8F6-F933-4DC0-BBB7-EE99DB8AA4B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129873" y="5359400"/>
            <a:ext cx="2550319"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449490"/>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D59AF-CBC4-DC30-A49D-F66625F2238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FA198C9-3F01-1D04-0235-9B763CC1FE58}"/>
              </a:ext>
            </a:extLst>
          </p:cNvPr>
          <p:cNvSpPr txBox="1"/>
          <p:nvPr/>
        </p:nvSpPr>
        <p:spPr>
          <a:xfrm>
            <a:off x="363794" y="570270"/>
            <a:ext cx="10933472" cy="5485861"/>
          </a:xfrm>
          <a:prstGeom prst="rect">
            <a:avLst/>
          </a:prstGeom>
          <a:noFill/>
        </p:spPr>
        <p:txBody>
          <a:bodyPr wrap="square">
            <a:spAutoFit/>
          </a:bodyPr>
          <a:lstStyle/>
          <a:p>
            <a:pPr algn="ctr">
              <a:lnSpc>
                <a:spcPct val="150000"/>
              </a:lnSpc>
              <a:buNone/>
            </a:pPr>
            <a:r>
              <a:rPr lang="en-US" sz="2000" b="1" i="0" dirty="0" err="1">
                <a:effectLst/>
                <a:latin typeface="+mj-lt"/>
              </a:rPr>
              <a:t>Footprinting</a:t>
            </a:r>
            <a:r>
              <a:rPr lang="en-US" sz="2000" b="1" i="0" dirty="0">
                <a:effectLst/>
                <a:latin typeface="+mj-lt"/>
              </a:rPr>
              <a:t> Methodology | Ethical Hacking</a:t>
            </a:r>
          </a:p>
          <a:p>
            <a:pPr algn="just">
              <a:lnSpc>
                <a:spcPct val="150000"/>
              </a:lnSpc>
              <a:buNone/>
            </a:pPr>
            <a:r>
              <a:rPr lang="en-US" b="1" i="0" dirty="0" err="1">
                <a:effectLst/>
              </a:rPr>
              <a:t>Footprinting</a:t>
            </a:r>
            <a:r>
              <a:rPr lang="en-US" b="1" i="0" dirty="0">
                <a:effectLst/>
              </a:rPr>
              <a:t> Methodology Cont.,</a:t>
            </a:r>
          </a:p>
          <a:p>
            <a:pPr algn="just">
              <a:lnSpc>
                <a:spcPct val="150000"/>
              </a:lnSpc>
              <a:buNone/>
            </a:pPr>
            <a:r>
              <a:rPr lang="en-US" b="0" i="0" dirty="0">
                <a:effectLst/>
              </a:rPr>
              <a:t>Various methods used to collect information about the target organization. They are </a:t>
            </a:r>
          </a:p>
          <a:p>
            <a:pPr marL="285750" indent="-285750" algn="just">
              <a:lnSpc>
                <a:spcPct val="150000"/>
              </a:lnSpc>
              <a:buFont typeface="Wingdings" panose="05000000000000000000" pitchFamily="2" charset="2"/>
              <a:buChar char="q"/>
            </a:pPr>
            <a:r>
              <a:rPr lang="en-US" b="1" dirty="0"/>
              <a:t>Competitive Intelligence</a:t>
            </a:r>
            <a:endParaRPr lang="en-US" dirty="0"/>
          </a:p>
          <a:p>
            <a:pPr algn="just">
              <a:lnSpc>
                <a:spcPct val="150000"/>
              </a:lnSpc>
            </a:pPr>
            <a:r>
              <a:rPr lang="en-US" dirty="0"/>
              <a:t>Competitive intelligence gathering is the process of gathering information about the competitors from resources such as the Internet.</a:t>
            </a:r>
          </a:p>
          <a:p>
            <a:pPr algn="just">
              <a:lnSpc>
                <a:spcPct val="150000"/>
              </a:lnSpc>
            </a:pPr>
            <a:r>
              <a:rPr lang="en-US" b="1" i="1" dirty="0"/>
              <a:t>Eg: company website, search engine, internet, online databases, press releases, annual reports, trade journals</a:t>
            </a:r>
          </a:p>
          <a:p>
            <a:pPr marL="285750" indent="-285750" algn="just">
              <a:lnSpc>
                <a:spcPct val="150000"/>
              </a:lnSpc>
              <a:buFont typeface="Wingdings" panose="05000000000000000000" pitchFamily="2" charset="2"/>
              <a:buChar char="q"/>
            </a:pPr>
            <a:r>
              <a:rPr lang="en-US" b="1" dirty="0"/>
              <a:t>Google Hacking/Google Dorks</a:t>
            </a:r>
            <a:endParaRPr lang="en-US" dirty="0"/>
          </a:p>
          <a:p>
            <a:pPr algn="just">
              <a:lnSpc>
                <a:spcPct val="150000"/>
              </a:lnSpc>
            </a:pPr>
            <a:r>
              <a:rPr lang="en-US" dirty="0"/>
              <a:t>This is a process of creating search queries to extract hidden information by using Google operators to search specific strings of text inside the search results.</a:t>
            </a:r>
          </a:p>
          <a:p>
            <a:pPr algn="just">
              <a:lnSpc>
                <a:spcPct val="150000"/>
              </a:lnSpc>
            </a:pPr>
            <a:r>
              <a:rPr lang="en-US" b="1" i="1" dirty="0"/>
              <a:t>Some google operators, site, </a:t>
            </a:r>
            <a:r>
              <a:rPr lang="en-US" b="1" i="1" dirty="0" err="1"/>
              <a:t>allinurl</a:t>
            </a:r>
            <a:r>
              <a:rPr lang="en-US" b="1" i="1" dirty="0"/>
              <a:t>, </a:t>
            </a:r>
            <a:r>
              <a:rPr lang="en-US" b="1" i="1" dirty="0" err="1"/>
              <a:t>inurl</a:t>
            </a:r>
            <a:r>
              <a:rPr lang="en-US" b="1" i="1" dirty="0"/>
              <a:t>, </a:t>
            </a:r>
            <a:r>
              <a:rPr lang="en-US" b="1" i="1" dirty="0" err="1"/>
              <a:t>allintitle</a:t>
            </a:r>
            <a:endParaRPr lang="en-US" b="1" i="1" dirty="0"/>
          </a:p>
          <a:p>
            <a:pPr algn="just">
              <a:lnSpc>
                <a:spcPct val="150000"/>
              </a:lnSpc>
              <a:buNone/>
            </a:pPr>
            <a:endParaRPr lang="en-US" b="0" i="0" dirty="0">
              <a:effectLst/>
            </a:endParaRPr>
          </a:p>
        </p:txBody>
      </p:sp>
    </p:spTree>
    <p:extLst>
      <p:ext uri="{BB962C8B-B14F-4D97-AF65-F5344CB8AC3E}">
        <p14:creationId xmlns:p14="http://schemas.microsoft.com/office/powerpoint/2010/main" val="3926972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07FCC-214B-D196-07F2-215CCFDF92B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EE22C2F-538F-A137-AD7A-75440E0A9805}"/>
              </a:ext>
            </a:extLst>
          </p:cNvPr>
          <p:cNvSpPr txBox="1"/>
          <p:nvPr/>
        </p:nvSpPr>
        <p:spPr>
          <a:xfrm>
            <a:off x="363794" y="570270"/>
            <a:ext cx="10933472" cy="6786473"/>
          </a:xfrm>
          <a:prstGeom prst="rect">
            <a:avLst/>
          </a:prstGeom>
          <a:noFill/>
        </p:spPr>
        <p:txBody>
          <a:bodyPr wrap="square">
            <a:spAutoFit/>
          </a:bodyPr>
          <a:lstStyle/>
          <a:p>
            <a:pPr algn="ctr">
              <a:lnSpc>
                <a:spcPct val="150000"/>
              </a:lnSpc>
              <a:buNone/>
            </a:pPr>
            <a:r>
              <a:rPr lang="en-US" sz="2000" b="1" i="0" dirty="0" err="1">
                <a:effectLst/>
                <a:latin typeface="+mj-lt"/>
              </a:rPr>
              <a:t>Footprinting</a:t>
            </a:r>
            <a:r>
              <a:rPr lang="en-US" sz="2000" b="1" i="0" dirty="0">
                <a:effectLst/>
                <a:latin typeface="+mj-lt"/>
              </a:rPr>
              <a:t> Methodology | Ethical Hacking</a:t>
            </a:r>
          </a:p>
          <a:p>
            <a:pPr algn="just">
              <a:lnSpc>
                <a:spcPct val="150000"/>
              </a:lnSpc>
              <a:buNone/>
            </a:pPr>
            <a:r>
              <a:rPr lang="en-US" b="1" i="0" dirty="0" err="1">
                <a:effectLst/>
              </a:rPr>
              <a:t>Footprinting</a:t>
            </a:r>
            <a:r>
              <a:rPr lang="en-US" b="1" i="0" dirty="0">
                <a:effectLst/>
              </a:rPr>
              <a:t> Methodology Cont.,</a:t>
            </a:r>
          </a:p>
          <a:p>
            <a:pPr marL="285750" indent="-285750" algn="just">
              <a:buFont typeface="Wingdings" panose="05000000000000000000" pitchFamily="2" charset="2"/>
              <a:buChar char="q"/>
            </a:pPr>
            <a:r>
              <a:rPr lang="en-US" b="1" dirty="0" err="1"/>
              <a:t>Footprinting</a:t>
            </a:r>
            <a:r>
              <a:rPr lang="en-US" b="1" dirty="0"/>
              <a:t> through Social Engineering:</a:t>
            </a:r>
            <a:endParaRPr lang="en-US" dirty="0"/>
          </a:p>
          <a:p>
            <a:pPr algn="just"/>
            <a:r>
              <a:rPr lang="en-US" dirty="0"/>
              <a:t>Social media like twitter, </a:t>
            </a:r>
            <a:r>
              <a:rPr lang="en-US" dirty="0" err="1"/>
              <a:t>facebook</a:t>
            </a:r>
            <a:r>
              <a:rPr lang="en-US" dirty="0"/>
              <a:t> are searched to collect information like personal details, user credentials, other sensitive information using various social engineering techniques. Some of the techniques include</a:t>
            </a:r>
          </a:p>
          <a:p>
            <a:pPr marL="285750" indent="-285750" algn="just">
              <a:buFont typeface="Arial" panose="020B0604020202020204" pitchFamily="34" charset="0"/>
              <a:buChar char="•"/>
            </a:pPr>
            <a:r>
              <a:rPr lang="en-US" b="1" dirty="0"/>
              <a:t>Eavesdropping:</a:t>
            </a:r>
            <a:r>
              <a:rPr lang="en-US" dirty="0"/>
              <a:t> It is the process of intercepting unauthorized communication to gather information</a:t>
            </a:r>
          </a:p>
          <a:p>
            <a:pPr marL="285750" indent="-285750" algn="just">
              <a:buFont typeface="Arial" panose="020B0604020202020204" pitchFamily="34" charset="0"/>
              <a:buChar char="•"/>
            </a:pPr>
            <a:r>
              <a:rPr lang="en-US" b="1" dirty="0"/>
              <a:t>Shoulder surfing:</a:t>
            </a:r>
            <a:r>
              <a:rPr lang="en-US" dirty="0"/>
              <a:t> Secretly observing the target to gather sensitive information like passwords, personal identification information, account information </a:t>
            </a:r>
            <a:r>
              <a:rPr lang="en-US" dirty="0" err="1"/>
              <a:t>etc</a:t>
            </a:r>
            <a:endParaRPr lang="en-US" dirty="0"/>
          </a:p>
          <a:p>
            <a:pPr marL="285750" indent="-285750" algn="just">
              <a:buFont typeface="Arial" panose="020B0604020202020204" pitchFamily="34" charset="0"/>
              <a:buChar char="•"/>
            </a:pPr>
            <a:r>
              <a:rPr lang="en-US" b="1" dirty="0"/>
              <a:t>Dumpster Diving:</a:t>
            </a:r>
            <a:r>
              <a:rPr lang="en-US" dirty="0"/>
              <a:t> This is a process of collecting sensitive information by looking into the trash bin. Many of the documents are not shredded before disposing them into the trash bin . Retrieving these documents from trash bin may reveal sensitive information regarding contact information, financial information, tender information etc.</a:t>
            </a:r>
          </a:p>
          <a:p>
            <a:pPr marL="285750" indent="-285750" algn="just">
              <a:buFont typeface="Arial" panose="020B0604020202020204" pitchFamily="34" charset="0"/>
              <a:buChar char="•"/>
            </a:pPr>
            <a:r>
              <a:rPr lang="en-US" b="1" dirty="0" err="1"/>
              <a:t>Footprinting</a:t>
            </a:r>
            <a:r>
              <a:rPr lang="en-US" b="1" dirty="0"/>
              <a:t> countermeasures:</a:t>
            </a:r>
            <a:endParaRPr lang="en-US" dirty="0"/>
          </a:p>
          <a:p>
            <a:pPr marL="742950" lvl="1" indent="-285750" algn="just">
              <a:buFont typeface="Courier New" panose="02070309020205020404" pitchFamily="49" charset="0"/>
              <a:buChar char="o"/>
            </a:pPr>
            <a:r>
              <a:rPr lang="en-US" dirty="0"/>
              <a:t>Creating awareness among the employees and users about the dangers of social engineering</a:t>
            </a:r>
          </a:p>
          <a:p>
            <a:pPr marL="742950" lvl="1" indent="-285750" algn="just">
              <a:buFont typeface="Courier New" panose="02070309020205020404" pitchFamily="49" charset="0"/>
              <a:buChar char="o"/>
            </a:pPr>
            <a:r>
              <a:rPr lang="en-US" dirty="0"/>
              <a:t>Limiting the sensitive information</a:t>
            </a:r>
          </a:p>
          <a:p>
            <a:pPr marL="742950" lvl="1" indent="-285750" algn="just">
              <a:buFont typeface="Courier New" panose="02070309020205020404" pitchFamily="49" charset="0"/>
              <a:buChar char="o"/>
            </a:pPr>
            <a:r>
              <a:rPr lang="en-US" dirty="0"/>
              <a:t>encrypting sensitive information</a:t>
            </a:r>
          </a:p>
          <a:p>
            <a:pPr marL="742950" lvl="1" indent="-285750" algn="just">
              <a:buFont typeface="Courier New" panose="02070309020205020404" pitchFamily="49" charset="0"/>
              <a:buChar char="o"/>
            </a:pPr>
            <a:r>
              <a:rPr lang="en-US" dirty="0"/>
              <a:t>using privacy services on </a:t>
            </a:r>
            <a:r>
              <a:rPr lang="en-US" dirty="0" err="1"/>
              <a:t>whois</a:t>
            </a:r>
            <a:r>
              <a:rPr lang="en-US" dirty="0"/>
              <a:t> lookup database</a:t>
            </a:r>
          </a:p>
          <a:p>
            <a:pPr marL="742950" lvl="1" indent="-285750" algn="just">
              <a:buFont typeface="Courier New" panose="02070309020205020404" pitchFamily="49" charset="0"/>
              <a:buChar char="o"/>
            </a:pPr>
            <a:r>
              <a:rPr lang="en-US" dirty="0"/>
              <a:t>Disable directory listings in the web servers</a:t>
            </a:r>
          </a:p>
          <a:p>
            <a:pPr marL="742950" lvl="1" indent="-285750" algn="just">
              <a:buFont typeface="Courier New" panose="02070309020205020404" pitchFamily="49" charset="0"/>
              <a:buChar char="o"/>
            </a:pPr>
            <a:r>
              <a:rPr lang="en-US" dirty="0"/>
              <a:t>Enforcing security policies</a:t>
            </a:r>
          </a:p>
          <a:p>
            <a:br>
              <a:rPr lang="en-US" dirty="0"/>
            </a:br>
            <a:endParaRPr lang="en-US" b="0" i="0" dirty="0">
              <a:effectLst/>
            </a:endParaRPr>
          </a:p>
        </p:txBody>
      </p:sp>
    </p:spTree>
    <p:extLst>
      <p:ext uri="{BB962C8B-B14F-4D97-AF65-F5344CB8AC3E}">
        <p14:creationId xmlns:p14="http://schemas.microsoft.com/office/powerpoint/2010/main" val="4101451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719EAC-B03E-8F75-37CE-9D866A747625}"/>
              </a:ext>
            </a:extLst>
          </p:cNvPr>
          <p:cNvSpPr txBox="1"/>
          <p:nvPr/>
        </p:nvSpPr>
        <p:spPr>
          <a:xfrm>
            <a:off x="1012723" y="993057"/>
            <a:ext cx="9615948" cy="3817263"/>
          </a:xfrm>
          <a:prstGeom prst="rect">
            <a:avLst/>
          </a:prstGeom>
          <a:noFill/>
        </p:spPr>
        <p:txBody>
          <a:bodyPr wrap="square">
            <a:spAutoFit/>
          </a:bodyPr>
          <a:lstStyle/>
          <a:p>
            <a:pPr algn="ctr">
              <a:spcAft>
                <a:spcPts val="2250"/>
              </a:spcAft>
              <a:buNone/>
            </a:pPr>
            <a:r>
              <a:rPr lang="en-US" b="1" i="0" dirty="0">
                <a:solidFill>
                  <a:srgbClr val="000000"/>
                </a:solidFill>
                <a:effectLst/>
                <a:latin typeface="Georgia" panose="02040502050405020303" pitchFamily="18" charset="0"/>
              </a:rPr>
              <a:t>GOOGLE DORKING/HACKING</a:t>
            </a:r>
          </a:p>
          <a:p>
            <a:pPr algn="just">
              <a:lnSpc>
                <a:spcPct val="150000"/>
              </a:lnSpc>
              <a:spcAft>
                <a:spcPts val="2250"/>
              </a:spcAft>
              <a:buNone/>
            </a:pPr>
            <a:r>
              <a:rPr lang="en-US" b="0" i="0" dirty="0">
                <a:solidFill>
                  <a:srgbClr val="000000"/>
                </a:solidFill>
                <a:effectLst/>
                <a:latin typeface="Georgia" panose="02040502050405020303" pitchFamily="18" charset="0"/>
              </a:rPr>
              <a:t>Google Dorking, also known as Google </a:t>
            </a:r>
            <a:r>
              <a:rPr lang="en-US" b="0" i="0" u="none" strike="noStrike" dirty="0">
                <a:solidFill>
                  <a:srgbClr val="285AE6"/>
                </a:solidFill>
                <a:effectLst/>
                <a:latin typeface="Georgia" panose="02040502050405020303" pitchFamily="18" charset="0"/>
                <a:hlinkClick r:id="rId2"/>
              </a:rPr>
              <a:t>Hacking</a:t>
            </a:r>
            <a:r>
              <a:rPr lang="en-US" b="0" i="0" dirty="0">
                <a:solidFill>
                  <a:srgbClr val="000000"/>
                </a:solidFill>
                <a:effectLst/>
                <a:latin typeface="Georgia" panose="02040502050405020303" pitchFamily="18" charset="0"/>
              </a:rPr>
              <a:t>, is a technique that utilizes advanced search operators to uncover information on the internet that may not be readily available through standard search queries. </a:t>
            </a:r>
          </a:p>
          <a:p>
            <a:pPr algn="just">
              <a:lnSpc>
                <a:spcPct val="150000"/>
              </a:lnSpc>
              <a:spcAft>
                <a:spcPts val="2250"/>
              </a:spcAft>
              <a:buNone/>
            </a:pPr>
            <a:r>
              <a:rPr lang="en-US" b="0" i="0" dirty="0">
                <a:solidFill>
                  <a:srgbClr val="000000"/>
                </a:solidFill>
                <a:effectLst/>
                <a:latin typeface="Georgia" panose="02040502050405020303" pitchFamily="18" charset="0"/>
              </a:rPr>
              <a:t>This strategy takes advantage of the features of Google’s search algorithms to locate specific text strings within search results. Notably, while the term “hacking” suggests an illicit activity, Google Dorking is entirely legal and often used by </a:t>
            </a:r>
            <a:r>
              <a:rPr lang="en-US" b="0" i="0" u="none" strike="noStrike" dirty="0">
                <a:solidFill>
                  <a:srgbClr val="285AE6"/>
                </a:solidFill>
                <a:effectLst/>
                <a:latin typeface="Georgia" panose="02040502050405020303" pitchFamily="18" charset="0"/>
                <a:hlinkClick r:id="rId3"/>
              </a:rPr>
              <a:t>security</a:t>
            </a:r>
            <a:r>
              <a:rPr lang="en-US" b="0" i="0" dirty="0">
                <a:solidFill>
                  <a:srgbClr val="000000"/>
                </a:solidFill>
                <a:effectLst/>
                <a:latin typeface="Georgia" panose="02040502050405020303" pitchFamily="18" charset="0"/>
              </a:rPr>
              <a:t> professionals to identify vulnerabilities in their systems.</a:t>
            </a:r>
          </a:p>
        </p:txBody>
      </p:sp>
    </p:spTree>
    <p:extLst>
      <p:ext uri="{BB962C8B-B14F-4D97-AF65-F5344CB8AC3E}">
        <p14:creationId xmlns:p14="http://schemas.microsoft.com/office/powerpoint/2010/main" val="1740649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CD8E09-0E0E-FCB8-F59B-DD51427471CF}"/>
              </a:ext>
            </a:extLst>
          </p:cNvPr>
          <p:cNvSpPr txBox="1"/>
          <p:nvPr/>
        </p:nvSpPr>
        <p:spPr>
          <a:xfrm>
            <a:off x="314632" y="599768"/>
            <a:ext cx="10766323" cy="6076856"/>
          </a:xfrm>
          <a:prstGeom prst="rect">
            <a:avLst/>
          </a:prstGeom>
          <a:noFill/>
        </p:spPr>
        <p:txBody>
          <a:bodyPr wrap="square">
            <a:spAutoFit/>
          </a:bodyPr>
          <a:lstStyle/>
          <a:p>
            <a:pPr algn="just">
              <a:lnSpc>
                <a:spcPct val="150000"/>
              </a:lnSpc>
              <a:spcAft>
                <a:spcPts val="1725"/>
              </a:spcAft>
            </a:pPr>
            <a:r>
              <a:rPr lang="en-US" b="1" i="0" dirty="0">
                <a:solidFill>
                  <a:srgbClr val="000000"/>
                </a:solidFill>
                <a:effectLst/>
                <a:latin typeface="Georgia" panose="02040502050405020303" pitchFamily="18" charset="0"/>
              </a:rPr>
              <a:t>Different Google Dorking Techniques: </a:t>
            </a:r>
            <a:r>
              <a:rPr lang="en-US" b="0" i="0" dirty="0">
                <a:solidFill>
                  <a:srgbClr val="000000"/>
                </a:solidFill>
                <a:effectLst/>
                <a:latin typeface="Georgia" panose="02040502050405020303" pitchFamily="18" charset="0"/>
              </a:rPr>
              <a:t>Google Dorking techniques primarily involve using specific search operators. Below are some of the most commonly used methods:</a:t>
            </a:r>
          </a:p>
          <a:p>
            <a:pPr marL="285750" indent="-285750" algn="just">
              <a:lnSpc>
                <a:spcPct val="150000"/>
              </a:lnSpc>
              <a:buFont typeface="Arial" panose="020B0604020202020204" pitchFamily="34" charset="0"/>
              <a:buChar char="•"/>
            </a:pPr>
            <a:r>
              <a:rPr lang="en-US" b="1" i="0" dirty="0">
                <a:solidFill>
                  <a:srgbClr val="000000"/>
                </a:solidFill>
                <a:effectLst/>
                <a:latin typeface="Georgia" panose="02040502050405020303" pitchFamily="18" charset="0"/>
              </a:rPr>
              <a:t>Filetype:</a:t>
            </a:r>
            <a:r>
              <a:rPr lang="en-US" b="0" i="0" dirty="0">
                <a:solidFill>
                  <a:srgbClr val="000000"/>
                </a:solidFill>
                <a:effectLst/>
                <a:latin typeface="Georgia" panose="02040502050405020303" pitchFamily="18" charset="0"/>
              </a:rPr>
              <a:t> This operator searches for specific file types. For example, `</a:t>
            </a:r>
            <a:r>
              <a:rPr lang="en-US" b="0" i="0" dirty="0" err="1">
                <a:solidFill>
                  <a:srgbClr val="000000"/>
                </a:solidFill>
                <a:effectLst/>
                <a:latin typeface="Georgia" panose="02040502050405020303" pitchFamily="18" charset="0"/>
              </a:rPr>
              <a:t>filetype:pdf</a:t>
            </a:r>
            <a:r>
              <a:rPr lang="en-US" b="0" i="0" dirty="0">
                <a:solidFill>
                  <a:srgbClr val="000000"/>
                </a:solidFill>
                <a:effectLst/>
                <a:latin typeface="Georgia" panose="02040502050405020303" pitchFamily="18" charset="0"/>
              </a:rPr>
              <a:t>` would return PDF files.</a:t>
            </a:r>
          </a:p>
          <a:p>
            <a:pPr marL="285750" indent="-285750" algn="just">
              <a:lnSpc>
                <a:spcPct val="150000"/>
              </a:lnSpc>
              <a:buFont typeface="Arial" panose="020B0604020202020204" pitchFamily="34" charset="0"/>
              <a:buChar char="•"/>
            </a:pPr>
            <a:r>
              <a:rPr lang="en-US" b="1" i="0" dirty="0" err="1">
                <a:solidFill>
                  <a:srgbClr val="000000"/>
                </a:solidFill>
                <a:effectLst/>
                <a:latin typeface="Georgia" panose="02040502050405020303" pitchFamily="18" charset="0"/>
              </a:rPr>
              <a:t>Inurl</a:t>
            </a:r>
            <a:r>
              <a:rPr lang="en-US" b="1" i="0" dirty="0">
                <a:solidFill>
                  <a:srgbClr val="000000"/>
                </a:solidFill>
                <a:effectLst/>
                <a:latin typeface="Georgia" panose="02040502050405020303" pitchFamily="18" charset="0"/>
              </a:rPr>
              <a:t>:</a:t>
            </a:r>
            <a:r>
              <a:rPr lang="en-US" b="0" i="0" dirty="0">
                <a:solidFill>
                  <a:srgbClr val="000000"/>
                </a:solidFill>
                <a:effectLst/>
                <a:latin typeface="Georgia" panose="02040502050405020303" pitchFamily="18" charset="0"/>
              </a:rPr>
              <a:t> The `</a:t>
            </a:r>
            <a:r>
              <a:rPr lang="en-US" b="0" i="0" dirty="0" err="1">
                <a:solidFill>
                  <a:srgbClr val="000000"/>
                </a:solidFill>
                <a:effectLst/>
                <a:latin typeface="Georgia" panose="02040502050405020303" pitchFamily="18" charset="0"/>
              </a:rPr>
              <a:t>inurl</a:t>
            </a:r>
            <a:r>
              <a:rPr lang="en-US" b="0" i="0" dirty="0">
                <a:solidFill>
                  <a:srgbClr val="000000"/>
                </a:solidFill>
                <a:effectLst/>
                <a:latin typeface="Georgia" panose="02040502050405020303" pitchFamily="18" charset="0"/>
              </a:rPr>
              <a:t>:` operator can be used to find specific words within the URL of a page. For example, `</a:t>
            </a:r>
            <a:r>
              <a:rPr lang="en-US" b="0" i="0" dirty="0" err="1">
                <a:solidFill>
                  <a:srgbClr val="000000"/>
                </a:solidFill>
                <a:effectLst/>
                <a:latin typeface="Georgia" panose="02040502050405020303" pitchFamily="18" charset="0"/>
              </a:rPr>
              <a:t>inurl:login</a:t>
            </a:r>
            <a:r>
              <a:rPr lang="en-US" b="0" i="0" dirty="0">
                <a:solidFill>
                  <a:srgbClr val="000000"/>
                </a:solidFill>
                <a:effectLst/>
                <a:latin typeface="Georgia" panose="02040502050405020303" pitchFamily="18" charset="0"/>
              </a:rPr>
              <a:t>` would return pages with ‘login’ in the URL.</a:t>
            </a:r>
          </a:p>
          <a:p>
            <a:pPr marL="285750" indent="-285750" algn="just">
              <a:lnSpc>
                <a:spcPct val="150000"/>
              </a:lnSpc>
              <a:buFont typeface="Arial" panose="020B0604020202020204" pitchFamily="34" charset="0"/>
              <a:buChar char="•"/>
            </a:pPr>
            <a:r>
              <a:rPr lang="en-US" b="1" i="0" dirty="0">
                <a:solidFill>
                  <a:srgbClr val="000000"/>
                </a:solidFill>
                <a:effectLst/>
                <a:latin typeface="Georgia" panose="02040502050405020303" pitchFamily="18" charset="0"/>
              </a:rPr>
              <a:t>Intext:</a:t>
            </a:r>
            <a:r>
              <a:rPr lang="en-US" b="0" i="0" dirty="0">
                <a:solidFill>
                  <a:srgbClr val="000000"/>
                </a:solidFill>
                <a:effectLst/>
                <a:latin typeface="Georgia" panose="02040502050405020303" pitchFamily="18" charset="0"/>
              </a:rPr>
              <a:t> With the `intext:` operator, you can search for specific text within the content of a web page. For example, `</a:t>
            </a:r>
            <a:r>
              <a:rPr lang="en-US" b="0" i="0" dirty="0" err="1">
                <a:solidFill>
                  <a:srgbClr val="000000"/>
                </a:solidFill>
                <a:effectLst/>
                <a:latin typeface="Georgia" panose="02040502050405020303" pitchFamily="18" charset="0"/>
              </a:rPr>
              <a:t>intext:”password</a:t>
            </a:r>
            <a:r>
              <a:rPr lang="en-US" b="0" i="0" dirty="0">
                <a:solidFill>
                  <a:srgbClr val="000000"/>
                </a:solidFill>
                <a:effectLst/>
                <a:latin typeface="Georgia" panose="02040502050405020303" pitchFamily="18" charset="0"/>
              </a:rPr>
              <a:t>”` would yield pages that contain the word “password”.</a:t>
            </a:r>
          </a:p>
          <a:p>
            <a:pPr marL="285750" indent="-285750" algn="just">
              <a:lnSpc>
                <a:spcPct val="150000"/>
              </a:lnSpc>
              <a:buFont typeface="Arial" panose="020B0604020202020204" pitchFamily="34" charset="0"/>
              <a:buChar char="•"/>
            </a:pPr>
            <a:r>
              <a:rPr lang="en-US" b="1" i="0" dirty="0">
                <a:solidFill>
                  <a:srgbClr val="000000"/>
                </a:solidFill>
                <a:effectLst/>
                <a:latin typeface="Georgia" panose="02040502050405020303" pitchFamily="18" charset="0"/>
              </a:rPr>
              <a:t>Intitle:</a:t>
            </a:r>
            <a:r>
              <a:rPr lang="en-US" b="0" i="0" dirty="0">
                <a:solidFill>
                  <a:srgbClr val="000000"/>
                </a:solidFill>
                <a:effectLst/>
                <a:latin typeface="Georgia" panose="02040502050405020303" pitchFamily="18" charset="0"/>
              </a:rPr>
              <a:t> The `intitle:` operator is used to search for specific terms in the title of a webpage. For example, `</a:t>
            </a:r>
            <a:r>
              <a:rPr lang="en-US" b="0" i="0" dirty="0" err="1">
                <a:solidFill>
                  <a:srgbClr val="000000"/>
                </a:solidFill>
                <a:effectLst/>
                <a:latin typeface="Georgia" panose="02040502050405020303" pitchFamily="18" charset="0"/>
              </a:rPr>
              <a:t>intitle:”index</a:t>
            </a:r>
            <a:r>
              <a:rPr lang="en-US" b="0" i="0" dirty="0">
                <a:solidFill>
                  <a:srgbClr val="000000"/>
                </a:solidFill>
                <a:effectLst/>
                <a:latin typeface="Georgia" panose="02040502050405020303" pitchFamily="18" charset="0"/>
              </a:rPr>
              <a:t> of”` could reveal web servers with directory listing enabled.</a:t>
            </a:r>
          </a:p>
          <a:p>
            <a:pPr marL="285750" indent="-285750" algn="just">
              <a:lnSpc>
                <a:spcPct val="150000"/>
              </a:lnSpc>
              <a:buFont typeface="Arial" panose="020B0604020202020204" pitchFamily="34" charset="0"/>
              <a:buChar char="•"/>
            </a:pPr>
            <a:r>
              <a:rPr lang="en-US" b="1" i="0" dirty="0">
                <a:solidFill>
                  <a:srgbClr val="000000"/>
                </a:solidFill>
                <a:effectLst/>
                <a:latin typeface="Georgia" panose="02040502050405020303" pitchFamily="18" charset="0"/>
              </a:rPr>
              <a:t>Link:</a:t>
            </a:r>
            <a:r>
              <a:rPr lang="en-US" b="0" i="0" dirty="0">
                <a:solidFill>
                  <a:srgbClr val="000000"/>
                </a:solidFill>
                <a:effectLst/>
                <a:latin typeface="Georgia" panose="02040502050405020303" pitchFamily="18" charset="0"/>
              </a:rPr>
              <a:t> The `link:` operator can be used to find pages that link to a specific URL. For example, `</a:t>
            </a:r>
            <a:r>
              <a:rPr lang="en-US" b="0" i="0" dirty="0" err="1">
                <a:solidFill>
                  <a:srgbClr val="000000"/>
                </a:solidFill>
                <a:effectLst/>
                <a:latin typeface="Georgia" panose="02040502050405020303" pitchFamily="18" charset="0"/>
              </a:rPr>
              <a:t>link:example.com</a:t>
            </a:r>
            <a:r>
              <a:rPr lang="en-US" b="0" i="0" dirty="0">
                <a:solidFill>
                  <a:srgbClr val="000000"/>
                </a:solidFill>
                <a:effectLst/>
                <a:latin typeface="Georgia" panose="02040502050405020303" pitchFamily="18" charset="0"/>
              </a:rPr>
              <a:t>` would find pages linking to example.com.</a:t>
            </a:r>
          </a:p>
          <a:p>
            <a:pPr marL="285750" indent="-285750" algn="just">
              <a:lnSpc>
                <a:spcPct val="150000"/>
              </a:lnSpc>
              <a:buFont typeface="Arial" panose="020B0604020202020204" pitchFamily="34" charset="0"/>
              <a:buChar char="•"/>
            </a:pPr>
            <a:r>
              <a:rPr lang="en-US" b="1" i="0" dirty="0">
                <a:solidFill>
                  <a:srgbClr val="000000"/>
                </a:solidFill>
                <a:effectLst/>
                <a:latin typeface="Georgia" panose="02040502050405020303" pitchFamily="18" charset="0"/>
              </a:rPr>
              <a:t>Site:</a:t>
            </a:r>
            <a:r>
              <a:rPr lang="en-US" b="0" i="0" dirty="0">
                <a:solidFill>
                  <a:srgbClr val="000000"/>
                </a:solidFill>
                <a:effectLst/>
                <a:latin typeface="Georgia" panose="02040502050405020303" pitchFamily="18" charset="0"/>
              </a:rPr>
              <a:t> The `site:` operator allows you to search within a specific site. For example, `</a:t>
            </a:r>
            <a:r>
              <a:rPr lang="en-US" b="0" i="0" dirty="0" err="1">
                <a:solidFill>
                  <a:srgbClr val="000000"/>
                </a:solidFill>
                <a:effectLst/>
                <a:latin typeface="Georgia" panose="02040502050405020303" pitchFamily="18" charset="0"/>
              </a:rPr>
              <a:t>site:example.com</a:t>
            </a:r>
            <a:r>
              <a:rPr lang="en-US" b="0" i="0" dirty="0">
                <a:solidFill>
                  <a:srgbClr val="000000"/>
                </a:solidFill>
                <a:effectLst/>
                <a:latin typeface="Georgia" panose="02040502050405020303" pitchFamily="18" charset="0"/>
              </a:rPr>
              <a:t>` would search within example.com.</a:t>
            </a:r>
          </a:p>
        </p:txBody>
      </p:sp>
    </p:spTree>
    <p:extLst>
      <p:ext uri="{BB962C8B-B14F-4D97-AF65-F5344CB8AC3E}">
        <p14:creationId xmlns:p14="http://schemas.microsoft.com/office/powerpoint/2010/main" val="2808630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2F24F1-C1EF-471F-A19B-A340CE541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6C425C-3C64-47BA-B583-94D39B9B7F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6568"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020C03C-625A-F6C1-44FD-90DF75766356}"/>
              </a:ext>
            </a:extLst>
          </p:cNvPr>
          <p:cNvGraphicFramePr>
            <a:graphicFrameLocks noGrp="1"/>
          </p:cNvGraphicFramePr>
          <p:nvPr>
            <p:extLst>
              <p:ext uri="{D42A27DB-BD31-4B8C-83A1-F6EECF244321}">
                <p14:modId xmlns:p14="http://schemas.microsoft.com/office/powerpoint/2010/main" val="1140941098"/>
              </p:ext>
            </p:extLst>
          </p:nvPr>
        </p:nvGraphicFramePr>
        <p:xfrm>
          <a:off x="643467" y="991888"/>
          <a:ext cx="10905067" cy="4874228"/>
        </p:xfrm>
        <a:graphic>
          <a:graphicData uri="http://schemas.openxmlformats.org/drawingml/2006/table">
            <a:tbl>
              <a:tblPr firstRow="1" bandRow="1">
                <a:solidFill>
                  <a:srgbClr val="F2F2F2">
                    <a:alpha val="45098"/>
                  </a:srgbClr>
                </a:solidFill>
              </a:tblPr>
              <a:tblGrid>
                <a:gridCol w="4640394">
                  <a:extLst>
                    <a:ext uri="{9D8B030D-6E8A-4147-A177-3AD203B41FA5}">
                      <a16:colId xmlns:a16="http://schemas.microsoft.com/office/drawing/2014/main" val="115016065"/>
                    </a:ext>
                  </a:extLst>
                </a:gridCol>
                <a:gridCol w="6264673">
                  <a:extLst>
                    <a:ext uri="{9D8B030D-6E8A-4147-A177-3AD203B41FA5}">
                      <a16:colId xmlns:a16="http://schemas.microsoft.com/office/drawing/2014/main" val="1341546634"/>
                    </a:ext>
                  </a:extLst>
                </a:gridCol>
              </a:tblGrid>
              <a:tr h="611533">
                <a:tc>
                  <a:txBody>
                    <a:bodyPr/>
                    <a:lstStyle/>
                    <a:p>
                      <a:pPr algn="ctr">
                        <a:buNone/>
                      </a:pPr>
                      <a:r>
                        <a:rPr lang="en-IN" sz="2200" b="0" cap="none" spc="0">
                          <a:solidFill>
                            <a:schemeClr val="bg1"/>
                          </a:solidFill>
                          <a:latin typeface="Georgia" panose="02040502050405020303" pitchFamily="18" charset="0"/>
                        </a:rPr>
                        <a:t>ADVANTAGE</a:t>
                      </a:r>
                    </a:p>
                  </a:txBody>
                  <a:tcPr marL="143359" marR="143359" marT="144604" marB="71679" anchor="ctr">
                    <a:lnL w="12700" cmpd="sng">
                      <a:noFill/>
                    </a:lnL>
                    <a:lnR w="12700" cmpd="sng">
                      <a:noFill/>
                    </a:lnR>
                    <a:lnT w="19050" cap="flat" cmpd="sng" algn="ctr">
                      <a:noFill/>
                      <a:prstDash val="solid"/>
                    </a:lnT>
                    <a:lnB w="38100" cmpd="sng">
                      <a:noFill/>
                    </a:lnB>
                    <a:solidFill>
                      <a:schemeClr val="tx1"/>
                    </a:solidFill>
                  </a:tcPr>
                </a:tc>
                <a:tc>
                  <a:txBody>
                    <a:bodyPr/>
                    <a:lstStyle/>
                    <a:p>
                      <a:pPr algn="ctr">
                        <a:buNone/>
                      </a:pPr>
                      <a:r>
                        <a:rPr lang="en-IN" sz="2200" b="0" cap="none" spc="0">
                          <a:solidFill>
                            <a:schemeClr val="bg1"/>
                          </a:solidFill>
                          <a:latin typeface="Georgia" panose="02040502050405020303" pitchFamily="18" charset="0"/>
                        </a:rPr>
                        <a:t>EXPLANATION</a:t>
                      </a:r>
                    </a:p>
                  </a:txBody>
                  <a:tcPr marL="143359" marR="143359" marT="144604" marB="71679" anchor="ctr">
                    <a:lnL w="12700" cmpd="sng">
                      <a:noFill/>
                    </a:lnL>
                    <a:lnR w="12700" cmpd="sng">
                      <a:noFill/>
                    </a:lnR>
                    <a:lnT w="19050" cap="flat" cmpd="sng" algn="ctr">
                      <a:noFill/>
                      <a:prstDash val="solid"/>
                    </a:lnT>
                    <a:lnB w="38100" cmpd="sng">
                      <a:noFill/>
                    </a:lnB>
                    <a:solidFill>
                      <a:schemeClr val="tx1"/>
                    </a:solidFill>
                  </a:tcPr>
                </a:tc>
                <a:extLst>
                  <a:ext uri="{0D108BD9-81ED-4DB2-BD59-A6C34878D82A}">
                    <a16:rowId xmlns:a16="http://schemas.microsoft.com/office/drawing/2014/main" val="1652576869"/>
                  </a:ext>
                </a:extLst>
              </a:tr>
              <a:tr h="852539">
                <a:tc>
                  <a:txBody>
                    <a:bodyPr/>
                    <a:lstStyle/>
                    <a:p>
                      <a:pPr algn="l">
                        <a:buNone/>
                      </a:pPr>
                      <a:r>
                        <a:rPr lang="en-IN" sz="1900" b="1" cap="none" spc="0">
                          <a:solidFill>
                            <a:schemeClr val="tx1"/>
                          </a:solidFill>
                          <a:latin typeface="Georgia" panose="02040502050405020303" pitchFamily="18" charset="0"/>
                        </a:rPr>
                        <a:t>1. Powerful Information Retrieval</a:t>
                      </a:r>
                      <a:endParaRPr lang="en-IN" sz="1900" cap="none" spc="0">
                        <a:solidFill>
                          <a:schemeClr val="tx1"/>
                        </a:solidFill>
                        <a:latin typeface="Georgia" panose="02040502050405020303" pitchFamily="18" charset="0"/>
                      </a:endParaRPr>
                    </a:p>
                  </a:txBody>
                  <a:tcPr marL="143359" marR="143359" marT="144604" marB="71679" anchor="ctr">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tc>
                  <a:txBody>
                    <a:bodyPr/>
                    <a:lstStyle/>
                    <a:p>
                      <a:pPr algn="l">
                        <a:buNone/>
                      </a:pPr>
                      <a:r>
                        <a:rPr lang="en-US" sz="1900" cap="none" spc="0">
                          <a:solidFill>
                            <a:schemeClr val="tx1"/>
                          </a:solidFill>
                          <a:latin typeface="Georgia" panose="02040502050405020303" pitchFamily="18" charset="0"/>
                        </a:rPr>
                        <a:t>Let users find very specific data (like PDFs, login pages, or hidden directories) quickly.</a:t>
                      </a:r>
                    </a:p>
                  </a:txBody>
                  <a:tcPr marL="143359" marR="143359" marT="144604" marB="71679" anchor="ctr">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3035665776"/>
                  </a:ext>
                </a:extLst>
              </a:tr>
              <a:tr h="852539">
                <a:tc>
                  <a:txBody>
                    <a:bodyPr/>
                    <a:lstStyle/>
                    <a:p>
                      <a:pPr algn="l">
                        <a:buNone/>
                      </a:pPr>
                      <a:r>
                        <a:rPr lang="en-IN" sz="1900" b="1" cap="none" spc="0">
                          <a:solidFill>
                            <a:schemeClr val="tx1"/>
                          </a:solidFill>
                          <a:latin typeface="Georgia" panose="02040502050405020303" pitchFamily="18" charset="0"/>
                        </a:rPr>
                        <a:t>2. Cybersecurity Testing</a:t>
                      </a:r>
                      <a:endParaRPr lang="en-IN" sz="1900" cap="none" spc="0">
                        <a:solidFill>
                          <a:schemeClr val="tx1"/>
                        </a:solidFill>
                        <a:latin typeface="Georgia" panose="02040502050405020303" pitchFamily="18" charset="0"/>
                      </a:endParaRPr>
                    </a:p>
                  </a:txBody>
                  <a:tcPr marL="143359" marR="143359" marT="144604" marB="71679" anchor="ctr">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algn="l">
                        <a:buNone/>
                      </a:pPr>
                      <a:r>
                        <a:rPr lang="en-US" sz="1900" cap="none" spc="0">
                          <a:solidFill>
                            <a:schemeClr val="tx1"/>
                          </a:solidFill>
                          <a:latin typeface="Georgia" panose="02040502050405020303" pitchFamily="18" charset="0"/>
                        </a:rPr>
                        <a:t>Ethical hackers use it to identify vulnerabilities in websites (e.g., exposed databases or misconfigurations).</a:t>
                      </a:r>
                    </a:p>
                  </a:txBody>
                  <a:tcPr marL="143359" marR="143359" marT="144604" marB="71679" anchor="ctr">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3562554284"/>
                  </a:ext>
                </a:extLst>
              </a:tr>
              <a:tr h="852539">
                <a:tc>
                  <a:txBody>
                    <a:bodyPr/>
                    <a:lstStyle/>
                    <a:p>
                      <a:pPr algn="l">
                        <a:buNone/>
                      </a:pPr>
                      <a:r>
                        <a:rPr lang="en-IN" sz="1900" b="1" cap="none" spc="0">
                          <a:solidFill>
                            <a:schemeClr val="tx1"/>
                          </a:solidFill>
                          <a:latin typeface="Georgia" panose="02040502050405020303" pitchFamily="18" charset="0"/>
                        </a:rPr>
                        <a:t>3. Research Efficiency</a:t>
                      </a:r>
                      <a:endParaRPr lang="en-IN" sz="1900" cap="none" spc="0">
                        <a:solidFill>
                          <a:schemeClr val="tx1"/>
                        </a:solidFill>
                        <a:latin typeface="Georgia" panose="02040502050405020303" pitchFamily="18" charset="0"/>
                      </a:endParaRPr>
                    </a:p>
                  </a:txBody>
                  <a:tcPr marL="143359" marR="143359" marT="144604" marB="71679" anchor="ctr">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algn="l">
                        <a:buNone/>
                      </a:pPr>
                      <a:r>
                        <a:rPr lang="en-US" sz="1900" cap="none" spc="0">
                          <a:solidFill>
                            <a:schemeClr val="tx1"/>
                          </a:solidFill>
                          <a:latin typeface="Georgia" panose="02040502050405020303" pitchFamily="18" charset="0"/>
                        </a:rPr>
                        <a:t>Researchers, journalists, and investigators can use it to locate niche or hard-to-find information.</a:t>
                      </a:r>
                    </a:p>
                  </a:txBody>
                  <a:tcPr marL="143359" marR="143359" marT="144604" marB="71679" anchor="ctr">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126120899"/>
                  </a:ext>
                </a:extLst>
              </a:tr>
              <a:tr h="852539">
                <a:tc>
                  <a:txBody>
                    <a:bodyPr/>
                    <a:lstStyle/>
                    <a:p>
                      <a:pPr algn="l">
                        <a:buNone/>
                      </a:pPr>
                      <a:r>
                        <a:rPr lang="en-IN" sz="1900" b="1" cap="none" spc="0">
                          <a:solidFill>
                            <a:schemeClr val="tx1"/>
                          </a:solidFill>
                          <a:latin typeface="Georgia" panose="02040502050405020303" pitchFamily="18" charset="0"/>
                        </a:rPr>
                        <a:t>4. Data Discovery</a:t>
                      </a:r>
                      <a:endParaRPr lang="en-IN" sz="1900" cap="none" spc="0">
                        <a:solidFill>
                          <a:schemeClr val="tx1"/>
                        </a:solidFill>
                        <a:latin typeface="Georgia" panose="02040502050405020303" pitchFamily="18" charset="0"/>
                      </a:endParaRPr>
                    </a:p>
                  </a:txBody>
                  <a:tcPr marL="143359" marR="143359" marT="144604" marB="71679" anchor="ctr">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algn="l">
                        <a:buNone/>
                      </a:pPr>
                      <a:r>
                        <a:rPr lang="en-US" sz="1900" cap="none" spc="0">
                          <a:solidFill>
                            <a:schemeClr val="tx1"/>
                          </a:solidFill>
                          <a:latin typeface="Georgia" panose="02040502050405020303" pitchFamily="18" charset="0"/>
                        </a:rPr>
                        <a:t>Helps find publicly available datasets, academic papers, or government documents efficiently.</a:t>
                      </a:r>
                    </a:p>
                  </a:txBody>
                  <a:tcPr marL="143359" marR="143359" marT="144604" marB="71679" anchor="ctr">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400578443"/>
                  </a:ext>
                </a:extLst>
              </a:tr>
              <a:tr h="852539">
                <a:tc>
                  <a:txBody>
                    <a:bodyPr/>
                    <a:lstStyle/>
                    <a:p>
                      <a:pPr algn="l">
                        <a:buNone/>
                      </a:pPr>
                      <a:r>
                        <a:rPr lang="en-US" sz="1900" b="1" cap="none" spc="0">
                          <a:solidFill>
                            <a:schemeClr val="tx1"/>
                          </a:solidFill>
                          <a:latin typeface="Georgia" panose="02040502050405020303" pitchFamily="18" charset="0"/>
                        </a:rPr>
                        <a:t>5. Free and Easy to Use</a:t>
                      </a:r>
                      <a:endParaRPr lang="en-US" sz="1900" cap="none" spc="0">
                        <a:solidFill>
                          <a:schemeClr val="tx1"/>
                        </a:solidFill>
                        <a:latin typeface="Georgia" panose="02040502050405020303" pitchFamily="18" charset="0"/>
                      </a:endParaRPr>
                    </a:p>
                  </a:txBody>
                  <a:tcPr marL="143359" marR="143359" marT="144604" marB="71679"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algn="l">
                        <a:buNone/>
                      </a:pPr>
                      <a:r>
                        <a:rPr lang="en-US" sz="1900" cap="none" spc="0">
                          <a:solidFill>
                            <a:schemeClr val="tx1"/>
                          </a:solidFill>
                          <a:latin typeface="Georgia" panose="02040502050405020303" pitchFamily="18" charset="0"/>
                        </a:rPr>
                        <a:t>Requires only a web browser and Google — no special tools or software.</a:t>
                      </a:r>
                    </a:p>
                  </a:txBody>
                  <a:tcPr marL="143359" marR="143359" marT="144604" marB="71679"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extLst>
                  <a:ext uri="{0D108BD9-81ED-4DB2-BD59-A6C34878D82A}">
                    <a16:rowId xmlns:a16="http://schemas.microsoft.com/office/drawing/2014/main" val="3541646802"/>
                  </a:ext>
                </a:extLst>
              </a:tr>
            </a:tbl>
          </a:graphicData>
        </a:graphic>
      </p:graphicFrame>
    </p:spTree>
    <p:extLst>
      <p:ext uri="{BB962C8B-B14F-4D97-AF65-F5344CB8AC3E}">
        <p14:creationId xmlns:p14="http://schemas.microsoft.com/office/powerpoint/2010/main" val="4209049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hade val="98000"/>
                <a:satMod val="130000"/>
                <a:lumMod val="102000"/>
              </a:schemeClr>
            </a:gs>
            <a:gs pos="100000">
              <a:schemeClr val="bg1">
                <a:tint val="98000"/>
                <a:shade val="78000"/>
                <a:satMod val="140000"/>
              </a:schemeClr>
            </a:gs>
          </a:gsLst>
          <a:path path="circle">
            <a:fillToRect l="100000" t="100000" r="100000" b="100000"/>
          </a:path>
        </a:gradFill>
        <a:effectLst/>
      </p:bgPr>
    </p:bg>
    <p:spTree>
      <p:nvGrpSpPr>
        <p:cNvPr id="1" name="">
          <a:extLst>
            <a:ext uri="{FF2B5EF4-FFF2-40B4-BE49-F238E27FC236}">
              <a16:creationId xmlns:a16="http://schemas.microsoft.com/office/drawing/2014/main" id="{37374A07-8618-66BE-5F9D-92F34EEF837A}"/>
            </a:ext>
          </a:extLst>
        </p:cNvPr>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B0F74F9-E373-4883-A533-C80C53DE6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765FFFB-1163-4DA7-83B0-B8677ABBC6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C117A05-2F4F-4370-A926-6191A5C3D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978915E-22C7-FB6A-A346-872D69369695}"/>
              </a:ext>
            </a:extLst>
          </p:cNvPr>
          <p:cNvGraphicFramePr>
            <a:graphicFrameLocks noGrp="1"/>
          </p:cNvGraphicFramePr>
          <p:nvPr>
            <p:extLst>
              <p:ext uri="{D42A27DB-BD31-4B8C-83A1-F6EECF244321}">
                <p14:modId xmlns:p14="http://schemas.microsoft.com/office/powerpoint/2010/main" val="3835731111"/>
              </p:ext>
            </p:extLst>
          </p:nvPr>
        </p:nvGraphicFramePr>
        <p:xfrm>
          <a:off x="1120477" y="1381594"/>
          <a:ext cx="9951042" cy="4313851"/>
        </p:xfrm>
        <a:graphic>
          <a:graphicData uri="http://schemas.openxmlformats.org/drawingml/2006/table">
            <a:tbl>
              <a:tblPr firstRow="1" bandRow="1">
                <a:tableStyleId>{8EC20E35-A176-4012-BC5E-935CFFF8708E}</a:tableStyleId>
              </a:tblPr>
              <a:tblGrid>
                <a:gridCol w="4917184">
                  <a:extLst>
                    <a:ext uri="{9D8B030D-6E8A-4147-A177-3AD203B41FA5}">
                      <a16:colId xmlns:a16="http://schemas.microsoft.com/office/drawing/2014/main" val="115016065"/>
                    </a:ext>
                  </a:extLst>
                </a:gridCol>
                <a:gridCol w="5033858">
                  <a:extLst>
                    <a:ext uri="{9D8B030D-6E8A-4147-A177-3AD203B41FA5}">
                      <a16:colId xmlns:a16="http://schemas.microsoft.com/office/drawing/2014/main" val="1341546634"/>
                    </a:ext>
                  </a:extLst>
                </a:gridCol>
              </a:tblGrid>
              <a:tr h="379539">
                <a:tc>
                  <a:txBody>
                    <a:bodyPr/>
                    <a:lstStyle/>
                    <a:p>
                      <a:pPr algn="ctr">
                        <a:buNone/>
                      </a:pPr>
                      <a:r>
                        <a:rPr lang="en-IN" sz="1700" b="1"/>
                        <a:t>DISADVANTAGE</a:t>
                      </a:r>
                      <a:endParaRPr lang="en-IN" sz="1700">
                        <a:latin typeface="Georgia" panose="02040502050405020303" pitchFamily="18" charset="0"/>
                      </a:endParaRPr>
                    </a:p>
                  </a:txBody>
                  <a:tcPr marL="86259" marR="86259" marT="43129" marB="43129" anchor="ctr"/>
                </a:tc>
                <a:tc>
                  <a:txBody>
                    <a:bodyPr/>
                    <a:lstStyle/>
                    <a:p>
                      <a:pPr algn="ctr">
                        <a:buNone/>
                      </a:pPr>
                      <a:r>
                        <a:rPr lang="en-IN" sz="1700" b="1"/>
                        <a:t>EXPLANATION</a:t>
                      </a:r>
                      <a:endParaRPr lang="en-IN" sz="1700">
                        <a:latin typeface="Georgia" panose="02040502050405020303" pitchFamily="18" charset="0"/>
                      </a:endParaRPr>
                    </a:p>
                  </a:txBody>
                  <a:tcPr marL="86259" marR="86259" marT="43129" marB="43129" anchor="ctr"/>
                </a:tc>
                <a:extLst>
                  <a:ext uri="{0D108BD9-81ED-4DB2-BD59-A6C34878D82A}">
                    <a16:rowId xmlns:a16="http://schemas.microsoft.com/office/drawing/2014/main" val="1652576869"/>
                  </a:ext>
                </a:extLst>
              </a:tr>
              <a:tr h="897092">
                <a:tc>
                  <a:txBody>
                    <a:bodyPr/>
                    <a:lstStyle/>
                    <a:p>
                      <a:pPr algn="l">
                        <a:buNone/>
                      </a:pPr>
                      <a:r>
                        <a:rPr lang="en-IN" sz="1700" b="1"/>
                        <a:t>1. Legal &amp; Ethical Risks</a:t>
                      </a:r>
                      <a:endParaRPr lang="en-IN" sz="1700">
                        <a:latin typeface="Georgia" panose="02040502050405020303" pitchFamily="18" charset="0"/>
                      </a:endParaRPr>
                    </a:p>
                  </a:txBody>
                  <a:tcPr marL="86259" marR="86259" marT="43129" marB="43129" anchor="ctr"/>
                </a:tc>
                <a:tc>
                  <a:txBody>
                    <a:bodyPr/>
                    <a:lstStyle/>
                    <a:p>
                      <a:pPr algn="just">
                        <a:buNone/>
                      </a:pPr>
                      <a:r>
                        <a:rPr lang="en-US" sz="1700"/>
                        <a:t>Using Dorking to access sensitive or non-public data can violate privacy laws and cybersecurity acts.</a:t>
                      </a:r>
                      <a:endParaRPr lang="en-US" sz="1700">
                        <a:latin typeface="Georgia" panose="02040502050405020303" pitchFamily="18" charset="0"/>
                      </a:endParaRPr>
                    </a:p>
                  </a:txBody>
                  <a:tcPr marL="86259" marR="86259" marT="43129" marB="43129" anchor="ctr"/>
                </a:tc>
                <a:extLst>
                  <a:ext uri="{0D108BD9-81ED-4DB2-BD59-A6C34878D82A}">
                    <a16:rowId xmlns:a16="http://schemas.microsoft.com/office/drawing/2014/main" val="3035665776"/>
                  </a:ext>
                </a:extLst>
              </a:tr>
              <a:tr h="638315">
                <a:tc>
                  <a:txBody>
                    <a:bodyPr/>
                    <a:lstStyle/>
                    <a:p>
                      <a:pPr algn="l">
                        <a:buNone/>
                      </a:pPr>
                      <a:r>
                        <a:rPr lang="en-US" sz="1700" b="1"/>
                        <a:t>2. Exposure of Sensitive Data</a:t>
                      </a:r>
                      <a:endParaRPr lang="en-US" sz="1700">
                        <a:latin typeface="Georgia" panose="02040502050405020303" pitchFamily="18" charset="0"/>
                      </a:endParaRPr>
                    </a:p>
                  </a:txBody>
                  <a:tcPr marL="86259" marR="86259" marT="43129" marB="43129" anchor="ctr"/>
                </a:tc>
                <a:tc>
                  <a:txBody>
                    <a:bodyPr/>
                    <a:lstStyle/>
                    <a:p>
                      <a:pPr algn="just">
                        <a:buNone/>
                      </a:pPr>
                      <a:r>
                        <a:rPr lang="en-US" sz="1700"/>
                        <a:t>If misused, it can reveal personal data, credentials, or internal files unintentionally left online.</a:t>
                      </a:r>
                      <a:endParaRPr lang="en-US" sz="1700">
                        <a:latin typeface="Georgia" panose="02040502050405020303" pitchFamily="18" charset="0"/>
                      </a:endParaRPr>
                    </a:p>
                  </a:txBody>
                  <a:tcPr marL="86259" marR="86259" marT="43129" marB="43129" anchor="ctr"/>
                </a:tc>
                <a:extLst>
                  <a:ext uri="{0D108BD9-81ED-4DB2-BD59-A6C34878D82A}">
                    <a16:rowId xmlns:a16="http://schemas.microsoft.com/office/drawing/2014/main" val="3562554284"/>
                  </a:ext>
                </a:extLst>
              </a:tr>
              <a:tr h="638315">
                <a:tc>
                  <a:txBody>
                    <a:bodyPr/>
                    <a:lstStyle/>
                    <a:p>
                      <a:pPr algn="l">
                        <a:buNone/>
                      </a:pPr>
                      <a:r>
                        <a:rPr lang="en-IN" sz="1700" b="1"/>
                        <a:t>3. Misuse by Hackers</a:t>
                      </a:r>
                      <a:endParaRPr lang="en-IN" sz="1700">
                        <a:latin typeface="Georgia" panose="02040502050405020303" pitchFamily="18" charset="0"/>
                      </a:endParaRPr>
                    </a:p>
                  </a:txBody>
                  <a:tcPr marL="86259" marR="86259" marT="43129" marB="43129" anchor="ctr"/>
                </a:tc>
                <a:tc>
                  <a:txBody>
                    <a:bodyPr/>
                    <a:lstStyle/>
                    <a:p>
                      <a:pPr algn="just">
                        <a:buNone/>
                      </a:pPr>
                      <a:r>
                        <a:rPr lang="en-US" sz="1700"/>
                        <a:t>Cybercriminals use it to locate vulnerable servers, admin panels, or confidential files.</a:t>
                      </a:r>
                      <a:endParaRPr lang="en-US" sz="1700">
                        <a:latin typeface="Georgia" panose="02040502050405020303" pitchFamily="18" charset="0"/>
                      </a:endParaRPr>
                    </a:p>
                  </a:txBody>
                  <a:tcPr marL="86259" marR="86259" marT="43129" marB="43129" anchor="ctr"/>
                </a:tc>
                <a:extLst>
                  <a:ext uri="{0D108BD9-81ED-4DB2-BD59-A6C34878D82A}">
                    <a16:rowId xmlns:a16="http://schemas.microsoft.com/office/drawing/2014/main" val="126120899"/>
                  </a:ext>
                </a:extLst>
              </a:tr>
              <a:tr h="897092">
                <a:tc>
                  <a:txBody>
                    <a:bodyPr/>
                    <a:lstStyle/>
                    <a:p>
                      <a:pPr algn="l">
                        <a:buNone/>
                      </a:pPr>
                      <a:r>
                        <a:rPr lang="en-IN" sz="1700" b="1"/>
                        <a:t>4. Limited Scope</a:t>
                      </a:r>
                      <a:endParaRPr lang="en-IN" sz="1700">
                        <a:latin typeface="Georgia" panose="02040502050405020303" pitchFamily="18" charset="0"/>
                      </a:endParaRPr>
                    </a:p>
                  </a:txBody>
                  <a:tcPr marL="86259" marR="86259" marT="43129" marB="43129" anchor="ctr"/>
                </a:tc>
                <a:tc>
                  <a:txBody>
                    <a:bodyPr/>
                    <a:lstStyle/>
                    <a:p>
                      <a:pPr algn="just">
                        <a:buNone/>
                      </a:pPr>
                      <a:r>
                        <a:rPr lang="en-US" sz="1700"/>
                        <a:t>Works only for data indexed by Google; not effective for content behind paywalls or in the Deep Web.</a:t>
                      </a:r>
                      <a:endParaRPr lang="en-US" sz="1700">
                        <a:latin typeface="Georgia" panose="02040502050405020303" pitchFamily="18" charset="0"/>
                      </a:endParaRPr>
                    </a:p>
                  </a:txBody>
                  <a:tcPr marL="86259" marR="86259" marT="43129" marB="43129" anchor="ctr"/>
                </a:tc>
                <a:extLst>
                  <a:ext uri="{0D108BD9-81ED-4DB2-BD59-A6C34878D82A}">
                    <a16:rowId xmlns:a16="http://schemas.microsoft.com/office/drawing/2014/main" val="1400578443"/>
                  </a:ext>
                </a:extLst>
              </a:tr>
              <a:tr h="638315">
                <a:tc>
                  <a:txBody>
                    <a:bodyPr/>
                    <a:lstStyle/>
                    <a:p>
                      <a:pPr algn="l">
                        <a:buNone/>
                      </a:pPr>
                      <a:r>
                        <a:rPr lang="en-IN" sz="1700" b="1"/>
                        <a:t>5. Google Restrictions</a:t>
                      </a:r>
                      <a:endParaRPr lang="en-IN" sz="1700">
                        <a:latin typeface="Georgia" panose="02040502050405020303" pitchFamily="18" charset="0"/>
                      </a:endParaRPr>
                    </a:p>
                  </a:txBody>
                  <a:tcPr marL="86259" marR="86259" marT="43129" marB="43129" anchor="ctr"/>
                </a:tc>
                <a:tc>
                  <a:txBody>
                    <a:bodyPr/>
                    <a:lstStyle/>
                    <a:p>
                      <a:pPr algn="just">
                        <a:buNone/>
                      </a:pPr>
                      <a:r>
                        <a:rPr lang="en-US" sz="1700"/>
                        <a:t>Excessive or suspicious searches may lead to temporary IP blocks or CAPTCHA challenges.</a:t>
                      </a:r>
                      <a:endParaRPr lang="en-US" sz="1700">
                        <a:latin typeface="Georgia" panose="02040502050405020303" pitchFamily="18" charset="0"/>
                      </a:endParaRPr>
                    </a:p>
                  </a:txBody>
                  <a:tcPr marL="86259" marR="86259" marT="43129" marB="43129" anchor="ctr"/>
                </a:tc>
                <a:extLst>
                  <a:ext uri="{0D108BD9-81ED-4DB2-BD59-A6C34878D82A}">
                    <a16:rowId xmlns:a16="http://schemas.microsoft.com/office/drawing/2014/main" val="3541646802"/>
                  </a:ext>
                </a:extLst>
              </a:tr>
            </a:tbl>
          </a:graphicData>
        </a:graphic>
      </p:graphicFrame>
    </p:spTree>
    <p:extLst>
      <p:ext uri="{BB962C8B-B14F-4D97-AF65-F5344CB8AC3E}">
        <p14:creationId xmlns:p14="http://schemas.microsoft.com/office/powerpoint/2010/main" val="1501622428"/>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A659DF-102A-CF3F-3ED8-ABC4D41DDDD7}"/>
              </a:ext>
            </a:extLst>
          </p:cNvPr>
          <p:cNvSpPr txBox="1"/>
          <p:nvPr/>
        </p:nvSpPr>
        <p:spPr>
          <a:xfrm>
            <a:off x="816077" y="766917"/>
            <a:ext cx="9881419" cy="5724644"/>
          </a:xfrm>
          <a:prstGeom prst="rect">
            <a:avLst/>
          </a:prstGeom>
          <a:noFill/>
        </p:spPr>
        <p:txBody>
          <a:bodyPr wrap="square">
            <a:spAutoFit/>
          </a:bodyPr>
          <a:lstStyle/>
          <a:p>
            <a:pPr algn="just"/>
            <a:r>
              <a:rPr lang="en-IN" b="1" dirty="0"/>
              <a:t>What ? </a:t>
            </a:r>
          </a:p>
          <a:p>
            <a:pPr algn="just"/>
            <a:endParaRPr lang="en-IN" dirty="0"/>
          </a:p>
          <a:p>
            <a:pPr algn="just"/>
            <a:r>
              <a:rPr lang="en-IN" dirty="0"/>
              <a:t>OSINT is a </a:t>
            </a:r>
            <a:r>
              <a:rPr lang="en-IN" dirty="0">
                <a:hlinkClick r:id="rId2"/>
              </a:rPr>
              <a:t>methodology</a:t>
            </a:r>
            <a:r>
              <a:rPr lang="en-IN" dirty="0"/>
              <a:t> for gathering intelligence from open sources, which are publicly accessible sources of information. These sources can include traditional media (newspapers, magazines, TV, radio), publicly available data (government reports, commercial databases, social media), and the internet (websites, forums, blogs).</a:t>
            </a:r>
          </a:p>
          <a:p>
            <a:pPr algn="just"/>
            <a:endParaRPr lang="en-IN" sz="2400" dirty="0"/>
          </a:p>
          <a:p>
            <a:pPr algn="just"/>
            <a:r>
              <a:rPr lang="en-IN" b="1" dirty="0"/>
              <a:t>OSINT Principles, Tools and Techniques:</a:t>
            </a:r>
          </a:p>
          <a:p>
            <a:r>
              <a:rPr lang="en-US" dirty="0"/>
              <a:t>The core principle of OSINT is to collect and </a:t>
            </a:r>
            <a:r>
              <a:rPr lang="en-US" dirty="0" err="1"/>
              <a:t>analyse</a:t>
            </a:r>
            <a:r>
              <a:rPr lang="en-US" dirty="0"/>
              <a:t> data that is freely available to the public, without resorting to covert or classified sources. This information can come from a wide range of sources, including:</a:t>
            </a:r>
          </a:p>
          <a:p>
            <a:pPr marL="285750" indent="-285750" fontAlgn="base">
              <a:buFont typeface="Arial" panose="020B0604020202020204" pitchFamily="34" charset="0"/>
              <a:buChar char="•"/>
            </a:pPr>
            <a:r>
              <a:rPr lang="en-US" dirty="0"/>
              <a:t>News and media outlets</a:t>
            </a:r>
          </a:p>
          <a:p>
            <a:pPr marL="285750" indent="-285750" fontAlgn="base">
              <a:buFont typeface="Arial" panose="020B0604020202020204" pitchFamily="34" charset="0"/>
              <a:buChar char="•"/>
            </a:pPr>
            <a:r>
              <a:rPr lang="en-US" dirty="0"/>
              <a:t>Social media platforms (Twitter, Facebook, LinkedIn, etc.)</a:t>
            </a:r>
          </a:p>
          <a:p>
            <a:pPr marL="285750" indent="-285750" fontAlgn="base">
              <a:buFont typeface="Arial" panose="020B0604020202020204" pitchFamily="34" charset="0"/>
              <a:buChar char="•"/>
            </a:pPr>
            <a:r>
              <a:rPr lang="en-US" dirty="0"/>
              <a:t>Online forums and discussion boards</a:t>
            </a:r>
          </a:p>
          <a:p>
            <a:pPr marL="285750" indent="-285750" fontAlgn="base">
              <a:buFont typeface="Arial" panose="020B0604020202020204" pitchFamily="34" charset="0"/>
              <a:buChar char="•"/>
            </a:pPr>
            <a:r>
              <a:rPr lang="en-US" dirty="0"/>
              <a:t>Company websites and public filings</a:t>
            </a:r>
          </a:p>
          <a:p>
            <a:pPr marL="285750" indent="-285750" fontAlgn="base">
              <a:buFont typeface="Arial" panose="020B0604020202020204" pitchFamily="34" charset="0"/>
              <a:buChar char="•"/>
            </a:pPr>
            <a:r>
              <a:rPr lang="en-US" dirty="0"/>
              <a:t>Government databases and public records</a:t>
            </a:r>
          </a:p>
          <a:p>
            <a:pPr marL="285750" indent="-285750" fontAlgn="base">
              <a:buFont typeface="Arial" panose="020B0604020202020204" pitchFamily="34" charset="0"/>
              <a:buChar char="•"/>
            </a:pPr>
            <a:r>
              <a:rPr lang="en-US" dirty="0"/>
              <a:t>Academic publications and research papers</a:t>
            </a:r>
          </a:p>
          <a:p>
            <a:pPr marL="285750" indent="-285750" fontAlgn="base">
              <a:buFont typeface="Arial" panose="020B0604020202020204" pitchFamily="34" charset="0"/>
              <a:buChar char="•"/>
            </a:pPr>
            <a:r>
              <a:rPr lang="en-US" dirty="0"/>
              <a:t>Geospatial data and satellite imagery</a:t>
            </a:r>
          </a:p>
          <a:p>
            <a:pPr marL="285750" indent="-285750" fontAlgn="base">
              <a:buFont typeface="Arial" panose="020B0604020202020204" pitchFamily="34" charset="0"/>
              <a:buChar char="•"/>
            </a:pPr>
            <a:r>
              <a:rPr lang="en-US" dirty="0"/>
              <a:t>Publicly available videos and podcasts</a:t>
            </a:r>
          </a:p>
          <a:p>
            <a:pPr algn="just"/>
            <a:endParaRPr lang="en-IN" dirty="0"/>
          </a:p>
        </p:txBody>
      </p:sp>
    </p:spTree>
    <p:extLst>
      <p:ext uri="{BB962C8B-B14F-4D97-AF65-F5344CB8AC3E}">
        <p14:creationId xmlns:p14="http://schemas.microsoft.com/office/powerpoint/2010/main" val="2514262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25434C2-8EBE-F47B-C1FE-B659B515F58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useBgFill="1">
        <p:nvSpPr>
          <p:cNvPr id="11" name="Rectangle 1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Rectangle 1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graphicFrame>
        <p:nvGraphicFramePr>
          <p:cNvPr id="5" name="TextBox 2">
            <a:extLst>
              <a:ext uri="{FF2B5EF4-FFF2-40B4-BE49-F238E27FC236}">
                <a16:creationId xmlns:a16="http://schemas.microsoft.com/office/drawing/2014/main" id="{E9DB4DF7-2364-C002-8692-04FB5671B36E}"/>
              </a:ext>
            </a:extLst>
          </p:cNvPr>
          <p:cNvGraphicFramePr/>
          <p:nvPr>
            <p:extLst>
              <p:ext uri="{D42A27DB-BD31-4B8C-83A1-F6EECF244321}">
                <p14:modId xmlns:p14="http://schemas.microsoft.com/office/powerpoint/2010/main" val="2933851372"/>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5790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CAB2D-975B-ABFB-A7A4-5A40151AEC8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3C80D95-4A90-1A8D-FD77-502144215217}"/>
              </a:ext>
            </a:extLst>
          </p:cNvPr>
          <p:cNvSpPr txBox="1"/>
          <p:nvPr/>
        </p:nvSpPr>
        <p:spPr>
          <a:xfrm>
            <a:off x="816077" y="1042221"/>
            <a:ext cx="9881419" cy="3777701"/>
          </a:xfrm>
          <a:prstGeom prst="rect">
            <a:avLst/>
          </a:prstGeom>
          <a:noFill/>
        </p:spPr>
        <p:txBody>
          <a:bodyPr wrap="square">
            <a:spAutoFit/>
          </a:bodyPr>
          <a:lstStyle/>
          <a:p>
            <a:pPr>
              <a:lnSpc>
                <a:spcPct val="150000"/>
              </a:lnSpc>
            </a:pPr>
            <a:r>
              <a:rPr lang="en-US" b="1" dirty="0"/>
              <a:t>OSINT Framework</a:t>
            </a:r>
            <a:endParaRPr lang="en-US" dirty="0"/>
          </a:p>
          <a:p>
            <a:pPr algn="just">
              <a:lnSpc>
                <a:spcPct val="150000"/>
              </a:lnSpc>
            </a:pPr>
            <a:r>
              <a:rPr lang="en-US" dirty="0"/>
              <a:t>The OSINT framework is a comprehensive set of processes, techniques, and tools designed to facilitate the collection, processing, analysis, and dissemination of intelligence derived from publicly accessible sources. It encompasses a range of data sources, including the internet, social media platforms, public records, news reports, academic publications, and other open-source materials.</a:t>
            </a:r>
          </a:p>
          <a:p>
            <a:pPr algn="just">
              <a:lnSpc>
                <a:spcPct val="150000"/>
              </a:lnSpc>
            </a:pPr>
            <a:endParaRPr lang="en-US" dirty="0"/>
          </a:p>
          <a:p>
            <a:pPr algn="just">
              <a:lnSpc>
                <a:spcPct val="150000"/>
              </a:lnSpc>
            </a:pPr>
            <a:endParaRPr lang="en-US" dirty="0"/>
          </a:p>
          <a:p>
            <a:pPr>
              <a:lnSpc>
                <a:spcPct val="150000"/>
              </a:lnSpc>
            </a:pPr>
            <a:endParaRPr lang="en-IN" dirty="0"/>
          </a:p>
        </p:txBody>
      </p:sp>
      <p:pic>
        <p:nvPicPr>
          <p:cNvPr id="4" name="Picture 3" descr="A diagram of a pyramid&#10;&#10;AI-generated content may be incorrect.">
            <a:extLst>
              <a:ext uri="{FF2B5EF4-FFF2-40B4-BE49-F238E27FC236}">
                <a16:creationId xmlns:a16="http://schemas.microsoft.com/office/drawing/2014/main" id="{61107810-3B12-FD49-267A-44B0E4FE2B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053" y="3810838"/>
            <a:ext cx="4443465" cy="2962310"/>
          </a:xfrm>
          <a:prstGeom prst="rect">
            <a:avLst/>
          </a:prstGeom>
        </p:spPr>
      </p:pic>
    </p:spTree>
    <p:extLst>
      <p:ext uri="{BB962C8B-B14F-4D97-AF65-F5344CB8AC3E}">
        <p14:creationId xmlns:p14="http://schemas.microsoft.com/office/powerpoint/2010/main" val="2125684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a:extLst>
            <a:ext uri="{FF2B5EF4-FFF2-40B4-BE49-F238E27FC236}">
              <a16:creationId xmlns:a16="http://schemas.microsoft.com/office/drawing/2014/main" id="{B58CECD9-B1E8-B994-E9FD-3801FB9A8966}"/>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1ED82210-AF5F-31C4-F4EF-44B12B18C1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2" name="AutoShape 2" descr="Generated image">
            <a:extLst>
              <a:ext uri="{FF2B5EF4-FFF2-40B4-BE49-F238E27FC236}">
                <a16:creationId xmlns:a16="http://schemas.microsoft.com/office/drawing/2014/main" id="{108C965E-9C6A-3752-C35E-841B9EC2D1C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4" name="TextBox 3">
            <a:extLst>
              <a:ext uri="{FF2B5EF4-FFF2-40B4-BE49-F238E27FC236}">
                <a16:creationId xmlns:a16="http://schemas.microsoft.com/office/drawing/2014/main" id="{D6C5ECB8-81C0-81AF-B8C6-F329247DB3DA}"/>
              </a:ext>
            </a:extLst>
          </p:cNvPr>
          <p:cNvSpPr txBox="1"/>
          <p:nvPr/>
        </p:nvSpPr>
        <p:spPr>
          <a:xfrm>
            <a:off x="457200" y="825910"/>
            <a:ext cx="10525432" cy="5632311"/>
          </a:xfrm>
          <a:prstGeom prst="rect">
            <a:avLst/>
          </a:prstGeom>
          <a:noFill/>
        </p:spPr>
        <p:txBody>
          <a:bodyPr wrap="square">
            <a:spAutoFit/>
          </a:bodyPr>
          <a:lstStyle/>
          <a:p>
            <a:pPr>
              <a:buNone/>
            </a:pPr>
            <a:r>
              <a:rPr lang="en-US" b="1" dirty="0"/>
              <a:t>The Three Pillars of OSINT</a:t>
            </a:r>
          </a:p>
          <a:p>
            <a:pPr>
              <a:buFont typeface="+mj-lt"/>
              <a:buAutoNum type="arabicPeriod"/>
            </a:pPr>
            <a:r>
              <a:rPr lang="en-US" b="1" dirty="0"/>
              <a:t>Data Collection</a:t>
            </a:r>
            <a:endParaRPr lang="en-US" dirty="0"/>
          </a:p>
          <a:p>
            <a:pPr marL="742950" lvl="1" indent="-285750">
              <a:buFont typeface="+mj-lt"/>
              <a:buAutoNum type="arabicPeriod"/>
            </a:pPr>
            <a:r>
              <a:rPr lang="en-US" dirty="0"/>
              <a:t>Gathering information from publicly available sources such as:</a:t>
            </a:r>
          </a:p>
          <a:p>
            <a:pPr marL="1143000" lvl="2" indent="-228600">
              <a:buFont typeface="+mj-lt"/>
              <a:buAutoNum type="arabicPeriod"/>
            </a:pPr>
            <a:r>
              <a:rPr lang="en-US" dirty="0"/>
              <a:t>Websites, social media, forums, blogs</a:t>
            </a:r>
          </a:p>
          <a:p>
            <a:pPr marL="1143000" lvl="2" indent="-228600">
              <a:buFont typeface="+mj-lt"/>
              <a:buAutoNum type="arabicPeriod"/>
            </a:pPr>
            <a:r>
              <a:rPr lang="en-US" dirty="0"/>
              <a:t>Government databases, reports, publications</a:t>
            </a:r>
          </a:p>
          <a:p>
            <a:pPr marL="1143000" lvl="2" indent="-228600">
              <a:buFont typeface="+mj-lt"/>
              <a:buAutoNum type="arabicPeriod"/>
            </a:pPr>
            <a:r>
              <a:rPr lang="en-US" dirty="0"/>
              <a:t>News articles, academic journals, and media archives</a:t>
            </a:r>
          </a:p>
          <a:p>
            <a:pPr marL="742950" lvl="1" indent="-285750">
              <a:buFont typeface="+mj-lt"/>
              <a:buAutoNum type="arabicPeriod"/>
            </a:pPr>
            <a:r>
              <a:rPr lang="en-US" dirty="0"/>
              <a:t>Tools used: search engines (Google Dorking), social media analyzers, APIs, and web scraping tools.</a:t>
            </a:r>
          </a:p>
          <a:p>
            <a:pPr>
              <a:buFont typeface="+mj-lt"/>
              <a:buAutoNum type="arabicPeriod"/>
            </a:pPr>
            <a:r>
              <a:rPr lang="en-US" b="1" dirty="0"/>
              <a:t>Data Analysis</a:t>
            </a:r>
            <a:endParaRPr lang="en-US" dirty="0"/>
          </a:p>
          <a:p>
            <a:pPr marL="742950" lvl="1" indent="-285750">
              <a:buFont typeface="+mj-lt"/>
              <a:buAutoNum type="arabicPeriod"/>
            </a:pPr>
            <a:r>
              <a:rPr lang="en-US" dirty="0"/>
              <a:t>Converting raw data into meaningful intelligence.</a:t>
            </a:r>
          </a:p>
          <a:p>
            <a:pPr marL="742950" lvl="1" indent="-285750">
              <a:buFont typeface="+mj-lt"/>
              <a:buAutoNum type="arabicPeriod"/>
            </a:pPr>
            <a:r>
              <a:rPr lang="en-US" dirty="0"/>
              <a:t>Analysts process, correlate, and interpret the data to identify:</a:t>
            </a:r>
          </a:p>
          <a:p>
            <a:pPr marL="1143000" lvl="2" indent="-228600">
              <a:buFont typeface="+mj-lt"/>
              <a:buAutoNum type="arabicPeriod"/>
            </a:pPr>
            <a:r>
              <a:rPr lang="en-US" dirty="0"/>
              <a:t>Trends, relationships, and patterns</a:t>
            </a:r>
          </a:p>
          <a:p>
            <a:pPr marL="1143000" lvl="2" indent="-228600">
              <a:buFont typeface="+mj-lt"/>
              <a:buAutoNum type="arabicPeriod"/>
            </a:pPr>
            <a:r>
              <a:rPr lang="en-US" dirty="0"/>
              <a:t>Threat indicators and potential vulnerabilities</a:t>
            </a:r>
          </a:p>
          <a:p>
            <a:pPr marL="742950" lvl="1" indent="-285750">
              <a:buFont typeface="+mj-lt"/>
              <a:buAutoNum type="arabicPeriod"/>
            </a:pPr>
            <a:r>
              <a:rPr lang="en-US" dirty="0"/>
              <a:t>Techniques: link analysis, data visualization, natural language processing (NLP), and machine learning.</a:t>
            </a:r>
          </a:p>
          <a:p>
            <a:pPr>
              <a:buFont typeface="+mj-lt"/>
              <a:buAutoNum type="arabicPeriod"/>
            </a:pPr>
            <a:r>
              <a:rPr lang="en-US" b="1" dirty="0"/>
              <a:t>Dissemination</a:t>
            </a:r>
            <a:endParaRPr lang="en-US" dirty="0"/>
          </a:p>
          <a:p>
            <a:pPr marL="742950" lvl="1" indent="-285750">
              <a:buFont typeface="+mj-lt"/>
              <a:buAutoNum type="arabicPeriod"/>
            </a:pPr>
            <a:r>
              <a:rPr lang="en-US" dirty="0"/>
              <a:t>Delivering the intelligence insights to the right audience in a clear, actionable way.</a:t>
            </a:r>
          </a:p>
          <a:p>
            <a:pPr marL="742950" lvl="1" indent="-285750">
              <a:buFont typeface="+mj-lt"/>
              <a:buAutoNum type="arabicPeriod"/>
            </a:pPr>
            <a:r>
              <a:rPr lang="en-US" dirty="0"/>
              <a:t>Forms: reports, dashboards, alerts, or briefings.</a:t>
            </a:r>
          </a:p>
          <a:p>
            <a:pPr marL="742950" lvl="1" indent="-285750">
              <a:buFont typeface="+mj-lt"/>
              <a:buAutoNum type="arabicPeriod"/>
            </a:pPr>
            <a:r>
              <a:rPr lang="en-US" dirty="0"/>
              <a:t>The focus is on </a:t>
            </a:r>
            <a:r>
              <a:rPr lang="en-US" b="1" dirty="0"/>
              <a:t>accuracy, relevance, and timeliness</a:t>
            </a:r>
            <a:r>
              <a:rPr lang="en-US" dirty="0"/>
              <a:t> so that decision-makers can act effectively.</a:t>
            </a:r>
          </a:p>
        </p:txBody>
      </p:sp>
    </p:spTree>
    <p:extLst>
      <p:ext uri="{BB962C8B-B14F-4D97-AF65-F5344CB8AC3E}">
        <p14:creationId xmlns:p14="http://schemas.microsoft.com/office/powerpoint/2010/main" val="1095682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useBgFill="1">
        <p:nvSpPr>
          <p:cNvPr id="11" name="Rectangle 1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Rectangle 1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graphicFrame>
        <p:nvGraphicFramePr>
          <p:cNvPr id="5" name="TextBox 2">
            <a:extLst>
              <a:ext uri="{FF2B5EF4-FFF2-40B4-BE49-F238E27FC236}">
                <a16:creationId xmlns:a16="http://schemas.microsoft.com/office/drawing/2014/main" id="{8F4E405E-C4A3-5A31-FA19-5833CEFFBB3E}"/>
              </a:ext>
            </a:extLst>
          </p:cNvPr>
          <p:cNvGraphicFramePr/>
          <p:nvPr>
            <p:extLst>
              <p:ext uri="{D42A27DB-BD31-4B8C-83A1-F6EECF244321}">
                <p14:modId xmlns:p14="http://schemas.microsoft.com/office/powerpoint/2010/main" val="1325057309"/>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864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a:extLst>
            <a:ext uri="{FF2B5EF4-FFF2-40B4-BE49-F238E27FC236}">
              <a16:creationId xmlns:a16="http://schemas.microsoft.com/office/drawing/2014/main" id="{A044B3AE-8B4B-B7B7-5A49-0F7A6504F3D8}"/>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pic>
        <p:nvPicPr>
          <p:cNvPr id="6" name="Picture 5" descr="A diagram of life cycle&#10;&#10;AI-generated content may be incorrect.">
            <a:extLst>
              <a:ext uri="{FF2B5EF4-FFF2-40B4-BE49-F238E27FC236}">
                <a16:creationId xmlns:a16="http://schemas.microsoft.com/office/drawing/2014/main" id="{3BE67C3F-3528-F11E-A93F-78F39C801D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8421" y="896547"/>
            <a:ext cx="8360229" cy="5580452"/>
          </a:xfrm>
          <a:prstGeom prst="rect">
            <a:avLst/>
          </a:prstGeom>
        </p:spPr>
      </p:pic>
      <p:sp>
        <p:nvSpPr>
          <p:cNvPr id="2" name="AutoShape 2" descr="Generated image">
            <a:extLst>
              <a:ext uri="{FF2B5EF4-FFF2-40B4-BE49-F238E27FC236}">
                <a16:creationId xmlns:a16="http://schemas.microsoft.com/office/drawing/2014/main" id="{70099C60-5447-3A7A-D783-4B011F9590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3849267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useBgFill="1">
        <p:nvSpPr>
          <p:cNvPr id="11" name="Rectangle 1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Rectangle 1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graphicFrame>
        <p:nvGraphicFramePr>
          <p:cNvPr id="5" name="TextBox 2">
            <a:extLst>
              <a:ext uri="{FF2B5EF4-FFF2-40B4-BE49-F238E27FC236}">
                <a16:creationId xmlns:a16="http://schemas.microsoft.com/office/drawing/2014/main" id="{4D20CE6A-BA63-80A7-2C04-C6E48CD99943}"/>
              </a:ext>
            </a:extLst>
          </p:cNvPr>
          <p:cNvGraphicFramePr/>
          <p:nvPr>
            <p:extLst>
              <p:ext uri="{D42A27DB-BD31-4B8C-83A1-F6EECF244321}">
                <p14:modId xmlns:p14="http://schemas.microsoft.com/office/powerpoint/2010/main" val="1539170880"/>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7011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F26A0C6-1B55-E44A-50AE-2B70DE8DC73A}"/>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C68C397E-C9BC-4DE8-986D-204E427AD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useBgFill="1">
        <p:nvSpPr>
          <p:cNvPr id="11" name="Rectangle 1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Rectangle 1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graphicFrame>
        <p:nvGraphicFramePr>
          <p:cNvPr id="5" name="TextBox 2">
            <a:extLst>
              <a:ext uri="{FF2B5EF4-FFF2-40B4-BE49-F238E27FC236}">
                <a16:creationId xmlns:a16="http://schemas.microsoft.com/office/drawing/2014/main" id="{DA1B8DFF-624F-427F-31B4-DD821CE4939A}"/>
              </a:ext>
            </a:extLst>
          </p:cNvPr>
          <p:cNvGraphicFramePr/>
          <p:nvPr>
            <p:extLst>
              <p:ext uri="{D42A27DB-BD31-4B8C-83A1-F6EECF244321}">
                <p14:modId xmlns:p14="http://schemas.microsoft.com/office/powerpoint/2010/main" val="3170372314"/>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8178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extBox 2">
            <a:extLst>
              <a:ext uri="{FF2B5EF4-FFF2-40B4-BE49-F238E27FC236}">
                <a16:creationId xmlns:a16="http://schemas.microsoft.com/office/drawing/2014/main" id="{C632BE05-345B-0431-915E-21CCE4C8D43B}"/>
              </a:ext>
            </a:extLst>
          </p:cNvPr>
          <p:cNvGraphicFramePr/>
          <p:nvPr/>
        </p:nvGraphicFramePr>
        <p:xfrm>
          <a:off x="393290" y="0"/>
          <a:ext cx="10373032" cy="6616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722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C9B0F2-57CC-C159-3413-2BD0E5C4F1CF}"/>
              </a:ext>
            </a:extLst>
          </p:cNvPr>
          <p:cNvSpPr txBox="1"/>
          <p:nvPr/>
        </p:nvSpPr>
        <p:spPr>
          <a:xfrm>
            <a:off x="589934" y="886185"/>
            <a:ext cx="10550013" cy="5749138"/>
          </a:xfrm>
          <a:prstGeom prst="rect">
            <a:avLst/>
          </a:prstGeom>
          <a:noFill/>
        </p:spPr>
        <p:txBody>
          <a:bodyPr wrap="square">
            <a:spAutoFit/>
          </a:bodyPr>
          <a:lstStyle/>
          <a:p>
            <a:pPr algn="l">
              <a:spcBef>
                <a:spcPts val="900"/>
              </a:spcBef>
              <a:spcAft>
                <a:spcPts val="900"/>
              </a:spcAft>
              <a:buNone/>
            </a:pPr>
            <a:r>
              <a:rPr lang="en-US" sz="2400" b="1" i="0" dirty="0">
                <a:effectLst/>
              </a:rPr>
              <a:t>Prevention and Relief</a:t>
            </a:r>
          </a:p>
          <a:p>
            <a:pPr algn="just">
              <a:buNone/>
            </a:pPr>
            <a:r>
              <a:rPr lang="en-US" sz="2000" b="0" i="0" dirty="0">
                <a:solidFill>
                  <a:srgbClr val="000000"/>
                </a:solidFill>
                <a:effectLst/>
              </a:rPr>
              <a:t>To neutralize the dangers related to DNS enumeration, organizations can execute a few preventive measures</a:t>
            </a:r>
          </a:p>
          <a:p>
            <a:pPr marL="342900" indent="-342900" algn="just">
              <a:lnSpc>
                <a:spcPct val="150000"/>
              </a:lnSpc>
              <a:buFont typeface="Arial" panose="020B0604020202020204" pitchFamily="34" charset="0"/>
              <a:buChar char="•"/>
            </a:pPr>
            <a:r>
              <a:rPr lang="en-US" sz="2000" b="1" i="0" dirty="0">
                <a:solidFill>
                  <a:srgbClr val="000000"/>
                </a:solidFill>
                <a:effectLst/>
              </a:rPr>
              <a:t>Subdomain Enumeration Tools</a:t>
            </a:r>
            <a:r>
              <a:rPr lang="en-US" sz="2000" b="0" i="0" dirty="0">
                <a:solidFill>
                  <a:srgbClr val="000000"/>
                </a:solidFill>
                <a:effectLst/>
              </a:rPr>
              <a:t> Â Routinely perform subdomain identification on your claim spaces to distinguish and secure potential section focuses.</a:t>
            </a:r>
          </a:p>
          <a:p>
            <a:pPr marL="342900" indent="-342900" algn="just">
              <a:lnSpc>
                <a:spcPct val="150000"/>
              </a:lnSpc>
              <a:buFont typeface="Arial" panose="020B0604020202020204" pitchFamily="34" charset="0"/>
              <a:buChar char="•"/>
            </a:pPr>
            <a:r>
              <a:rPr lang="en-US" sz="2000" b="1" i="0" dirty="0">
                <a:solidFill>
                  <a:srgbClr val="000000"/>
                </a:solidFill>
                <a:effectLst/>
              </a:rPr>
              <a:t>Firewall Rules</a:t>
            </a:r>
            <a:r>
              <a:rPr lang="en-US" sz="2000" b="0" i="0" dirty="0">
                <a:solidFill>
                  <a:srgbClr val="000000"/>
                </a:solidFill>
                <a:effectLst/>
              </a:rPr>
              <a:t> Â Design firewall rules to limit unauthorized DNS questions from outside sources.</a:t>
            </a:r>
          </a:p>
          <a:p>
            <a:pPr marL="342900" indent="-342900" algn="just">
              <a:lnSpc>
                <a:spcPct val="150000"/>
              </a:lnSpc>
              <a:buFont typeface="Arial" panose="020B0604020202020204" pitchFamily="34" charset="0"/>
              <a:buChar char="•"/>
            </a:pPr>
            <a:r>
              <a:rPr lang="en-US" sz="2000" b="1" i="0" dirty="0">
                <a:solidFill>
                  <a:srgbClr val="000000"/>
                </a:solidFill>
                <a:effectLst/>
              </a:rPr>
              <a:t>DNS Security Extensions (DNSSEC)</a:t>
            </a:r>
            <a:r>
              <a:rPr lang="en-US" sz="2000" b="0" i="0" dirty="0">
                <a:solidFill>
                  <a:srgbClr val="000000"/>
                </a:solidFill>
                <a:effectLst/>
              </a:rPr>
              <a:t> Â Actualize DNSSEC to add an extra layer of security by approving DNS reactions and anticipating cache-harming assaults.</a:t>
            </a:r>
          </a:p>
          <a:p>
            <a:pPr marL="342900" indent="-342900" algn="just">
              <a:lnSpc>
                <a:spcPct val="150000"/>
              </a:lnSpc>
              <a:buFont typeface="Arial" panose="020B0604020202020204" pitchFamily="34" charset="0"/>
              <a:buChar char="•"/>
            </a:pPr>
            <a:r>
              <a:rPr lang="en-US" sz="2000" b="1" i="0" dirty="0">
                <a:solidFill>
                  <a:srgbClr val="000000"/>
                </a:solidFill>
                <a:effectLst/>
              </a:rPr>
              <a:t>Intrusion Detection Systems (IDS)</a:t>
            </a:r>
            <a:r>
              <a:rPr lang="en-US" sz="2000" b="0" i="0" dirty="0">
                <a:solidFill>
                  <a:srgbClr val="000000"/>
                </a:solidFill>
                <a:effectLst/>
              </a:rPr>
              <a:t> Set up IDS to screen and distinguish unordinary DNS exercises that might demonstrate count endeavors.</a:t>
            </a:r>
          </a:p>
          <a:p>
            <a:pPr marL="342900" indent="-342900" algn="just">
              <a:lnSpc>
                <a:spcPct val="150000"/>
              </a:lnSpc>
              <a:buFont typeface="Arial" panose="020B0604020202020204" pitchFamily="34" charset="0"/>
              <a:buChar char="•"/>
            </a:pPr>
            <a:r>
              <a:rPr lang="en-US" sz="2000" b="1" i="0" dirty="0">
                <a:solidFill>
                  <a:srgbClr val="000000"/>
                </a:solidFill>
                <a:effectLst/>
              </a:rPr>
              <a:t>Regular Audits</a:t>
            </a:r>
            <a:r>
              <a:rPr lang="en-US" sz="2000" b="0" i="0" dirty="0">
                <a:solidFill>
                  <a:srgbClr val="000000"/>
                </a:solidFill>
                <a:effectLst/>
              </a:rPr>
              <a:t> Conduct normal security reviews to recognize and amend potential vulnerabilities in your DNS infrastructure.</a:t>
            </a:r>
          </a:p>
        </p:txBody>
      </p:sp>
    </p:spTree>
    <p:extLst>
      <p:ext uri="{BB962C8B-B14F-4D97-AF65-F5344CB8AC3E}">
        <p14:creationId xmlns:p14="http://schemas.microsoft.com/office/powerpoint/2010/main" val="3892985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144600-2EF2-75C4-A27B-3484EFDC3D78}"/>
              </a:ext>
            </a:extLst>
          </p:cNvPr>
          <p:cNvSpPr txBox="1"/>
          <p:nvPr/>
        </p:nvSpPr>
        <p:spPr>
          <a:xfrm>
            <a:off x="363794" y="570270"/>
            <a:ext cx="10933472" cy="6316986"/>
          </a:xfrm>
          <a:prstGeom prst="rect">
            <a:avLst/>
          </a:prstGeom>
          <a:noFill/>
        </p:spPr>
        <p:txBody>
          <a:bodyPr wrap="square">
            <a:spAutoFit/>
          </a:bodyPr>
          <a:lstStyle/>
          <a:p>
            <a:pPr algn="ctr">
              <a:lnSpc>
                <a:spcPct val="150000"/>
              </a:lnSpc>
              <a:buNone/>
            </a:pPr>
            <a:r>
              <a:rPr lang="en-US" sz="2000" b="1" i="0">
                <a:effectLst/>
                <a:latin typeface="+mj-lt"/>
              </a:rPr>
              <a:t>Footprinting Methodology | Ethical Hacking</a:t>
            </a:r>
          </a:p>
          <a:p>
            <a:pPr algn="just">
              <a:lnSpc>
                <a:spcPct val="150000"/>
              </a:lnSpc>
            </a:pPr>
            <a:r>
              <a:rPr lang="en-US" b="1" i="0">
                <a:effectLst/>
              </a:rPr>
              <a:t>Footprinting Methodology</a:t>
            </a:r>
            <a:r>
              <a:rPr lang="en-US" b="1"/>
              <a:t> </a:t>
            </a:r>
            <a:endParaRPr lang="en-US" b="1" i="0">
              <a:effectLst/>
            </a:endParaRPr>
          </a:p>
          <a:p>
            <a:pPr algn="just">
              <a:lnSpc>
                <a:spcPct val="150000"/>
              </a:lnSpc>
              <a:buNone/>
            </a:pPr>
            <a:r>
              <a:rPr lang="en-US" b="0" i="0">
                <a:effectLst/>
              </a:rPr>
              <a:t>Various methods used to collect information about the target organization. They are </a:t>
            </a:r>
            <a:endParaRPr lang="en-US"/>
          </a:p>
          <a:p>
            <a:pPr marL="285750" indent="-285750" algn="just">
              <a:lnSpc>
                <a:spcPct val="150000"/>
              </a:lnSpc>
              <a:buFont typeface="Wingdings" panose="05000000000000000000" pitchFamily="2" charset="2"/>
              <a:buChar char="q"/>
            </a:pPr>
            <a:r>
              <a:rPr lang="en-US" b="1" i="0">
                <a:effectLst/>
              </a:rPr>
              <a:t>Footprinting through Search Engines</a:t>
            </a:r>
            <a:endParaRPr lang="en-US" b="0" i="0">
              <a:effectLst/>
            </a:endParaRPr>
          </a:p>
          <a:p>
            <a:pPr algn="just">
              <a:lnSpc>
                <a:spcPct val="150000"/>
              </a:lnSpc>
              <a:buNone/>
            </a:pPr>
            <a:r>
              <a:rPr lang="en-US" b="0" i="0">
                <a:effectLst/>
              </a:rPr>
              <a:t>This is a passive information gathering process where we gather information about the target from social media, search engines, various websites etc. Information gathered includes name, personal details, geographical location details, login pages, intranet portals etc. Even some target specific information like Operating system details, IP details, Netblock information, technologies behind web application etc can be gathered by searching through search engines</a:t>
            </a:r>
          </a:p>
          <a:p>
            <a:pPr algn="just">
              <a:lnSpc>
                <a:spcPct val="150000"/>
              </a:lnSpc>
              <a:buNone/>
            </a:pPr>
            <a:r>
              <a:rPr lang="en-US" b="1" i="1">
                <a:effectLst/>
              </a:rPr>
              <a:t>Eg: collecting information from Google, Bingo etc</a:t>
            </a:r>
          </a:p>
          <a:p>
            <a:pPr marL="285750" indent="-285750" algn="just">
              <a:lnSpc>
                <a:spcPct val="150000"/>
              </a:lnSpc>
              <a:buFont typeface="Wingdings" panose="05000000000000000000" pitchFamily="2" charset="2"/>
              <a:buChar char="q"/>
            </a:pPr>
            <a:r>
              <a:rPr lang="en-US" b="1" i="0">
                <a:effectLst/>
              </a:rPr>
              <a:t>Google Hacking:</a:t>
            </a:r>
          </a:p>
          <a:p>
            <a:pPr algn="just">
              <a:lnSpc>
                <a:spcPct val="150000"/>
              </a:lnSpc>
            </a:pPr>
            <a:r>
              <a:rPr lang="en-US" b="0" i="0">
                <a:effectLst/>
              </a:rPr>
              <a:t>Google hacking refers to collecting information using google dorks (keywords) by constructing search queries which result in finding sensitive information.details collected include compromised passwords, default credentials, competitor information, information related to a particular topic etc.</a:t>
            </a:r>
          </a:p>
          <a:p>
            <a:pPr algn="just">
              <a:lnSpc>
                <a:spcPct val="150000"/>
              </a:lnSpc>
            </a:pPr>
            <a:r>
              <a:rPr lang="en-US"/>
              <a:t> </a:t>
            </a:r>
            <a:r>
              <a:rPr lang="en-US" b="1" i="1">
                <a:effectLst/>
              </a:rPr>
              <a:t>Eg:inurl:, site:, allintitle etc</a:t>
            </a:r>
            <a:endParaRPr lang="en-US" b="1" i="1" dirty="0">
              <a:effectLst/>
            </a:endParaRPr>
          </a:p>
        </p:txBody>
      </p:sp>
    </p:spTree>
    <p:extLst>
      <p:ext uri="{BB962C8B-B14F-4D97-AF65-F5344CB8AC3E}">
        <p14:creationId xmlns:p14="http://schemas.microsoft.com/office/powerpoint/2010/main" val="710592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1A0B3-8F7B-2B91-90C1-D1B94B82A77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2DFC31C-71AB-BB6D-917D-F32BE6DCD641}"/>
              </a:ext>
            </a:extLst>
          </p:cNvPr>
          <p:cNvSpPr txBox="1"/>
          <p:nvPr/>
        </p:nvSpPr>
        <p:spPr>
          <a:xfrm>
            <a:off x="363794" y="570270"/>
            <a:ext cx="10933472" cy="5901359"/>
          </a:xfrm>
          <a:prstGeom prst="rect">
            <a:avLst/>
          </a:prstGeom>
          <a:noFill/>
        </p:spPr>
        <p:txBody>
          <a:bodyPr wrap="square">
            <a:spAutoFit/>
          </a:bodyPr>
          <a:lstStyle/>
          <a:p>
            <a:pPr algn="ctr">
              <a:lnSpc>
                <a:spcPct val="150000"/>
              </a:lnSpc>
              <a:buNone/>
            </a:pPr>
            <a:r>
              <a:rPr lang="en-US" sz="2000" b="1" i="0" dirty="0" err="1">
                <a:effectLst/>
                <a:latin typeface="+mj-lt"/>
              </a:rPr>
              <a:t>Footprinting</a:t>
            </a:r>
            <a:r>
              <a:rPr lang="en-US" sz="2000" b="1" i="0" dirty="0">
                <a:effectLst/>
                <a:latin typeface="+mj-lt"/>
              </a:rPr>
              <a:t> Methodology | Ethical Hacking</a:t>
            </a:r>
          </a:p>
          <a:p>
            <a:pPr algn="just">
              <a:lnSpc>
                <a:spcPct val="150000"/>
              </a:lnSpc>
            </a:pPr>
            <a:r>
              <a:rPr lang="en-US" b="1" i="0" dirty="0" err="1">
                <a:effectLst/>
              </a:rPr>
              <a:t>Footprinting</a:t>
            </a:r>
            <a:r>
              <a:rPr lang="en-US" b="1" i="0" dirty="0">
                <a:effectLst/>
              </a:rPr>
              <a:t> Methodology</a:t>
            </a:r>
            <a:r>
              <a:rPr lang="en-US" b="1" dirty="0"/>
              <a:t> Cont.,</a:t>
            </a:r>
            <a:endParaRPr lang="en-US" b="1" i="0" dirty="0">
              <a:effectLst/>
            </a:endParaRPr>
          </a:p>
          <a:p>
            <a:pPr algn="just">
              <a:lnSpc>
                <a:spcPct val="150000"/>
              </a:lnSpc>
              <a:buNone/>
            </a:pPr>
            <a:r>
              <a:rPr lang="en-US" b="0" i="0" dirty="0">
                <a:effectLst/>
              </a:rPr>
              <a:t>Various methods used to collect information about the target organization. They are </a:t>
            </a:r>
          </a:p>
          <a:p>
            <a:pPr marL="285750" indent="-285750" algn="just">
              <a:lnSpc>
                <a:spcPct val="150000"/>
              </a:lnSpc>
              <a:buFont typeface="Wingdings" panose="05000000000000000000" pitchFamily="2" charset="2"/>
              <a:buChar char="q"/>
            </a:pPr>
            <a:r>
              <a:rPr lang="en-US" b="1" dirty="0"/>
              <a:t>Examining HTML Source and Examining Cookies:</a:t>
            </a:r>
          </a:p>
          <a:p>
            <a:pPr algn="just">
              <a:lnSpc>
                <a:spcPct val="150000"/>
              </a:lnSpc>
            </a:pPr>
            <a:r>
              <a:rPr lang="en-US" dirty="0"/>
              <a:t>Html source codes of a web application may give us an understanding of the application functionality, hidden fields, comments, variable names etc. Cookies are used to identify a user in his session. these cookies may be stored in the browser or passed in the URL, or in the HTTP header.</a:t>
            </a:r>
          </a:p>
          <a:p>
            <a:pPr algn="just">
              <a:lnSpc>
                <a:spcPct val="150000"/>
              </a:lnSpc>
            </a:pPr>
            <a:r>
              <a:rPr lang="en-US" dirty="0"/>
              <a:t>The entire website can be mirrored using tools like </a:t>
            </a:r>
            <a:r>
              <a:rPr lang="en-US" dirty="0" err="1"/>
              <a:t>HTTtracker</a:t>
            </a:r>
            <a:r>
              <a:rPr lang="en-US" dirty="0"/>
              <a:t> to gather information at our own phase. Extract website Archives: older versions of website can be obtained which may reveal some information related to the target.</a:t>
            </a:r>
          </a:p>
          <a:p>
            <a:pPr algn="just">
              <a:lnSpc>
                <a:spcPct val="150000"/>
              </a:lnSpc>
            </a:pPr>
            <a:r>
              <a:rPr lang="en-US" b="1" i="1" dirty="0" err="1"/>
              <a:t>eg</a:t>
            </a:r>
            <a:r>
              <a:rPr lang="en-US" b="1" i="1" dirty="0"/>
              <a:t>: </a:t>
            </a:r>
            <a:r>
              <a:rPr lang="en-US" b="1" i="1" dirty="0">
                <a:hlinkClick r:id="rId2"/>
              </a:rPr>
              <a:t>www.archive.org</a:t>
            </a:r>
            <a:endParaRPr lang="en-US" b="1" i="1" dirty="0"/>
          </a:p>
          <a:p>
            <a:pPr marL="285750" indent="-285750" algn="just">
              <a:lnSpc>
                <a:spcPct val="150000"/>
              </a:lnSpc>
              <a:buFont typeface="Wingdings" panose="05000000000000000000" pitchFamily="2" charset="2"/>
              <a:buChar char="q"/>
            </a:pPr>
            <a:r>
              <a:rPr lang="en-US" b="1" dirty="0"/>
              <a:t>Email </a:t>
            </a:r>
            <a:r>
              <a:rPr lang="en-US" b="1" dirty="0" err="1"/>
              <a:t>Footprinting</a:t>
            </a:r>
            <a:r>
              <a:rPr lang="en-US" b="1" dirty="0"/>
              <a:t>:</a:t>
            </a:r>
          </a:p>
          <a:p>
            <a:pPr algn="just">
              <a:lnSpc>
                <a:spcPct val="150000"/>
              </a:lnSpc>
            </a:pPr>
            <a:r>
              <a:rPr lang="en-US" dirty="0"/>
              <a:t>email header reveals information about the mail server, original sender’s email id, internal IP addressing scheme, as well as the possible architecture of the target network</a:t>
            </a:r>
          </a:p>
        </p:txBody>
      </p:sp>
    </p:spTree>
    <p:extLst>
      <p:ext uri="{BB962C8B-B14F-4D97-AF65-F5344CB8AC3E}">
        <p14:creationId xmlns:p14="http://schemas.microsoft.com/office/powerpoint/2010/main" val="2307966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67103-B620-C962-2A2A-36D891BDBE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4A2FC0A-EBA3-0FF0-5ACD-3482A76A6CD3}"/>
              </a:ext>
            </a:extLst>
          </p:cNvPr>
          <p:cNvSpPr txBox="1"/>
          <p:nvPr/>
        </p:nvSpPr>
        <p:spPr>
          <a:xfrm>
            <a:off x="363794" y="570270"/>
            <a:ext cx="10933472" cy="5485861"/>
          </a:xfrm>
          <a:prstGeom prst="rect">
            <a:avLst/>
          </a:prstGeom>
          <a:noFill/>
        </p:spPr>
        <p:txBody>
          <a:bodyPr wrap="square">
            <a:spAutoFit/>
          </a:bodyPr>
          <a:lstStyle/>
          <a:p>
            <a:pPr algn="ctr">
              <a:lnSpc>
                <a:spcPct val="150000"/>
              </a:lnSpc>
              <a:buNone/>
            </a:pPr>
            <a:r>
              <a:rPr lang="en-US" sz="2000" b="1" i="0" dirty="0" err="1">
                <a:effectLst/>
                <a:latin typeface="+mj-lt"/>
              </a:rPr>
              <a:t>Footprinting</a:t>
            </a:r>
            <a:r>
              <a:rPr lang="en-US" sz="2000" b="1" i="0" dirty="0">
                <a:effectLst/>
                <a:latin typeface="+mj-lt"/>
              </a:rPr>
              <a:t> Methodology | Ethical Hacking</a:t>
            </a:r>
          </a:p>
          <a:p>
            <a:pPr algn="just">
              <a:lnSpc>
                <a:spcPct val="150000"/>
              </a:lnSpc>
              <a:buNone/>
            </a:pPr>
            <a:r>
              <a:rPr lang="en-US" b="1" i="0" dirty="0" err="1">
                <a:effectLst/>
              </a:rPr>
              <a:t>Footprinting</a:t>
            </a:r>
            <a:r>
              <a:rPr lang="en-US" b="1" i="0" dirty="0">
                <a:effectLst/>
              </a:rPr>
              <a:t> Methodology Cont.,</a:t>
            </a:r>
          </a:p>
          <a:p>
            <a:pPr algn="just">
              <a:lnSpc>
                <a:spcPct val="150000"/>
              </a:lnSpc>
              <a:buNone/>
            </a:pPr>
            <a:r>
              <a:rPr lang="en-US" b="0" i="0" dirty="0">
                <a:effectLst/>
              </a:rPr>
              <a:t>Various methods used to collect information about the target organization. They are </a:t>
            </a:r>
          </a:p>
          <a:p>
            <a:pPr marL="285750" indent="-285750" algn="just">
              <a:lnSpc>
                <a:spcPct val="150000"/>
              </a:lnSpc>
              <a:buFont typeface="Wingdings" panose="05000000000000000000" pitchFamily="2" charset="2"/>
              <a:buChar char="q"/>
            </a:pPr>
            <a:r>
              <a:rPr lang="en-US" b="1" dirty="0"/>
              <a:t>Competitive Intelligence</a:t>
            </a:r>
            <a:endParaRPr lang="en-US" dirty="0"/>
          </a:p>
          <a:p>
            <a:pPr algn="just">
              <a:lnSpc>
                <a:spcPct val="150000"/>
              </a:lnSpc>
            </a:pPr>
            <a:r>
              <a:rPr lang="en-US" dirty="0"/>
              <a:t>Competitive intelligence gathering is the process of gathering information about the competitors from resources such as the Internet.</a:t>
            </a:r>
          </a:p>
          <a:p>
            <a:pPr algn="just">
              <a:lnSpc>
                <a:spcPct val="150000"/>
              </a:lnSpc>
            </a:pPr>
            <a:r>
              <a:rPr lang="en-US" b="1" i="1" dirty="0"/>
              <a:t>Eg: company website, search engine, internet, online databases, press releases, annual reports, trade journals</a:t>
            </a:r>
          </a:p>
          <a:p>
            <a:pPr marL="285750" indent="-285750" algn="just">
              <a:lnSpc>
                <a:spcPct val="150000"/>
              </a:lnSpc>
              <a:buFont typeface="Wingdings" panose="05000000000000000000" pitchFamily="2" charset="2"/>
              <a:buChar char="q"/>
            </a:pPr>
            <a:r>
              <a:rPr lang="en-US" b="1" dirty="0"/>
              <a:t>Google Hacking/Google Dorks</a:t>
            </a:r>
            <a:endParaRPr lang="en-US" dirty="0"/>
          </a:p>
          <a:p>
            <a:pPr algn="just">
              <a:lnSpc>
                <a:spcPct val="150000"/>
              </a:lnSpc>
            </a:pPr>
            <a:r>
              <a:rPr lang="en-US" dirty="0"/>
              <a:t>This is a process of creating search queries to extract hidden information by using Google operators to search specific strings of text inside the search results.</a:t>
            </a:r>
          </a:p>
          <a:p>
            <a:pPr algn="just">
              <a:lnSpc>
                <a:spcPct val="150000"/>
              </a:lnSpc>
            </a:pPr>
            <a:r>
              <a:rPr lang="en-US" b="1" i="1" dirty="0"/>
              <a:t>Some google operators, site, </a:t>
            </a:r>
            <a:r>
              <a:rPr lang="en-US" b="1" i="1" dirty="0" err="1"/>
              <a:t>allinurl</a:t>
            </a:r>
            <a:r>
              <a:rPr lang="en-US" b="1" i="1" dirty="0"/>
              <a:t>, </a:t>
            </a:r>
            <a:r>
              <a:rPr lang="en-US" b="1" i="1" dirty="0" err="1"/>
              <a:t>inurl</a:t>
            </a:r>
            <a:r>
              <a:rPr lang="en-US" b="1" i="1" dirty="0"/>
              <a:t>, </a:t>
            </a:r>
            <a:r>
              <a:rPr lang="en-US" b="1" i="1" dirty="0" err="1"/>
              <a:t>allintitle</a:t>
            </a:r>
            <a:endParaRPr lang="en-US" b="1" i="1" dirty="0"/>
          </a:p>
          <a:p>
            <a:pPr algn="just">
              <a:lnSpc>
                <a:spcPct val="150000"/>
              </a:lnSpc>
              <a:buNone/>
            </a:pPr>
            <a:endParaRPr lang="en-US" b="0" i="0" dirty="0">
              <a:effectLst/>
            </a:endParaRPr>
          </a:p>
        </p:txBody>
      </p:sp>
    </p:spTree>
    <p:extLst>
      <p:ext uri="{BB962C8B-B14F-4D97-AF65-F5344CB8AC3E}">
        <p14:creationId xmlns:p14="http://schemas.microsoft.com/office/powerpoint/2010/main" val="3791081971"/>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E8E41EB-0246-4501-9CEE-F87651908517}">
  <we:reference id="wa200006067" version="1.0.0.9" store="en-US" storeType="OMEX"/>
  <we:alternateReferences>
    <we:reference id="wa200006067" version="1.0.0.9" store="" storeType="OMEX"/>
  </we:alternateReferences>
  <we:properties/>
  <we:bindings/>
  <we:snapshot xmlns:r="http://schemas.openxmlformats.org/officeDocument/2006/relationships"/>
  <we:extLst>
    <a:ext xmlns:a="http://schemas.openxmlformats.org/drawingml/2006/main" uri="{0858819E-0033-43BF-8937-05EC82904868}">
      <we:backgroundApp state="1" runtimeId=""/>
    </a:ext>
  </we:extLst>
</we:webextension>
</file>

<file path=docProps/app.xml><?xml version="1.0" encoding="utf-8"?>
<Properties xmlns="http://schemas.openxmlformats.org/officeDocument/2006/extended-properties" xmlns:vt="http://schemas.openxmlformats.org/officeDocument/2006/docPropsVTypes">
  <Template>View</Template>
  <TotalTime>6191</TotalTime>
  <Words>2367</Words>
  <Application>Microsoft Office PowerPoint</Application>
  <PresentationFormat>Widescreen</PresentationFormat>
  <Paragraphs>158</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Century Schoolbook</vt:lpstr>
      <vt:lpstr>Courier New</vt:lpstr>
      <vt:lpstr>Georgia</vt:lpstr>
      <vt:lpstr>Times New Roman</vt:lpstr>
      <vt:lpstr>Wingdings</vt:lpstr>
      <vt:lpstr>Wingdings 2</vt:lpstr>
      <vt:lpst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10</cp:revision>
  <dcterms:created xsi:type="dcterms:W3CDTF">2025-10-16T03:40:19Z</dcterms:created>
  <dcterms:modified xsi:type="dcterms:W3CDTF">2025-11-03T16:53:57Z</dcterms:modified>
</cp:coreProperties>
</file>