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5"/>
  </p:notesMasterIdLst>
  <p:sldIdLst>
    <p:sldId id="256" r:id="rId2"/>
    <p:sldId id="257" r:id="rId3"/>
    <p:sldId id="265" r:id="rId4"/>
    <p:sldId id="258" r:id="rId5"/>
    <p:sldId id="259" r:id="rId6"/>
    <p:sldId id="260" r:id="rId7"/>
    <p:sldId id="261" r:id="rId8"/>
    <p:sldId id="262" r:id="rId9"/>
    <p:sldId id="263"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576256-5E17-4AA5-AC52-39DADF4A09E7}" type="datetimeFigureOut">
              <a:rPr lang="en-IN" smtClean="0"/>
              <a:t>12-12-2025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81D44C-0C34-4424-972E-D20D47B2767C}" type="slidenum">
              <a:rPr lang="en-IN" smtClean="0"/>
              <a:t>‹#›</a:t>
            </a:fld>
            <a:endParaRPr lang="en-IN"/>
          </a:p>
        </p:txBody>
      </p:sp>
    </p:spTree>
    <p:extLst>
      <p:ext uri="{BB962C8B-B14F-4D97-AF65-F5344CB8AC3E}">
        <p14:creationId xmlns:p14="http://schemas.microsoft.com/office/powerpoint/2010/main" val="36023545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481D44C-0C34-4424-972E-D20D47B2767C}" type="slidenum">
              <a:rPr lang="en-IN" smtClean="0"/>
              <a:t>18</a:t>
            </a:fld>
            <a:endParaRPr lang="en-IN"/>
          </a:p>
        </p:txBody>
      </p:sp>
    </p:spTree>
    <p:extLst>
      <p:ext uri="{BB962C8B-B14F-4D97-AF65-F5344CB8AC3E}">
        <p14:creationId xmlns:p14="http://schemas.microsoft.com/office/powerpoint/2010/main" val="34276541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4E1513DE-934B-4AF0-8D92-A025C206981A}" type="datetimeFigureOut">
              <a:rPr lang="en-IN" smtClean="0"/>
              <a:t>12-12-2025</a:t>
            </a:fld>
            <a:endParaRPr lang="en-IN"/>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en-IN"/>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648CEBD4-78B9-4C03-8629-F5A4F22E2693}" type="slidenum">
              <a:rPr lang="en-IN" smtClean="0"/>
              <a:t>‹#›</a:t>
            </a:fld>
            <a:endParaRPr lang="en-IN"/>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Tree>
    <p:extLst>
      <p:ext uri="{BB962C8B-B14F-4D97-AF65-F5344CB8AC3E}">
        <p14:creationId xmlns:p14="http://schemas.microsoft.com/office/powerpoint/2010/main" val="161605485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1513DE-934B-4AF0-8D92-A025C206981A}" type="datetimeFigureOut">
              <a:rPr lang="en-IN" smtClean="0"/>
              <a:t>12-12-2025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28394948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1513DE-934B-4AF0-8D92-A025C206981A}" type="datetimeFigureOut">
              <a:rPr lang="en-IN" smtClean="0"/>
              <a:t>12-12-2025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29005169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1513DE-934B-4AF0-8D92-A025C206981A}" type="datetimeFigureOut">
              <a:rPr lang="en-IN" smtClean="0"/>
              <a:t>12-12-2025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23845616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en-US"/>
              <a:t>Click to edit Master title style</a:t>
            </a:r>
            <a:endParaRPr lang="en-US" dirty="0"/>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E1513DE-934B-4AF0-8D92-A025C206981A}" type="datetimeFigureOut">
              <a:rPr lang="en-IN" smtClean="0"/>
              <a:t>12-12-2025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48CEBD4-78B9-4C03-8629-F5A4F22E2693}" type="slidenum">
              <a:rPr lang="en-IN" smtClean="0"/>
              <a:t>‹#›</a:t>
            </a:fld>
            <a:endParaRPr lang="en-IN"/>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8830090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E1513DE-934B-4AF0-8D92-A025C206981A}" type="datetimeFigureOut">
              <a:rPr lang="en-IN" smtClean="0"/>
              <a:t>12-12-2025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20360464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61872" y="1713655"/>
            <a:ext cx="4480560" cy="731520"/>
          </a:xfr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26480" y="1713655"/>
            <a:ext cx="4480560" cy="731520"/>
          </a:xfr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en-US"/>
              <a:t>Click to edit Master text styles</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E1513DE-934B-4AF0-8D92-A025C206981A}" type="datetimeFigureOut">
              <a:rPr lang="en-IN" smtClean="0"/>
              <a:t>12-12-2025</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2083227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E1513DE-934B-4AF0-8D92-A025C206981A}" type="datetimeFigureOut">
              <a:rPr lang="en-IN" smtClean="0"/>
              <a:t>12-12-2025</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20037166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1513DE-934B-4AF0-8D92-A025C206981A}" type="datetimeFigureOut">
              <a:rPr lang="en-IN" smtClean="0"/>
              <a:t>12-12-2025</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4066728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E1513DE-934B-4AF0-8D92-A025C206981A}" type="datetimeFigureOut">
              <a:rPr lang="en-IN" smtClean="0"/>
              <a:t>12-12-2025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10103544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1292840" cy="5128923"/>
          </a:xfrm>
          <a:solidFill>
            <a:schemeClr val="accent1"/>
          </a:solid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E1513DE-934B-4AF0-8D92-A025C206981A}" type="datetimeFigureOut">
              <a:rPr lang="en-IN" smtClean="0"/>
              <a:t>12-12-2025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3499257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4E1513DE-934B-4AF0-8D92-A025C206981A}" type="datetimeFigureOut">
              <a:rPr lang="en-IN" smtClean="0"/>
              <a:t>12-12-2025</a:t>
            </a:fld>
            <a:endParaRPr lang="en-IN"/>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IN"/>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tx2">
                    <a:lumMod val="60000"/>
                    <a:lumOff val="40000"/>
                  </a:schemeClr>
                </a:solidFill>
              </a:defRPr>
            </a:lvl1pPr>
          </a:lstStyle>
          <a:p>
            <a:fld id="{648CEBD4-78B9-4C03-8629-F5A4F22E2693}" type="slidenum">
              <a:rPr lang="en-IN" smtClean="0"/>
              <a:t>‹#›</a:t>
            </a:fld>
            <a:endParaRPr lang="en-IN"/>
          </a:p>
        </p:txBody>
      </p:sp>
      <p:pic>
        <p:nvPicPr>
          <p:cNvPr id="8" name="Picture 7" descr="A black and blue logo&#10;&#10;AI-generated content may be incorrect.">
            <a:extLst>
              <a:ext uri="{FF2B5EF4-FFF2-40B4-BE49-F238E27FC236}">
                <a16:creationId xmlns:a16="http://schemas.microsoft.com/office/drawing/2014/main" id="{C87D3EA7-D210-93FF-C0E5-F00D6E9D0B1F}"/>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249012" y="-59316"/>
            <a:ext cx="1699492" cy="849746"/>
          </a:xfrm>
          <a:prstGeom prst="rect">
            <a:avLst/>
          </a:prstGeom>
        </p:spPr>
      </p:pic>
      <p:pic>
        <p:nvPicPr>
          <p:cNvPr id="9" name="Picture 8" descr="A logo of a computer application&#10;&#10;AI-generated content may be incorrect.">
            <a:extLst>
              <a:ext uri="{FF2B5EF4-FFF2-40B4-BE49-F238E27FC236}">
                <a16:creationId xmlns:a16="http://schemas.microsoft.com/office/drawing/2014/main" id="{37EDFC51-192A-CDEB-1368-5053D43D10F9}"/>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0377879" y="32875"/>
            <a:ext cx="496767" cy="496767"/>
          </a:xfrm>
          <a:prstGeom prst="rect">
            <a:avLst/>
          </a:prstGeom>
        </p:spPr>
      </p:pic>
      <p:pic>
        <p:nvPicPr>
          <p:cNvPr id="10" name="Picture 9" descr="A yellow and orange badge with white text&#10;&#10;AI-generated content may be incorrect.">
            <a:extLst>
              <a:ext uri="{FF2B5EF4-FFF2-40B4-BE49-F238E27FC236}">
                <a16:creationId xmlns:a16="http://schemas.microsoft.com/office/drawing/2014/main" id="{94A63852-18E0-2437-B8FD-EB3961FAB45A}"/>
              </a:ext>
            </a:extLst>
          </p:cNvPr>
          <p:cNvPicPr>
            <a:picLocks noChangeAspect="1"/>
          </p:cNvPicPr>
          <p:nvPr userDrawn="1"/>
        </p:nvPicPr>
        <p:blipFill rotWithShape="1">
          <a:blip r:embed="rId15">
            <a:extLst>
              <a:ext uri="{28A0092B-C50C-407E-A947-70E740481C1C}">
                <a14:useLocalDpi xmlns:a14="http://schemas.microsoft.com/office/drawing/2010/main" val="0"/>
              </a:ext>
            </a:extLst>
          </a:blip>
          <a:srcRect b="20543"/>
          <a:stretch/>
        </p:blipFill>
        <p:spPr bwMode="auto">
          <a:xfrm>
            <a:off x="9350022" y="32461"/>
            <a:ext cx="496767" cy="497181"/>
          </a:xfrm>
          <a:prstGeom prst="rect">
            <a:avLst/>
          </a:prstGeom>
          <a:ln>
            <a:noFill/>
          </a:ln>
          <a:extLst>
            <a:ext uri="{53640926-AAD7-44D8-BBD7-CCE9431645EC}">
              <a14:shadowObscured xmlns:a14="http://schemas.microsoft.com/office/drawing/2010/main"/>
            </a:ext>
          </a:extLst>
        </p:spPr>
      </p:pic>
      <p:pic>
        <p:nvPicPr>
          <p:cNvPr id="11" name="Picture 10" descr="A blue and yellow sign with white text&#10;&#10;Description automatically generated">
            <a:extLst>
              <a:ext uri="{FF2B5EF4-FFF2-40B4-BE49-F238E27FC236}">
                <a16:creationId xmlns:a16="http://schemas.microsoft.com/office/drawing/2014/main" id="{B5C48B03-3E21-6441-FF62-BD0332E1098B}"/>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9912928" y="126428"/>
            <a:ext cx="438696" cy="309245"/>
          </a:xfrm>
          <a:prstGeom prst="rect">
            <a:avLst/>
          </a:prstGeom>
        </p:spPr>
      </p:pic>
    </p:spTree>
    <p:extLst>
      <p:ext uri="{BB962C8B-B14F-4D97-AF65-F5344CB8AC3E}">
        <p14:creationId xmlns:p14="http://schemas.microsoft.com/office/powerpoint/2010/main" val="187428179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FB0C39A-F8CA-4A79-AFFC-E9780FB199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Padlock on computer motherboard">
            <a:extLst>
              <a:ext uri="{FF2B5EF4-FFF2-40B4-BE49-F238E27FC236}">
                <a16:creationId xmlns:a16="http://schemas.microsoft.com/office/drawing/2014/main" id="{E196AF6E-6809-EF1D-22A4-557C769B84FF}"/>
              </a:ext>
            </a:extLst>
          </p:cNvPr>
          <p:cNvPicPr>
            <a:picLocks noChangeAspect="1"/>
          </p:cNvPicPr>
          <p:nvPr/>
        </p:nvPicPr>
        <p:blipFill>
          <a:blip r:embed="rId2">
            <a:alphaModFix amt="40000"/>
          </a:blip>
          <a:srcRect b="15730"/>
          <a:stretch>
            <a:fillRect/>
          </a:stretch>
        </p:blipFill>
        <p:spPr>
          <a:xfrm>
            <a:off x="20" y="-2"/>
            <a:ext cx="12191980" cy="6858000"/>
          </a:xfrm>
          <a:prstGeom prst="rect">
            <a:avLst/>
          </a:prstGeom>
        </p:spPr>
      </p:pic>
      <p:sp>
        <p:nvSpPr>
          <p:cNvPr id="4" name="TextBox 3">
            <a:extLst>
              <a:ext uri="{FF2B5EF4-FFF2-40B4-BE49-F238E27FC236}">
                <a16:creationId xmlns:a16="http://schemas.microsoft.com/office/drawing/2014/main" id="{FD3486E8-6B5B-218A-8CFC-320C97C907F0}"/>
              </a:ext>
            </a:extLst>
          </p:cNvPr>
          <p:cNvSpPr txBox="1"/>
          <p:nvPr/>
        </p:nvSpPr>
        <p:spPr>
          <a:xfrm>
            <a:off x="1261872" y="758952"/>
            <a:ext cx="9418320" cy="4041648"/>
          </a:xfrm>
          <a:prstGeom prst="rect">
            <a:avLst/>
          </a:prstGeom>
        </p:spPr>
        <p:txBody>
          <a:bodyPr vert="horz" lIns="91440" tIns="45720" rIns="91440" bIns="45720" rtlCol="0" anchor="b">
            <a:normAutofit/>
          </a:bodyPr>
          <a:lstStyle/>
          <a:p>
            <a:pPr defTabSz="914400">
              <a:lnSpc>
                <a:spcPct val="85000"/>
              </a:lnSpc>
              <a:spcBef>
                <a:spcPct val="0"/>
              </a:spcBef>
              <a:spcAft>
                <a:spcPts val="600"/>
              </a:spcAft>
            </a:pPr>
            <a:r>
              <a:rPr lang="en-US" sz="7200" b="1" spc="-50">
                <a:latin typeface="+mj-lt"/>
                <a:ea typeface="+mj-ea"/>
                <a:cs typeface="+mj-cs"/>
              </a:rPr>
              <a:t>Module -5 </a:t>
            </a:r>
          </a:p>
          <a:p>
            <a:pPr defTabSz="914400">
              <a:lnSpc>
                <a:spcPct val="85000"/>
              </a:lnSpc>
              <a:spcBef>
                <a:spcPct val="0"/>
              </a:spcBef>
              <a:spcAft>
                <a:spcPts val="600"/>
              </a:spcAft>
            </a:pPr>
            <a:r>
              <a:rPr lang="en-US" sz="7200" spc="-50">
                <a:latin typeface="+mj-lt"/>
                <a:ea typeface="+mj-ea"/>
                <a:cs typeface="+mj-cs"/>
              </a:rPr>
              <a:t>Web Application and Network Security</a:t>
            </a:r>
            <a:endParaRPr lang="en-US" sz="7200" b="1" spc="-50">
              <a:latin typeface="+mj-lt"/>
              <a:ea typeface="+mj-ea"/>
              <a:cs typeface="+mj-cs"/>
            </a:endParaRPr>
          </a:p>
        </p:txBody>
      </p:sp>
    </p:spTree>
    <p:extLst>
      <p:ext uri="{BB962C8B-B14F-4D97-AF65-F5344CB8AC3E}">
        <p14:creationId xmlns:p14="http://schemas.microsoft.com/office/powerpoint/2010/main" val="41724494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ECF913-3886-0515-29FF-AA8D555FFE41}"/>
              </a:ext>
            </a:extLst>
          </p:cNvPr>
          <p:cNvSpPr txBox="1"/>
          <p:nvPr/>
        </p:nvSpPr>
        <p:spPr>
          <a:xfrm>
            <a:off x="422785" y="889843"/>
            <a:ext cx="10648337" cy="5632311"/>
          </a:xfrm>
          <a:prstGeom prst="rect">
            <a:avLst/>
          </a:prstGeom>
          <a:noFill/>
        </p:spPr>
        <p:txBody>
          <a:bodyPr wrap="square">
            <a:spAutoFit/>
          </a:bodyPr>
          <a:lstStyle/>
          <a:p>
            <a:pPr>
              <a:lnSpc>
                <a:spcPct val="150000"/>
              </a:lnSpc>
              <a:buNone/>
            </a:pPr>
            <a:r>
              <a:rPr lang="en-US" b="1" dirty="0"/>
              <a:t>4. Potential WooCommerce Attack (2021)</a:t>
            </a:r>
          </a:p>
          <a:p>
            <a:pPr>
              <a:lnSpc>
                <a:spcPct val="150000"/>
              </a:lnSpc>
              <a:buNone/>
            </a:pPr>
            <a:r>
              <a:rPr lang="en-US" b="1" dirty="0"/>
              <a:t>What happened:</a:t>
            </a:r>
            <a:br>
              <a:rPr lang="en-US" dirty="0"/>
            </a:br>
            <a:r>
              <a:rPr lang="en-US" dirty="0"/>
              <a:t>WooCommerce, a popular WordPress e-commerce plugin, disclosed a </a:t>
            </a:r>
            <a:r>
              <a:rPr lang="en-US" b="1" dirty="0"/>
              <a:t>critical security vulnerability</a:t>
            </a:r>
            <a:r>
              <a:rPr lang="en-US" dirty="0"/>
              <a:t> that affected millions of online stores.</a:t>
            </a:r>
          </a:p>
          <a:p>
            <a:pPr>
              <a:buNone/>
            </a:pPr>
            <a:r>
              <a:rPr lang="en-US" b="1" dirty="0"/>
              <a:t>Impact:</a:t>
            </a:r>
            <a:endParaRPr lang="en-US" dirty="0"/>
          </a:p>
          <a:p>
            <a:pPr marL="285750" indent="-285750">
              <a:buFont typeface="Arial" panose="020B0604020202020204" pitchFamily="34" charset="0"/>
              <a:buChar char="•"/>
            </a:pPr>
            <a:r>
              <a:rPr lang="en-US" dirty="0"/>
              <a:t>Potential unauthorized access to customer order data</a:t>
            </a:r>
          </a:p>
          <a:p>
            <a:pPr marL="285750" indent="-285750">
              <a:buFont typeface="Arial" panose="020B0604020202020204" pitchFamily="34" charset="0"/>
              <a:buChar char="•"/>
            </a:pPr>
            <a:r>
              <a:rPr lang="en-US" dirty="0"/>
              <a:t>Possible exposure of personally identifiable information (PII)</a:t>
            </a:r>
          </a:p>
          <a:p>
            <a:pPr marL="285750" indent="-285750">
              <a:buFont typeface="Arial" panose="020B0604020202020204" pitchFamily="34" charset="0"/>
              <a:buChar char="•"/>
            </a:pPr>
            <a:r>
              <a:rPr lang="en-US" dirty="0"/>
              <a:t>Risk of database content being viewed or tampered with</a:t>
            </a:r>
          </a:p>
          <a:p>
            <a:pPr>
              <a:buNone/>
            </a:pPr>
            <a:r>
              <a:rPr lang="en-US" b="1" dirty="0"/>
              <a:t>Cause:</a:t>
            </a:r>
            <a:endParaRPr lang="en-US" dirty="0"/>
          </a:p>
          <a:p>
            <a:pPr marL="285750" indent="-285750">
              <a:buFont typeface="Arial" panose="020B0604020202020204" pitchFamily="34" charset="0"/>
              <a:buChar char="•"/>
            </a:pPr>
            <a:r>
              <a:rPr lang="en-US" dirty="0"/>
              <a:t>A SQL injection–related vulnerability (non-exploitable details not disclosed)</a:t>
            </a:r>
          </a:p>
          <a:p>
            <a:pPr marL="285750" indent="-285750">
              <a:buFont typeface="Arial" panose="020B0604020202020204" pitchFamily="34" charset="0"/>
              <a:buChar char="•"/>
            </a:pPr>
            <a:r>
              <a:rPr lang="en-US" dirty="0"/>
              <a:t>Could allow attackers to access database information on unpatched sites</a:t>
            </a:r>
          </a:p>
          <a:p>
            <a:pPr>
              <a:buNone/>
            </a:pPr>
            <a:r>
              <a:rPr lang="en-US" b="1" dirty="0"/>
              <a:t>Response:</a:t>
            </a:r>
            <a:endParaRPr lang="en-US" dirty="0"/>
          </a:p>
          <a:p>
            <a:pPr marL="285750" indent="-285750">
              <a:buFont typeface="Arial" panose="020B0604020202020204" pitchFamily="34" charset="0"/>
              <a:buChar char="•"/>
            </a:pPr>
            <a:r>
              <a:rPr lang="en-US" dirty="0"/>
              <a:t>WooCommerce released </a:t>
            </a:r>
            <a:r>
              <a:rPr lang="en-US" b="1" dirty="0"/>
              <a:t>urgent security patches</a:t>
            </a:r>
            <a:endParaRPr lang="en-US" dirty="0"/>
          </a:p>
          <a:p>
            <a:pPr marL="285750" indent="-285750">
              <a:buFont typeface="Arial" panose="020B0604020202020204" pitchFamily="34" charset="0"/>
              <a:buChar char="•"/>
            </a:pPr>
            <a:r>
              <a:rPr lang="en-US" dirty="0"/>
              <a:t>Forced automatic updates for millions of stores</a:t>
            </a:r>
          </a:p>
          <a:p>
            <a:pPr marL="285750" indent="-285750">
              <a:buFont typeface="Arial" panose="020B0604020202020204" pitchFamily="34" charset="0"/>
              <a:buChar char="•"/>
            </a:pPr>
            <a:r>
              <a:rPr lang="en-US" dirty="0"/>
              <a:t>Store owners were advised to reset API keys and passwords</a:t>
            </a:r>
          </a:p>
          <a:p>
            <a:pPr>
              <a:buNone/>
            </a:pPr>
            <a:r>
              <a:rPr lang="en-US" b="1" dirty="0"/>
              <a:t>Lesson:</a:t>
            </a:r>
            <a:br>
              <a:rPr lang="en-US" dirty="0"/>
            </a:br>
            <a:r>
              <a:rPr lang="en-US" dirty="0"/>
              <a:t>E-commerce plugins must be regularly updated because attackers frequently target widely used software.</a:t>
            </a:r>
          </a:p>
        </p:txBody>
      </p:sp>
    </p:spTree>
    <p:extLst>
      <p:ext uri="{BB962C8B-B14F-4D97-AF65-F5344CB8AC3E}">
        <p14:creationId xmlns:p14="http://schemas.microsoft.com/office/powerpoint/2010/main" val="33924566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51" name="Rectangle 6150">
            <a:extLst>
              <a:ext uri="{FF2B5EF4-FFF2-40B4-BE49-F238E27FC236}">
                <a16:creationId xmlns:a16="http://schemas.microsoft.com/office/drawing/2014/main" id="{6FA0A1AD-DEE2-4598-8D3B-C1F65F315A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3" name="TextBox 2">
            <a:extLst>
              <a:ext uri="{FF2B5EF4-FFF2-40B4-BE49-F238E27FC236}">
                <a16:creationId xmlns:a16="http://schemas.microsoft.com/office/drawing/2014/main" id="{34726373-E23D-C95E-B0C2-18204FE8EACB}"/>
              </a:ext>
            </a:extLst>
          </p:cNvPr>
          <p:cNvSpPr txBox="1"/>
          <p:nvPr/>
        </p:nvSpPr>
        <p:spPr>
          <a:xfrm>
            <a:off x="858749" y="1078168"/>
            <a:ext cx="4847696" cy="5538942"/>
          </a:xfrm>
          <a:prstGeom prst="rect">
            <a:avLst/>
          </a:prstGeom>
        </p:spPr>
        <p:txBody>
          <a:bodyPr vert="horz" lIns="91440" tIns="45720" rIns="91440" bIns="45720" rtlCol="0">
            <a:normAutofit/>
          </a:bodyPr>
          <a:lstStyle/>
          <a:p>
            <a:pPr indent="-182880" algn="just" defTabSz="914400">
              <a:lnSpc>
                <a:spcPct val="150000"/>
              </a:lnSpc>
              <a:spcAft>
                <a:spcPts val="600"/>
              </a:spcAft>
              <a:buClr>
                <a:schemeClr val="accent1"/>
              </a:buClr>
            </a:pPr>
            <a:r>
              <a:rPr lang="en-US" b="1" i="0" dirty="0">
                <a:effectLst/>
              </a:rPr>
              <a:t>Cross-Site Scripting (XSS) </a:t>
            </a:r>
            <a:r>
              <a:rPr lang="en-US" b="0" i="0" dirty="0">
                <a:effectLst/>
              </a:rPr>
              <a:t>attacks are a type of injection, in which malicious scripts are injected into otherwise benign and trusted websites. XSS attacks occur when an attacker uses a web application to send malicious code, generally in the form of a browser side script, to a different end user. Flaws that allow these attacks to succeed are quite widespread and occur anywhere a web application uses input from a user within the output it generates without validating or encoding it.</a:t>
            </a:r>
          </a:p>
          <a:p>
            <a:pPr indent="-182880" algn="just" defTabSz="914400">
              <a:spcAft>
                <a:spcPts val="600"/>
              </a:spcAft>
              <a:buClr>
                <a:schemeClr val="accent1"/>
              </a:buClr>
            </a:pPr>
            <a:endParaRPr lang="en-US" dirty="0"/>
          </a:p>
        </p:txBody>
      </p:sp>
      <p:pic>
        <p:nvPicPr>
          <p:cNvPr id="6146" name="Picture 2" descr="What is XSS | Stored Cross Site Scripting Example | Imperva">
            <a:extLst>
              <a:ext uri="{FF2B5EF4-FFF2-40B4-BE49-F238E27FC236}">
                <a16:creationId xmlns:a16="http://schemas.microsoft.com/office/drawing/2014/main" id="{98BF27F3-A730-1FA8-78B4-B57C369809C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175737" y="1083449"/>
            <a:ext cx="4807287" cy="2764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06361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7159377-82A9-E702-C740-70988213B2DD}"/>
              </a:ext>
            </a:extLst>
          </p:cNvPr>
          <p:cNvGraphicFramePr>
            <a:graphicFrameLocks noGrp="1"/>
          </p:cNvGraphicFramePr>
          <p:nvPr>
            <p:extLst>
              <p:ext uri="{D42A27DB-BD31-4B8C-83A1-F6EECF244321}">
                <p14:modId xmlns:p14="http://schemas.microsoft.com/office/powerpoint/2010/main" val="1086476706"/>
              </p:ext>
            </p:extLst>
          </p:nvPr>
        </p:nvGraphicFramePr>
        <p:xfrm>
          <a:off x="412955" y="1465006"/>
          <a:ext cx="10382864" cy="4769213"/>
        </p:xfrm>
        <a:graphic>
          <a:graphicData uri="http://schemas.openxmlformats.org/drawingml/2006/table">
            <a:tbl>
              <a:tblPr/>
              <a:tblGrid>
                <a:gridCol w="5191432">
                  <a:extLst>
                    <a:ext uri="{9D8B030D-6E8A-4147-A177-3AD203B41FA5}">
                      <a16:colId xmlns:a16="http://schemas.microsoft.com/office/drawing/2014/main" val="689200710"/>
                    </a:ext>
                  </a:extLst>
                </a:gridCol>
                <a:gridCol w="5191432">
                  <a:extLst>
                    <a:ext uri="{9D8B030D-6E8A-4147-A177-3AD203B41FA5}">
                      <a16:colId xmlns:a16="http://schemas.microsoft.com/office/drawing/2014/main" val="4171562853"/>
                    </a:ext>
                  </a:extLst>
                </a:gridCol>
              </a:tblGrid>
              <a:tr h="396169">
                <a:tc>
                  <a:txBody>
                    <a:bodyPr/>
                    <a:lstStyle/>
                    <a:p>
                      <a:pPr algn="ctr">
                        <a:buNone/>
                      </a:pPr>
                      <a:r>
                        <a:rPr lang="en-IN" sz="1600" b="1" dirty="0">
                          <a:solidFill>
                            <a:srgbClr val="002060"/>
                          </a:solidFill>
                        </a:rPr>
                        <a:t>Type</a:t>
                      </a:r>
                    </a:p>
                  </a:txBody>
                  <a:tcPr marL="53065" marR="53065" marT="26533" marB="26533" anchor="ctr">
                    <a:lnL>
                      <a:noFill/>
                    </a:lnL>
                    <a:lnR>
                      <a:noFill/>
                    </a:lnR>
                    <a:lnT>
                      <a:noFill/>
                    </a:lnT>
                    <a:lnB>
                      <a:noFill/>
                    </a:lnB>
                    <a:solidFill>
                      <a:schemeClr val="bg1">
                        <a:lumMod val="75000"/>
                      </a:schemeClr>
                    </a:solidFill>
                  </a:tcPr>
                </a:tc>
                <a:tc>
                  <a:txBody>
                    <a:bodyPr/>
                    <a:lstStyle/>
                    <a:p>
                      <a:pPr algn="ctr">
                        <a:buNone/>
                      </a:pPr>
                      <a:r>
                        <a:rPr lang="en-US" sz="1600" b="1" dirty="0">
                          <a:solidFill>
                            <a:srgbClr val="002060"/>
                          </a:solidFill>
                        </a:rPr>
                        <a:t>When it happens / How payload is delivered</a:t>
                      </a:r>
                    </a:p>
                  </a:txBody>
                  <a:tcPr marL="53065" marR="53065" marT="26533" marB="26533" anchor="ctr">
                    <a:lnL>
                      <a:noFill/>
                    </a:lnL>
                    <a:lnR>
                      <a:noFill/>
                    </a:lnR>
                    <a:lnT>
                      <a:noFill/>
                    </a:lnT>
                    <a:lnB>
                      <a:noFill/>
                    </a:lnB>
                    <a:solidFill>
                      <a:schemeClr val="bg1">
                        <a:lumMod val="75000"/>
                      </a:schemeClr>
                    </a:solidFill>
                  </a:tcPr>
                </a:tc>
                <a:extLst>
                  <a:ext uri="{0D108BD9-81ED-4DB2-BD59-A6C34878D82A}">
                    <a16:rowId xmlns:a16="http://schemas.microsoft.com/office/drawing/2014/main" val="2460936982"/>
                  </a:ext>
                </a:extLst>
              </a:tr>
              <a:tr h="1245099">
                <a:tc>
                  <a:txBody>
                    <a:bodyPr/>
                    <a:lstStyle/>
                    <a:p>
                      <a:pPr algn="l">
                        <a:buNone/>
                      </a:pPr>
                      <a:r>
                        <a:rPr lang="en-IN" sz="1600" b="1" dirty="0"/>
                        <a:t>Reflected XSS</a:t>
                      </a:r>
                      <a:r>
                        <a:rPr lang="en-IN" sz="1600" dirty="0"/>
                        <a:t> (a.k.a. Non-Persistent / Type I)</a:t>
                      </a:r>
                    </a:p>
                  </a:txBody>
                  <a:tcPr marL="53065" marR="53065" marT="26533" marB="26533" anchor="ctr">
                    <a:lnL>
                      <a:noFill/>
                    </a:lnL>
                    <a:lnR>
                      <a:noFill/>
                    </a:lnR>
                    <a:lnT>
                      <a:noFill/>
                    </a:lnT>
                    <a:lnB>
                      <a:noFill/>
                    </a:lnB>
                    <a:solidFill>
                      <a:schemeClr val="bg1">
                        <a:lumMod val="95000"/>
                      </a:schemeClr>
                    </a:solidFill>
                  </a:tcPr>
                </a:tc>
                <a:tc>
                  <a:txBody>
                    <a:bodyPr/>
                    <a:lstStyle/>
                    <a:p>
                      <a:pPr algn="just">
                        <a:buNone/>
                      </a:pPr>
                      <a:r>
                        <a:rPr lang="en-US" sz="1600" dirty="0"/>
                        <a:t>The malicious script is part of a user request (e.g. a crafted URL or form submission). The server immediately “reflects” that input in its response (error page, search result, etc.) — unescaped/ </a:t>
                      </a:r>
                      <a:r>
                        <a:rPr lang="en-US" sz="1600" dirty="0" err="1"/>
                        <a:t>unsanitized</a:t>
                      </a:r>
                      <a:r>
                        <a:rPr lang="en-US" sz="1600" dirty="0"/>
                        <a:t> — so the user’s browser executes it. </a:t>
                      </a:r>
                    </a:p>
                  </a:txBody>
                  <a:tcPr marL="53065" marR="53065" marT="26533" marB="26533" anchor="ctr">
                    <a:lnL>
                      <a:noFill/>
                    </a:lnL>
                    <a:lnR>
                      <a:noFill/>
                    </a:lnR>
                    <a:lnT>
                      <a:noFill/>
                    </a:lnT>
                    <a:lnB>
                      <a:noFill/>
                    </a:lnB>
                    <a:solidFill>
                      <a:schemeClr val="bg1">
                        <a:lumMod val="95000"/>
                      </a:schemeClr>
                    </a:solidFill>
                  </a:tcPr>
                </a:tc>
                <a:extLst>
                  <a:ext uri="{0D108BD9-81ED-4DB2-BD59-A6C34878D82A}">
                    <a16:rowId xmlns:a16="http://schemas.microsoft.com/office/drawing/2014/main" val="2477012787"/>
                  </a:ext>
                </a:extLst>
              </a:tr>
              <a:tr h="1414886">
                <a:tc>
                  <a:txBody>
                    <a:bodyPr/>
                    <a:lstStyle/>
                    <a:p>
                      <a:pPr algn="l">
                        <a:buNone/>
                      </a:pPr>
                      <a:r>
                        <a:rPr lang="en-IN" sz="1600" b="1" dirty="0"/>
                        <a:t>Stored XSS</a:t>
                      </a:r>
                      <a:r>
                        <a:rPr lang="en-IN" sz="1600" dirty="0"/>
                        <a:t> (a.k.a. Persistent / Type II)</a:t>
                      </a:r>
                    </a:p>
                  </a:txBody>
                  <a:tcPr marL="53065" marR="53065" marT="26533" marB="26533" anchor="ctr">
                    <a:lnL>
                      <a:noFill/>
                    </a:lnL>
                    <a:lnR>
                      <a:noFill/>
                    </a:lnR>
                    <a:lnT>
                      <a:noFill/>
                    </a:lnT>
                    <a:lnB>
                      <a:noFill/>
                    </a:lnB>
                    <a:solidFill>
                      <a:schemeClr val="bg1">
                        <a:lumMod val="95000"/>
                      </a:schemeClr>
                    </a:solidFill>
                  </a:tcPr>
                </a:tc>
                <a:tc>
                  <a:txBody>
                    <a:bodyPr/>
                    <a:lstStyle/>
                    <a:p>
                      <a:pPr algn="just">
                        <a:buNone/>
                      </a:pPr>
                      <a:r>
                        <a:rPr lang="en-US" sz="1600" dirty="0"/>
                        <a:t>The attacker submits malicious input (e.g. via a comment form, message board, profile field). That input is stored on the server (database, log, etc.). Later, when other users or admins view the stored content, the malicious code is served and executed in their browsers. </a:t>
                      </a:r>
                    </a:p>
                  </a:txBody>
                  <a:tcPr marL="53065" marR="53065" marT="26533" marB="26533" anchor="ctr">
                    <a:lnL>
                      <a:noFill/>
                    </a:lnL>
                    <a:lnR>
                      <a:noFill/>
                    </a:lnR>
                    <a:lnT>
                      <a:noFill/>
                    </a:lnT>
                    <a:lnB>
                      <a:noFill/>
                    </a:lnB>
                    <a:solidFill>
                      <a:schemeClr val="bg1">
                        <a:lumMod val="95000"/>
                      </a:schemeClr>
                    </a:solidFill>
                  </a:tcPr>
                </a:tc>
                <a:extLst>
                  <a:ext uri="{0D108BD9-81ED-4DB2-BD59-A6C34878D82A}">
                    <a16:rowId xmlns:a16="http://schemas.microsoft.com/office/drawing/2014/main" val="2172344939"/>
                  </a:ext>
                </a:extLst>
              </a:tr>
              <a:tr h="1584672">
                <a:tc>
                  <a:txBody>
                    <a:bodyPr/>
                    <a:lstStyle/>
                    <a:p>
                      <a:pPr algn="l">
                        <a:buNone/>
                      </a:pPr>
                      <a:r>
                        <a:rPr lang="en-IN" sz="1600" b="1" dirty="0"/>
                        <a:t>DOM‑based XSS</a:t>
                      </a:r>
                      <a:r>
                        <a:rPr lang="en-IN" sz="1600" dirty="0"/>
                        <a:t> (a.k.a. Type 0)</a:t>
                      </a:r>
                    </a:p>
                  </a:txBody>
                  <a:tcPr marL="53065" marR="53065" marT="26533" marB="26533" anchor="ctr">
                    <a:lnL>
                      <a:noFill/>
                    </a:lnL>
                    <a:lnR>
                      <a:noFill/>
                    </a:lnR>
                    <a:lnT>
                      <a:noFill/>
                    </a:lnT>
                    <a:lnB>
                      <a:noFill/>
                    </a:lnB>
                    <a:solidFill>
                      <a:schemeClr val="bg1">
                        <a:lumMod val="95000"/>
                      </a:schemeClr>
                    </a:solidFill>
                  </a:tcPr>
                </a:tc>
                <a:tc>
                  <a:txBody>
                    <a:bodyPr/>
                    <a:lstStyle/>
                    <a:p>
                      <a:pPr algn="just">
                        <a:buNone/>
                      </a:pPr>
                      <a:r>
                        <a:rPr lang="en-US" sz="1600" dirty="0"/>
                        <a:t>The vulnerability lies in client-side code. The application’s JavaScript takes untrusted data (e.g. from URL fragment, or other DOM-accessible data) and uses it to modify the DOM without sanitization — causing malicious script execution purely in the browser (no new server response needed).</a:t>
                      </a:r>
                    </a:p>
                  </a:txBody>
                  <a:tcPr marL="53065" marR="53065" marT="26533" marB="26533" anchor="ctr">
                    <a:lnL>
                      <a:noFill/>
                    </a:lnL>
                    <a:lnR>
                      <a:noFill/>
                    </a:lnR>
                    <a:lnT>
                      <a:noFill/>
                    </a:lnT>
                    <a:lnB>
                      <a:noFill/>
                    </a:lnB>
                    <a:solidFill>
                      <a:schemeClr val="bg1">
                        <a:lumMod val="95000"/>
                      </a:schemeClr>
                    </a:solidFill>
                  </a:tcPr>
                </a:tc>
                <a:extLst>
                  <a:ext uri="{0D108BD9-81ED-4DB2-BD59-A6C34878D82A}">
                    <a16:rowId xmlns:a16="http://schemas.microsoft.com/office/drawing/2014/main" val="3434191383"/>
                  </a:ext>
                </a:extLst>
              </a:tr>
            </a:tbl>
          </a:graphicData>
        </a:graphic>
      </p:graphicFrame>
    </p:spTree>
    <p:extLst>
      <p:ext uri="{BB962C8B-B14F-4D97-AF65-F5344CB8AC3E}">
        <p14:creationId xmlns:p14="http://schemas.microsoft.com/office/powerpoint/2010/main" val="4198520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4E10AD2-FBE8-3A82-4CB1-6D2FC07B4A9D}"/>
              </a:ext>
            </a:extLst>
          </p:cNvPr>
          <p:cNvSpPr txBox="1"/>
          <p:nvPr/>
        </p:nvSpPr>
        <p:spPr>
          <a:xfrm>
            <a:off x="894735" y="1112002"/>
            <a:ext cx="10038736" cy="4193199"/>
          </a:xfrm>
          <a:prstGeom prst="rect">
            <a:avLst/>
          </a:prstGeom>
          <a:noFill/>
        </p:spPr>
        <p:txBody>
          <a:bodyPr wrap="square">
            <a:spAutoFit/>
          </a:bodyPr>
          <a:lstStyle/>
          <a:p>
            <a:pPr algn="just">
              <a:lnSpc>
                <a:spcPct val="150000"/>
              </a:lnSpc>
              <a:buNone/>
            </a:pPr>
            <a:r>
              <a:rPr lang="en-US" b="1" dirty="0"/>
              <a:t>What Happens When XSS Is Exploited</a:t>
            </a:r>
          </a:p>
          <a:p>
            <a:pPr algn="just">
              <a:lnSpc>
                <a:spcPct val="150000"/>
              </a:lnSpc>
              <a:buNone/>
            </a:pPr>
            <a:r>
              <a:rPr lang="en-US" dirty="0"/>
              <a:t>Depending on type and aim of attacker, XSS can lead to:</a:t>
            </a:r>
          </a:p>
          <a:p>
            <a:pPr marL="742950" lvl="1" indent="-285750" algn="just">
              <a:lnSpc>
                <a:spcPct val="150000"/>
              </a:lnSpc>
              <a:buFont typeface="Arial" panose="020B0604020202020204" pitchFamily="34" charset="0"/>
              <a:buChar char="•"/>
            </a:pPr>
            <a:r>
              <a:rPr lang="en-US" dirty="0"/>
              <a:t>Theft of sensitive data (session cookies, authentication tokens) → enabling account takeover. </a:t>
            </a:r>
          </a:p>
          <a:p>
            <a:pPr marL="742950" lvl="1" indent="-285750" algn="just">
              <a:lnSpc>
                <a:spcPct val="150000"/>
              </a:lnSpc>
              <a:buFont typeface="Arial" panose="020B0604020202020204" pitchFamily="34" charset="0"/>
              <a:buChar char="•"/>
            </a:pPr>
            <a:r>
              <a:rPr lang="en-US" dirty="0"/>
              <a:t>Hijacking user session; impersonation of user.</a:t>
            </a:r>
          </a:p>
          <a:p>
            <a:pPr marL="742950" lvl="1" indent="-285750" algn="just">
              <a:lnSpc>
                <a:spcPct val="150000"/>
              </a:lnSpc>
              <a:buFont typeface="Arial" panose="020B0604020202020204" pitchFamily="34" charset="0"/>
              <a:buChar char="•"/>
            </a:pPr>
            <a:r>
              <a:rPr lang="en-US" dirty="0"/>
              <a:t>Redirecting users to malicious sites (phishing, malware). </a:t>
            </a:r>
          </a:p>
          <a:p>
            <a:pPr marL="742950" lvl="1" indent="-285750" algn="just">
              <a:lnSpc>
                <a:spcPct val="150000"/>
              </a:lnSpc>
              <a:buFont typeface="Arial" panose="020B0604020202020204" pitchFamily="34" charset="0"/>
              <a:buChar char="•"/>
            </a:pPr>
            <a:r>
              <a:rPr lang="en-US" dirty="0"/>
              <a:t>Injecting malicious content (fake login forms, trojans, key-loggers), defacing site or misleading users.</a:t>
            </a:r>
          </a:p>
          <a:p>
            <a:pPr marL="742950" lvl="1" indent="-285750" algn="just">
              <a:lnSpc>
                <a:spcPct val="150000"/>
              </a:lnSpc>
              <a:buFont typeface="Arial" panose="020B0604020202020204" pitchFamily="34" charset="0"/>
              <a:buChar char="•"/>
            </a:pPr>
            <a:r>
              <a:rPr lang="en-US" dirty="0"/>
              <a:t>Exploiting the trust users place in the site to deliver further attacks — possibly affecting many users if the payload is stored XSS.</a:t>
            </a:r>
          </a:p>
        </p:txBody>
      </p:sp>
    </p:spTree>
    <p:extLst>
      <p:ext uri="{BB962C8B-B14F-4D97-AF65-F5344CB8AC3E}">
        <p14:creationId xmlns:p14="http://schemas.microsoft.com/office/powerpoint/2010/main" val="20931641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84" name="Rectangle 3083">
            <a:extLst>
              <a:ext uri="{FF2B5EF4-FFF2-40B4-BE49-F238E27FC236}">
                <a16:creationId xmlns:a16="http://schemas.microsoft.com/office/drawing/2014/main" id="{6FA0A1AD-DEE2-4598-8D3B-C1F65F315A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3" name="TextBox 2">
            <a:extLst>
              <a:ext uri="{FF2B5EF4-FFF2-40B4-BE49-F238E27FC236}">
                <a16:creationId xmlns:a16="http://schemas.microsoft.com/office/drawing/2014/main" id="{8450AD59-89C3-D3C1-AA58-43B7BE391020}"/>
              </a:ext>
            </a:extLst>
          </p:cNvPr>
          <p:cNvSpPr txBox="1"/>
          <p:nvPr/>
        </p:nvSpPr>
        <p:spPr>
          <a:xfrm>
            <a:off x="649415" y="1410758"/>
            <a:ext cx="4983742" cy="5088365"/>
          </a:xfrm>
          <a:prstGeom prst="rect">
            <a:avLst/>
          </a:prstGeom>
        </p:spPr>
        <p:txBody>
          <a:bodyPr vert="horz" lIns="91440" tIns="45720" rIns="91440" bIns="45720" rtlCol="0">
            <a:normAutofit lnSpcReduction="10000"/>
          </a:bodyPr>
          <a:lstStyle/>
          <a:p>
            <a:pPr indent="-182880" algn="just" defTabSz="914400">
              <a:lnSpc>
                <a:spcPct val="200000"/>
              </a:lnSpc>
              <a:spcAft>
                <a:spcPts val="600"/>
              </a:spcAft>
              <a:buClr>
                <a:schemeClr val="accent1"/>
              </a:buClr>
            </a:pPr>
            <a:r>
              <a:rPr lang="en-US" sz="1400" b="0" i="0" dirty="0">
                <a:effectLst/>
              </a:rPr>
              <a:t>Cross-Site Request Forgery (CSRF) is an attack that forces an end user to execute unwanted actions on a web application in which they’re currently authenticated. With a little help of social engineering (such as sending a link via email or chat), an attacker may trick the users of a web application into executing actions of the attacker’s choosing. If the victim is a normal user, a successful CSRF attack can force the user to perform state changing requests like transferring funds, changing their email address, and so forth. If the victim is an administrative account, CSRF can compromise the entire web application.</a:t>
            </a:r>
            <a:endParaRPr lang="en-US" sz="1400" dirty="0"/>
          </a:p>
        </p:txBody>
      </p:sp>
      <p:pic>
        <p:nvPicPr>
          <p:cNvPr id="8" name="Picture 7">
            <a:extLst>
              <a:ext uri="{FF2B5EF4-FFF2-40B4-BE49-F238E27FC236}">
                <a16:creationId xmlns:a16="http://schemas.microsoft.com/office/drawing/2014/main" id="{3D52B674-4189-5FBB-C8B1-5E8B3F2B9E2E}"/>
              </a:ext>
            </a:extLst>
          </p:cNvPr>
          <p:cNvPicPr>
            <a:picLocks noChangeAspect="1"/>
          </p:cNvPicPr>
          <p:nvPr/>
        </p:nvPicPr>
        <p:blipFill>
          <a:blip r:embed="rId2"/>
          <a:stretch>
            <a:fillRect/>
          </a:stretch>
        </p:blipFill>
        <p:spPr>
          <a:xfrm>
            <a:off x="5633157" y="1794365"/>
            <a:ext cx="5319640" cy="3338074"/>
          </a:xfrm>
          <a:prstGeom prst="rect">
            <a:avLst/>
          </a:prstGeom>
        </p:spPr>
      </p:pic>
    </p:spTree>
    <p:extLst>
      <p:ext uri="{BB962C8B-B14F-4D97-AF65-F5344CB8AC3E}">
        <p14:creationId xmlns:p14="http://schemas.microsoft.com/office/powerpoint/2010/main" val="229244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Rectangle 1030">
            <a:extLst>
              <a:ext uri="{FF2B5EF4-FFF2-40B4-BE49-F238E27FC236}">
                <a16:creationId xmlns:a16="http://schemas.microsoft.com/office/drawing/2014/main" id="{CD0FF873-0D97-4AE7-A97E-539910376D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pic>
        <p:nvPicPr>
          <p:cNvPr id="1026" name="Picture 2" descr="What is CSRF and How Do You Prevent It? | Indusface Blog">
            <a:extLst>
              <a:ext uri="{FF2B5EF4-FFF2-40B4-BE49-F238E27FC236}">
                <a16:creationId xmlns:a16="http://schemas.microsoft.com/office/drawing/2014/main" id="{A21C3F0B-9226-31D0-5031-A7D3C9F388F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00667" y="1126432"/>
            <a:ext cx="9548706" cy="46051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81378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he Ultimate Guide to Web Application Penetration Testing for Data  Protection">
            <a:extLst>
              <a:ext uri="{FF2B5EF4-FFF2-40B4-BE49-F238E27FC236}">
                <a16:creationId xmlns:a16="http://schemas.microsoft.com/office/drawing/2014/main" id="{AC361E0E-3B64-47A2-A74D-1503E7064DF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94360" y="643466"/>
            <a:ext cx="9904119" cy="5571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04965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C339116-44E9-A724-3FAF-3356430875BC}"/>
              </a:ext>
            </a:extLst>
          </p:cNvPr>
          <p:cNvSpPr txBox="1"/>
          <p:nvPr/>
        </p:nvSpPr>
        <p:spPr>
          <a:xfrm>
            <a:off x="706580" y="914400"/>
            <a:ext cx="10037619" cy="6149247"/>
          </a:xfrm>
          <a:prstGeom prst="rect">
            <a:avLst/>
          </a:prstGeom>
          <a:noFill/>
        </p:spPr>
        <p:txBody>
          <a:bodyPr wrap="square">
            <a:spAutoFit/>
          </a:bodyPr>
          <a:lstStyle/>
          <a:p>
            <a:pPr algn="just">
              <a:lnSpc>
                <a:spcPct val="200000"/>
              </a:lnSpc>
            </a:pPr>
            <a:r>
              <a:rPr lang="en-US" sz="2000" b="1" dirty="0">
                <a:latin typeface="+mj-lt"/>
              </a:rPr>
              <a:t>What is Web Application Penetration Testing?</a:t>
            </a:r>
            <a:endParaRPr lang="en-US" sz="2000" b="0" i="0" dirty="0">
              <a:effectLst/>
              <a:latin typeface="+mj-lt"/>
            </a:endParaRPr>
          </a:p>
          <a:p>
            <a:pPr algn="just">
              <a:lnSpc>
                <a:spcPct val="200000"/>
              </a:lnSpc>
            </a:pPr>
            <a:r>
              <a:rPr lang="en-US" sz="2000" b="0" i="0" dirty="0">
                <a:effectLst/>
                <a:latin typeface="+mj-lt"/>
              </a:rPr>
              <a:t>Web application penetration testing is a specialized form of security assessment focused on identifying, exploiting, and mitigating vulnerabilities within web applications. The primary objective is to simulate the actions of a malicious attacker to evaluate the security of the application. This involves systematically probing the web application for weaknesses, such as misconfigurations, coding errors, or logic flaws, that could be exploited to gain unauthorized access to data or systems. Penetration testing helps organizations understand their security posture, assess the effectiveness of their security measures, and prevent data breaches by addressing vulnerabilities before they can be exploited.</a:t>
            </a:r>
            <a:endParaRPr lang="en-IN" sz="2000" dirty="0">
              <a:latin typeface="+mj-lt"/>
            </a:endParaRPr>
          </a:p>
        </p:txBody>
      </p:sp>
    </p:spTree>
    <p:extLst>
      <p:ext uri="{BB962C8B-B14F-4D97-AF65-F5344CB8AC3E}">
        <p14:creationId xmlns:p14="http://schemas.microsoft.com/office/powerpoint/2010/main" val="37471912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68045D-9CBD-5DFA-3843-E0AAF1AF5393}"/>
              </a:ext>
            </a:extLst>
          </p:cNvPr>
          <p:cNvSpPr txBox="1"/>
          <p:nvPr/>
        </p:nvSpPr>
        <p:spPr>
          <a:xfrm>
            <a:off x="519545" y="501133"/>
            <a:ext cx="10390910" cy="6340197"/>
          </a:xfrm>
          <a:prstGeom prst="rect">
            <a:avLst/>
          </a:prstGeom>
          <a:noFill/>
        </p:spPr>
        <p:txBody>
          <a:bodyPr wrap="square">
            <a:spAutoFit/>
          </a:bodyPr>
          <a:lstStyle/>
          <a:p>
            <a:pPr algn="l" fontAlgn="base">
              <a:lnSpc>
                <a:spcPct val="150000"/>
              </a:lnSpc>
              <a:spcAft>
                <a:spcPts val="1200"/>
              </a:spcAft>
              <a:buNone/>
            </a:pPr>
            <a:r>
              <a:rPr lang="en-US" b="1" i="0" dirty="0">
                <a:effectLst/>
                <a:latin typeface="+mj-lt"/>
              </a:rPr>
              <a:t>The Web Application Penetration Testing Process</a:t>
            </a:r>
          </a:p>
          <a:p>
            <a:pPr algn="just" fontAlgn="base">
              <a:lnSpc>
                <a:spcPct val="150000"/>
              </a:lnSpc>
            </a:pPr>
            <a:r>
              <a:rPr lang="en-US" b="1" dirty="0"/>
              <a:t>Pre-Engagement Phase:</a:t>
            </a:r>
            <a:endParaRPr lang="en-US" dirty="0"/>
          </a:p>
          <a:p>
            <a:pPr marL="285750" indent="-285750" algn="just" fontAlgn="base">
              <a:lnSpc>
                <a:spcPct val="150000"/>
              </a:lnSpc>
              <a:buFont typeface="Arial" panose="020B0604020202020204" pitchFamily="34" charset="0"/>
              <a:buChar char="•"/>
            </a:pPr>
            <a:r>
              <a:rPr lang="en-US" b="1" dirty="0"/>
              <a:t>Scoping:</a:t>
            </a:r>
            <a:r>
              <a:rPr lang="en-US" dirty="0"/>
              <a:t> Scoping is the foundation of any successful penetration test. It involves defining the boundaries of the test, specifying what assets, systems, and functionalities will be examined. This ensures that both the tester and the client have a clear understanding of what is within the test’s scope, preventing any misunderstandings or missed vulnerabilities. For instance, the scope might include testing the web application’s login system but exclude third-party services integrated into the platform.</a:t>
            </a:r>
          </a:p>
          <a:p>
            <a:pPr marL="285750" indent="-285750" algn="just" fontAlgn="base">
              <a:lnSpc>
                <a:spcPct val="150000"/>
              </a:lnSpc>
              <a:buFont typeface="Arial" panose="020B0604020202020204" pitchFamily="34" charset="0"/>
              <a:buChar char="•"/>
            </a:pPr>
            <a:r>
              <a:rPr lang="en-US" b="1" dirty="0"/>
              <a:t>Information Gathering:</a:t>
            </a:r>
            <a:r>
              <a:rPr lang="en-US" dirty="0"/>
              <a:t> During this phase, testers collect as much data as possible about the target web application. This includes understanding the application’s architecture, user roles, and potential entry points for attacks. Information gathering can involve passive methods, like researching publicly available data, as well as active techniques, such as probing the application for responses to specific queries. The goal is to build a comprehensive picture of the application’s landscape to identify areas that might be vulnerable.</a:t>
            </a:r>
          </a:p>
          <a:p>
            <a:pPr algn="l" fontAlgn="base">
              <a:spcAft>
                <a:spcPts val="1200"/>
              </a:spcAft>
              <a:buNone/>
            </a:pPr>
            <a:endParaRPr lang="en-US" b="1" i="0" dirty="0">
              <a:effectLst/>
              <a:latin typeface="+mj-lt"/>
            </a:endParaRPr>
          </a:p>
        </p:txBody>
      </p:sp>
    </p:spTree>
    <p:extLst>
      <p:ext uri="{BB962C8B-B14F-4D97-AF65-F5344CB8AC3E}">
        <p14:creationId xmlns:p14="http://schemas.microsoft.com/office/powerpoint/2010/main" val="32448578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B50C20B-6106-A0C2-2B9F-4AB47F41F3E6}"/>
              </a:ext>
            </a:extLst>
          </p:cNvPr>
          <p:cNvSpPr txBox="1"/>
          <p:nvPr/>
        </p:nvSpPr>
        <p:spPr>
          <a:xfrm>
            <a:off x="498764" y="566678"/>
            <a:ext cx="10349345" cy="6001643"/>
          </a:xfrm>
          <a:prstGeom prst="rect">
            <a:avLst/>
          </a:prstGeom>
          <a:noFill/>
        </p:spPr>
        <p:txBody>
          <a:bodyPr wrap="square">
            <a:spAutoFit/>
          </a:bodyPr>
          <a:lstStyle/>
          <a:p>
            <a:pPr algn="just" fontAlgn="base">
              <a:spcAft>
                <a:spcPts val="2400"/>
              </a:spcAft>
              <a:buNone/>
            </a:pPr>
            <a:r>
              <a:rPr lang="en-US" b="1" i="0" dirty="0">
                <a:effectLst/>
              </a:rPr>
              <a:t>Testing Phase:</a:t>
            </a:r>
            <a:endParaRPr lang="en-US" b="0" i="0" dirty="0">
              <a:effectLst/>
            </a:endParaRPr>
          </a:p>
          <a:p>
            <a:pPr algn="just" fontAlgn="base">
              <a:spcAft>
                <a:spcPts val="2400"/>
              </a:spcAft>
              <a:buNone/>
            </a:pPr>
            <a:r>
              <a:rPr lang="en-US" b="1" i="0" dirty="0">
                <a:effectLst/>
              </a:rPr>
              <a:t>Vulnerability Identification:</a:t>
            </a:r>
            <a:r>
              <a:rPr lang="en-US" b="0" i="0" dirty="0">
                <a:effectLst/>
              </a:rPr>
              <a:t> In this stage, testers utilize a combination of automated tools and manual techniques to uncover vulnerabilities. Automated tools can scan the web application for known vulnerabilities, providing a broad overview of potential issues. Manual testing, on the other hand, allows for a more in-depth examination, enabling the tester to identify complex or less obvious security flaws. For example, while an automated scanner might detect an XSS vulnerability, a manual tester could further exploit this to understand its full impact.</a:t>
            </a:r>
          </a:p>
          <a:p>
            <a:pPr algn="just" fontAlgn="base">
              <a:spcAft>
                <a:spcPts val="2400"/>
              </a:spcAft>
              <a:buNone/>
            </a:pPr>
            <a:r>
              <a:rPr lang="en-US" b="1" i="0" dirty="0">
                <a:effectLst/>
              </a:rPr>
              <a:t>Exploitation:</a:t>
            </a:r>
            <a:r>
              <a:rPr lang="en-US" b="0" i="0" dirty="0">
                <a:effectLst/>
              </a:rPr>
              <a:t> Once vulnerabilities are identified, the next step is to attempt to exploit them. This phase aims to assess the actual risk posed by the vulnerabilities by simulating how an attacker might leverage them to breach the application’s security. For instance, a tester might use SQL Injection to access the application’s database, or perform privilege escalation to gain higher levels of access within the system.</a:t>
            </a:r>
          </a:p>
          <a:p>
            <a:pPr algn="just" fontAlgn="base">
              <a:spcAft>
                <a:spcPts val="2400"/>
              </a:spcAft>
              <a:buNone/>
            </a:pPr>
            <a:r>
              <a:rPr lang="en-US" b="1" i="0" dirty="0">
                <a:effectLst/>
              </a:rPr>
              <a:t>Post-Exploitation:</a:t>
            </a:r>
            <a:r>
              <a:rPr lang="en-US" b="0" i="0" dirty="0">
                <a:effectLst/>
              </a:rPr>
              <a:t> After exploiting a vulnerability, it’s essential to understand what an attacker could do with the access they’ve gained. This includes assessing the possibility of lateral movement within the application, extracting sensitive data, or escalating privileges further. For instance, if a tester gains access to a low-level user account, they might attempt to elevate their permissions to access administrative functions.</a:t>
            </a:r>
          </a:p>
        </p:txBody>
      </p:sp>
    </p:spTree>
    <p:extLst>
      <p:ext uri="{BB962C8B-B14F-4D97-AF65-F5344CB8AC3E}">
        <p14:creationId xmlns:p14="http://schemas.microsoft.com/office/powerpoint/2010/main" val="7040110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5" name="Rectangle 1044">
            <a:extLst>
              <a:ext uri="{FF2B5EF4-FFF2-40B4-BE49-F238E27FC236}">
                <a16:creationId xmlns:a16="http://schemas.microsoft.com/office/drawing/2014/main" id="{6FA0A1AD-DEE2-4598-8D3B-C1F65F315A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3" name="TextBox 2">
            <a:extLst>
              <a:ext uri="{FF2B5EF4-FFF2-40B4-BE49-F238E27FC236}">
                <a16:creationId xmlns:a16="http://schemas.microsoft.com/office/drawing/2014/main" id="{221A0F46-D8B4-B518-F5C1-3E9D760D39D3}"/>
              </a:ext>
            </a:extLst>
          </p:cNvPr>
          <p:cNvSpPr txBox="1"/>
          <p:nvPr/>
        </p:nvSpPr>
        <p:spPr>
          <a:xfrm>
            <a:off x="643831" y="910047"/>
            <a:ext cx="4439446" cy="5270089"/>
          </a:xfrm>
          <a:prstGeom prst="rect">
            <a:avLst/>
          </a:prstGeom>
        </p:spPr>
        <p:txBody>
          <a:bodyPr vert="horz" lIns="91440" tIns="45720" rIns="91440" bIns="45720" rtlCol="0">
            <a:normAutofit fontScale="92500"/>
          </a:bodyPr>
          <a:lstStyle/>
          <a:p>
            <a:pPr indent="-182880" algn="just" defTabSz="914400">
              <a:lnSpc>
                <a:spcPct val="150000"/>
              </a:lnSpc>
              <a:spcAft>
                <a:spcPts val="600"/>
              </a:spcAft>
              <a:buClr>
                <a:schemeClr val="accent1"/>
              </a:buClr>
            </a:pPr>
            <a:r>
              <a:rPr lang="en-US" sz="1600" b="1"/>
              <a:t>Common Web Application Vulnerabilities </a:t>
            </a:r>
          </a:p>
          <a:p>
            <a:pPr indent="-182880" algn="just" defTabSz="914400">
              <a:lnSpc>
                <a:spcPct val="150000"/>
              </a:lnSpc>
              <a:spcAft>
                <a:spcPts val="600"/>
              </a:spcAft>
              <a:buClr>
                <a:schemeClr val="accent1"/>
              </a:buClr>
            </a:pPr>
            <a:r>
              <a:rPr lang="en-US" sz="1600"/>
              <a:t>In the ever-evolving digital landscape, web applications have become an integral part of our daily lives, enabling us to perform various tasks from online banking to social networking. However, with the convenience these applications offer comes a significant risk — the potential for cyber threats and vulnerabilities that can compromise sensitive data and system integrity.</a:t>
            </a:r>
          </a:p>
          <a:p>
            <a:pPr indent="-182880" algn="just" defTabSz="914400">
              <a:lnSpc>
                <a:spcPct val="150000"/>
              </a:lnSpc>
              <a:spcAft>
                <a:spcPts val="600"/>
              </a:spcAft>
              <a:buClr>
                <a:schemeClr val="accent1"/>
              </a:buClr>
            </a:pPr>
            <a:r>
              <a:rPr lang="en-US" sz="1600"/>
              <a:t>Input validation errors arise when applications fail to verify and sanitize data entered by users, allowing malicious inputs to be executed.</a:t>
            </a:r>
          </a:p>
          <a:p>
            <a:pPr indent="-182880" algn="just" defTabSz="914400">
              <a:lnSpc>
                <a:spcPct val="150000"/>
              </a:lnSpc>
              <a:spcAft>
                <a:spcPts val="600"/>
              </a:spcAft>
              <a:buClr>
                <a:schemeClr val="accent1"/>
              </a:buClr>
            </a:pPr>
            <a:endParaRPr lang="en-US" sz="1600" dirty="0"/>
          </a:p>
        </p:txBody>
      </p:sp>
      <p:pic>
        <p:nvPicPr>
          <p:cNvPr id="5" name="Picture 2" descr="8 Web Application Security Issues With Solutions - Security Compass">
            <a:extLst>
              <a:ext uri="{FF2B5EF4-FFF2-40B4-BE49-F238E27FC236}">
                <a16:creationId xmlns:a16="http://schemas.microsoft.com/office/drawing/2014/main" id="{3A9A1AD5-A37A-5E32-E545-90EC0580F7A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74824" y="712838"/>
            <a:ext cx="5660790" cy="548530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328A2EE-5662-B8ED-7488-29531C4FFA5E}"/>
              </a:ext>
            </a:extLst>
          </p:cNvPr>
          <p:cNvSpPr txBox="1"/>
          <p:nvPr/>
        </p:nvSpPr>
        <p:spPr>
          <a:xfrm>
            <a:off x="176981" y="875072"/>
            <a:ext cx="4630993" cy="5270090"/>
          </a:xfrm>
          <a:prstGeom prst="rect">
            <a:avLst/>
          </a:prstGeom>
        </p:spPr>
        <p:txBody>
          <a:bodyPr vert="horz" lIns="91440" tIns="45720" rIns="91440" bIns="45720" rtlCol="0">
            <a:normAutofit/>
          </a:bodyPr>
          <a:lstStyle/>
          <a:p>
            <a:pPr indent="-182880" algn="just" defTabSz="914400">
              <a:spcAft>
                <a:spcPts val="600"/>
              </a:spcAft>
              <a:buClr>
                <a:schemeClr val="accent1"/>
              </a:buClr>
              <a:buNone/>
            </a:pPr>
            <a:endParaRPr lang="en-US" sz="1500" b="0" i="0" dirty="0">
              <a:effectLst/>
            </a:endParaRPr>
          </a:p>
        </p:txBody>
      </p:sp>
    </p:spTree>
    <p:extLst>
      <p:ext uri="{BB962C8B-B14F-4D97-AF65-F5344CB8AC3E}">
        <p14:creationId xmlns:p14="http://schemas.microsoft.com/office/powerpoint/2010/main" val="25086452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6986102-D275-0509-39C9-58D9684176AA}"/>
              </a:ext>
            </a:extLst>
          </p:cNvPr>
          <p:cNvSpPr txBox="1"/>
          <p:nvPr/>
        </p:nvSpPr>
        <p:spPr>
          <a:xfrm>
            <a:off x="779318" y="803692"/>
            <a:ext cx="9445337" cy="5639749"/>
          </a:xfrm>
          <a:prstGeom prst="rect">
            <a:avLst/>
          </a:prstGeom>
          <a:noFill/>
        </p:spPr>
        <p:txBody>
          <a:bodyPr wrap="square">
            <a:spAutoFit/>
          </a:bodyPr>
          <a:lstStyle/>
          <a:p>
            <a:pPr algn="just" fontAlgn="base">
              <a:lnSpc>
                <a:spcPct val="150000"/>
              </a:lnSpc>
              <a:spcAft>
                <a:spcPts val="2400"/>
              </a:spcAft>
              <a:buNone/>
            </a:pPr>
            <a:r>
              <a:rPr lang="en-US" b="1" i="0" dirty="0">
                <a:effectLst/>
              </a:rPr>
              <a:t>Reporting Phase:</a:t>
            </a:r>
            <a:endParaRPr lang="en-US" b="0" i="0" dirty="0">
              <a:effectLst/>
            </a:endParaRPr>
          </a:p>
          <a:p>
            <a:pPr algn="just" fontAlgn="base">
              <a:lnSpc>
                <a:spcPct val="150000"/>
              </a:lnSpc>
              <a:spcAft>
                <a:spcPts val="2400"/>
              </a:spcAft>
              <a:buNone/>
            </a:pPr>
            <a:r>
              <a:rPr lang="en-US" b="1" i="0" dirty="0">
                <a:effectLst/>
              </a:rPr>
              <a:t>Documentation:</a:t>
            </a:r>
            <a:r>
              <a:rPr lang="en-US" b="0" i="0" dirty="0">
                <a:effectLst/>
              </a:rPr>
              <a:t> The findings from the penetration test are meticulously documented in a comprehensive report. This report details each vulnerability identified, the method used to exploit it, the potential impact on the application, and risk ratings to prioritize remediation efforts. Clear documentation is crucial for helping the client understand the security issues and the urgency of addressing them.</a:t>
            </a:r>
          </a:p>
          <a:p>
            <a:pPr algn="just" fontAlgn="base">
              <a:lnSpc>
                <a:spcPct val="150000"/>
              </a:lnSpc>
              <a:spcAft>
                <a:spcPts val="2400"/>
              </a:spcAft>
              <a:buNone/>
            </a:pPr>
            <a:r>
              <a:rPr lang="en-US" b="1" i="0" dirty="0">
                <a:effectLst/>
              </a:rPr>
              <a:t>Remediation Guidance:</a:t>
            </a:r>
            <a:r>
              <a:rPr lang="en-US" b="0" i="0" dirty="0">
                <a:effectLst/>
              </a:rPr>
              <a:t> The final step of the penetration testing process is providing actionable remediation guidance. This involves offering specific recommendations to fix the identified vulnerabilities, such as patching software, improving authentication mechanisms, or reconfiguring security settings. The report should also suggest best practices for maintaining security and preventing future vulnerabilities, contributing to the continuous improvement of the application’s security posture.</a:t>
            </a:r>
          </a:p>
        </p:txBody>
      </p:sp>
    </p:spTree>
    <p:extLst>
      <p:ext uri="{BB962C8B-B14F-4D97-AF65-F5344CB8AC3E}">
        <p14:creationId xmlns:p14="http://schemas.microsoft.com/office/powerpoint/2010/main" val="33122238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Rectangle 1030">
            <a:extLst>
              <a:ext uri="{FF2B5EF4-FFF2-40B4-BE49-F238E27FC236}">
                <a16:creationId xmlns:a16="http://schemas.microsoft.com/office/drawing/2014/main" id="{6FA0A1AD-DEE2-4598-8D3B-C1F65F315A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3" name="TextBox 2">
            <a:extLst>
              <a:ext uri="{FF2B5EF4-FFF2-40B4-BE49-F238E27FC236}">
                <a16:creationId xmlns:a16="http://schemas.microsoft.com/office/drawing/2014/main" id="{9816548E-B92A-ED05-DF44-8563AEE65A35}"/>
              </a:ext>
            </a:extLst>
          </p:cNvPr>
          <p:cNvSpPr txBox="1"/>
          <p:nvPr/>
        </p:nvSpPr>
        <p:spPr>
          <a:xfrm>
            <a:off x="304800" y="1327356"/>
            <a:ext cx="4948122" cy="4852782"/>
          </a:xfrm>
          <a:prstGeom prst="rect">
            <a:avLst/>
          </a:prstGeom>
        </p:spPr>
        <p:txBody>
          <a:bodyPr vert="horz" lIns="91440" tIns="45720" rIns="91440" bIns="45720" rtlCol="0">
            <a:normAutofit/>
          </a:bodyPr>
          <a:lstStyle/>
          <a:p>
            <a:pPr indent="-182880" algn="just" defTabSz="914400">
              <a:lnSpc>
                <a:spcPct val="90000"/>
              </a:lnSpc>
              <a:spcAft>
                <a:spcPts val="1800"/>
              </a:spcAft>
              <a:buClr>
                <a:schemeClr val="accent1"/>
              </a:buClr>
              <a:buNone/>
            </a:pPr>
            <a:r>
              <a:rPr lang="en-US" sz="1700" b="1" i="0" dirty="0">
                <a:effectLst/>
              </a:rPr>
              <a:t>Sniffing and its Types</a:t>
            </a:r>
          </a:p>
          <a:p>
            <a:pPr indent="-182880" algn="just" defTabSz="914400">
              <a:lnSpc>
                <a:spcPct val="90000"/>
              </a:lnSpc>
              <a:spcAft>
                <a:spcPts val="1800"/>
              </a:spcAft>
              <a:buClr>
                <a:schemeClr val="accent1"/>
              </a:buClr>
            </a:pPr>
            <a:r>
              <a:rPr lang="en-US" sz="1700" dirty="0"/>
              <a:t>Sniffing is a process of monitoring and capturing all data packets passing through given network. Sniffers are used by network/system administrator to monitor and troubleshoot network traffic. Attackers use sniffers to capture data packets containing sensitive information such as password, account information etc. Sniffers can be hardware or software installed in the system. By placing a packet sniffer on a network in promiscuous mode, a malicious intruder can capture and analyze all of the network traffic.</a:t>
            </a:r>
            <a:endParaRPr lang="en-US" sz="1700" b="1" i="0" dirty="0">
              <a:effectLst/>
            </a:endParaRPr>
          </a:p>
        </p:txBody>
      </p:sp>
      <p:pic>
        <p:nvPicPr>
          <p:cNvPr id="1026" name="Picture 2" descr="Packet Sniffing Meaning, Methods, Examples and Best Practices">
            <a:extLst>
              <a:ext uri="{FF2B5EF4-FFF2-40B4-BE49-F238E27FC236}">
                <a16:creationId xmlns:a16="http://schemas.microsoft.com/office/drawing/2014/main" id="{1B7483A2-33C6-D0F3-BC8A-916DCBC4EC7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460"/>
          <a:stretch>
            <a:fillRect/>
          </a:stretch>
        </p:blipFill>
        <p:spPr bwMode="auto">
          <a:xfrm>
            <a:off x="5613493" y="1327356"/>
            <a:ext cx="5209989" cy="3854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31267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DBFC901-7B93-DBAC-B121-987B789978B3}"/>
              </a:ext>
            </a:extLst>
          </p:cNvPr>
          <p:cNvSpPr txBox="1"/>
          <p:nvPr/>
        </p:nvSpPr>
        <p:spPr>
          <a:xfrm>
            <a:off x="707923" y="1052052"/>
            <a:ext cx="10363200" cy="2531206"/>
          </a:xfrm>
          <a:prstGeom prst="rect">
            <a:avLst/>
          </a:prstGeom>
          <a:noFill/>
        </p:spPr>
        <p:txBody>
          <a:bodyPr wrap="square">
            <a:spAutoFit/>
          </a:bodyPr>
          <a:lstStyle/>
          <a:p>
            <a:pPr algn="just" latinLnBrk="0">
              <a:lnSpc>
                <a:spcPct val="150000"/>
              </a:lnSpc>
              <a:buNone/>
            </a:pPr>
            <a:r>
              <a:rPr lang="en-US" b="1" i="0" dirty="0">
                <a:solidFill>
                  <a:srgbClr val="1F2937"/>
                </a:solidFill>
                <a:effectLst/>
                <a:latin typeface="+mj-lt"/>
              </a:rPr>
              <a:t>Active Sniffing:</a:t>
            </a:r>
          </a:p>
          <a:p>
            <a:pPr algn="just" latinLnBrk="0">
              <a:lnSpc>
                <a:spcPct val="150000"/>
              </a:lnSpc>
              <a:buNone/>
            </a:pPr>
            <a:r>
              <a:rPr lang="en-US" b="0" i="0" dirty="0">
                <a:effectLst/>
                <a:latin typeface="+mj-lt"/>
              </a:rPr>
              <a:t>Sniffing in the switch is active sniffing. A switch is a point to point network device. The switch regulates the flow of data between its ports by actively monitoring the MAC address on each port, which helps it pass data only to its intended target. In order to capture the traffic between target sniffers has to actively inject traffic into the LAN to enable sniffing of the traffic. This can be done in various ways.</a:t>
            </a:r>
          </a:p>
        </p:txBody>
      </p:sp>
      <p:sp>
        <p:nvSpPr>
          <p:cNvPr id="7" name="TextBox 6">
            <a:extLst>
              <a:ext uri="{FF2B5EF4-FFF2-40B4-BE49-F238E27FC236}">
                <a16:creationId xmlns:a16="http://schemas.microsoft.com/office/drawing/2014/main" id="{B7E04107-E5C4-8DCD-C59D-6790E68B474A}"/>
              </a:ext>
            </a:extLst>
          </p:cNvPr>
          <p:cNvSpPr txBox="1"/>
          <p:nvPr/>
        </p:nvSpPr>
        <p:spPr>
          <a:xfrm>
            <a:off x="707923" y="3824748"/>
            <a:ext cx="10363200" cy="2542363"/>
          </a:xfrm>
          <a:prstGeom prst="rect">
            <a:avLst/>
          </a:prstGeom>
          <a:noFill/>
        </p:spPr>
        <p:txBody>
          <a:bodyPr wrap="square">
            <a:spAutoFit/>
          </a:bodyPr>
          <a:lstStyle/>
          <a:p>
            <a:pPr algn="just" latinLnBrk="0">
              <a:lnSpc>
                <a:spcPct val="150000"/>
              </a:lnSpc>
              <a:buNone/>
            </a:pPr>
            <a:r>
              <a:rPr lang="en-US" b="1" i="0" dirty="0">
                <a:solidFill>
                  <a:srgbClr val="1F2937"/>
                </a:solidFill>
                <a:effectLst/>
              </a:rPr>
              <a:t>Passive Sniffing:</a:t>
            </a:r>
          </a:p>
          <a:p>
            <a:pPr algn="just" latinLnBrk="0">
              <a:lnSpc>
                <a:spcPct val="150000"/>
              </a:lnSpc>
              <a:buNone/>
            </a:pPr>
            <a:r>
              <a:rPr lang="en-US" b="0" i="0" dirty="0">
                <a:effectLst/>
              </a:rPr>
              <a:t>This is the process of sniffing through the hub. Any traffic that is passing through the non-switched or unbridged network segment can be seen by all machines on that segment. Sniffers operate at the data link layer of the network. Any data sent across the LAN is actually sent to each and every machine connected to the LAN. This is called passive since sniffers placed by the attackers passively wait for the data to be sent and capture them.</a:t>
            </a:r>
          </a:p>
        </p:txBody>
      </p:sp>
    </p:spTree>
    <p:extLst>
      <p:ext uri="{BB962C8B-B14F-4D97-AF65-F5344CB8AC3E}">
        <p14:creationId xmlns:p14="http://schemas.microsoft.com/office/powerpoint/2010/main" val="5706715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9" name="Rectangle 2058">
            <a:extLst>
              <a:ext uri="{FF2B5EF4-FFF2-40B4-BE49-F238E27FC236}">
                <a16:creationId xmlns:a16="http://schemas.microsoft.com/office/drawing/2014/main" id="{6FA0A1AD-DEE2-4598-8D3B-C1F65F315A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3" name="TextBox 2">
            <a:extLst>
              <a:ext uri="{FF2B5EF4-FFF2-40B4-BE49-F238E27FC236}">
                <a16:creationId xmlns:a16="http://schemas.microsoft.com/office/drawing/2014/main" id="{A67B8AA9-D8B9-93AB-84CB-5F5BAA48856D}"/>
              </a:ext>
            </a:extLst>
          </p:cNvPr>
          <p:cNvSpPr txBox="1"/>
          <p:nvPr/>
        </p:nvSpPr>
        <p:spPr>
          <a:xfrm>
            <a:off x="383458" y="1276142"/>
            <a:ext cx="4869463" cy="4903996"/>
          </a:xfrm>
          <a:prstGeom prst="rect">
            <a:avLst/>
          </a:prstGeom>
        </p:spPr>
        <p:txBody>
          <a:bodyPr vert="horz" lIns="91440" tIns="45720" rIns="91440" bIns="45720" rtlCol="0">
            <a:normAutofit lnSpcReduction="10000"/>
          </a:bodyPr>
          <a:lstStyle/>
          <a:p>
            <a:pPr indent="-182880" algn="just" defTabSz="914400" fontAlgn="base">
              <a:lnSpc>
                <a:spcPct val="90000"/>
              </a:lnSpc>
              <a:spcAft>
                <a:spcPts val="900"/>
              </a:spcAft>
              <a:buClr>
                <a:schemeClr val="accent1"/>
              </a:buClr>
              <a:buNone/>
            </a:pPr>
            <a:r>
              <a:rPr lang="en-US" b="0" i="0" dirty="0">
                <a:effectLst/>
              </a:rPr>
              <a:t>What is spoofing?</a:t>
            </a:r>
          </a:p>
          <a:p>
            <a:pPr indent="-182880" algn="just" defTabSz="914400" fontAlgn="base">
              <a:lnSpc>
                <a:spcPct val="90000"/>
              </a:lnSpc>
              <a:spcAft>
                <a:spcPts val="1800"/>
              </a:spcAft>
              <a:buClr>
                <a:schemeClr val="accent1"/>
              </a:buClr>
              <a:buNone/>
            </a:pPr>
            <a:r>
              <a:rPr lang="en-US" b="0" i="0" dirty="0">
                <a:effectLst/>
              </a:rPr>
              <a:t>Spoofing is a type of cybercriminal activity where someone or something forges the sender's information and pretends to be a legitimate source, business, colleague, or other trusted contact for the purpose of gaining access to personal information, acquiring money, spreading malware, or stealing data.</a:t>
            </a:r>
            <a:endParaRPr lang="en-US" dirty="0"/>
          </a:p>
          <a:p>
            <a:pPr indent="-182880" algn="just" defTabSz="914400" fontAlgn="base">
              <a:lnSpc>
                <a:spcPct val="90000"/>
              </a:lnSpc>
              <a:spcAft>
                <a:spcPts val="1800"/>
              </a:spcAft>
              <a:buClr>
                <a:schemeClr val="accent1"/>
              </a:buClr>
              <a:buNone/>
            </a:pPr>
            <a:r>
              <a:rPr lang="en-US" dirty="0"/>
              <a:t>Spoofing Attack Network Projects prevent malicious user access in any network by apt verification. In common, the spoofing attack attempts to impersonate legitimate identification to take part in the network. Spoofing Attack Network attack, the malicious node or user gains legitimate access through falsifying some information. By and large, this info belongs to a number of types.</a:t>
            </a:r>
            <a:endParaRPr lang="en-US" b="0" i="0" dirty="0">
              <a:effectLst/>
            </a:endParaRPr>
          </a:p>
        </p:txBody>
      </p:sp>
      <p:pic>
        <p:nvPicPr>
          <p:cNvPr id="2054" name="Picture 6" descr="How to prevent spoofing attack network Projects">
            <a:extLst>
              <a:ext uri="{FF2B5EF4-FFF2-40B4-BE49-F238E27FC236}">
                <a16:creationId xmlns:a16="http://schemas.microsoft.com/office/drawing/2014/main" id="{EC4E6279-6616-E1F2-0981-9CAA647199A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tretch>
            <a:fillRect/>
          </a:stretch>
        </p:blipFill>
        <p:spPr bwMode="auto">
          <a:xfrm>
            <a:off x="5633157" y="1891329"/>
            <a:ext cx="5209989" cy="3075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457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2" descr="Best Practices to Prevent SQL Injection">
            <a:extLst>
              <a:ext uri="{FF2B5EF4-FFF2-40B4-BE49-F238E27FC236}">
                <a16:creationId xmlns:a16="http://schemas.microsoft.com/office/drawing/2014/main" id="{8088547C-571E-C837-AE54-FEFDA79E929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831"/>
          <a:stretch>
            <a:fillRect/>
          </a:stretch>
        </p:blipFill>
        <p:spPr bwMode="auto">
          <a:xfrm>
            <a:off x="2591068" y="643466"/>
            <a:ext cx="6110703" cy="5571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24604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Functioning of an SQL Injection">
            <a:extLst>
              <a:ext uri="{FF2B5EF4-FFF2-40B4-BE49-F238E27FC236}">
                <a16:creationId xmlns:a16="http://schemas.microsoft.com/office/drawing/2014/main" id="{B4E03D6F-ABBB-CD57-0EFD-DC5163C1226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3187"/>
          <a:stretch>
            <a:fillRect/>
          </a:stretch>
        </p:blipFill>
        <p:spPr bwMode="auto">
          <a:xfrm>
            <a:off x="5110526" y="1166365"/>
            <a:ext cx="6210752" cy="539175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223EAA7-1AC1-5B67-63B9-86D0EA04B6FC}"/>
              </a:ext>
            </a:extLst>
          </p:cNvPr>
          <p:cNvSpPr txBox="1"/>
          <p:nvPr/>
        </p:nvSpPr>
        <p:spPr>
          <a:xfrm>
            <a:off x="141838" y="1682367"/>
            <a:ext cx="4968687" cy="3726661"/>
          </a:xfrm>
          <a:prstGeom prst="rect">
            <a:avLst/>
          </a:prstGeom>
          <a:noFill/>
        </p:spPr>
        <p:txBody>
          <a:bodyPr wrap="square">
            <a:spAutoFit/>
          </a:bodyPr>
          <a:lstStyle/>
          <a:p>
            <a:pPr algn="just" fontAlgn="base">
              <a:lnSpc>
                <a:spcPts val="3600"/>
              </a:lnSpc>
              <a:spcBef>
                <a:spcPts val="1500"/>
              </a:spcBef>
              <a:spcAft>
                <a:spcPts val="1800"/>
              </a:spcAft>
              <a:buNone/>
            </a:pPr>
            <a:r>
              <a:rPr lang="en-US" sz="1600" b="1" i="0" dirty="0">
                <a:solidFill>
                  <a:srgbClr val="080809"/>
                </a:solidFill>
                <a:effectLst/>
              </a:rPr>
              <a:t>What Is SQL Injection?</a:t>
            </a:r>
          </a:p>
          <a:p>
            <a:pPr algn="just" fontAlgn="base">
              <a:lnSpc>
                <a:spcPts val="2250"/>
              </a:lnSpc>
              <a:spcAft>
                <a:spcPts val="3000"/>
              </a:spcAft>
              <a:buNone/>
            </a:pPr>
            <a:r>
              <a:rPr lang="en-US" sz="1600" i="0" dirty="0">
                <a:solidFill>
                  <a:srgbClr val="080809"/>
                </a:solidFill>
                <a:effectLst/>
              </a:rPr>
              <a:t>A structured query language (SQL) injection is defined as a cybersecurity attack technique or vulnerability, where malicious types of SQL statements are placed inside entry fields in backend databases, either deliberately or inadvertently, which facilitates attacks on data-driven applications.</a:t>
            </a:r>
          </a:p>
          <a:p>
            <a:pPr algn="just">
              <a:buNone/>
            </a:pPr>
            <a:br>
              <a:rPr lang="en-US" sz="1600" dirty="0"/>
            </a:br>
            <a:endParaRPr lang="en-IN" sz="1600" dirty="0"/>
          </a:p>
        </p:txBody>
      </p:sp>
    </p:spTree>
    <p:extLst>
      <p:ext uri="{BB962C8B-B14F-4D97-AF65-F5344CB8AC3E}">
        <p14:creationId xmlns:p14="http://schemas.microsoft.com/office/powerpoint/2010/main" val="2468883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4302FA-F461-719B-E0D7-20B259033C2D}"/>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7A071A84-8163-93E4-ACD9-6C20B5F99BC6}"/>
              </a:ext>
            </a:extLst>
          </p:cNvPr>
          <p:cNvGraphicFramePr>
            <a:graphicFrameLocks noGrp="1"/>
          </p:cNvGraphicFramePr>
          <p:nvPr>
            <p:extLst>
              <p:ext uri="{D42A27DB-BD31-4B8C-83A1-F6EECF244321}">
                <p14:modId xmlns:p14="http://schemas.microsoft.com/office/powerpoint/2010/main" val="1677944531"/>
              </p:ext>
            </p:extLst>
          </p:nvPr>
        </p:nvGraphicFramePr>
        <p:xfrm>
          <a:off x="1120877" y="943897"/>
          <a:ext cx="9586452" cy="5487656"/>
        </p:xfrm>
        <a:graphic>
          <a:graphicData uri="http://schemas.openxmlformats.org/drawingml/2006/table">
            <a:tbl>
              <a:tblPr/>
              <a:tblGrid>
                <a:gridCol w="2851355">
                  <a:extLst>
                    <a:ext uri="{9D8B030D-6E8A-4147-A177-3AD203B41FA5}">
                      <a16:colId xmlns:a16="http://schemas.microsoft.com/office/drawing/2014/main" val="2272026064"/>
                    </a:ext>
                  </a:extLst>
                </a:gridCol>
                <a:gridCol w="6735097">
                  <a:extLst>
                    <a:ext uri="{9D8B030D-6E8A-4147-A177-3AD203B41FA5}">
                      <a16:colId xmlns:a16="http://schemas.microsoft.com/office/drawing/2014/main" val="2721029427"/>
                    </a:ext>
                  </a:extLst>
                </a:gridCol>
              </a:tblGrid>
              <a:tr h="181048">
                <a:tc>
                  <a:txBody>
                    <a:bodyPr/>
                    <a:lstStyle/>
                    <a:p>
                      <a:pPr algn="ctr">
                        <a:buNone/>
                      </a:pPr>
                      <a:r>
                        <a:rPr lang="en-IN" sz="1800" b="1">
                          <a:latin typeface="+mn-lt"/>
                        </a:rPr>
                        <a:t>Type</a:t>
                      </a:r>
                      <a:endParaRPr lang="en-IN" sz="1800">
                        <a:latin typeface="+mn-lt"/>
                      </a:endParaRPr>
                    </a:p>
                  </a:txBody>
                  <a:tcPr marL="43513" marR="43513" marT="21757" marB="217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IN" sz="1800" b="1" dirty="0">
                          <a:latin typeface="+mn-lt"/>
                        </a:rPr>
                        <a:t>Description / Subtypes</a:t>
                      </a:r>
                      <a:endParaRPr lang="en-IN" sz="1800" dirty="0">
                        <a:latin typeface="+mn-lt"/>
                      </a:endParaRPr>
                    </a:p>
                  </a:txBody>
                  <a:tcPr marL="43513" marR="43513" marT="21757" marB="217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03352132"/>
                  </a:ext>
                </a:extLst>
              </a:tr>
              <a:tr h="1692932">
                <a:tc>
                  <a:txBody>
                    <a:bodyPr/>
                    <a:lstStyle/>
                    <a:p>
                      <a:pPr algn="ctr">
                        <a:buNone/>
                      </a:pPr>
                      <a:r>
                        <a:rPr lang="en-IN" sz="1400" b="1" dirty="0">
                          <a:latin typeface="+mn-lt"/>
                        </a:rPr>
                        <a:t>In-band (Classic) SQLi</a:t>
                      </a:r>
                      <a:endParaRPr lang="en-IN" sz="1400" dirty="0">
                        <a:latin typeface="+mn-lt"/>
                      </a:endParaRPr>
                    </a:p>
                  </a:txBody>
                  <a:tcPr marL="43513" marR="43513" marT="21757" marB="217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buNone/>
                      </a:pPr>
                      <a:r>
                        <a:rPr lang="en-US" sz="1400" dirty="0">
                          <a:latin typeface="+mn-lt"/>
                        </a:rPr>
                        <a:t>Attacker uses the same communication channel to inject SQL and receive results. </a:t>
                      </a:r>
                    </a:p>
                    <a:p>
                      <a:pPr marL="285750" indent="-285750">
                        <a:lnSpc>
                          <a:spcPct val="150000"/>
                        </a:lnSpc>
                        <a:buFont typeface="Arial" panose="020B0604020202020204" pitchFamily="34" charset="0"/>
                        <a:buChar char="•"/>
                      </a:pPr>
                      <a:r>
                        <a:rPr lang="en-US" sz="1400" b="1" dirty="0">
                          <a:latin typeface="+mn-lt"/>
                        </a:rPr>
                        <a:t>Error-based SQLi</a:t>
                      </a:r>
                      <a:r>
                        <a:rPr lang="en-US" sz="1400" dirty="0">
                          <a:latin typeface="+mn-lt"/>
                        </a:rPr>
                        <a:t>: forcing the database to generate errors and using error messages to learn about database structure.</a:t>
                      </a:r>
                    </a:p>
                    <a:p>
                      <a:pPr marL="285750" indent="-285750">
                        <a:lnSpc>
                          <a:spcPct val="150000"/>
                        </a:lnSpc>
                        <a:buFont typeface="Arial" panose="020B0604020202020204" pitchFamily="34" charset="0"/>
                        <a:buChar char="•"/>
                      </a:pPr>
                      <a:r>
                        <a:rPr lang="en-US" sz="1400" b="1" dirty="0">
                          <a:latin typeface="+mn-lt"/>
                        </a:rPr>
                        <a:t>Union-based SQLi</a:t>
                      </a:r>
                      <a:r>
                        <a:rPr lang="en-US" sz="1400" dirty="0">
                          <a:latin typeface="+mn-lt"/>
                        </a:rPr>
                        <a:t>: using the SQL UNION operator to combine results of a malicious query with a legitimate one, thereby retrieving data. </a:t>
                      </a:r>
                    </a:p>
                  </a:txBody>
                  <a:tcPr marL="43513" marR="43513" marT="21757" marB="217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60905094"/>
                  </a:ext>
                </a:extLst>
              </a:tr>
              <a:tr h="2105263">
                <a:tc>
                  <a:txBody>
                    <a:bodyPr/>
                    <a:lstStyle/>
                    <a:p>
                      <a:pPr algn="ctr">
                        <a:buNone/>
                      </a:pPr>
                      <a:r>
                        <a:rPr lang="en-IN" sz="1400" b="1">
                          <a:latin typeface="+mn-lt"/>
                        </a:rPr>
                        <a:t>Inferential (Blind) SQLi</a:t>
                      </a:r>
                      <a:endParaRPr lang="en-IN" sz="1400">
                        <a:latin typeface="+mn-lt"/>
                      </a:endParaRPr>
                    </a:p>
                  </a:txBody>
                  <a:tcPr marL="43513" marR="43513" marT="21757" marB="217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buNone/>
                      </a:pPr>
                      <a:r>
                        <a:rPr lang="en-US" sz="1400" dirty="0">
                          <a:latin typeface="+mn-lt"/>
                        </a:rPr>
                        <a:t>No direct data is returned to the attacker. Instead, attacker infers information based on how the application behaves (response content or timing).</a:t>
                      </a:r>
                    </a:p>
                    <a:p>
                      <a:pPr marL="285750" indent="-285750">
                        <a:lnSpc>
                          <a:spcPct val="150000"/>
                        </a:lnSpc>
                        <a:buFont typeface="Arial" panose="020B0604020202020204" pitchFamily="34" charset="0"/>
                        <a:buChar char="•"/>
                      </a:pPr>
                      <a:r>
                        <a:rPr lang="en-US" sz="1400" b="1" dirty="0">
                          <a:latin typeface="+mn-lt"/>
                        </a:rPr>
                        <a:t>Boolean-based Blind SQLi</a:t>
                      </a:r>
                      <a:r>
                        <a:rPr lang="en-US" sz="1400" dirty="0">
                          <a:latin typeface="+mn-lt"/>
                        </a:rPr>
                        <a:t>: sends queries that evaluate to TRUE or FALSE and observes changes in page/content to infer data. </a:t>
                      </a:r>
                    </a:p>
                    <a:p>
                      <a:pPr marL="285750" indent="-285750">
                        <a:lnSpc>
                          <a:spcPct val="150000"/>
                        </a:lnSpc>
                        <a:buFont typeface="Arial" panose="020B0604020202020204" pitchFamily="34" charset="0"/>
                        <a:buChar char="•"/>
                      </a:pPr>
                      <a:r>
                        <a:rPr lang="en-US" sz="1400" b="1" dirty="0">
                          <a:latin typeface="+mn-lt"/>
                        </a:rPr>
                        <a:t>Time-based Blind SQLi</a:t>
                      </a:r>
                      <a:r>
                        <a:rPr lang="en-US" sz="1400" dirty="0">
                          <a:latin typeface="+mn-lt"/>
                        </a:rPr>
                        <a:t>: sends queries that cause the database to delay response if a condition is true; attacker infers database info from response delays. </a:t>
                      </a:r>
                    </a:p>
                  </a:txBody>
                  <a:tcPr marL="43513" marR="43513" marT="21757" marB="217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1798482"/>
                  </a:ext>
                </a:extLst>
              </a:tr>
              <a:tr h="1005712">
                <a:tc>
                  <a:txBody>
                    <a:bodyPr/>
                    <a:lstStyle/>
                    <a:p>
                      <a:pPr algn="ctr">
                        <a:buNone/>
                      </a:pPr>
                      <a:r>
                        <a:rPr lang="en-IN" sz="1400" b="1" dirty="0">
                          <a:latin typeface="+mn-lt"/>
                        </a:rPr>
                        <a:t>Out-of-band (OOB) SQLi</a:t>
                      </a:r>
                      <a:endParaRPr lang="en-IN" sz="1400" dirty="0">
                        <a:latin typeface="+mn-lt"/>
                      </a:endParaRPr>
                    </a:p>
                  </a:txBody>
                  <a:tcPr marL="43513" marR="43513" marT="21757" marB="217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buNone/>
                      </a:pPr>
                      <a:r>
                        <a:rPr lang="en-US" sz="1400" dirty="0">
                          <a:latin typeface="+mn-lt"/>
                        </a:rPr>
                        <a:t>Used when attacker cannot use the same channel to both inject and receive data. Instead, the database server is tricked into using alternate channels (like DNS or HTTP requests) to send data out. </a:t>
                      </a:r>
                    </a:p>
                  </a:txBody>
                  <a:tcPr marL="43513" marR="43513" marT="21757" marB="217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876426"/>
                  </a:ext>
                </a:extLst>
              </a:tr>
            </a:tbl>
          </a:graphicData>
        </a:graphic>
      </p:graphicFrame>
    </p:spTree>
    <p:extLst>
      <p:ext uri="{BB962C8B-B14F-4D97-AF65-F5344CB8AC3E}">
        <p14:creationId xmlns:p14="http://schemas.microsoft.com/office/powerpoint/2010/main" val="290750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2" descr="Examples of SQL Injection Attacks">
            <a:extLst>
              <a:ext uri="{FF2B5EF4-FFF2-40B4-BE49-F238E27FC236}">
                <a16:creationId xmlns:a16="http://schemas.microsoft.com/office/drawing/2014/main" id="{31334E53-1D3C-97DD-8E1E-CDFA95E8F9C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815" t="12078" r="8119"/>
          <a:stretch>
            <a:fillRect/>
          </a:stretch>
        </p:blipFill>
        <p:spPr bwMode="auto">
          <a:xfrm>
            <a:off x="68826" y="1286933"/>
            <a:ext cx="4404851" cy="557106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a:extLst>
              <a:ext uri="{FF2B5EF4-FFF2-40B4-BE49-F238E27FC236}">
                <a16:creationId xmlns:a16="http://schemas.microsoft.com/office/drawing/2014/main" id="{393D95BF-E8A5-1080-F0BC-4434BF93DDFD}"/>
              </a:ext>
            </a:extLst>
          </p:cNvPr>
          <p:cNvGraphicFramePr>
            <a:graphicFrameLocks noGrp="1"/>
          </p:cNvGraphicFramePr>
          <p:nvPr>
            <p:extLst>
              <p:ext uri="{D42A27DB-BD31-4B8C-83A1-F6EECF244321}">
                <p14:modId xmlns:p14="http://schemas.microsoft.com/office/powerpoint/2010/main" val="647591077"/>
              </p:ext>
            </p:extLst>
          </p:nvPr>
        </p:nvGraphicFramePr>
        <p:xfrm>
          <a:off x="4267200" y="1818967"/>
          <a:ext cx="6971072" cy="4935793"/>
        </p:xfrm>
        <a:graphic>
          <a:graphicData uri="http://schemas.openxmlformats.org/drawingml/2006/table">
            <a:tbl>
              <a:tblPr/>
              <a:tblGrid>
                <a:gridCol w="1742768">
                  <a:extLst>
                    <a:ext uri="{9D8B030D-6E8A-4147-A177-3AD203B41FA5}">
                      <a16:colId xmlns:a16="http://schemas.microsoft.com/office/drawing/2014/main" val="1249406352"/>
                    </a:ext>
                  </a:extLst>
                </a:gridCol>
                <a:gridCol w="1742768">
                  <a:extLst>
                    <a:ext uri="{9D8B030D-6E8A-4147-A177-3AD203B41FA5}">
                      <a16:colId xmlns:a16="http://schemas.microsoft.com/office/drawing/2014/main" val="1314831092"/>
                    </a:ext>
                  </a:extLst>
                </a:gridCol>
                <a:gridCol w="1742768">
                  <a:extLst>
                    <a:ext uri="{9D8B030D-6E8A-4147-A177-3AD203B41FA5}">
                      <a16:colId xmlns:a16="http://schemas.microsoft.com/office/drawing/2014/main" val="151402194"/>
                    </a:ext>
                  </a:extLst>
                </a:gridCol>
                <a:gridCol w="1742768">
                  <a:extLst>
                    <a:ext uri="{9D8B030D-6E8A-4147-A177-3AD203B41FA5}">
                      <a16:colId xmlns:a16="http://schemas.microsoft.com/office/drawing/2014/main" val="832721330"/>
                    </a:ext>
                  </a:extLst>
                </a:gridCol>
              </a:tblGrid>
              <a:tr h="471632">
                <a:tc>
                  <a:txBody>
                    <a:bodyPr/>
                    <a:lstStyle/>
                    <a:p>
                      <a:pPr algn="ctr">
                        <a:buNone/>
                      </a:pPr>
                      <a:r>
                        <a:rPr lang="en-IN" b="1" dirty="0"/>
                        <a:t>Attack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IN" b="1" dirty="0"/>
                        <a:t>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IN" b="1" dirty="0"/>
                        <a:t>Nature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IN" b="1" dirty="0"/>
                        <a:t>Impact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93808512"/>
                  </a:ext>
                </a:extLst>
              </a:tr>
              <a:tr h="1190345">
                <a:tc>
                  <a:txBody>
                    <a:bodyPr/>
                    <a:lstStyle/>
                    <a:p>
                      <a:pPr>
                        <a:buNone/>
                      </a:pPr>
                      <a:r>
                        <a:rPr lang="en-IN" b="1"/>
                        <a:t>Accellion Attack</a:t>
                      </a:r>
                      <a:endParaRPr lang="en-I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dirty="0"/>
                        <a:t>2020–21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Zero-day in legacy file transfer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dirty="0"/>
                        <a:t>Data breaches, extortion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1051612"/>
                  </a:ext>
                </a:extLst>
              </a:tr>
              <a:tr h="915650">
                <a:tc>
                  <a:txBody>
                    <a:bodyPr/>
                    <a:lstStyle/>
                    <a:p>
                      <a:pPr>
                        <a:buNone/>
                      </a:pPr>
                      <a:r>
                        <a:rPr lang="en-IN" b="1"/>
                        <a:t>Epic Games Attack</a:t>
                      </a:r>
                      <a:endParaRPr lang="en-I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dirty="0"/>
                        <a:t>2019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a:t>Account takeover vulnerability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a:t>User account compromise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1178119"/>
                  </a:ext>
                </a:extLst>
              </a:tr>
              <a:tr h="1179083">
                <a:tc>
                  <a:txBody>
                    <a:bodyPr/>
                    <a:lstStyle/>
                    <a:p>
                      <a:pPr>
                        <a:buNone/>
                      </a:pPr>
                      <a:r>
                        <a:rPr lang="en-IN" b="1" dirty="0"/>
                        <a:t>Kaseya Attack</a:t>
                      </a:r>
                      <a:endParaRPr lang="en-IN"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dirty="0"/>
                        <a:t>2021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a:t>Supply-chain ransomware (REvil)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a:t>1,500 businesses affected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4994213"/>
                  </a:ext>
                </a:extLst>
              </a:tr>
              <a:tr h="1179083">
                <a:tc>
                  <a:txBody>
                    <a:bodyPr/>
                    <a:lstStyle/>
                    <a:p>
                      <a:pPr>
                        <a:buNone/>
                      </a:pPr>
                      <a:r>
                        <a:rPr lang="en-IN" b="1"/>
                        <a:t>WooCommerce Attack</a:t>
                      </a:r>
                      <a:endParaRPr lang="en-I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a:t>2021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a:t>Critical e-commerce plugin flaw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dirty="0"/>
                        <a:t>Potential data exposure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0861531"/>
                  </a:ext>
                </a:extLst>
              </a:tr>
            </a:tbl>
          </a:graphicData>
        </a:graphic>
      </p:graphicFrame>
    </p:spTree>
    <p:extLst>
      <p:ext uri="{BB962C8B-B14F-4D97-AF65-F5344CB8AC3E}">
        <p14:creationId xmlns:p14="http://schemas.microsoft.com/office/powerpoint/2010/main" val="29860699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2434941-3605-B0C6-9A9F-9571CAE1A76D}"/>
              </a:ext>
            </a:extLst>
          </p:cNvPr>
          <p:cNvSpPr txBox="1"/>
          <p:nvPr/>
        </p:nvSpPr>
        <p:spPr>
          <a:xfrm>
            <a:off x="491614" y="839156"/>
            <a:ext cx="10274709" cy="5855193"/>
          </a:xfrm>
          <a:prstGeom prst="rect">
            <a:avLst/>
          </a:prstGeom>
          <a:noFill/>
        </p:spPr>
        <p:txBody>
          <a:bodyPr wrap="square">
            <a:spAutoFit/>
          </a:bodyPr>
          <a:lstStyle/>
          <a:p>
            <a:pPr>
              <a:lnSpc>
                <a:spcPct val="150000"/>
              </a:lnSpc>
              <a:buNone/>
            </a:pPr>
            <a:r>
              <a:rPr lang="en-US" b="1" dirty="0"/>
              <a:t>1. Accellion Attack (2020–2021)</a:t>
            </a:r>
          </a:p>
          <a:p>
            <a:pPr>
              <a:lnSpc>
                <a:spcPct val="150000"/>
              </a:lnSpc>
              <a:buNone/>
            </a:pPr>
            <a:r>
              <a:rPr lang="en-US" b="1" dirty="0"/>
              <a:t>What happened:</a:t>
            </a:r>
            <a:br>
              <a:rPr lang="en-US" dirty="0"/>
            </a:br>
            <a:r>
              <a:rPr lang="en-US" dirty="0"/>
              <a:t>Accellion, a company that provided a </a:t>
            </a:r>
            <a:r>
              <a:rPr lang="en-US" i="1" dirty="0"/>
              <a:t>legacy File Transfer Appliance (FTA)</a:t>
            </a:r>
            <a:r>
              <a:rPr lang="en-US" dirty="0"/>
              <a:t>, suffered a security breach. Attackers exploited </a:t>
            </a:r>
            <a:r>
              <a:rPr lang="en-US" b="1" dirty="0"/>
              <a:t>zero-day vulnerabilities</a:t>
            </a:r>
            <a:r>
              <a:rPr lang="en-US" dirty="0"/>
              <a:t> in the old FTA product.</a:t>
            </a:r>
          </a:p>
          <a:p>
            <a:pPr>
              <a:lnSpc>
                <a:spcPct val="150000"/>
              </a:lnSpc>
              <a:buNone/>
            </a:pPr>
            <a:r>
              <a:rPr lang="en-US" b="1" dirty="0"/>
              <a:t>Impact:</a:t>
            </a:r>
            <a:endParaRPr lang="en-US" dirty="0"/>
          </a:p>
          <a:p>
            <a:pPr marL="285750" indent="-285750">
              <a:lnSpc>
                <a:spcPct val="150000"/>
              </a:lnSpc>
              <a:buFont typeface="Arial" panose="020B0604020202020204" pitchFamily="34" charset="0"/>
              <a:buChar char="•"/>
            </a:pPr>
            <a:r>
              <a:rPr lang="en-US" dirty="0"/>
              <a:t>Sensitive files from organizations using Accellion’s FTA were accessed.</a:t>
            </a:r>
          </a:p>
          <a:p>
            <a:pPr marL="285750" indent="-285750">
              <a:lnSpc>
                <a:spcPct val="150000"/>
              </a:lnSpc>
              <a:buFont typeface="Arial" panose="020B0604020202020204" pitchFamily="34" charset="0"/>
              <a:buChar char="•"/>
            </a:pPr>
            <a:r>
              <a:rPr lang="en-US" dirty="0"/>
              <a:t>Victims included universities, banks, government agencies, and large enterprises.</a:t>
            </a:r>
          </a:p>
          <a:p>
            <a:pPr marL="285750" indent="-285750">
              <a:lnSpc>
                <a:spcPct val="150000"/>
              </a:lnSpc>
              <a:buFont typeface="Arial" panose="020B0604020202020204" pitchFamily="34" charset="0"/>
              <a:buChar char="•"/>
            </a:pPr>
            <a:r>
              <a:rPr lang="en-US" dirty="0"/>
              <a:t>Stolen data was later used for </a:t>
            </a:r>
            <a:r>
              <a:rPr lang="en-US" b="1" dirty="0"/>
              <a:t>extortion and ransom attempts</a:t>
            </a:r>
            <a:r>
              <a:rPr lang="en-US" dirty="0"/>
              <a:t> by the attacker group.</a:t>
            </a:r>
          </a:p>
          <a:p>
            <a:pPr>
              <a:lnSpc>
                <a:spcPct val="150000"/>
              </a:lnSpc>
              <a:buNone/>
            </a:pPr>
            <a:r>
              <a:rPr lang="en-US" b="1" dirty="0"/>
              <a:t>Root Cause:</a:t>
            </a:r>
            <a:endParaRPr lang="en-US" dirty="0"/>
          </a:p>
          <a:p>
            <a:pPr marL="285750" indent="-285750">
              <a:lnSpc>
                <a:spcPct val="150000"/>
              </a:lnSpc>
              <a:buFont typeface="Arial" panose="020B0604020202020204" pitchFamily="34" charset="0"/>
              <a:buChar char="•"/>
            </a:pPr>
            <a:r>
              <a:rPr lang="en-US" dirty="0"/>
              <a:t>The FTA system was over 20 years old and had outdated architecture.</a:t>
            </a:r>
          </a:p>
          <a:p>
            <a:pPr marL="285750" indent="-285750">
              <a:lnSpc>
                <a:spcPct val="150000"/>
              </a:lnSpc>
              <a:buFont typeface="Arial" panose="020B0604020202020204" pitchFamily="34" charset="0"/>
              <a:buChar char="•"/>
            </a:pPr>
            <a:r>
              <a:rPr lang="en-US" dirty="0"/>
              <a:t>Multiple unknown vulnerabilities were exploited before patches were released.</a:t>
            </a:r>
          </a:p>
          <a:p>
            <a:pPr>
              <a:lnSpc>
                <a:spcPct val="150000"/>
              </a:lnSpc>
              <a:buNone/>
            </a:pPr>
            <a:r>
              <a:rPr lang="en-US" b="1" dirty="0"/>
              <a:t>Lesson:</a:t>
            </a:r>
            <a:br>
              <a:rPr lang="en-US" dirty="0"/>
            </a:br>
            <a:r>
              <a:rPr lang="en-US" dirty="0"/>
              <a:t>Organizations should migrate away from </a:t>
            </a:r>
            <a:r>
              <a:rPr lang="en-US" i="1" dirty="0"/>
              <a:t>unsupported legacy systems</a:t>
            </a:r>
            <a:r>
              <a:rPr lang="en-US" dirty="0"/>
              <a:t> and adopt modern file-sharing solutions with active security updates.</a:t>
            </a:r>
          </a:p>
        </p:txBody>
      </p:sp>
    </p:spTree>
    <p:extLst>
      <p:ext uri="{BB962C8B-B14F-4D97-AF65-F5344CB8AC3E}">
        <p14:creationId xmlns:p14="http://schemas.microsoft.com/office/powerpoint/2010/main" val="17979721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22748FC-9EA2-8F6D-8418-8E7FA23003A4}"/>
              </a:ext>
            </a:extLst>
          </p:cNvPr>
          <p:cNvSpPr txBox="1"/>
          <p:nvPr/>
        </p:nvSpPr>
        <p:spPr>
          <a:xfrm>
            <a:off x="816078" y="587309"/>
            <a:ext cx="10028903" cy="6270691"/>
          </a:xfrm>
          <a:prstGeom prst="rect">
            <a:avLst/>
          </a:prstGeom>
          <a:noFill/>
        </p:spPr>
        <p:txBody>
          <a:bodyPr wrap="square">
            <a:spAutoFit/>
          </a:bodyPr>
          <a:lstStyle/>
          <a:p>
            <a:pPr>
              <a:lnSpc>
                <a:spcPct val="150000"/>
              </a:lnSpc>
              <a:buNone/>
            </a:pPr>
            <a:r>
              <a:rPr lang="en-US" b="1" dirty="0"/>
              <a:t>2. Epic Games Attack (Fortnite – 2019)</a:t>
            </a:r>
          </a:p>
          <a:p>
            <a:pPr>
              <a:lnSpc>
                <a:spcPct val="150000"/>
              </a:lnSpc>
              <a:buNone/>
            </a:pPr>
            <a:r>
              <a:rPr lang="en-US" b="1" dirty="0"/>
              <a:t>What happened:</a:t>
            </a:r>
            <a:br>
              <a:rPr lang="en-US" dirty="0"/>
            </a:br>
            <a:r>
              <a:rPr lang="en-US" dirty="0"/>
              <a:t>Epic Games, the creator of Fortnite, experienced a vulnerability in their authentication system. Attackers could potentially hijack Fortnite accounts by tricking users into clicking malicious links.</a:t>
            </a:r>
          </a:p>
          <a:p>
            <a:pPr>
              <a:lnSpc>
                <a:spcPct val="150000"/>
              </a:lnSpc>
              <a:buNone/>
            </a:pPr>
            <a:r>
              <a:rPr lang="en-US" b="1" dirty="0"/>
              <a:t>Impact (in general terms):</a:t>
            </a:r>
            <a:endParaRPr lang="en-US" dirty="0"/>
          </a:p>
          <a:p>
            <a:pPr marL="285750" indent="-285750">
              <a:lnSpc>
                <a:spcPct val="150000"/>
              </a:lnSpc>
              <a:buFont typeface="Arial" panose="020B0604020202020204" pitchFamily="34" charset="0"/>
              <a:buChar char="•"/>
            </a:pPr>
            <a:r>
              <a:rPr lang="en-US" dirty="0"/>
              <a:t>Unauthorized access to user accounts</a:t>
            </a:r>
          </a:p>
          <a:p>
            <a:pPr marL="285750" indent="-285750">
              <a:lnSpc>
                <a:spcPct val="150000"/>
              </a:lnSpc>
              <a:buFont typeface="Arial" panose="020B0604020202020204" pitchFamily="34" charset="0"/>
              <a:buChar char="•"/>
            </a:pPr>
            <a:r>
              <a:rPr lang="en-US" dirty="0"/>
              <a:t>Possible access to in-game purchases and personal information</a:t>
            </a:r>
          </a:p>
          <a:p>
            <a:pPr marL="285750" indent="-285750">
              <a:lnSpc>
                <a:spcPct val="150000"/>
              </a:lnSpc>
              <a:buFont typeface="Arial" panose="020B0604020202020204" pitchFamily="34" charset="0"/>
              <a:buChar char="•"/>
            </a:pPr>
            <a:r>
              <a:rPr lang="en-US" dirty="0"/>
              <a:t>Public concern over player privacy and security</a:t>
            </a:r>
          </a:p>
          <a:p>
            <a:pPr>
              <a:lnSpc>
                <a:spcPct val="150000"/>
              </a:lnSpc>
              <a:buNone/>
            </a:pPr>
            <a:r>
              <a:rPr lang="en-US" b="1" dirty="0"/>
              <a:t>Cause:</a:t>
            </a:r>
            <a:endParaRPr lang="en-US" dirty="0"/>
          </a:p>
          <a:p>
            <a:pPr marL="285750" indent="-285750">
              <a:lnSpc>
                <a:spcPct val="150000"/>
              </a:lnSpc>
              <a:buFont typeface="Arial" panose="020B0604020202020204" pitchFamily="34" charset="0"/>
              <a:buChar char="•"/>
            </a:pPr>
            <a:r>
              <a:rPr lang="en-US" dirty="0"/>
              <a:t>A flaw in the </a:t>
            </a:r>
            <a:r>
              <a:rPr lang="en-US" b="1" dirty="0"/>
              <a:t>OAuth token-based login flow</a:t>
            </a:r>
            <a:r>
              <a:rPr lang="en-US" dirty="0"/>
              <a:t> triggered through third-party logins.</a:t>
            </a:r>
          </a:p>
          <a:p>
            <a:pPr marL="285750" indent="-285750">
              <a:lnSpc>
                <a:spcPct val="150000"/>
              </a:lnSpc>
              <a:buFont typeface="Arial" panose="020B0604020202020204" pitchFamily="34" charset="0"/>
              <a:buChar char="•"/>
            </a:pPr>
            <a:r>
              <a:rPr lang="en-US" dirty="0"/>
              <a:t>This allowed attackers to reuse login tokens under certain conditions.</a:t>
            </a:r>
          </a:p>
          <a:p>
            <a:pPr>
              <a:lnSpc>
                <a:spcPct val="150000"/>
              </a:lnSpc>
              <a:buNone/>
            </a:pPr>
            <a:r>
              <a:rPr lang="en-US" b="1" dirty="0"/>
              <a:t>Lesson:</a:t>
            </a:r>
            <a:br>
              <a:rPr lang="en-US" dirty="0"/>
            </a:br>
            <a:r>
              <a:rPr lang="en-US" dirty="0"/>
              <a:t>Web applications must validate authentication tokens securely, especially when integrating with external platforms like Google, Xbox, Facebook, etc.</a:t>
            </a:r>
          </a:p>
        </p:txBody>
      </p:sp>
    </p:spTree>
    <p:extLst>
      <p:ext uri="{BB962C8B-B14F-4D97-AF65-F5344CB8AC3E}">
        <p14:creationId xmlns:p14="http://schemas.microsoft.com/office/powerpoint/2010/main" val="3654157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8A9F710-8167-5026-864C-8098CF51F186}"/>
              </a:ext>
            </a:extLst>
          </p:cNvPr>
          <p:cNvSpPr txBox="1"/>
          <p:nvPr/>
        </p:nvSpPr>
        <p:spPr>
          <a:xfrm>
            <a:off x="324465" y="889843"/>
            <a:ext cx="10648335" cy="5632311"/>
          </a:xfrm>
          <a:prstGeom prst="rect">
            <a:avLst/>
          </a:prstGeom>
          <a:noFill/>
        </p:spPr>
        <p:txBody>
          <a:bodyPr wrap="square">
            <a:spAutoFit/>
          </a:bodyPr>
          <a:lstStyle/>
          <a:p>
            <a:pPr>
              <a:lnSpc>
                <a:spcPct val="150000"/>
              </a:lnSpc>
              <a:buNone/>
            </a:pPr>
            <a:r>
              <a:rPr lang="en-US" b="1" dirty="0"/>
              <a:t>3. Kaseya Attack (2021 – REvil Ransomware)</a:t>
            </a:r>
          </a:p>
          <a:p>
            <a:pPr>
              <a:lnSpc>
                <a:spcPct val="150000"/>
              </a:lnSpc>
              <a:buNone/>
            </a:pPr>
            <a:r>
              <a:rPr lang="en-US" b="1" dirty="0"/>
              <a:t>What happened:</a:t>
            </a:r>
            <a:br>
              <a:rPr lang="en-US" dirty="0"/>
            </a:br>
            <a:r>
              <a:rPr lang="en-US" dirty="0"/>
              <a:t>The Kaseya VSA (Virtual System Administrator) platform — used for remote monitoring and management — was attacked.</a:t>
            </a:r>
            <a:br>
              <a:rPr lang="en-US" dirty="0"/>
            </a:br>
            <a:r>
              <a:rPr lang="en-US" dirty="0"/>
              <a:t>A supply-chain-style ransomware attack was launched using a vulnerability in on-premise Kaseya servers.</a:t>
            </a:r>
          </a:p>
          <a:p>
            <a:pPr>
              <a:buNone/>
            </a:pPr>
            <a:r>
              <a:rPr lang="en-US" b="1" dirty="0"/>
              <a:t>Impact:</a:t>
            </a:r>
            <a:endParaRPr lang="en-US" dirty="0"/>
          </a:p>
          <a:p>
            <a:pPr marL="285750" indent="-285750">
              <a:buFont typeface="Arial" panose="020B0604020202020204" pitchFamily="34" charset="0"/>
              <a:buChar char="•"/>
            </a:pPr>
            <a:r>
              <a:rPr lang="en-US" dirty="0"/>
              <a:t>Around </a:t>
            </a:r>
            <a:r>
              <a:rPr lang="en-US" b="1" dirty="0"/>
              <a:t>1,500 downstream businesses</a:t>
            </a:r>
            <a:r>
              <a:rPr lang="en-US" dirty="0"/>
              <a:t> were affected through Managed Service Providers (MSPs).</a:t>
            </a:r>
          </a:p>
          <a:p>
            <a:pPr marL="285750" indent="-285750">
              <a:buFont typeface="Arial" panose="020B0604020202020204" pitchFamily="34" charset="0"/>
              <a:buChar char="•"/>
            </a:pPr>
            <a:r>
              <a:rPr lang="en-US" dirty="0"/>
              <a:t>REvil ransomware encrypted systems of multiple organizations.</a:t>
            </a:r>
          </a:p>
          <a:p>
            <a:pPr marL="285750" indent="-285750">
              <a:buFont typeface="Arial" panose="020B0604020202020204" pitchFamily="34" charset="0"/>
              <a:buChar char="•"/>
            </a:pPr>
            <a:r>
              <a:rPr lang="en-US" dirty="0"/>
              <a:t>One of the largest ransomware incidents in history.</a:t>
            </a:r>
          </a:p>
          <a:p>
            <a:pPr>
              <a:buNone/>
            </a:pPr>
            <a:r>
              <a:rPr lang="en-US" b="1" dirty="0"/>
              <a:t>Cause:</a:t>
            </a:r>
            <a:endParaRPr lang="en-US" dirty="0"/>
          </a:p>
          <a:p>
            <a:pPr marL="285750" indent="-285750">
              <a:buFont typeface="Arial" panose="020B0604020202020204" pitchFamily="34" charset="0"/>
              <a:buChar char="•"/>
            </a:pPr>
            <a:r>
              <a:rPr lang="en-US" dirty="0"/>
              <a:t>Attackers exploited a </a:t>
            </a:r>
            <a:r>
              <a:rPr lang="en-US" b="1" dirty="0"/>
              <a:t>zero-day flaw</a:t>
            </a:r>
            <a:r>
              <a:rPr lang="en-US" dirty="0"/>
              <a:t> in Kaseya VSA to push malicious updates.</a:t>
            </a:r>
          </a:p>
          <a:p>
            <a:pPr marL="285750" indent="-285750">
              <a:buFont typeface="Arial" panose="020B0604020202020204" pitchFamily="34" charset="0"/>
              <a:buChar char="•"/>
            </a:pPr>
            <a:r>
              <a:rPr lang="en-US" dirty="0"/>
              <a:t>This gave them the ability to deploy ransomware across connected networks.</a:t>
            </a:r>
          </a:p>
          <a:p>
            <a:pPr>
              <a:buNone/>
            </a:pPr>
            <a:r>
              <a:rPr lang="en-US" b="1" dirty="0"/>
              <a:t>Lesson:</a:t>
            </a:r>
            <a:br>
              <a:rPr lang="en-US" dirty="0"/>
            </a:br>
            <a:r>
              <a:rPr lang="en-US" dirty="0"/>
              <a:t>Supply-chain vulnerabilities can have massive cascading effects.</a:t>
            </a:r>
            <a:br>
              <a:rPr lang="en-US" dirty="0"/>
            </a:br>
            <a:r>
              <a:rPr lang="en-US" dirty="0"/>
              <a:t>Platforms used by thousands must have strong patching, monitoring, and zero-trust security.</a:t>
            </a:r>
          </a:p>
        </p:txBody>
      </p:sp>
    </p:spTree>
    <p:extLst>
      <p:ext uri="{BB962C8B-B14F-4D97-AF65-F5344CB8AC3E}">
        <p14:creationId xmlns:p14="http://schemas.microsoft.com/office/powerpoint/2010/main" val="3558953054"/>
      </p:ext>
    </p:extLst>
  </p:cSld>
  <p:clrMapOvr>
    <a:masterClrMapping/>
  </p:clrMapOvr>
</p:sld>
</file>

<file path=ppt/theme/theme1.xml><?xml version="1.0" encoding="utf-8"?>
<a:theme xmlns:a="http://schemas.openxmlformats.org/drawingml/2006/main" name="View">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1">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AE8E41EB-0246-4501-9CEE-F87651908517}">
  <we:reference id="wa200006067" version="1.0.0.9" store="en-US" storeType="OMEX"/>
  <we:alternateReferences>
    <we:reference id="wa200006067" version="1.0.0.9" store="" storeType="OMEX"/>
  </we:alternateReferences>
  <we:properties/>
  <we:bindings/>
  <we:snapshot xmlns:r="http://schemas.openxmlformats.org/officeDocument/2006/relationships"/>
  <we:extLst>
    <a:ext xmlns:a="http://schemas.openxmlformats.org/drawingml/2006/main" uri="{0858819E-0033-43BF-8937-05EC82904868}">
      <we:backgroundApp state="1" runtimeId=""/>
    </a:ext>
  </we:extLst>
</we:webextension>
</file>

<file path=docProps/app.xml><?xml version="1.0" encoding="utf-8"?>
<Properties xmlns="http://schemas.openxmlformats.org/officeDocument/2006/extended-properties" xmlns:vt="http://schemas.openxmlformats.org/officeDocument/2006/docPropsVTypes">
  <Template>View</Template>
  <TotalTime>11990</TotalTime>
  <Words>2448</Words>
  <Application>Microsoft Office PowerPoint</Application>
  <PresentationFormat>Widescreen</PresentationFormat>
  <Paragraphs>124</Paragraphs>
  <Slides>23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Aptos</vt:lpstr>
      <vt:lpstr>Arial</vt:lpstr>
      <vt:lpstr>Century Schoolbook</vt:lpstr>
      <vt:lpstr>Wingdings 2</vt:lpstr>
      <vt:lpst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Yeshashwini Bhandari</dc:creator>
  <cp:lastModifiedBy>YESHASHWINI BHANDARI KR</cp:lastModifiedBy>
  <cp:revision>19</cp:revision>
  <dcterms:created xsi:type="dcterms:W3CDTF">2025-10-16T03:40:19Z</dcterms:created>
  <dcterms:modified xsi:type="dcterms:W3CDTF">2025-12-12T00:40:20Z</dcterms:modified>
</cp:coreProperties>
</file>