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6" r:id="rId3"/>
    <p:sldId id="266" r:id="rId4"/>
    <p:sldId id="264" r:id="rId5"/>
    <p:sldId id="258" r:id="rId6"/>
    <p:sldId id="259" r:id="rId7"/>
    <p:sldId id="260" r:id="rId8"/>
    <p:sldId id="261" r:id="rId9"/>
    <p:sldId id="262" r:id="rId10"/>
    <p:sldId id="267" r:id="rId11"/>
    <p:sldId id="268" r:id="rId12"/>
    <p:sldId id="269" r:id="rId13"/>
    <p:sldId id="270" r:id="rId14"/>
    <p:sldId id="274" r:id="rId15"/>
    <p:sldId id="271" r:id="rId16"/>
    <p:sldId id="272" r:id="rId17"/>
    <p:sldId id="273" r:id="rId18"/>
    <p:sldId id="275"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62966-5613-DA58-D7C2-6FB30A6C065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7927D6FB-07D4-EAB0-8EF0-E104C4BF8E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ECB0EF88-BD02-A81E-1B89-2B0DBA221B29}"/>
              </a:ext>
            </a:extLst>
          </p:cNvPr>
          <p:cNvSpPr>
            <a:spLocks noGrp="1"/>
          </p:cNvSpPr>
          <p:nvPr>
            <p:ph type="dt" sz="half" idx="10"/>
          </p:nvPr>
        </p:nvSpPr>
        <p:spPr/>
        <p:txBody>
          <a:bodyPr/>
          <a:lstStyle/>
          <a:p>
            <a:fld id="{6CC352FB-16C3-45D2-B90F-C9ED6A651EAE}" type="datetimeFigureOut">
              <a:rPr lang="en-IN" smtClean="0"/>
              <a:t>08-03-2026</a:t>
            </a:fld>
            <a:endParaRPr lang="en-IN"/>
          </a:p>
        </p:txBody>
      </p:sp>
      <p:sp>
        <p:nvSpPr>
          <p:cNvPr id="5" name="Footer Placeholder 4">
            <a:extLst>
              <a:ext uri="{FF2B5EF4-FFF2-40B4-BE49-F238E27FC236}">
                <a16:creationId xmlns:a16="http://schemas.microsoft.com/office/drawing/2014/main" id="{2510D5F5-792F-2466-9520-C1D787BA496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E421C61-18A6-870B-4CED-524E8F84C1CD}"/>
              </a:ext>
            </a:extLst>
          </p:cNvPr>
          <p:cNvSpPr>
            <a:spLocks noGrp="1"/>
          </p:cNvSpPr>
          <p:nvPr>
            <p:ph type="sldNum" sz="quarter" idx="12"/>
          </p:nvPr>
        </p:nvSpPr>
        <p:spPr/>
        <p:txBody>
          <a:bodyPr/>
          <a:lstStyle/>
          <a:p>
            <a:fld id="{A60EAF0F-90C3-4988-987B-1621DE5B68F2}" type="slidenum">
              <a:rPr lang="en-IN" smtClean="0"/>
              <a:t>‹#›</a:t>
            </a:fld>
            <a:endParaRPr lang="en-IN"/>
          </a:p>
        </p:txBody>
      </p:sp>
    </p:spTree>
    <p:extLst>
      <p:ext uri="{BB962C8B-B14F-4D97-AF65-F5344CB8AC3E}">
        <p14:creationId xmlns:p14="http://schemas.microsoft.com/office/powerpoint/2010/main" val="9429052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64A26-9216-2A48-F756-E6FB2CA9D445}"/>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2B73A249-92C3-4B90-66D5-8F552D43B57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6E342F8-3C06-F099-D74E-95936BEF4CAD}"/>
              </a:ext>
            </a:extLst>
          </p:cNvPr>
          <p:cNvSpPr>
            <a:spLocks noGrp="1"/>
          </p:cNvSpPr>
          <p:nvPr>
            <p:ph type="dt" sz="half" idx="10"/>
          </p:nvPr>
        </p:nvSpPr>
        <p:spPr/>
        <p:txBody>
          <a:bodyPr/>
          <a:lstStyle/>
          <a:p>
            <a:fld id="{6CC352FB-16C3-45D2-B90F-C9ED6A651EAE}" type="datetimeFigureOut">
              <a:rPr lang="en-IN" smtClean="0"/>
              <a:t>08-03-2026</a:t>
            </a:fld>
            <a:endParaRPr lang="en-IN"/>
          </a:p>
        </p:txBody>
      </p:sp>
      <p:sp>
        <p:nvSpPr>
          <p:cNvPr id="5" name="Footer Placeholder 4">
            <a:extLst>
              <a:ext uri="{FF2B5EF4-FFF2-40B4-BE49-F238E27FC236}">
                <a16:creationId xmlns:a16="http://schemas.microsoft.com/office/drawing/2014/main" id="{98872720-DD88-4446-CAD9-8F0EBB7B5B3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00B80F81-39CD-1D3F-3D39-AE1A4242013A}"/>
              </a:ext>
            </a:extLst>
          </p:cNvPr>
          <p:cNvSpPr>
            <a:spLocks noGrp="1"/>
          </p:cNvSpPr>
          <p:nvPr>
            <p:ph type="sldNum" sz="quarter" idx="12"/>
          </p:nvPr>
        </p:nvSpPr>
        <p:spPr/>
        <p:txBody>
          <a:bodyPr/>
          <a:lstStyle/>
          <a:p>
            <a:fld id="{A60EAF0F-90C3-4988-987B-1621DE5B68F2}" type="slidenum">
              <a:rPr lang="en-IN" smtClean="0"/>
              <a:t>‹#›</a:t>
            </a:fld>
            <a:endParaRPr lang="en-IN"/>
          </a:p>
        </p:txBody>
      </p:sp>
    </p:spTree>
    <p:extLst>
      <p:ext uri="{BB962C8B-B14F-4D97-AF65-F5344CB8AC3E}">
        <p14:creationId xmlns:p14="http://schemas.microsoft.com/office/powerpoint/2010/main" val="2128337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AE1E7BA-28DA-6441-84D8-76CF0CA6018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28CA0873-55D2-5DF6-0CD4-CC7FCAF28F2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BB2ED13-2FA3-9983-523C-88E0C28E91F1}"/>
              </a:ext>
            </a:extLst>
          </p:cNvPr>
          <p:cNvSpPr>
            <a:spLocks noGrp="1"/>
          </p:cNvSpPr>
          <p:nvPr>
            <p:ph type="dt" sz="half" idx="10"/>
          </p:nvPr>
        </p:nvSpPr>
        <p:spPr/>
        <p:txBody>
          <a:bodyPr/>
          <a:lstStyle/>
          <a:p>
            <a:fld id="{6CC352FB-16C3-45D2-B90F-C9ED6A651EAE}" type="datetimeFigureOut">
              <a:rPr lang="en-IN" smtClean="0"/>
              <a:t>08-03-2026</a:t>
            </a:fld>
            <a:endParaRPr lang="en-IN"/>
          </a:p>
        </p:txBody>
      </p:sp>
      <p:sp>
        <p:nvSpPr>
          <p:cNvPr id="5" name="Footer Placeholder 4">
            <a:extLst>
              <a:ext uri="{FF2B5EF4-FFF2-40B4-BE49-F238E27FC236}">
                <a16:creationId xmlns:a16="http://schemas.microsoft.com/office/drawing/2014/main" id="{E66C0A75-9B08-1A73-A457-2D49A05BC94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466BEC7-D6B4-CA09-B8E3-CE9253E2BFF1}"/>
              </a:ext>
            </a:extLst>
          </p:cNvPr>
          <p:cNvSpPr>
            <a:spLocks noGrp="1"/>
          </p:cNvSpPr>
          <p:nvPr>
            <p:ph type="sldNum" sz="quarter" idx="12"/>
          </p:nvPr>
        </p:nvSpPr>
        <p:spPr/>
        <p:txBody>
          <a:bodyPr/>
          <a:lstStyle/>
          <a:p>
            <a:fld id="{A60EAF0F-90C3-4988-987B-1621DE5B68F2}" type="slidenum">
              <a:rPr lang="en-IN" smtClean="0"/>
              <a:t>‹#›</a:t>
            </a:fld>
            <a:endParaRPr lang="en-IN"/>
          </a:p>
        </p:txBody>
      </p:sp>
    </p:spTree>
    <p:extLst>
      <p:ext uri="{BB962C8B-B14F-4D97-AF65-F5344CB8AC3E}">
        <p14:creationId xmlns:p14="http://schemas.microsoft.com/office/powerpoint/2010/main" val="1449247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84F4F-5486-DFB8-75C6-929D8F661C93}"/>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1C66BD26-EB98-D8CA-D94E-54B29E460B8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DB2DBB71-6B62-5B4B-B82C-93796898330B}"/>
              </a:ext>
            </a:extLst>
          </p:cNvPr>
          <p:cNvSpPr>
            <a:spLocks noGrp="1"/>
          </p:cNvSpPr>
          <p:nvPr>
            <p:ph type="dt" sz="half" idx="10"/>
          </p:nvPr>
        </p:nvSpPr>
        <p:spPr/>
        <p:txBody>
          <a:bodyPr/>
          <a:lstStyle/>
          <a:p>
            <a:fld id="{6CC352FB-16C3-45D2-B90F-C9ED6A651EAE}" type="datetimeFigureOut">
              <a:rPr lang="en-IN" smtClean="0"/>
              <a:t>08-03-2026</a:t>
            </a:fld>
            <a:endParaRPr lang="en-IN"/>
          </a:p>
        </p:txBody>
      </p:sp>
      <p:sp>
        <p:nvSpPr>
          <p:cNvPr id="5" name="Footer Placeholder 4">
            <a:extLst>
              <a:ext uri="{FF2B5EF4-FFF2-40B4-BE49-F238E27FC236}">
                <a16:creationId xmlns:a16="http://schemas.microsoft.com/office/drawing/2014/main" id="{D67B8891-F8D0-E50A-BCE3-BB678FA040C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268CDFB-035E-C39A-A7ED-E718361DDFA1}"/>
              </a:ext>
            </a:extLst>
          </p:cNvPr>
          <p:cNvSpPr>
            <a:spLocks noGrp="1"/>
          </p:cNvSpPr>
          <p:nvPr>
            <p:ph type="sldNum" sz="quarter" idx="12"/>
          </p:nvPr>
        </p:nvSpPr>
        <p:spPr/>
        <p:txBody>
          <a:bodyPr/>
          <a:lstStyle/>
          <a:p>
            <a:fld id="{A60EAF0F-90C3-4988-987B-1621DE5B68F2}" type="slidenum">
              <a:rPr lang="en-IN" smtClean="0"/>
              <a:t>‹#›</a:t>
            </a:fld>
            <a:endParaRPr lang="en-IN"/>
          </a:p>
        </p:txBody>
      </p:sp>
    </p:spTree>
    <p:extLst>
      <p:ext uri="{BB962C8B-B14F-4D97-AF65-F5344CB8AC3E}">
        <p14:creationId xmlns:p14="http://schemas.microsoft.com/office/powerpoint/2010/main" val="127064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FA713-9FDB-8BA5-32E2-5DCC2982B4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4C89A937-C87D-DDD9-229C-953FC343404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F9F049C-9F4C-E01D-987A-2F3C3435AEBC}"/>
              </a:ext>
            </a:extLst>
          </p:cNvPr>
          <p:cNvSpPr>
            <a:spLocks noGrp="1"/>
          </p:cNvSpPr>
          <p:nvPr>
            <p:ph type="dt" sz="half" idx="10"/>
          </p:nvPr>
        </p:nvSpPr>
        <p:spPr/>
        <p:txBody>
          <a:bodyPr/>
          <a:lstStyle/>
          <a:p>
            <a:fld id="{6CC352FB-16C3-45D2-B90F-C9ED6A651EAE}" type="datetimeFigureOut">
              <a:rPr lang="en-IN" smtClean="0"/>
              <a:t>08-03-2026</a:t>
            </a:fld>
            <a:endParaRPr lang="en-IN"/>
          </a:p>
        </p:txBody>
      </p:sp>
      <p:sp>
        <p:nvSpPr>
          <p:cNvPr id="5" name="Footer Placeholder 4">
            <a:extLst>
              <a:ext uri="{FF2B5EF4-FFF2-40B4-BE49-F238E27FC236}">
                <a16:creationId xmlns:a16="http://schemas.microsoft.com/office/drawing/2014/main" id="{46F5CCCC-215F-DDA2-85D1-8335C6C9BCE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CB5AB699-EF27-B7CC-7A7F-7B8580234703}"/>
              </a:ext>
            </a:extLst>
          </p:cNvPr>
          <p:cNvSpPr>
            <a:spLocks noGrp="1"/>
          </p:cNvSpPr>
          <p:nvPr>
            <p:ph type="sldNum" sz="quarter" idx="12"/>
          </p:nvPr>
        </p:nvSpPr>
        <p:spPr/>
        <p:txBody>
          <a:bodyPr/>
          <a:lstStyle/>
          <a:p>
            <a:fld id="{A60EAF0F-90C3-4988-987B-1621DE5B68F2}" type="slidenum">
              <a:rPr lang="en-IN" smtClean="0"/>
              <a:t>‹#›</a:t>
            </a:fld>
            <a:endParaRPr lang="en-IN"/>
          </a:p>
        </p:txBody>
      </p:sp>
    </p:spTree>
    <p:extLst>
      <p:ext uri="{BB962C8B-B14F-4D97-AF65-F5344CB8AC3E}">
        <p14:creationId xmlns:p14="http://schemas.microsoft.com/office/powerpoint/2010/main" val="25244200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F9A95-4D5A-FC6C-102B-D08041E63DAD}"/>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1B36EA67-D89B-8955-7AE6-B5504D24546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52724858-AC46-7B82-4ED7-59C99ABE775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8784E85F-DE9F-DAFE-A187-75F9079B6DE0}"/>
              </a:ext>
            </a:extLst>
          </p:cNvPr>
          <p:cNvSpPr>
            <a:spLocks noGrp="1"/>
          </p:cNvSpPr>
          <p:nvPr>
            <p:ph type="dt" sz="half" idx="10"/>
          </p:nvPr>
        </p:nvSpPr>
        <p:spPr/>
        <p:txBody>
          <a:bodyPr/>
          <a:lstStyle/>
          <a:p>
            <a:fld id="{6CC352FB-16C3-45D2-B90F-C9ED6A651EAE}" type="datetimeFigureOut">
              <a:rPr lang="en-IN" smtClean="0"/>
              <a:t>08-03-2026</a:t>
            </a:fld>
            <a:endParaRPr lang="en-IN"/>
          </a:p>
        </p:txBody>
      </p:sp>
      <p:sp>
        <p:nvSpPr>
          <p:cNvPr id="6" name="Footer Placeholder 5">
            <a:extLst>
              <a:ext uri="{FF2B5EF4-FFF2-40B4-BE49-F238E27FC236}">
                <a16:creationId xmlns:a16="http://schemas.microsoft.com/office/drawing/2014/main" id="{D6BCF8ED-8656-129F-FB05-3ABB530654F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8899C34-76E2-68C4-BF76-FE866B7E86F2}"/>
              </a:ext>
            </a:extLst>
          </p:cNvPr>
          <p:cNvSpPr>
            <a:spLocks noGrp="1"/>
          </p:cNvSpPr>
          <p:nvPr>
            <p:ph type="sldNum" sz="quarter" idx="12"/>
          </p:nvPr>
        </p:nvSpPr>
        <p:spPr/>
        <p:txBody>
          <a:bodyPr/>
          <a:lstStyle/>
          <a:p>
            <a:fld id="{A60EAF0F-90C3-4988-987B-1621DE5B68F2}" type="slidenum">
              <a:rPr lang="en-IN" smtClean="0"/>
              <a:t>‹#›</a:t>
            </a:fld>
            <a:endParaRPr lang="en-IN"/>
          </a:p>
        </p:txBody>
      </p:sp>
    </p:spTree>
    <p:extLst>
      <p:ext uri="{BB962C8B-B14F-4D97-AF65-F5344CB8AC3E}">
        <p14:creationId xmlns:p14="http://schemas.microsoft.com/office/powerpoint/2010/main" val="20701475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D578F-B60E-1BD2-E24E-312E6BA0468E}"/>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F7BBDB9B-A387-EDDE-AB29-6E5AC32E696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CB68B23-4882-9487-574C-ECA44EB1634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441919A2-E2D5-433B-5A0E-178DEAF0D64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D04A3E6-403D-C47C-D64E-81E37123178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79915308-45C9-1BAF-6AD6-3D213B6B1137}"/>
              </a:ext>
            </a:extLst>
          </p:cNvPr>
          <p:cNvSpPr>
            <a:spLocks noGrp="1"/>
          </p:cNvSpPr>
          <p:nvPr>
            <p:ph type="dt" sz="half" idx="10"/>
          </p:nvPr>
        </p:nvSpPr>
        <p:spPr/>
        <p:txBody>
          <a:bodyPr/>
          <a:lstStyle/>
          <a:p>
            <a:fld id="{6CC352FB-16C3-45D2-B90F-C9ED6A651EAE}" type="datetimeFigureOut">
              <a:rPr lang="en-IN" smtClean="0"/>
              <a:t>08-03-2026</a:t>
            </a:fld>
            <a:endParaRPr lang="en-IN"/>
          </a:p>
        </p:txBody>
      </p:sp>
      <p:sp>
        <p:nvSpPr>
          <p:cNvPr id="8" name="Footer Placeholder 7">
            <a:extLst>
              <a:ext uri="{FF2B5EF4-FFF2-40B4-BE49-F238E27FC236}">
                <a16:creationId xmlns:a16="http://schemas.microsoft.com/office/drawing/2014/main" id="{255FE647-DF43-CCE1-25E1-40A0F42C2CC3}"/>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9CBC6ED5-2B26-E511-7586-60EA25103414}"/>
              </a:ext>
            </a:extLst>
          </p:cNvPr>
          <p:cNvSpPr>
            <a:spLocks noGrp="1"/>
          </p:cNvSpPr>
          <p:nvPr>
            <p:ph type="sldNum" sz="quarter" idx="12"/>
          </p:nvPr>
        </p:nvSpPr>
        <p:spPr/>
        <p:txBody>
          <a:bodyPr/>
          <a:lstStyle/>
          <a:p>
            <a:fld id="{A60EAF0F-90C3-4988-987B-1621DE5B68F2}" type="slidenum">
              <a:rPr lang="en-IN" smtClean="0"/>
              <a:t>‹#›</a:t>
            </a:fld>
            <a:endParaRPr lang="en-IN"/>
          </a:p>
        </p:txBody>
      </p:sp>
    </p:spTree>
    <p:extLst>
      <p:ext uri="{BB962C8B-B14F-4D97-AF65-F5344CB8AC3E}">
        <p14:creationId xmlns:p14="http://schemas.microsoft.com/office/powerpoint/2010/main" val="4044997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77334-9743-9B03-97EA-AE74F5C8D3C0}"/>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C8D77CE2-6954-B3F6-EDEA-FA54D4343404}"/>
              </a:ext>
            </a:extLst>
          </p:cNvPr>
          <p:cNvSpPr>
            <a:spLocks noGrp="1"/>
          </p:cNvSpPr>
          <p:nvPr>
            <p:ph type="dt" sz="half" idx="10"/>
          </p:nvPr>
        </p:nvSpPr>
        <p:spPr/>
        <p:txBody>
          <a:bodyPr/>
          <a:lstStyle/>
          <a:p>
            <a:fld id="{6CC352FB-16C3-45D2-B90F-C9ED6A651EAE}" type="datetimeFigureOut">
              <a:rPr lang="en-IN" smtClean="0"/>
              <a:t>08-03-2026</a:t>
            </a:fld>
            <a:endParaRPr lang="en-IN"/>
          </a:p>
        </p:txBody>
      </p:sp>
      <p:sp>
        <p:nvSpPr>
          <p:cNvPr id="4" name="Footer Placeholder 3">
            <a:extLst>
              <a:ext uri="{FF2B5EF4-FFF2-40B4-BE49-F238E27FC236}">
                <a16:creationId xmlns:a16="http://schemas.microsoft.com/office/drawing/2014/main" id="{454EB5D0-86F0-D111-E75F-507AD9BBEEF8}"/>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BE877823-193D-ECE7-A2E1-726CEF493549}"/>
              </a:ext>
            </a:extLst>
          </p:cNvPr>
          <p:cNvSpPr>
            <a:spLocks noGrp="1"/>
          </p:cNvSpPr>
          <p:nvPr>
            <p:ph type="sldNum" sz="quarter" idx="12"/>
          </p:nvPr>
        </p:nvSpPr>
        <p:spPr/>
        <p:txBody>
          <a:bodyPr/>
          <a:lstStyle/>
          <a:p>
            <a:fld id="{A60EAF0F-90C3-4988-987B-1621DE5B68F2}" type="slidenum">
              <a:rPr lang="en-IN" smtClean="0"/>
              <a:t>‹#›</a:t>
            </a:fld>
            <a:endParaRPr lang="en-IN"/>
          </a:p>
        </p:txBody>
      </p:sp>
    </p:spTree>
    <p:extLst>
      <p:ext uri="{BB962C8B-B14F-4D97-AF65-F5344CB8AC3E}">
        <p14:creationId xmlns:p14="http://schemas.microsoft.com/office/powerpoint/2010/main" val="2843644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6992AE8-DD24-53C7-54CF-AA568B7E1A9B}"/>
              </a:ext>
            </a:extLst>
          </p:cNvPr>
          <p:cNvSpPr>
            <a:spLocks noGrp="1"/>
          </p:cNvSpPr>
          <p:nvPr>
            <p:ph type="dt" sz="half" idx="10"/>
          </p:nvPr>
        </p:nvSpPr>
        <p:spPr/>
        <p:txBody>
          <a:bodyPr/>
          <a:lstStyle/>
          <a:p>
            <a:fld id="{6CC352FB-16C3-45D2-B90F-C9ED6A651EAE}" type="datetimeFigureOut">
              <a:rPr lang="en-IN" smtClean="0"/>
              <a:t>08-03-2026</a:t>
            </a:fld>
            <a:endParaRPr lang="en-IN"/>
          </a:p>
        </p:txBody>
      </p:sp>
      <p:sp>
        <p:nvSpPr>
          <p:cNvPr id="3" name="Footer Placeholder 2">
            <a:extLst>
              <a:ext uri="{FF2B5EF4-FFF2-40B4-BE49-F238E27FC236}">
                <a16:creationId xmlns:a16="http://schemas.microsoft.com/office/drawing/2014/main" id="{CD239809-D573-F1D1-2936-F590C21D4510}"/>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B31745B7-8F13-CA03-6BFF-39D51432923B}"/>
              </a:ext>
            </a:extLst>
          </p:cNvPr>
          <p:cNvSpPr>
            <a:spLocks noGrp="1"/>
          </p:cNvSpPr>
          <p:nvPr>
            <p:ph type="sldNum" sz="quarter" idx="12"/>
          </p:nvPr>
        </p:nvSpPr>
        <p:spPr/>
        <p:txBody>
          <a:bodyPr/>
          <a:lstStyle/>
          <a:p>
            <a:fld id="{A60EAF0F-90C3-4988-987B-1621DE5B68F2}" type="slidenum">
              <a:rPr lang="en-IN" smtClean="0"/>
              <a:t>‹#›</a:t>
            </a:fld>
            <a:endParaRPr lang="en-IN"/>
          </a:p>
        </p:txBody>
      </p:sp>
    </p:spTree>
    <p:extLst>
      <p:ext uri="{BB962C8B-B14F-4D97-AF65-F5344CB8AC3E}">
        <p14:creationId xmlns:p14="http://schemas.microsoft.com/office/powerpoint/2010/main" val="1219919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A04A1-307A-88A9-52CF-5AF97E746D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2DDCA554-6BAC-DEE6-3C3A-5A015BBB7A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C50959F7-4D45-CA2C-55FE-1AEE324F4F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AF3E781-C6F6-348A-A8D0-AAAEC85AEB09}"/>
              </a:ext>
            </a:extLst>
          </p:cNvPr>
          <p:cNvSpPr>
            <a:spLocks noGrp="1"/>
          </p:cNvSpPr>
          <p:nvPr>
            <p:ph type="dt" sz="half" idx="10"/>
          </p:nvPr>
        </p:nvSpPr>
        <p:spPr/>
        <p:txBody>
          <a:bodyPr/>
          <a:lstStyle/>
          <a:p>
            <a:fld id="{6CC352FB-16C3-45D2-B90F-C9ED6A651EAE}" type="datetimeFigureOut">
              <a:rPr lang="en-IN" smtClean="0"/>
              <a:t>08-03-2026</a:t>
            </a:fld>
            <a:endParaRPr lang="en-IN"/>
          </a:p>
        </p:txBody>
      </p:sp>
      <p:sp>
        <p:nvSpPr>
          <p:cNvPr id="6" name="Footer Placeholder 5">
            <a:extLst>
              <a:ext uri="{FF2B5EF4-FFF2-40B4-BE49-F238E27FC236}">
                <a16:creationId xmlns:a16="http://schemas.microsoft.com/office/drawing/2014/main" id="{B605EF3A-E746-C4CB-88C3-0156B4FF227B}"/>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DA195A07-557B-C723-DDBB-2E8393C0ABFE}"/>
              </a:ext>
            </a:extLst>
          </p:cNvPr>
          <p:cNvSpPr>
            <a:spLocks noGrp="1"/>
          </p:cNvSpPr>
          <p:nvPr>
            <p:ph type="sldNum" sz="quarter" idx="12"/>
          </p:nvPr>
        </p:nvSpPr>
        <p:spPr/>
        <p:txBody>
          <a:bodyPr/>
          <a:lstStyle/>
          <a:p>
            <a:fld id="{A60EAF0F-90C3-4988-987B-1621DE5B68F2}" type="slidenum">
              <a:rPr lang="en-IN" smtClean="0"/>
              <a:t>‹#›</a:t>
            </a:fld>
            <a:endParaRPr lang="en-IN"/>
          </a:p>
        </p:txBody>
      </p:sp>
    </p:spTree>
    <p:extLst>
      <p:ext uri="{BB962C8B-B14F-4D97-AF65-F5344CB8AC3E}">
        <p14:creationId xmlns:p14="http://schemas.microsoft.com/office/powerpoint/2010/main" val="35078305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9EE05-587D-3523-93F4-99B807469B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6266BB90-924A-E8AE-92A3-A9EF52C2C9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387B5E62-7EB1-6DA0-464E-056527E6A1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5A0BE0-05F4-CB0D-C5E9-80D9E1E037DD}"/>
              </a:ext>
            </a:extLst>
          </p:cNvPr>
          <p:cNvSpPr>
            <a:spLocks noGrp="1"/>
          </p:cNvSpPr>
          <p:nvPr>
            <p:ph type="dt" sz="half" idx="10"/>
          </p:nvPr>
        </p:nvSpPr>
        <p:spPr/>
        <p:txBody>
          <a:bodyPr/>
          <a:lstStyle/>
          <a:p>
            <a:fld id="{6CC352FB-16C3-45D2-B90F-C9ED6A651EAE}" type="datetimeFigureOut">
              <a:rPr lang="en-IN" smtClean="0"/>
              <a:t>08-03-2026</a:t>
            </a:fld>
            <a:endParaRPr lang="en-IN"/>
          </a:p>
        </p:txBody>
      </p:sp>
      <p:sp>
        <p:nvSpPr>
          <p:cNvPr id="6" name="Footer Placeholder 5">
            <a:extLst>
              <a:ext uri="{FF2B5EF4-FFF2-40B4-BE49-F238E27FC236}">
                <a16:creationId xmlns:a16="http://schemas.microsoft.com/office/drawing/2014/main" id="{B094ACE4-7AF3-BB23-7AF7-8B45CF528B1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5780CC4E-5BB7-578A-701A-32EC436126DD}"/>
              </a:ext>
            </a:extLst>
          </p:cNvPr>
          <p:cNvSpPr>
            <a:spLocks noGrp="1"/>
          </p:cNvSpPr>
          <p:nvPr>
            <p:ph type="sldNum" sz="quarter" idx="12"/>
          </p:nvPr>
        </p:nvSpPr>
        <p:spPr/>
        <p:txBody>
          <a:bodyPr/>
          <a:lstStyle/>
          <a:p>
            <a:fld id="{A60EAF0F-90C3-4988-987B-1621DE5B68F2}" type="slidenum">
              <a:rPr lang="en-IN" smtClean="0"/>
              <a:t>‹#›</a:t>
            </a:fld>
            <a:endParaRPr lang="en-IN"/>
          </a:p>
        </p:txBody>
      </p:sp>
    </p:spTree>
    <p:extLst>
      <p:ext uri="{BB962C8B-B14F-4D97-AF65-F5344CB8AC3E}">
        <p14:creationId xmlns:p14="http://schemas.microsoft.com/office/powerpoint/2010/main" val="17472697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98681B9-3891-7E8B-307E-CB3153DE25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4196F49-93CE-C6A3-44D0-878D622CD8A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C0615B78-808B-1804-961E-D433A0C8A88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C352FB-16C3-45D2-B90F-C9ED6A651EAE}" type="datetimeFigureOut">
              <a:rPr lang="en-IN" smtClean="0"/>
              <a:t>08-03-2026</a:t>
            </a:fld>
            <a:endParaRPr lang="en-IN"/>
          </a:p>
        </p:txBody>
      </p:sp>
      <p:sp>
        <p:nvSpPr>
          <p:cNvPr id="5" name="Footer Placeholder 4">
            <a:extLst>
              <a:ext uri="{FF2B5EF4-FFF2-40B4-BE49-F238E27FC236}">
                <a16:creationId xmlns:a16="http://schemas.microsoft.com/office/drawing/2014/main" id="{12880904-3737-E2E2-D07E-B2AF2B8E0E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91294860-16FD-59ED-F143-086E819C2B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0EAF0F-90C3-4988-987B-1621DE5B68F2}" type="slidenum">
              <a:rPr lang="en-IN" smtClean="0"/>
              <a:t>‹#›</a:t>
            </a:fld>
            <a:endParaRPr lang="en-IN"/>
          </a:p>
        </p:txBody>
      </p:sp>
    </p:spTree>
    <p:extLst>
      <p:ext uri="{BB962C8B-B14F-4D97-AF65-F5344CB8AC3E}">
        <p14:creationId xmlns:p14="http://schemas.microsoft.com/office/powerpoint/2010/main" val="28905252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236251-6027-842A-10F6-A210D4BD2FA4}"/>
              </a:ext>
            </a:extLst>
          </p:cNvPr>
          <p:cNvSpPr>
            <a:spLocks noGrp="1"/>
          </p:cNvSpPr>
          <p:nvPr>
            <p:ph idx="1"/>
          </p:nvPr>
        </p:nvSpPr>
        <p:spPr>
          <a:xfrm>
            <a:off x="838200" y="1209368"/>
            <a:ext cx="10515600" cy="4967595"/>
          </a:xfrm>
        </p:spPr>
        <p:txBody>
          <a:bodyPr>
            <a:normAutofit/>
          </a:bodyPr>
          <a:lstStyle/>
          <a:p>
            <a:pPr marL="0" indent="0" algn="ctr">
              <a:buNone/>
            </a:pPr>
            <a:endParaRPr lang="en-US" sz="2000" b="1" dirty="0">
              <a:latin typeface="Times New Roman" panose="02020603050405020304" pitchFamily="18" charset="0"/>
              <a:cs typeface="Times New Roman" panose="02020603050405020304" pitchFamily="18" charset="0"/>
            </a:endParaRPr>
          </a:p>
          <a:p>
            <a:pPr marL="0" indent="0" algn="ctr">
              <a:buNone/>
            </a:pPr>
            <a:endParaRPr lang="en-US" sz="2000" b="1" dirty="0">
              <a:latin typeface="Times New Roman" panose="02020603050405020304" pitchFamily="18" charset="0"/>
              <a:cs typeface="Times New Roman" panose="02020603050405020304" pitchFamily="18" charset="0"/>
            </a:endParaRPr>
          </a:p>
          <a:p>
            <a:pPr marL="0" indent="0" algn="ctr">
              <a:buNone/>
            </a:pPr>
            <a:endParaRPr lang="en-US" sz="2000" b="1" dirty="0">
              <a:latin typeface="Times New Roman" panose="02020603050405020304" pitchFamily="18" charset="0"/>
              <a:cs typeface="Times New Roman" panose="02020603050405020304" pitchFamily="18" charset="0"/>
            </a:endParaRPr>
          </a:p>
          <a:p>
            <a:pPr marL="0" indent="0" algn="ctr">
              <a:buNone/>
            </a:pPr>
            <a:r>
              <a:rPr lang="en-US" sz="2000" b="1">
                <a:latin typeface="Times New Roman" panose="02020603050405020304" pitchFamily="18" charset="0"/>
                <a:cs typeface="Times New Roman" panose="02020603050405020304" pitchFamily="18" charset="0"/>
              </a:rPr>
              <a:t>DIGITAL ENTREPRENEURSHIP</a:t>
            </a:r>
            <a:endParaRPr lang="en-US" sz="2000" b="1" dirty="0">
              <a:latin typeface="Times New Roman" panose="02020603050405020304" pitchFamily="18" charset="0"/>
              <a:cs typeface="Times New Roman" panose="02020603050405020304" pitchFamily="18" charset="0"/>
            </a:endParaRPr>
          </a:p>
          <a:p>
            <a:pPr marL="0" indent="0" algn="ctr">
              <a:buNone/>
            </a:pPr>
            <a:r>
              <a:rPr lang="en-US" sz="2000" b="1" dirty="0">
                <a:latin typeface="Times New Roman" panose="02020603050405020304" pitchFamily="18" charset="0"/>
                <a:cs typeface="Times New Roman" panose="02020603050405020304" pitchFamily="18" charset="0"/>
              </a:rPr>
              <a:t>BBCA405</a:t>
            </a:r>
          </a:p>
          <a:p>
            <a:pPr marL="0" indent="0" algn="ctr">
              <a:buNone/>
            </a:pPr>
            <a:endParaRPr lang="en-US" sz="2000" b="1" dirty="0">
              <a:latin typeface="Times New Roman" panose="02020603050405020304" pitchFamily="18" charset="0"/>
              <a:cs typeface="Times New Roman" panose="02020603050405020304" pitchFamily="18" charset="0"/>
            </a:endParaRPr>
          </a:p>
          <a:p>
            <a:pPr marL="0" indent="0" algn="ctr">
              <a:buNone/>
            </a:pPr>
            <a:endParaRPr lang="en-US" sz="2000" b="1" dirty="0">
              <a:latin typeface="Times New Roman" panose="02020603050405020304" pitchFamily="18" charset="0"/>
              <a:cs typeface="Times New Roman" panose="02020603050405020304" pitchFamily="18" charset="0"/>
            </a:endParaRPr>
          </a:p>
          <a:p>
            <a:pPr marL="0" indent="0" algn="ctr">
              <a:buNone/>
            </a:pPr>
            <a:endParaRPr lang="en-US" sz="2000" b="1" dirty="0">
              <a:latin typeface="Times New Roman" panose="02020603050405020304" pitchFamily="18" charset="0"/>
              <a:cs typeface="Times New Roman" panose="02020603050405020304" pitchFamily="18" charset="0"/>
            </a:endParaRPr>
          </a:p>
          <a:p>
            <a:pPr marL="0" indent="0" algn="ctr">
              <a:buNone/>
            </a:pPr>
            <a:r>
              <a:rPr lang="en-US" sz="2000" b="1" dirty="0">
                <a:latin typeface="Times New Roman" panose="02020603050405020304" pitchFamily="18" charset="0"/>
                <a:cs typeface="Times New Roman" panose="02020603050405020304" pitchFamily="18" charset="0"/>
              </a:rPr>
              <a:t>					BY</a:t>
            </a:r>
          </a:p>
          <a:p>
            <a:pPr marL="0" indent="0" algn="ctr">
              <a:buNone/>
            </a:pPr>
            <a:r>
              <a:rPr lang="en-US" sz="2000" b="1" dirty="0">
                <a:latin typeface="Times New Roman" panose="02020603050405020304" pitchFamily="18" charset="0"/>
                <a:cs typeface="Times New Roman" panose="02020603050405020304" pitchFamily="18" charset="0"/>
              </a:rPr>
              <a:t>						Poojitha S</a:t>
            </a:r>
          </a:p>
          <a:p>
            <a:pPr marL="0" indent="0" algn="ctr">
              <a:buNone/>
            </a:pPr>
            <a:r>
              <a:rPr lang="en-US" sz="2000" b="1" dirty="0">
                <a:latin typeface="Times New Roman" panose="02020603050405020304" pitchFamily="18" charset="0"/>
                <a:cs typeface="Times New Roman" panose="02020603050405020304" pitchFamily="18" charset="0"/>
              </a:rPr>
              <a:t>						Assistant Professor</a:t>
            </a:r>
          </a:p>
          <a:p>
            <a:pPr marL="0" indent="0" algn="ctr">
              <a:buNone/>
            </a:pPr>
            <a:r>
              <a:rPr lang="en-US" sz="2000" b="1" dirty="0">
                <a:latin typeface="Times New Roman" panose="02020603050405020304" pitchFamily="18" charset="0"/>
                <a:cs typeface="Times New Roman" panose="02020603050405020304" pitchFamily="18" charset="0"/>
              </a:rPr>
              <a:t>						Dept. of Computer Applications</a:t>
            </a:r>
          </a:p>
        </p:txBody>
      </p:sp>
      <p:pic>
        <p:nvPicPr>
          <p:cNvPr id="5" name="Picture 4">
            <a:extLst>
              <a:ext uri="{FF2B5EF4-FFF2-40B4-BE49-F238E27FC236}">
                <a16:creationId xmlns:a16="http://schemas.microsoft.com/office/drawing/2014/main" id="{6C71F8B5-BEFB-6E3F-E4EE-FE9D3C225988}"/>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832303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4467B6-4FDA-2C9D-AFB0-F33C5113399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77C5A71-4C97-D736-13A2-52238811B047}"/>
              </a:ext>
            </a:extLst>
          </p:cNvPr>
          <p:cNvSpPr>
            <a:spLocks noGrp="1"/>
          </p:cNvSpPr>
          <p:nvPr>
            <p:ph idx="1"/>
          </p:nvPr>
        </p:nvSpPr>
        <p:spPr>
          <a:xfrm>
            <a:off x="838200" y="1209368"/>
            <a:ext cx="10515600" cy="4967595"/>
          </a:xfrm>
        </p:spPr>
        <p:txBody>
          <a:bodyPr>
            <a:normAutofit/>
          </a:bodyPr>
          <a:lstStyle/>
          <a:p>
            <a:pPr marL="0" indent="0">
              <a:buNone/>
            </a:pPr>
            <a:r>
              <a:rPr lang="en-IN" sz="2400" b="1" dirty="0">
                <a:latin typeface="Times New Roman" panose="02020603050405020304" pitchFamily="18" charset="0"/>
                <a:cs typeface="Times New Roman" panose="02020603050405020304" pitchFamily="18" charset="0"/>
              </a:rPr>
              <a:t>3. Independence </a:t>
            </a:r>
          </a:p>
          <a:p>
            <a:pPr>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One of the common qualities of successful entrepreneurs is their desire for independence.</a:t>
            </a:r>
          </a:p>
          <a:p>
            <a:pPr>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They do not like to be guided or controlled by others.</a:t>
            </a:r>
          </a:p>
          <a:p>
            <a:pPr>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Entrepreneurs prefer not to blindly follow rules set by others.</a:t>
            </a:r>
          </a:p>
          <a:p>
            <a:pPr>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They resist being  restricted by fixed frameworks.</a:t>
            </a:r>
          </a:p>
          <a:p>
            <a:pPr>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They enjoy making their own decisions in business matters.</a:t>
            </a:r>
          </a:p>
          <a:p>
            <a:pPr>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Independence helps them implement their ideas freely and confidently.</a:t>
            </a:r>
            <a:endParaRPr lang="en-IN" sz="2000" b="1" dirty="0">
              <a:latin typeface="Times New Roman" panose="02020603050405020304" pitchFamily="18" charset="0"/>
              <a:cs typeface="Times New Roman" panose="02020603050405020304" pitchFamily="18" charset="0"/>
            </a:endParaRPr>
          </a:p>
          <a:p>
            <a:pPr marL="0" indent="0">
              <a:buNone/>
            </a:pPr>
            <a:endParaRPr lang="en-IN" sz="24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D1CA7B7E-9AA8-2D33-CE46-88B3656E31FD}"/>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11093204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901AD4-7DBB-4924-F2D4-E89A1770F5F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1F10326-F58A-BE1B-D035-15D9DB9D6F54}"/>
              </a:ext>
            </a:extLst>
          </p:cNvPr>
          <p:cNvSpPr>
            <a:spLocks noGrp="1"/>
          </p:cNvSpPr>
          <p:nvPr>
            <p:ph idx="1"/>
          </p:nvPr>
        </p:nvSpPr>
        <p:spPr>
          <a:xfrm>
            <a:off x="838200" y="1209368"/>
            <a:ext cx="10515600" cy="4967595"/>
          </a:xfrm>
        </p:spPr>
        <p:txBody>
          <a:bodyPr>
            <a:normAutofit lnSpcReduction="10000"/>
          </a:bodyPr>
          <a:lstStyle/>
          <a:p>
            <a:pPr marL="0" indent="0">
              <a:buNone/>
            </a:pPr>
            <a:r>
              <a:rPr lang="en-IN" sz="2400" b="1" dirty="0">
                <a:latin typeface="Times New Roman" panose="02020603050405020304" pitchFamily="18" charset="0"/>
                <a:cs typeface="Times New Roman" panose="02020603050405020304" pitchFamily="18" charset="0"/>
              </a:rPr>
              <a:t>4. Good Organiser</a:t>
            </a:r>
          </a:p>
          <a:p>
            <a:pPr algn="just"/>
            <a:r>
              <a:rPr lang="en-US" sz="2000" dirty="0">
                <a:latin typeface="Times New Roman" panose="02020603050405020304" pitchFamily="18" charset="0"/>
                <a:cs typeface="Times New Roman" panose="02020603050405020304" pitchFamily="18" charset="0"/>
              </a:rPr>
              <a:t>Various resources required for production are owned by different owners.</a:t>
            </a:r>
          </a:p>
          <a:p>
            <a:pPr algn="just"/>
            <a:r>
              <a:rPr lang="en-US" sz="2000" dirty="0">
                <a:latin typeface="Times New Roman" panose="02020603050405020304" pitchFamily="18" charset="0"/>
                <a:cs typeface="Times New Roman" panose="02020603050405020304" pitchFamily="18" charset="0"/>
              </a:rPr>
              <a:t> Then, it is the ability of the entrepreneur who brings together all required resources for setting up an enterprise and then produces goods.</a:t>
            </a:r>
          </a:p>
          <a:p>
            <a:pPr marL="0" indent="0">
              <a:buNone/>
            </a:pPr>
            <a:endParaRPr lang="en-US" sz="2000" dirty="0">
              <a:latin typeface="Times New Roman" panose="02020603050405020304" pitchFamily="18" charset="0"/>
              <a:cs typeface="Times New Roman" panose="02020603050405020304" pitchFamily="18" charset="0"/>
            </a:endParaRPr>
          </a:p>
          <a:p>
            <a:pPr marL="0" indent="0">
              <a:buNone/>
            </a:pPr>
            <a:r>
              <a:rPr lang="en-US" sz="2000" b="1" dirty="0">
                <a:latin typeface="Times New Roman" panose="02020603050405020304" pitchFamily="18" charset="0"/>
                <a:cs typeface="Times New Roman" panose="02020603050405020304" pitchFamily="18" charset="0"/>
              </a:rPr>
              <a:t>5. Innovation </a:t>
            </a:r>
          </a:p>
          <a:p>
            <a:pPr algn="just"/>
            <a:r>
              <a:rPr lang="en-US" sz="2000" dirty="0">
                <a:latin typeface="Times New Roman" panose="02020603050405020304" pitchFamily="18" charset="0"/>
                <a:cs typeface="Times New Roman" panose="02020603050405020304" pitchFamily="18" charset="0"/>
              </a:rPr>
              <a:t>Production is carried out mainly to meet customers’ requirements.</a:t>
            </a:r>
          </a:p>
          <a:p>
            <a:pPr algn="just"/>
            <a:r>
              <a:rPr lang="en-US" sz="2000" dirty="0">
                <a:latin typeface="Times New Roman" panose="02020603050405020304" pitchFamily="18" charset="0"/>
                <a:cs typeface="Times New Roman" panose="02020603050405020304" pitchFamily="18" charset="0"/>
              </a:rPr>
              <a:t>Customers’ needs and preferences keep changing from time to time.</a:t>
            </a:r>
          </a:p>
          <a:p>
            <a:pPr algn="just"/>
            <a:r>
              <a:rPr lang="en-US" sz="2000" dirty="0">
                <a:latin typeface="Times New Roman" panose="02020603050405020304" pitchFamily="18" charset="0"/>
                <a:cs typeface="Times New Roman" panose="02020603050405020304" pitchFamily="18" charset="0"/>
              </a:rPr>
              <a:t>Entrepreneurs continuously initiate research activities to understand these changing needs.</a:t>
            </a:r>
          </a:p>
          <a:p>
            <a:pPr algn="just"/>
            <a:r>
              <a:rPr lang="en-US" sz="2000" dirty="0">
                <a:latin typeface="Times New Roman" panose="02020603050405020304" pitchFamily="18" charset="0"/>
                <a:cs typeface="Times New Roman" panose="02020603050405020304" pitchFamily="18" charset="0"/>
              </a:rPr>
              <a:t>They adopt innovative methods to produce goods that satisfy customer demands.</a:t>
            </a:r>
          </a:p>
          <a:p>
            <a:pPr algn="just"/>
            <a:r>
              <a:rPr lang="en-US" sz="2000" dirty="0">
                <a:latin typeface="Times New Roman" panose="02020603050405020304" pitchFamily="18" charset="0"/>
                <a:cs typeface="Times New Roman" panose="02020603050405020304" pitchFamily="18" charset="0"/>
              </a:rPr>
              <a:t>Innovation helps entrepreneurs improve existing products and develop new ones.</a:t>
            </a:r>
          </a:p>
          <a:p>
            <a:pPr algn="just"/>
            <a:r>
              <a:rPr lang="en-US" sz="2000" dirty="0">
                <a:latin typeface="Times New Roman" panose="02020603050405020304" pitchFamily="18" charset="0"/>
                <a:cs typeface="Times New Roman" panose="02020603050405020304" pitchFamily="18" charset="0"/>
              </a:rPr>
              <a:t>Research centers and institutes set up by Tata, Birla etc., are examples of innovative activities undertaken by entrepreneurs in India.</a:t>
            </a:r>
            <a:endParaRPr lang="en-US" sz="2000" b="1"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pPr marL="0" indent="0">
              <a:buNone/>
            </a:pPr>
            <a:endParaRPr lang="en-IN" sz="24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0263A409-7955-A116-5C25-E4AEA3A0F897}"/>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1570570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47B0C-55FF-9ED6-4392-F5BA2BB84FA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72EFBB-5125-BDA5-1CAC-74A6F64F299D}"/>
              </a:ext>
            </a:extLst>
          </p:cNvPr>
          <p:cNvSpPr>
            <a:spLocks noGrp="1"/>
          </p:cNvSpPr>
          <p:nvPr>
            <p:ph idx="1"/>
          </p:nvPr>
        </p:nvSpPr>
        <p:spPr>
          <a:xfrm>
            <a:off x="838200" y="1209368"/>
            <a:ext cx="10515600" cy="4967595"/>
          </a:xfrm>
        </p:spPr>
        <p:txBody>
          <a:bodyPr>
            <a:normAutofit lnSpcReduction="10000"/>
          </a:bodyPr>
          <a:lstStyle/>
          <a:p>
            <a:pPr marL="0" indent="0">
              <a:buNone/>
            </a:pPr>
            <a:r>
              <a:rPr lang="en-IN" sz="2400" b="1" dirty="0">
                <a:latin typeface="Times New Roman" panose="02020603050405020304" pitchFamily="18" charset="0"/>
                <a:cs typeface="Times New Roman" panose="02020603050405020304" pitchFamily="18" charset="0"/>
              </a:rPr>
              <a:t>6.Team Spirit</a:t>
            </a:r>
          </a:p>
          <a:p>
            <a:r>
              <a:rPr lang="en-US" sz="2000" dirty="0">
                <a:latin typeface="Times New Roman" panose="02020603050405020304" pitchFamily="18" charset="0"/>
                <a:cs typeface="Times New Roman" panose="02020603050405020304" pitchFamily="18" charset="0"/>
              </a:rPr>
              <a:t>The word </a:t>
            </a:r>
            <a:r>
              <a:rPr lang="en-US" sz="2000" b="1" dirty="0">
                <a:latin typeface="Times New Roman" panose="02020603050405020304" pitchFamily="18" charset="0"/>
                <a:cs typeface="Times New Roman" panose="02020603050405020304" pitchFamily="18" charset="0"/>
              </a:rPr>
              <a:t>TEAM</a:t>
            </a:r>
            <a:r>
              <a:rPr lang="en-US" sz="2000" dirty="0">
                <a:latin typeface="Times New Roman" panose="02020603050405020304" pitchFamily="18" charset="0"/>
                <a:cs typeface="Times New Roman" panose="02020603050405020304" pitchFamily="18" charset="0"/>
              </a:rPr>
              <a:t> stands for:</a:t>
            </a:r>
          </a:p>
          <a:p>
            <a:r>
              <a:rPr lang="en-IN" sz="2000" dirty="0">
                <a:latin typeface="Times New Roman" panose="02020603050405020304" pitchFamily="18" charset="0"/>
                <a:cs typeface="Times New Roman" panose="02020603050405020304" pitchFamily="18" charset="0"/>
              </a:rPr>
              <a:t>T – Together</a:t>
            </a:r>
          </a:p>
          <a:p>
            <a:r>
              <a:rPr lang="en-IN" sz="2000" dirty="0">
                <a:latin typeface="Times New Roman" panose="02020603050405020304" pitchFamily="18" charset="0"/>
                <a:cs typeface="Times New Roman" panose="02020603050405020304" pitchFamily="18" charset="0"/>
              </a:rPr>
              <a:t>E – Everyone</a:t>
            </a:r>
          </a:p>
          <a:p>
            <a:r>
              <a:rPr lang="en-IN" sz="2000" dirty="0">
                <a:latin typeface="Times New Roman" panose="02020603050405020304" pitchFamily="18" charset="0"/>
                <a:cs typeface="Times New Roman" panose="02020603050405020304" pitchFamily="18" charset="0"/>
              </a:rPr>
              <a:t>A – Achieves</a:t>
            </a:r>
          </a:p>
          <a:p>
            <a:r>
              <a:rPr lang="en-US" sz="2000" dirty="0">
                <a:latin typeface="Times New Roman" panose="02020603050405020304" pitchFamily="18" charset="0"/>
                <a:cs typeface="Times New Roman" panose="02020603050405020304" pitchFamily="18" charset="0"/>
              </a:rPr>
              <a:t>M –mutual effort</a:t>
            </a:r>
          </a:p>
          <a:p>
            <a:r>
              <a:rPr lang="en-US" sz="2000" dirty="0">
                <a:latin typeface="Times New Roman" panose="02020603050405020304" pitchFamily="18" charset="0"/>
                <a:cs typeface="Times New Roman" panose="02020603050405020304" pitchFamily="18" charset="0"/>
              </a:rPr>
              <a:t>A team represents the spirit of working together and creating energy.</a:t>
            </a:r>
          </a:p>
          <a:p>
            <a:r>
              <a:rPr lang="en-US" sz="2000" dirty="0">
                <a:latin typeface="Times New Roman" panose="02020603050405020304" pitchFamily="18" charset="0"/>
                <a:cs typeface="Times New Roman" panose="02020603050405020304" pitchFamily="18" charset="0"/>
              </a:rPr>
              <a:t>Successful entrepreneurs build strong teams and work closely with their teammates.</a:t>
            </a:r>
          </a:p>
          <a:p>
            <a:r>
              <a:rPr lang="en-US" sz="2000" dirty="0">
                <a:latin typeface="Times New Roman" panose="02020603050405020304" pitchFamily="18" charset="0"/>
                <a:cs typeface="Times New Roman" panose="02020603050405020304" pitchFamily="18" charset="0"/>
              </a:rPr>
              <a:t>A team is a group of individuals who work in a face-to-face relationship to achieve a common goal.</a:t>
            </a:r>
          </a:p>
          <a:p>
            <a:r>
              <a:rPr lang="en-US" sz="2000" dirty="0">
                <a:latin typeface="Times New Roman" panose="02020603050405020304" pitchFamily="18" charset="0"/>
                <a:cs typeface="Times New Roman" panose="02020603050405020304" pitchFamily="18" charset="0"/>
              </a:rPr>
              <a:t>Teamwork creates synergy, which leads to better performance and outcomes.</a:t>
            </a:r>
          </a:p>
          <a:p>
            <a:r>
              <a:rPr lang="en-US" sz="2000" dirty="0">
                <a:latin typeface="Times New Roman" panose="02020603050405020304" pitchFamily="18" charset="0"/>
                <a:cs typeface="Times New Roman" panose="02020603050405020304" pitchFamily="18" charset="0"/>
              </a:rPr>
              <a:t>Collective accountability is an important aspect of team success.</a:t>
            </a:r>
          </a:p>
          <a:p>
            <a:r>
              <a:rPr lang="en-US" sz="2000" dirty="0">
                <a:latin typeface="Times New Roman" panose="02020603050405020304" pitchFamily="18" charset="0"/>
                <a:cs typeface="Times New Roman" panose="02020603050405020304" pitchFamily="18" charset="0"/>
              </a:rPr>
              <a:t>Team spirit plays a vital role in achieving organizational success.</a:t>
            </a:r>
          </a:p>
          <a:p>
            <a:pPr marL="0" indent="0">
              <a:buNone/>
            </a:pPr>
            <a:r>
              <a:rPr lang="en-IN" sz="2400" b="1" dirty="0">
                <a:latin typeface="Times New Roman" panose="02020603050405020304" pitchFamily="18" charset="0"/>
                <a:cs typeface="Times New Roman" panose="02020603050405020304" pitchFamily="18" charset="0"/>
              </a:rPr>
              <a:t> </a:t>
            </a:r>
          </a:p>
          <a:p>
            <a:pPr marL="0" indent="0">
              <a:buNone/>
            </a:pPr>
            <a:endParaRPr lang="en-IN" sz="24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1D2E4CD7-1F91-4090-2F19-190CD6B38410}"/>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13594743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D228C-6D11-E4AC-8049-43322BB8BCC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5E7227-EDF0-398C-9C32-FFE18E4BA269}"/>
              </a:ext>
            </a:extLst>
          </p:cNvPr>
          <p:cNvSpPr>
            <a:spLocks noGrp="1"/>
          </p:cNvSpPr>
          <p:nvPr>
            <p:ph idx="1"/>
          </p:nvPr>
        </p:nvSpPr>
        <p:spPr>
          <a:xfrm>
            <a:off x="838200" y="1209368"/>
            <a:ext cx="10515600" cy="4967595"/>
          </a:xfrm>
        </p:spPr>
        <p:txBody>
          <a:bodyPr>
            <a:normAutofit fontScale="85000" lnSpcReduction="10000"/>
          </a:bodyPr>
          <a:lstStyle/>
          <a:p>
            <a:pPr marL="0" indent="0">
              <a:buNone/>
            </a:pPr>
            <a:r>
              <a:rPr lang="en-IN" sz="2000" b="1" dirty="0">
                <a:latin typeface="Times New Roman" panose="02020603050405020304" pitchFamily="18" charset="0"/>
                <a:cs typeface="Times New Roman" panose="02020603050405020304" pitchFamily="18" charset="0"/>
              </a:rPr>
              <a:t>7. Foresight</a:t>
            </a:r>
          </a:p>
          <a:p>
            <a:pPr marL="0" indent="0">
              <a:lnSpc>
                <a:spcPct val="160000"/>
              </a:lnSpc>
              <a:buNone/>
            </a:pPr>
            <a:r>
              <a:rPr lang="en-US" sz="2000" dirty="0">
                <a:latin typeface="Times New Roman" panose="02020603050405020304" pitchFamily="18" charset="0"/>
                <a:cs typeface="Times New Roman" panose="02020603050405020304" pitchFamily="18" charset="0"/>
              </a:rPr>
              <a:t>The entrepreneurs have a good foresight to know about future business environment.</a:t>
            </a:r>
          </a:p>
          <a:p>
            <a:pPr marL="0" indent="0">
              <a:lnSpc>
                <a:spcPct val="160000"/>
              </a:lnSpc>
              <a:buNone/>
            </a:pPr>
            <a:r>
              <a:rPr lang="en-US" sz="2000" dirty="0">
                <a:latin typeface="Times New Roman" panose="02020603050405020304" pitchFamily="18" charset="0"/>
                <a:cs typeface="Times New Roman" panose="02020603050405020304" pitchFamily="18" charset="0"/>
              </a:rPr>
              <a:t> In other words, they well visualize the likely changes to take place in market, consumer attitude and taste, technological developments, etc. and take necessary and timely actions accordingly.</a:t>
            </a:r>
          </a:p>
          <a:p>
            <a:pPr marL="0" indent="0">
              <a:lnSpc>
                <a:spcPct val="160000"/>
              </a:lnSpc>
              <a:buNone/>
            </a:pPr>
            <a:endParaRPr lang="en-US" sz="2000" b="1" dirty="0">
              <a:latin typeface="Times New Roman" panose="02020603050405020304" pitchFamily="18" charset="0"/>
              <a:cs typeface="Times New Roman" panose="02020603050405020304" pitchFamily="18" charset="0"/>
            </a:endParaRPr>
          </a:p>
          <a:p>
            <a:pPr marL="0" indent="0">
              <a:lnSpc>
                <a:spcPct val="160000"/>
              </a:lnSpc>
              <a:buNone/>
            </a:pPr>
            <a:r>
              <a:rPr lang="en-US" sz="2000" b="1" dirty="0">
                <a:latin typeface="Times New Roman" panose="02020603050405020304" pitchFamily="18" charset="0"/>
                <a:cs typeface="Times New Roman" panose="02020603050405020304" pitchFamily="18" charset="0"/>
              </a:rPr>
              <a:t>Conclusion:</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In conclusion, successful entrepreneurs possess certain common characteristics such as hard work, a strong desire for achievement, independence, innovativeness, and team spirit. These qualities help them identify opportunities, face challenges confidently, adapt to changing customer needs, and lead teams effectively. Together, these characteristics enable entrepreneurs to build successful enterprises and contribute to economic growth and development.</a:t>
            </a:r>
            <a:endParaRPr lang="en-IN" sz="2000" dirty="0">
              <a:latin typeface="Times New Roman" panose="02020603050405020304" pitchFamily="18" charset="0"/>
              <a:cs typeface="Times New Roman" panose="02020603050405020304" pitchFamily="18" charset="0"/>
            </a:endParaRPr>
          </a:p>
          <a:p>
            <a:pPr marL="0" indent="0">
              <a:buNone/>
            </a:pPr>
            <a:r>
              <a:rPr lang="en-IN" sz="2400" dirty="0">
                <a:latin typeface="Times New Roman" panose="02020603050405020304" pitchFamily="18" charset="0"/>
                <a:cs typeface="Times New Roman" panose="02020603050405020304" pitchFamily="18" charset="0"/>
              </a:rPr>
              <a:t>	</a:t>
            </a:r>
          </a:p>
        </p:txBody>
      </p:sp>
      <p:pic>
        <p:nvPicPr>
          <p:cNvPr id="5" name="Picture 4">
            <a:extLst>
              <a:ext uri="{FF2B5EF4-FFF2-40B4-BE49-F238E27FC236}">
                <a16:creationId xmlns:a16="http://schemas.microsoft.com/office/drawing/2014/main" id="{D39C2E26-32AB-E716-9484-25961BF86EEE}"/>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6935426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A691F-7061-246B-E91C-8E70A7705D7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AB65C7-5B3F-56BF-B7DA-3E47BFF29B36}"/>
              </a:ext>
            </a:extLst>
          </p:cNvPr>
          <p:cNvSpPr>
            <a:spLocks noGrp="1"/>
          </p:cNvSpPr>
          <p:nvPr>
            <p:ph idx="1"/>
          </p:nvPr>
        </p:nvSpPr>
        <p:spPr>
          <a:xfrm>
            <a:off x="838200" y="1209368"/>
            <a:ext cx="10515600" cy="4967595"/>
          </a:xfrm>
        </p:spPr>
        <p:txBody>
          <a:bodyPr>
            <a:normAutofit/>
          </a:bodyPr>
          <a:lstStyle/>
          <a:p>
            <a:pPr marL="0" indent="0">
              <a:buNone/>
            </a:pPr>
            <a:r>
              <a:rPr lang="en-IN" b="1" dirty="0">
                <a:latin typeface="Times New Roman" panose="02020603050405020304" pitchFamily="18" charset="0"/>
                <a:cs typeface="Times New Roman" panose="02020603050405020304" pitchFamily="18" charset="0"/>
              </a:rPr>
              <a:t>Decision Process</a:t>
            </a:r>
            <a:endParaRPr lang="en-IN" sz="2400" b="1"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558B4D8A-99A6-F1C7-32AC-7D31E50D26BF}"/>
              </a:ext>
            </a:extLst>
          </p:cNvPr>
          <p:cNvPicPr>
            <a:picLocks noChangeAspect="1"/>
          </p:cNvPicPr>
          <p:nvPr/>
        </p:nvPicPr>
        <p:blipFill>
          <a:blip r:embed="rId2"/>
          <a:stretch>
            <a:fillRect/>
          </a:stretch>
        </p:blipFill>
        <p:spPr>
          <a:xfrm>
            <a:off x="0" y="0"/>
            <a:ext cx="12192000" cy="1044762"/>
          </a:xfrm>
          <a:prstGeom prst="rect">
            <a:avLst/>
          </a:prstGeom>
        </p:spPr>
      </p:pic>
      <p:sp>
        <p:nvSpPr>
          <p:cNvPr id="2" name="AutoShape 2">
            <a:extLst>
              <a:ext uri="{FF2B5EF4-FFF2-40B4-BE49-F238E27FC236}">
                <a16:creationId xmlns:a16="http://schemas.microsoft.com/office/drawing/2014/main" id="{6420B1F6-01DF-02B2-736E-D22A072CA0E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6" name="Picture 5">
            <a:extLst>
              <a:ext uri="{FF2B5EF4-FFF2-40B4-BE49-F238E27FC236}">
                <a16:creationId xmlns:a16="http://schemas.microsoft.com/office/drawing/2014/main" id="{E7814502-4E12-7EB1-EC62-32E9792338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4386124" y="1054507"/>
            <a:ext cx="3537739" cy="6312309"/>
          </a:xfrm>
          <a:prstGeom prst="rect">
            <a:avLst/>
          </a:prstGeom>
        </p:spPr>
      </p:pic>
    </p:spTree>
    <p:extLst>
      <p:ext uri="{BB962C8B-B14F-4D97-AF65-F5344CB8AC3E}">
        <p14:creationId xmlns:p14="http://schemas.microsoft.com/office/powerpoint/2010/main" val="31120837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A4B02-D867-F79E-182E-B4CFEEDE4C8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9734CE-904E-2DEB-2BEE-4C7099711B5D}"/>
              </a:ext>
            </a:extLst>
          </p:cNvPr>
          <p:cNvSpPr>
            <a:spLocks noGrp="1"/>
          </p:cNvSpPr>
          <p:nvPr>
            <p:ph idx="1"/>
          </p:nvPr>
        </p:nvSpPr>
        <p:spPr>
          <a:xfrm>
            <a:off x="838200" y="1209368"/>
            <a:ext cx="10515600" cy="4967595"/>
          </a:xfrm>
        </p:spPr>
        <p:txBody>
          <a:bodyPr>
            <a:normAutofit lnSpcReduction="10000"/>
          </a:bodyPr>
          <a:lstStyle/>
          <a:p>
            <a:pPr marL="0" indent="0">
              <a:buNone/>
            </a:pPr>
            <a:r>
              <a:rPr lang="en-IN" sz="2400" b="1" dirty="0">
                <a:latin typeface="Times New Roman" panose="02020603050405020304" pitchFamily="18" charset="0"/>
                <a:cs typeface="Times New Roman" panose="02020603050405020304" pitchFamily="18" charset="0"/>
              </a:rPr>
              <a:t>Decision Process</a:t>
            </a:r>
          </a:p>
          <a:p>
            <a:pPr marL="0" indent="0">
              <a:buNone/>
            </a:pPr>
            <a:r>
              <a:rPr lang="en-IN" sz="2400" b="1" dirty="0">
                <a:latin typeface="Times New Roman" panose="02020603050405020304" pitchFamily="18" charset="0"/>
                <a:cs typeface="Times New Roman" panose="02020603050405020304" pitchFamily="18" charset="0"/>
              </a:rPr>
              <a:t>1. The Present Status </a:t>
            </a:r>
          </a:p>
          <a:p>
            <a:pPr>
              <a:lnSpc>
                <a:spcPct val="110000"/>
              </a:lnSpc>
            </a:pPr>
            <a:r>
              <a:rPr lang="en-US" sz="1800" dirty="0">
                <a:latin typeface="Times New Roman" panose="02020603050405020304" pitchFamily="18" charset="0"/>
                <a:cs typeface="Times New Roman" panose="02020603050405020304" pitchFamily="18" charset="0"/>
              </a:rPr>
              <a:t>There is an apt(suitable) saying that “Change is the law of nature and change is the only permanent thing in this world.”</a:t>
            </a:r>
          </a:p>
          <a:p>
            <a:pPr>
              <a:lnSpc>
                <a:spcPct val="110000"/>
              </a:lnSpc>
            </a:pPr>
            <a:r>
              <a:rPr lang="en-US" sz="1800" dirty="0">
                <a:latin typeface="Times New Roman" panose="02020603050405020304" pitchFamily="18" charset="0"/>
                <a:cs typeface="Times New Roman" panose="02020603050405020304" pitchFamily="18" charset="0"/>
              </a:rPr>
              <a:t>Therefore, leaving the existing job or status and becoming an entrepreneur—which is often associated with risk and uncertainty—is not an easy decision.</a:t>
            </a:r>
          </a:p>
          <a:p>
            <a:pPr>
              <a:lnSpc>
                <a:spcPct val="110000"/>
              </a:lnSpc>
            </a:pPr>
            <a:r>
              <a:rPr lang="en-US" sz="1800" dirty="0">
                <a:latin typeface="Times New Roman" panose="02020603050405020304" pitchFamily="18" charset="0"/>
                <a:cs typeface="Times New Roman" panose="02020603050405020304" pitchFamily="18" charset="0"/>
              </a:rPr>
              <a:t>Becoming an entrepreneur requires a high level of preparation, confidence, and courage.</a:t>
            </a:r>
          </a:p>
          <a:p>
            <a:pPr>
              <a:lnSpc>
                <a:spcPct val="110000"/>
              </a:lnSpc>
            </a:pPr>
            <a:r>
              <a:rPr lang="en-US" sz="1800" dirty="0">
                <a:latin typeface="Times New Roman" panose="02020603050405020304" pitchFamily="18" charset="0"/>
                <a:cs typeface="Times New Roman" panose="02020603050405020304" pitchFamily="18" charset="0"/>
              </a:rPr>
              <a:t>Despite these difficulties, some individuals dare to take the risk and choose entrepreneurship.</a:t>
            </a:r>
          </a:p>
          <a:p>
            <a:pPr>
              <a:lnSpc>
                <a:spcPct val="110000"/>
              </a:lnSpc>
            </a:pPr>
            <a:r>
              <a:rPr lang="en-US" sz="2000" dirty="0">
                <a:latin typeface="Times New Roman" panose="02020603050405020304" pitchFamily="18" charset="0"/>
                <a:cs typeface="Times New Roman" panose="02020603050405020304" pitchFamily="18" charset="0"/>
              </a:rPr>
              <a:t>Broadly, there are two main reasons why individuals become entrepreneurs:</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(i) By choice, and</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(ii) By compulsion.</a:t>
            </a:r>
            <a:r>
              <a:rPr lang="en-IN" sz="2400" dirty="0">
                <a:latin typeface="Times New Roman" panose="02020603050405020304" pitchFamily="18" charset="0"/>
                <a:cs typeface="Times New Roman" panose="02020603050405020304" pitchFamily="18" charset="0"/>
              </a:rPr>
              <a:t>	</a:t>
            </a:r>
          </a:p>
          <a:p>
            <a:pPr>
              <a:lnSpc>
                <a:spcPct val="110000"/>
              </a:lnSpc>
            </a:pPr>
            <a:r>
              <a:rPr lang="en-US" sz="1900" dirty="0">
                <a:latin typeface="Times New Roman" panose="02020603050405020304" pitchFamily="18" charset="0"/>
                <a:cs typeface="Times New Roman" panose="02020603050405020304" pitchFamily="18" charset="0"/>
              </a:rPr>
              <a:t>For example, individuals working in the marketing field gain familiarity with markets and, after gaining experience, decide to start their own ventures.</a:t>
            </a:r>
            <a:endParaRPr lang="en-IN" sz="19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D558690C-AE27-DBDC-64AA-B865BBF80732}"/>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14379109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2BC40A-E5E0-95E5-9F88-3E8502B6AAB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78AB13A-0352-891F-35A0-20819C136DF7}"/>
              </a:ext>
            </a:extLst>
          </p:cNvPr>
          <p:cNvSpPr>
            <a:spLocks noGrp="1"/>
          </p:cNvSpPr>
          <p:nvPr>
            <p:ph idx="1"/>
          </p:nvPr>
        </p:nvSpPr>
        <p:spPr>
          <a:xfrm>
            <a:off x="838200" y="1209368"/>
            <a:ext cx="10515600" cy="4967595"/>
          </a:xfrm>
        </p:spPr>
        <p:txBody>
          <a:bodyPr>
            <a:normAutofit lnSpcReduction="10000"/>
          </a:bodyPr>
          <a:lstStyle/>
          <a:p>
            <a:r>
              <a:rPr lang="en-IN" sz="2400" b="1" dirty="0">
                <a:latin typeface="Times New Roman" panose="02020603050405020304" pitchFamily="18" charset="0"/>
                <a:cs typeface="Times New Roman" panose="02020603050405020304" pitchFamily="18" charset="0"/>
              </a:rPr>
              <a:t>2</a:t>
            </a:r>
            <a:r>
              <a:rPr lang="en-IN" sz="2400" dirty="0">
                <a:latin typeface="Times New Roman" panose="02020603050405020304" pitchFamily="18" charset="0"/>
                <a:cs typeface="Times New Roman" panose="02020603050405020304" pitchFamily="18" charset="0"/>
              </a:rPr>
              <a:t>.</a:t>
            </a:r>
            <a:r>
              <a:rPr lang="en-US" b="1" dirty="0"/>
              <a:t> Reasons for Changing the Present Status:</a:t>
            </a:r>
            <a:endParaRPr lang="en-US" dirty="0"/>
          </a:p>
          <a:p>
            <a:pPr algn="just">
              <a:lnSpc>
                <a:spcPct val="150000"/>
              </a:lnSpc>
            </a:pPr>
            <a:r>
              <a:rPr lang="en-US" sz="2000" dirty="0">
                <a:latin typeface="Times New Roman" panose="02020603050405020304" pitchFamily="18" charset="0"/>
                <a:cs typeface="Times New Roman" panose="02020603050405020304" pitchFamily="18" charset="0"/>
              </a:rPr>
              <a:t>Entrepreneurship being a difficult journey, the obvious question is: What are the reasons that people still become entrepreneurs? </a:t>
            </a:r>
          </a:p>
          <a:p>
            <a:pPr algn="just">
              <a:lnSpc>
                <a:spcPct val="150000"/>
              </a:lnSpc>
            </a:pPr>
            <a:r>
              <a:rPr lang="en-US" sz="2000" dirty="0">
                <a:latin typeface="Times New Roman" panose="02020603050405020304" pitchFamily="18" charset="0"/>
                <a:cs typeface="Times New Roman" panose="02020603050405020304" pitchFamily="18" charset="0"/>
              </a:rPr>
              <a:t>Researchers have tried to understand and answer these questions.</a:t>
            </a:r>
          </a:p>
          <a:p>
            <a:pPr algn="just">
              <a:lnSpc>
                <a:spcPct val="150000"/>
              </a:lnSpc>
            </a:pPr>
            <a:r>
              <a:rPr lang="en-US" sz="2000" dirty="0">
                <a:latin typeface="Times New Roman" panose="02020603050405020304" pitchFamily="18" charset="0"/>
                <a:cs typeface="Times New Roman" panose="02020603050405020304" pitchFamily="18" charset="0"/>
              </a:rPr>
              <a:t> The researchers report that people generally become entrepreneurs because of economic reasons.</a:t>
            </a:r>
          </a:p>
          <a:p>
            <a:pPr algn="just">
              <a:lnSpc>
                <a:spcPct val="150000"/>
              </a:lnSpc>
            </a:pPr>
            <a:r>
              <a:rPr lang="en-US" sz="2000" dirty="0">
                <a:latin typeface="Times New Roman" panose="02020603050405020304" pitchFamily="18" charset="0"/>
                <a:cs typeface="Times New Roman" panose="02020603050405020304" pitchFamily="18" charset="0"/>
              </a:rPr>
              <a:t>These include unemployment, completion of education, dislocation, no or less possibility for career etc.</a:t>
            </a:r>
          </a:p>
          <a:p>
            <a:pPr algn="just">
              <a:lnSpc>
                <a:spcPct val="150000"/>
              </a:lnSpc>
            </a:pPr>
            <a:r>
              <a:rPr lang="en-US" sz="2000" dirty="0">
                <a:latin typeface="Times New Roman" panose="02020603050405020304" pitchFamily="18" charset="0"/>
                <a:cs typeface="Times New Roman" panose="02020603050405020304" pitchFamily="18" charset="0"/>
              </a:rPr>
              <a:t> None the less, the personal dislocation is reported as one of the most powerful reasons galvanizing an individual’s will to become an entrepreneur.</a:t>
            </a:r>
          </a:p>
          <a:p>
            <a:pPr marL="0" indent="0">
              <a:buNone/>
            </a:pPr>
            <a:r>
              <a:rPr lang="en-IN" sz="2400" dirty="0">
                <a:latin typeface="Times New Roman" panose="02020603050405020304" pitchFamily="18" charset="0"/>
                <a:cs typeface="Times New Roman" panose="02020603050405020304" pitchFamily="18" charset="0"/>
              </a:rPr>
              <a:t>	</a:t>
            </a:r>
          </a:p>
        </p:txBody>
      </p:sp>
      <p:pic>
        <p:nvPicPr>
          <p:cNvPr id="5" name="Picture 4">
            <a:extLst>
              <a:ext uri="{FF2B5EF4-FFF2-40B4-BE49-F238E27FC236}">
                <a16:creationId xmlns:a16="http://schemas.microsoft.com/office/drawing/2014/main" id="{07895E1E-2EB0-9097-9756-2FAE9CD3A21B}"/>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1913813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96E993-B84B-7D4D-5749-E2BC2CFBDCED}"/>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296B89-00E3-C415-A336-5A709B4DD63D}"/>
              </a:ext>
            </a:extLst>
          </p:cNvPr>
          <p:cNvSpPr>
            <a:spLocks noGrp="1"/>
          </p:cNvSpPr>
          <p:nvPr>
            <p:ph idx="1"/>
          </p:nvPr>
        </p:nvSpPr>
        <p:spPr>
          <a:xfrm>
            <a:off x="838200" y="1209368"/>
            <a:ext cx="10515600" cy="4967595"/>
          </a:xfrm>
        </p:spPr>
        <p:txBody>
          <a:bodyPr>
            <a:normAutofit/>
          </a:bodyPr>
          <a:lstStyle/>
          <a:p>
            <a:pPr marL="0" indent="0">
              <a:buNone/>
            </a:pPr>
            <a:r>
              <a:rPr lang="en-US" sz="2400" b="1" dirty="0">
                <a:latin typeface="Times New Roman" panose="02020603050405020304" pitchFamily="18" charset="0"/>
                <a:cs typeface="Times New Roman" panose="02020603050405020304" pitchFamily="18" charset="0"/>
              </a:rPr>
              <a:t>3.Desire for Change from the Present Status to Become Entrepreneur:</a:t>
            </a:r>
          </a:p>
          <a:p>
            <a:pPr>
              <a:lnSpc>
                <a:spcPct val="150000"/>
              </a:lnSpc>
            </a:pPr>
            <a:r>
              <a:rPr lang="en-US" sz="2000" dirty="0">
                <a:latin typeface="Times New Roman" panose="02020603050405020304" pitchFamily="18" charset="0"/>
                <a:cs typeface="Times New Roman" panose="02020603050405020304" pitchFamily="18" charset="0"/>
              </a:rPr>
              <a:t>Evidences are available to believe that the desire to start one’s own enterprise and, thus, become an entrepreneur is some factors like the culture and family one belongs to and the teachers and peers one comes into contact with. </a:t>
            </a:r>
          </a:p>
          <a:p>
            <a:pPr>
              <a:lnSpc>
                <a:spcPct val="150000"/>
              </a:lnSpc>
            </a:pPr>
            <a:r>
              <a:rPr lang="en-US" sz="2000" dirty="0">
                <a:latin typeface="Times New Roman" panose="02020603050405020304" pitchFamily="18" charset="0"/>
                <a:cs typeface="Times New Roman" panose="02020603050405020304" pitchFamily="18" charset="0"/>
              </a:rPr>
              <a:t>Like elsewhere in the world, there are cultures in India also which place a high value on being entrepreneur. </a:t>
            </a:r>
          </a:p>
          <a:p>
            <a:pPr>
              <a:lnSpc>
                <a:spcPct val="150000"/>
              </a:lnSpc>
            </a:pPr>
            <a:r>
              <a:rPr lang="en-US" sz="2000" dirty="0">
                <a:latin typeface="Times New Roman" panose="02020603050405020304" pitchFamily="18" charset="0"/>
                <a:cs typeface="Times New Roman" panose="02020603050405020304" pitchFamily="18" charset="0"/>
              </a:rPr>
              <a:t>For example, Punjabis and Gujaratis in India represent such cultures which value more on making money, becoming one’s own boss, having more individual opportunities for being successful in career and life.</a:t>
            </a:r>
            <a:endParaRPr lang="en-IN" sz="18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EAEB479C-69F1-CDD7-A9FD-568523C80560}"/>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1318358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D9B78-A88C-3D7F-0A0E-B871FB1F336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363EBE-39F9-A56B-3361-EBC61AD7DB1D}"/>
              </a:ext>
            </a:extLst>
          </p:cNvPr>
          <p:cNvSpPr>
            <a:spLocks noGrp="1"/>
          </p:cNvSpPr>
          <p:nvPr>
            <p:ph idx="1"/>
          </p:nvPr>
        </p:nvSpPr>
        <p:spPr>
          <a:xfrm>
            <a:off x="838200" y="1209368"/>
            <a:ext cx="10515600" cy="4967595"/>
          </a:xfrm>
        </p:spPr>
        <p:txBody>
          <a:bodyPr>
            <a:normAutofit fontScale="92500" lnSpcReduction="20000"/>
          </a:bodyPr>
          <a:lstStyle/>
          <a:p>
            <a:pPr marL="0" indent="0">
              <a:buNone/>
            </a:pPr>
            <a:r>
              <a:rPr lang="en-IN" b="1" dirty="0">
                <a:latin typeface="Times New Roman" panose="02020603050405020304" pitchFamily="18" charset="0"/>
                <a:cs typeface="Times New Roman" panose="02020603050405020304" pitchFamily="18" charset="0"/>
              </a:rPr>
              <a:t>4.</a:t>
            </a:r>
            <a:r>
              <a:rPr lang="en-US" sz="3300" b="1"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Possibilities to Become an Entrepreneur:</a:t>
            </a:r>
          </a:p>
          <a:p>
            <a:pPr>
              <a:lnSpc>
                <a:spcPct val="150000"/>
              </a:lnSpc>
            </a:pPr>
            <a:r>
              <a:rPr lang="en-US" sz="2400" dirty="0">
                <a:latin typeface="Times New Roman" panose="02020603050405020304" pitchFamily="18" charset="0"/>
                <a:cs typeface="Times New Roman" panose="02020603050405020304" pitchFamily="18" charset="0"/>
              </a:rPr>
              <a:t>No doubt, the desire to form an enterprise needs to be present before forming an enterprise, but just desire to form an enterprise cannot make an individual an entrepreneur. </a:t>
            </a:r>
          </a:p>
          <a:p>
            <a:pPr>
              <a:lnSpc>
                <a:spcPct val="150000"/>
              </a:lnSpc>
            </a:pPr>
            <a:r>
              <a:rPr lang="en-US" sz="2400" dirty="0">
                <a:latin typeface="Times New Roman" panose="02020603050405020304" pitchFamily="18" charset="0"/>
                <a:cs typeface="Times New Roman" panose="02020603050405020304" pitchFamily="18" charset="0"/>
              </a:rPr>
              <a:t>Also needed is possibility, better call it supportive and facilitative structure, to form an enterprise.</a:t>
            </a:r>
            <a:endParaRPr lang="en-IN" sz="1800" dirty="0">
              <a:latin typeface="Times New Roman" panose="02020603050405020304" pitchFamily="18" charset="0"/>
              <a:cs typeface="Times New Roman" panose="02020603050405020304" pitchFamily="18" charset="0"/>
            </a:endParaRPr>
          </a:p>
          <a:p>
            <a:pPr>
              <a:lnSpc>
                <a:spcPct val="150000"/>
              </a:lnSpc>
            </a:pPr>
            <a:r>
              <a:rPr lang="en-US" sz="2400" dirty="0">
                <a:latin typeface="Times New Roman" panose="02020603050405020304" pitchFamily="18" charset="0"/>
                <a:cs typeface="Times New Roman" panose="02020603050405020304" pitchFamily="18" charset="0"/>
              </a:rPr>
              <a:t>Available literature on entrepreneurship indicates that an individual’s business background, educational background, previous experience, government attitude, availability of finance and market and, of course, one’s role models in business world make it possible to form an enterprise.</a:t>
            </a:r>
            <a:endParaRPr lang="en-IN" sz="18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9FC864B1-0239-96C7-10A8-0BE24D86A425}"/>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2459717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EB2C7-FBC7-7A28-BCD8-35A5C6C14B2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5D0A06E-88F8-69FE-831D-EDACB62B556C}"/>
              </a:ext>
            </a:extLst>
          </p:cNvPr>
          <p:cNvSpPr>
            <a:spLocks noGrp="1"/>
          </p:cNvSpPr>
          <p:nvPr>
            <p:ph idx="1"/>
          </p:nvPr>
        </p:nvSpPr>
        <p:spPr>
          <a:xfrm>
            <a:off x="838200" y="1209368"/>
            <a:ext cx="10515600" cy="4967595"/>
          </a:xfrm>
        </p:spPr>
        <p:txBody>
          <a:bodyPr>
            <a:normAutofit/>
          </a:bodyPr>
          <a:lstStyle/>
          <a:p>
            <a:pPr marL="0" indent="0">
              <a:buNone/>
            </a:pPr>
            <a:r>
              <a:rPr lang="en-US" b="1" dirty="0">
                <a:latin typeface="Times New Roman" panose="02020603050405020304" pitchFamily="18" charset="0"/>
                <a:cs typeface="Times New Roman" panose="02020603050405020304" pitchFamily="18" charset="0"/>
              </a:rPr>
              <a:t>Meaning and Concept of Entrepreneur</a:t>
            </a:r>
          </a:p>
          <a:p>
            <a:pPr algn="just"/>
            <a:r>
              <a:rPr lang="en-US" sz="2000" dirty="0">
                <a:latin typeface="Times New Roman" panose="02020603050405020304" pitchFamily="18" charset="0"/>
                <a:cs typeface="Times New Roman" panose="02020603050405020304" pitchFamily="18" charset="0"/>
              </a:rPr>
              <a:t>The term ‘entrepreneur’ is a relatively new concept used in the economic sphere.</a:t>
            </a:r>
          </a:p>
          <a:p>
            <a:pPr algn="just"/>
            <a:r>
              <a:rPr lang="en-US" sz="2000" dirty="0">
                <a:latin typeface="Times New Roman" panose="02020603050405020304" pitchFamily="18" charset="0"/>
                <a:cs typeface="Times New Roman" panose="02020603050405020304" pitchFamily="18" charset="0"/>
              </a:rPr>
              <a:t>Over a period of time, due to its growing importance in economic development, the concept of entrepreneurship has gained wide attention.</a:t>
            </a:r>
          </a:p>
          <a:p>
            <a:pPr algn="just"/>
            <a:r>
              <a:rPr lang="en-US" sz="2000" dirty="0">
                <a:latin typeface="Times New Roman" panose="02020603050405020304" pitchFamily="18" charset="0"/>
                <a:cs typeface="Times New Roman" panose="02020603050405020304" pitchFamily="18" charset="0"/>
              </a:rPr>
              <a:t>As a result, entrepreneurship has become a buzzword in economic literature.</a:t>
            </a:r>
          </a:p>
          <a:p>
            <a:pPr algn="just"/>
            <a:r>
              <a:rPr lang="en-US" sz="2000" dirty="0">
                <a:latin typeface="Times New Roman" panose="02020603050405020304" pitchFamily="18" charset="0"/>
                <a:cs typeface="Times New Roman" panose="02020603050405020304" pitchFamily="18" charset="0"/>
              </a:rPr>
              <a:t>Different writers, economists, and thinkers have defined the term entrepreneur in different ways.</a:t>
            </a:r>
          </a:p>
          <a:p>
            <a:pPr algn="just"/>
            <a:r>
              <a:rPr lang="en-US" sz="2000" dirty="0">
                <a:latin typeface="Times New Roman" panose="02020603050405020304" pitchFamily="18" charset="0"/>
                <a:cs typeface="Times New Roman" panose="02020603050405020304" pitchFamily="18" charset="0"/>
              </a:rPr>
              <a:t>These definitions vary widely, ranging from a simple role of a fund provider to a complex role of a change agent in society.</a:t>
            </a:r>
          </a:p>
          <a:p>
            <a:pPr algn="just"/>
            <a:r>
              <a:rPr lang="en-US" sz="2000" dirty="0">
                <a:latin typeface="Times New Roman" panose="02020603050405020304" pitchFamily="18" charset="0"/>
                <a:cs typeface="Times New Roman" panose="02020603050405020304" pitchFamily="18" charset="0"/>
              </a:rPr>
              <a:t>There is no single universally accepted definition of an entrepreneur because of the diverse perspectives.</a:t>
            </a:r>
          </a:p>
          <a:p>
            <a:pPr algn="just"/>
            <a:r>
              <a:rPr lang="en-US" sz="2000" dirty="0">
                <a:latin typeface="Times New Roman" panose="02020603050405020304" pitchFamily="18" charset="0"/>
                <a:cs typeface="Times New Roman" panose="02020603050405020304" pitchFamily="18" charset="0"/>
              </a:rPr>
              <a:t>For students of entrepreneurship, it is essential to clearly understand the meaning and concept of an entrepreneur.</a:t>
            </a:r>
            <a:endParaRPr lang="en-IN" sz="20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287C38DA-CDD6-5505-0518-57502634417A}"/>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1030032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19946-E5F0-C896-03EF-18D20A55163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F6843C-5A91-4C78-74D5-15E070BB749E}"/>
              </a:ext>
            </a:extLst>
          </p:cNvPr>
          <p:cNvSpPr>
            <a:spLocks noGrp="1"/>
          </p:cNvSpPr>
          <p:nvPr>
            <p:ph idx="1"/>
          </p:nvPr>
        </p:nvSpPr>
        <p:spPr>
          <a:xfrm>
            <a:off x="838200" y="1209368"/>
            <a:ext cx="10515600" cy="4967595"/>
          </a:xfrm>
        </p:spPr>
        <p:txBody>
          <a:bodyPr>
            <a:normAutofit/>
          </a:bodyPr>
          <a:lstStyle/>
          <a:p>
            <a:pPr marL="0" indent="0">
              <a:buNone/>
            </a:pPr>
            <a:r>
              <a:rPr lang="en-IN" b="1" dirty="0">
                <a:latin typeface="Times New Roman" panose="02020603050405020304" pitchFamily="18" charset="0"/>
                <a:cs typeface="Times New Roman" panose="02020603050405020304" pitchFamily="18" charset="0"/>
              </a:rPr>
              <a:t>Evolution of the Concept of Entrepreneur</a:t>
            </a:r>
          </a:p>
          <a:p>
            <a:pPr marL="0" indent="0">
              <a:buNone/>
            </a:pPr>
            <a:endParaRPr lang="en-IN"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The word ‘entrepreneur’ is derived from the French word “entreprendre.”</a:t>
            </a:r>
          </a:p>
          <a:p>
            <a:r>
              <a:rPr lang="en-US" sz="2000" dirty="0">
                <a:latin typeface="Times New Roman" panose="02020603050405020304" pitchFamily="18" charset="0"/>
                <a:cs typeface="Times New Roman" panose="02020603050405020304" pitchFamily="18" charset="0"/>
              </a:rPr>
              <a:t>Literally, entreprenerd means “between-taker” or “go-between,” that is, “to undertake.”</a:t>
            </a:r>
          </a:p>
          <a:p>
            <a:r>
              <a:rPr lang="en-US" sz="2000" dirty="0">
                <a:latin typeface="Times New Roman" panose="02020603050405020304" pitchFamily="18" charset="0"/>
                <a:cs typeface="Times New Roman" panose="02020603050405020304" pitchFamily="18" charset="0"/>
              </a:rPr>
              <a:t>Originally, the term was used to designate an organizer of musical or other entertainment activities.</a:t>
            </a:r>
          </a:p>
          <a:p>
            <a:pPr>
              <a:lnSpc>
                <a:spcPct val="150000"/>
              </a:lnSpc>
            </a:pPr>
            <a:r>
              <a:rPr lang="en-US" sz="2000" dirty="0">
                <a:latin typeface="Times New Roman" panose="02020603050405020304" pitchFamily="18" charset="0"/>
                <a:cs typeface="Times New Roman" panose="02020603050405020304" pitchFamily="18" charset="0"/>
              </a:rPr>
              <a:t>In the early period, an entrepreneur referred mainly to a person who undertook and organized entertainment programs.</a:t>
            </a:r>
          </a:p>
          <a:p>
            <a:pPr>
              <a:lnSpc>
                <a:spcPct val="150000"/>
              </a:lnSpc>
            </a:pPr>
            <a:r>
              <a:rPr lang="en-US" sz="2000" dirty="0">
                <a:latin typeface="Times New Roman" panose="02020603050405020304" pitchFamily="18" charset="0"/>
                <a:cs typeface="Times New Roman" panose="02020603050405020304" pitchFamily="18" charset="0"/>
              </a:rPr>
              <a:t>The Oxford English Dictionary (1897) defined entrepreneur in a similar manner.</a:t>
            </a:r>
          </a:p>
          <a:p>
            <a:pPr>
              <a:lnSpc>
                <a:spcPct val="150000"/>
              </a:lnSpc>
            </a:pPr>
            <a:r>
              <a:rPr lang="en-US" sz="2000" dirty="0">
                <a:latin typeface="Times New Roman" panose="02020603050405020304" pitchFamily="18" charset="0"/>
                <a:cs typeface="Times New Roman" panose="02020603050405020304" pitchFamily="18" charset="0"/>
              </a:rPr>
              <a:t>According to the Oxford English Dictionary, an entrepreneur is the director or manager of a public musical institution.</a:t>
            </a:r>
            <a:endParaRPr lang="en-IN" sz="20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A20A3966-8C70-ACD6-340B-ACA2D834BFF2}"/>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1259686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0D95D-9A3E-C4EC-5D5C-F9D0FF0E182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C8127CC-D97E-DB37-8653-21027FD307E7}"/>
              </a:ext>
            </a:extLst>
          </p:cNvPr>
          <p:cNvSpPr>
            <a:spLocks noGrp="1"/>
          </p:cNvSpPr>
          <p:nvPr>
            <p:ph idx="1"/>
          </p:nvPr>
        </p:nvSpPr>
        <p:spPr>
          <a:xfrm>
            <a:off x="838200" y="1209368"/>
            <a:ext cx="10515600" cy="4967595"/>
          </a:xfrm>
        </p:spPr>
        <p:txBody>
          <a:bodyPr>
            <a:normAutofit/>
          </a:bodyPr>
          <a:lstStyle/>
          <a:p>
            <a:pPr lvl="0" algn="just"/>
            <a:r>
              <a:rPr lang="en-IN" sz="2400" b="1" dirty="0">
                <a:latin typeface="Times New Roman" panose="02020603050405020304" pitchFamily="18" charset="0"/>
                <a:cs typeface="Times New Roman" panose="02020603050405020304" pitchFamily="18" charset="0"/>
              </a:rPr>
              <a:t>Introduction to Entrepreneurship</a:t>
            </a:r>
            <a:endParaRPr lang="en-IN" sz="2000" dirty="0">
              <a:latin typeface="Times New Roman" panose="02020603050405020304" pitchFamily="18" charset="0"/>
              <a:cs typeface="Times New Roman" panose="02020603050405020304" pitchFamily="18" charset="0"/>
            </a:endParaRPr>
          </a:p>
          <a:p>
            <a:pPr lvl="0" algn="just">
              <a:lnSpc>
                <a:spcPct val="150000"/>
              </a:lnSpc>
            </a:pPr>
            <a:r>
              <a:rPr lang="en-IN" sz="2000" dirty="0">
                <a:latin typeface="Times New Roman" panose="02020603050405020304" pitchFamily="18" charset="0"/>
                <a:cs typeface="Times New Roman" panose="02020603050405020304" pitchFamily="18" charset="0"/>
              </a:rPr>
              <a:t>Digital entrepreneurship refers to the process of creating, developing, and managing business by using digital technologies as the primary medium for business operations.</a:t>
            </a:r>
          </a:p>
          <a:p>
            <a:pPr lvl="0" algn="just">
              <a:lnSpc>
                <a:spcPct val="150000"/>
              </a:lnSpc>
            </a:pPr>
            <a:r>
              <a:rPr lang="en-IN" sz="2000" dirty="0">
                <a:latin typeface="Times New Roman" panose="02020603050405020304" pitchFamily="18" charset="0"/>
                <a:cs typeface="Times New Roman" panose="02020603050405020304" pitchFamily="18" charset="0"/>
              </a:rPr>
              <a:t>In digital entrepreneurship, entrepreneurs use the internet, mobile technologies, digital platforms, cloud computing, and electronic payment systems to deliver products and services to customers.</a:t>
            </a:r>
          </a:p>
          <a:p>
            <a:pPr lvl="0" algn="just">
              <a:lnSpc>
                <a:spcPct val="150000"/>
              </a:lnSpc>
            </a:pPr>
            <a:r>
              <a:rPr lang="en-IN" sz="2000" dirty="0">
                <a:latin typeface="Times New Roman" panose="02020603050405020304" pitchFamily="18" charset="0"/>
                <a:cs typeface="Times New Roman" panose="02020603050405020304" pitchFamily="18" charset="0"/>
              </a:rPr>
              <a:t>Unlike traditional entrepreneurship, which depends largely on physical infrastructure, digital entrepreneurship operates mainly in the online environment.</a:t>
            </a:r>
          </a:p>
          <a:p>
            <a:pPr marL="0" indent="0">
              <a:buNone/>
            </a:pPr>
            <a:endParaRPr lang="en-IN" dirty="0"/>
          </a:p>
        </p:txBody>
      </p:sp>
      <p:pic>
        <p:nvPicPr>
          <p:cNvPr id="5" name="Picture 4">
            <a:extLst>
              <a:ext uri="{FF2B5EF4-FFF2-40B4-BE49-F238E27FC236}">
                <a16:creationId xmlns:a16="http://schemas.microsoft.com/office/drawing/2014/main" id="{E292485D-CD42-FCCF-23F2-3DD08B7FCCB4}"/>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17889026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BA13FF-2B82-7713-C22C-A86CBAD9678C}"/>
            </a:ext>
          </a:extLst>
        </p:cNvPr>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32214F2-77C1-6139-A635-5FB746545AA1}"/>
              </a:ext>
            </a:extLst>
          </p:cNvPr>
          <p:cNvPicPr>
            <a:picLocks noGrp="1" noChangeAspect="1"/>
          </p:cNvPicPr>
          <p:nvPr>
            <p:ph idx="1"/>
          </p:nvPr>
        </p:nvPicPr>
        <p:blipFill>
          <a:blip r:embed="rId2"/>
          <a:stretch>
            <a:fillRect/>
          </a:stretch>
        </p:blipFill>
        <p:spPr>
          <a:xfrm>
            <a:off x="2677445" y="1797274"/>
            <a:ext cx="6620799" cy="3772426"/>
          </a:xfrm>
          <a:prstGeom prst="rect">
            <a:avLst/>
          </a:prstGeom>
        </p:spPr>
      </p:pic>
      <p:pic>
        <p:nvPicPr>
          <p:cNvPr id="5" name="Picture 4">
            <a:extLst>
              <a:ext uri="{FF2B5EF4-FFF2-40B4-BE49-F238E27FC236}">
                <a16:creationId xmlns:a16="http://schemas.microsoft.com/office/drawing/2014/main" id="{2993C9A0-2588-36D4-BAF0-2ACF60CA2544}"/>
              </a:ext>
            </a:extLst>
          </p:cNvPr>
          <p:cNvPicPr>
            <a:picLocks noChangeAspect="1"/>
          </p:cNvPicPr>
          <p:nvPr/>
        </p:nvPicPr>
        <p:blipFill>
          <a:blip r:embed="rId3"/>
          <a:stretch>
            <a:fillRect/>
          </a:stretch>
        </p:blipFill>
        <p:spPr>
          <a:xfrm>
            <a:off x="0" y="0"/>
            <a:ext cx="12192000" cy="1044762"/>
          </a:xfrm>
          <a:prstGeom prst="rect">
            <a:avLst/>
          </a:prstGeom>
        </p:spPr>
      </p:pic>
    </p:spTree>
    <p:extLst>
      <p:ext uri="{BB962C8B-B14F-4D97-AF65-F5344CB8AC3E}">
        <p14:creationId xmlns:p14="http://schemas.microsoft.com/office/powerpoint/2010/main" val="20566534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898C3D-71BD-B06D-22D0-345C1D0517F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B00B694-F3C1-962A-C9E9-A6313532103C}"/>
              </a:ext>
            </a:extLst>
          </p:cNvPr>
          <p:cNvSpPr>
            <a:spLocks noGrp="1"/>
          </p:cNvSpPr>
          <p:nvPr>
            <p:ph idx="1"/>
          </p:nvPr>
        </p:nvSpPr>
        <p:spPr>
          <a:xfrm>
            <a:off x="838200" y="1209368"/>
            <a:ext cx="10515600" cy="4967595"/>
          </a:xfrm>
        </p:spPr>
        <p:txBody>
          <a:bodyPr>
            <a:normAutofit/>
          </a:bodyPr>
          <a:lstStyle/>
          <a:p>
            <a:pPr lvl="0" algn="just">
              <a:lnSpc>
                <a:spcPct val="150000"/>
              </a:lnSpc>
            </a:pPr>
            <a:r>
              <a:rPr lang="en-IN" sz="2000" dirty="0">
                <a:latin typeface="Times New Roman" panose="02020603050405020304" pitchFamily="18" charset="0"/>
                <a:cs typeface="Times New Roman" panose="02020603050405020304" pitchFamily="18" charset="0"/>
              </a:rPr>
              <a:t>Business activities such as marketing, sales, communication, customer service, and transactions are conducted electronically.</a:t>
            </a:r>
          </a:p>
          <a:p>
            <a:pPr lvl="0" algn="just">
              <a:lnSpc>
                <a:spcPct val="150000"/>
              </a:lnSpc>
            </a:pPr>
            <a:r>
              <a:rPr lang="en-IN" sz="2000" dirty="0">
                <a:latin typeface="Times New Roman" panose="02020603050405020304" pitchFamily="18" charset="0"/>
                <a:cs typeface="Times New Roman" panose="02020603050405020304" pitchFamily="18" charset="0"/>
              </a:rPr>
              <a:t>This enables entrepreneurs to reach customers quickly, efficiently, and at a global level.</a:t>
            </a:r>
          </a:p>
          <a:p>
            <a:pPr lvl="0" algn="just">
              <a:lnSpc>
                <a:spcPct val="150000"/>
              </a:lnSpc>
            </a:pPr>
            <a:r>
              <a:rPr lang="en-IN" sz="2000" dirty="0">
                <a:latin typeface="Times New Roman" panose="02020603050405020304" pitchFamily="18" charset="0"/>
                <a:cs typeface="Times New Roman" panose="02020603050405020304" pitchFamily="18" charset="0"/>
              </a:rPr>
              <a:t>Digital entrepreneurship focuses on innovation and technology-driven solutions.</a:t>
            </a:r>
          </a:p>
          <a:p>
            <a:pPr lvl="0" algn="just">
              <a:lnSpc>
                <a:spcPct val="150000"/>
              </a:lnSpc>
            </a:pPr>
            <a:r>
              <a:rPr lang="en-IN" sz="2000" dirty="0">
                <a:latin typeface="Times New Roman" panose="02020603050405020304" pitchFamily="18" charset="0"/>
                <a:cs typeface="Times New Roman" panose="02020603050405020304" pitchFamily="18" charset="0"/>
              </a:rPr>
              <a:t>Entrepreneurs identify opportunities in the digital market, design digital products or services, and create new business models such as e-commerce platforms, online services, mobile applications, and software-based businesses.</a:t>
            </a:r>
          </a:p>
          <a:p>
            <a:pPr lvl="0" algn="just">
              <a:lnSpc>
                <a:spcPct val="150000"/>
              </a:lnSpc>
            </a:pPr>
            <a:r>
              <a:rPr lang="en-IN" sz="2000" b="1" dirty="0">
                <a:latin typeface="Times New Roman" panose="02020603050405020304" pitchFamily="18" charset="0"/>
                <a:cs typeface="Times New Roman" panose="02020603050405020304" pitchFamily="18" charset="0"/>
              </a:rPr>
              <a:t>Example</a:t>
            </a:r>
            <a:r>
              <a:rPr lang="en-IN" sz="2000" dirty="0">
                <a:latin typeface="Times New Roman" panose="02020603050405020304" pitchFamily="18" charset="0"/>
                <a:cs typeface="Times New Roman" panose="02020603050405020304" pitchFamily="18" charset="0"/>
              </a:rPr>
              <a:t> : When you use Zomato or Dominos to satisfy a late-night craving </a:t>
            </a:r>
            <a:r>
              <a:rPr lang="en-IN" sz="2000" dirty="0" err="1">
                <a:latin typeface="Times New Roman" panose="02020603050405020304" pitchFamily="18" charset="0"/>
                <a:cs typeface="Times New Roman" panose="02020603050405020304" pitchFamily="18" charset="0"/>
              </a:rPr>
              <a:t>youre</a:t>
            </a:r>
            <a:r>
              <a:rPr lang="en-IN" sz="2000" dirty="0">
                <a:latin typeface="Times New Roman" panose="02020603050405020304" pitchFamily="18" charset="0"/>
                <a:cs typeface="Times New Roman" panose="02020603050405020304" pitchFamily="18" charset="0"/>
              </a:rPr>
              <a:t> using the platforms that transformed traditional dining into a digital service economy.</a:t>
            </a:r>
          </a:p>
        </p:txBody>
      </p:sp>
      <p:pic>
        <p:nvPicPr>
          <p:cNvPr id="5" name="Picture 4">
            <a:extLst>
              <a:ext uri="{FF2B5EF4-FFF2-40B4-BE49-F238E27FC236}">
                <a16:creationId xmlns:a16="http://schemas.microsoft.com/office/drawing/2014/main" id="{D2815F44-02BA-FC72-5223-AEDA00DF4A71}"/>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5216323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27BE8-3E68-78AB-3AB0-77C16FCFA93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DEE8DEA-E0FD-B296-9873-60A8BEB7421E}"/>
              </a:ext>
            </a:extLst>
          </p:cNvPr>
          <p:cNvSpPr>
            <a:spLocks noGrp="1"/>
          </p:cNvSpPr>
          <p:nvPr>
            <p:ph idx="1"/>
          </p:nvPr>
        </p:nvSpPr>
        <p:spPr>
          <a:xfrm>
            <a:off x="838200" y="1209368"/>
            <a:ext cx="10515600" cy="4967595"/>
          </a:xfrm>
        </p:spPr>
        <p:txBody>
          <a:bodyPr>
            <a:normAutofit/>
          </a:bodyPr>
          <a:lstStyle/>
          <a:p>
            <a:r>
              <a:rPr lang="en-IN" sz="2000" b="1" dirty="0">
                <a:latin typeface="Times New Roman" panose="02020603050405020304" pitchFamily="18" charset="0"/>
                <a:cs typeface="Times New Roman" panose="02020603050405020304" pitchFamily="18" charset="0"/>
              </a:rPr>
              <a:t>Characteristics of Digital Entrepreneurship</a:t>
            </a:r>
          </a:p>
          <a:p>
            <a:pPr marL="0" indent="0">
              <a:buNone/>
            </a:pPr>
            <a:endParaRPr lang="en-IN" sz="2000" dirty="0">
              <a:latin typeface="Times New Roman" panose="02020603050405020304" pitchFamily="18" charset="0"/>
              <a:cs typeface="Times New Roman" panose="02020603050405020304" pitchFamily="18" charset="0"/>
            </a:endParaRPr>
          </a:p>
          <a:p>
            <a:pPr marL="514350" indent="-514350">
              <a:buAutoNum type="arabicPeriod"/>
            </a:pPr>
            <a:r>
              <a:rPr lang="en-IN" sz="2000" dirty="0">
                <a:latin typeface="Times New Roman" panose="02020603050405020304" pitchFamily="18" charset="0"/>
                <a:cs typeface="Times New Roman" panose="02020603050405020304" pitchFamily="18" charset="0"/>
              </a:rPr>
              <a:t>Hard Work</a:t>
            </a:r>
          </a:p>
          <a:p>
            <a:pPr marL="514350" indent="-514350">
              <a:buAutoNum type="arabicPeriod"/>
            </a:pPr>
            <a:r>
              <a:rPr lang="en-IN" sz="2000" dirty="0">
                <a:latin typeface="Times New Roman" panose="02020603050405020304" pitchFamily="18" charset="0"/>
                <a:cs typeface="Times New Roman" panose="02020603050405020304" pitchFamily="18" charset="0"/>
              </a:rPr>
              <a:t>Desire for High Achievement</a:t>
            </a:r>
          </a:p>
          <a:p>
            <a:pPr marL="514350" indent="-514350">
              <a:buAutoNum type="arabicPeriod"/>
            </a:pPr>
            <a:r>
              <a:rPr lang="en-IN" sz="2000" dirty="0">
                <a:latin typeface="Times New Roman" panose="02020603050405020304" pitchFamily="18" charset="0"/>
                <a:cs typeface="Times New Roman" panose="02020603050405020304" pitchFamily="18" charset="0"/>
              </a:rPr>
              <a:t>Independence </a:t>
            </a:r>
          </a:p>
          <a:p>
            <a:pPr marL="514350" indent="-514350">
              <a:buAutoNum type="arabicPeriod"/>
            </a:pPr>
            <a:r>
              <a:rPr lang="en-IN" sz="2000" dirty="0">
                <a:latin typeface="Times New Roman" panose="02020603050405020304" pitchFamily="18" charset="0"/>
                <a:cs typeface="Times New Roman" panose="02020603050405020304" pitchFamily="18" charset="0"/>
              </a:rPr>
              <a:t>Good Organiser</a:t>
            </a:r>
          </a:p>
          <a:p>
            <a:pPr marL="514350" indent="-514350">
              <a:buAutoNum type="arabicPeriod"/>
            </a:pPr>
            <a:r>
              <a:rPr lang="en-IN" sz="2000" dirty="0">
                <a:latin typeface="Times New Roman" panose="02020603050405020304" pitchFamily="18" charset="0"/>
                <a:cs typeface="Times New Roman" panose="02020603050405020304" pitchFamily="18" charset="0"/>
              </a:rPr>
              <a:t>Innovative</a:t>
            </a:r>
          </a:p>
          <a:p>
            <a:pPr marL="514350" indent="-514350">
              <a:buAutoNum type="arabicPeriod"/>
            </a:pPr>
            <a:r>
              <a:rPr lang="en-IN" sz="2000" dirty="0">
                <a:latin typeface="Times New Roman" panose="02020603050405020304" pitchFamily="18" charset="0"/>
                <a:cs typeface="Times New Roman" panose="02020603050405020304" pitchFamily="18" charset="0"/>
              </a:rPr>
              <a:t>Team Spirit </a:t>
            </a:r>
          </a:p>
          <a:p>
            <a:pPr marL="514350" indent="-514350">
              <a:buAutoNum type="arabicPeriod"/>
            </a:pPr>
            <a:r>
              <a:rPr lang="en-IN" sz="2000" dirty="0">
                <a:latin typeface="Times New Roman" panose="02020603050405020304" pitchFamily="18" charset="0"/>
                <a:cs typeface="Times New Roman" panose="02020603050405020304" pitchFamily="18" charset="0"/>
              </a:rPr>
              <a:t>Foresight</a:t>
            </a:r>
          </a:p>
          <a:p>
            <a:pPr marL="0" indent="0">
              <a:buNone/>
            </a:pPr>
            <a:endParaRPr lang="en-IN" dirty="0"/>
          </a:p>
        </p:txBody>
      </p:sp>
      <p:pic>
        <p:nvPicPr>
          <p:cNvPr id="5" name="Picture 4">
            <a:extLst>
              <a:ext uri="{FF2B5EF4-FFF2-40B4-BE49-F238E27FC236}">
                <a16:creationId xmlns:a16="http://schemas.microsoft.com/office/drawing/2014/main" id="{292792A5-BB52-3FA1-875E-53AD3E07586C}"/>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0063973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1AEAAE-2489-DCDA-46A5-DE0724D3486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F69E8CF-CC94-EF1A-6CFD-2E03FAE39171}"/>
              </a:ext>
            </a:extLst>
          </p:cNvPr>
          <p:cNvSpPr>
            <a:spLocks noGrp="1"/>
          </p:cNvSpPr>
          <p:nvPr>
            <p:ph idx="1"/>
          </p:nvPr>
        </p:nvSpPr>
        <p:spPr>
          <a:xfrm>
            <a:off x="838200" y="1209368"/>
            <a:ext cx="10515600" cy="4967595"/>
          </a:xfrm>
        </p:spPr>
        <p:txBody>
          <a:bodyPr>
            <a:normAutofit fontScale="85000" lnSpcReduction="20000"/>
          </a:bodyPr>
          <a:lstStyle/>
          <a:p>
            <a:r>
              <a:rPr lang="en-US" b="1" dirty="0"/>
              <a:t>1. Hard Work</a:t>
            </a:r>
            <a:endParaRPr lang="en-US" dirty="0"/>
          </a:p>
          <a:p>
            <a:pPr>
              <a:lnSpc>
                <a:spcPct val="150000"/>
              </a:lnSpc>
            </a:pPr>
            <a:r>
              <a:rPr lang="en-US" sz="2600" dirty="0">
                <a:latin typeface="Times New Roman" panose="02020603050405020304" pitchFamily="18" charset="0"/>
                <a:cs typeface="Times New Roman" panose="02020603050405020304" pitchFamily="18" charset="0"/>
              </a:rPr>
              <a:t>Willingness to work hard clearly distinguishes successful entrepreneurs from unsuccessful ones.</a:t>
            </a:r>
          </a:p>
          <a:p>
            <a:pPr>
              <a:lnSpc>
                <a:spcPct val="150000"/>
              </a:lnSpc>
            </a:pPr>
            <a:r>
              <a:rPr lang="en-US" sz="2600" dirty="0">
                <a:latin typeface="Times New Roman" panose="02020603050405020304" pitchFamily="18" charset="0"/>
                <a:cs typeface="Times New Roman" panose="02020603050405020304" pitchFamily="18" charset="0"/>
              </a:rPr>
              <a:t>Most successful entrepreneurs work tirelessly, especially during the initial stages of their business.</a:t>
            </a:r>
          </a:p>
          <a:p>
            <a:pPr>
              <a:lnSpc>
                <a:spcPct val="150000"/>
              </a:lnSpc>
            </a:pPr>
            <a:r>
              <a:rPr lang="en-US" sz="2600" dirty="0">
                <a:latin typeface="Times New Roman" panose="02020603050405020304" pitchFamily="18" charset="0"/>
                <a:cs typeface="Times New Roman" panose="02020603050405020304" pitchFamily="18" charset="0"/>
              </a:rPr>
              <a:t>Hard work gradually becomes a lifelong habit for them.</a:t>
            </a:r>
          </a:p>
          <a:p>
            <a:pPr>
              <a:lnSpc>
                <a:spcPct val="150000"/>
              </a:lnSpc>
            </a:pPr>
            <a:r>
              <a:rPr lang="en-US" sz="2600" dirty="0">
                <a:latin typeface="Times New Roman" panose="02020603050405020304" pitchFamily="18" charset="0"/>
                <a:cs typeface="Times New Roman" panose="02020603050405020304" pitchFamily="18" charset="0"/>
              </a:rPr>
              <a:t>He stated that there is no substitute for hard work and that one must remain focused on achieving their vision.</a:t>
            </a:r>
          </a:p>
          <a:p>
            <a:pPr>
              <a:lnSpc>
                <a:spcPct val="150000"/>
              </a:lnSpc>
            </a:pPr>
            <a:r>
              <a:rPr lang="en-US" sz="2600" dirty="0">
                <a:latin typeface="Times New Roman" panose="02020603050405020304" pitchFamily="18" charset="0"/>
                <a:cs typeface="Times New Roman" panose="02020603050405020304" pitchFamily="18" charset="0"/>
              </a:rPr>
              <a:t>Entrepreneurs do not get ideal conditions; they must start with the situation available to them.</a:t>
            </a:r>
          </a:p>
          <a:p>
            <a:pPr marL="0" indent="0">
              <a:buNone/>
            </a:pPr>
            <a:endParaRPr lang="en-IN" dirty="0"/>
          </a:p>
        </p:txBody>
      </p:sp>
      <p:pic>
        <p:nvPicPr>
          <p:cNvPr id="5" name="Picture 4">
            <a:extLst>
              <a:ext uri="{FF2B5EF4-FFF2-40B4-BE49-F238E27FC236}">
                <a16:creationId xmlns:a16="http://schemas.microsoft.com/office/drawing/2014/main" id="{B8515A34-F137-98B9-D21E-E2EB9DDDE69C}"/>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20088496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429D6-199E-0EE7-B8CA-278CEC38D4A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BE390E1-5F18-101D-9D49-AC00DED7F082}"/>
              </a:ext>
            </a:extLst>
          </p:cNvPr>
          <p:cNvSpPr>
            <a:spLocks noGrp="1"/>
          </p:cNvSpPr>
          <p:nvPr>
            <p:ph idx="1"/>
          </p:nvPr>
        </p:nvSpPr>
        <p:spPr>
          <a:xfrm>
            <a:off x="838200" y="1209368"/>
            <a:ext cx="10515600" cy="4967595"/>
          </a:xfrm>
        </p:spPr>
        <p:txBody>
          <a:bodyPr>
            <a:normAutofit/>
          </a:bodyPr>
          <a:lstStyle/>
          <a:p>
            <a:pPr marL="0" indent="0">
              <a:buNone/>
            </a:pPr>
            <a:r>
              <a:rPr lang="en-IN" sz="2400" b="1" dirty="0">
                <a:latin typeface="Times New Roman" panose="02020603050405020304" pitchFamily="18" charset="0"/>
                <a:cs typeface="Times New Roman" panose="02020603050405020304" pitchFamily="18" charset="0"/>
              </a:rPr>
              <a:t>2.Desire for High Achievement</a:t>
            </a:r>
          </a:p>
          <a:p>
            <a:pPr algn="just">
              <a:lnSpc>
                <a:spcPct val="150000"/>
              </a:lnSpc>
            </a:pPr>
            <a:r>
              <a:rPr lang="en-US" sz="2400" dirty="0">
                <a:latin typeface="Times New Roman" panose="02020603050405020304" pitchFamily="18" charset="0"/>
                <a:cs typeface="Times New Roman" panose="02020603050405020304" pitchFamily="18" charset="0"/>
              </a:rPr>
              <a:t>Entrepreneurs possess a strong desire to achieve high goals in business.</a:t>
            </a:r>
          </a:p>
          <a:p>
            <a:pPr algn="just">
              <a:lnSpc>
                <a:spcPct val="150000"/>
              </a:lnSpc>
            </a:pPr>
            <a:r>
              <a:rPr lang="en-US" sz="2400" dirty="0">
                <a:latin typeface="Times New Roman" panose="02020603050405020304" pitchFamily="18" charset="0"/>
                <a:cs typeface="Times New Roman" panose="02020603050405020304" pitchFamily="18" charset="0"/>
              </a:rPr>
              <a:t>This high achievement motive helps them overcome obstacles and challenges. </a:t>
            </a:r>
          </a:p>
          <a:p>
            <a:pPr algn="just">
              <a:lnSpc>
                <a:spcPct val="150000"/>
              </a:lnSpc>
            </a:pPr>
            <a:r>
              <a:rPr lang="en-US" sz="2400" dirty="0">
                <a:latin typeface="Times New Roman" panose="02020603050405020304" pitchFamily="18" charset="0"/>
                <a:cs typeface="Times New Roman" panose="02020603050405020304" pitchFamily="18" charset="0"/>
              </a:rPr>
              <a:t>It enables them to control anxieties and recover from failures .</a:t>
            </a:r>
          </a:p>
          <a:p>
            <a:pPr algn="just">
              <a:lnSpc>
                <a:spcPct val="150000"/>
              </a:lnSpc>
            </a:pPr>
            <a:r>
              <a:rPr lang="en-US" sz="2400" dirty="0">
                <a:latin typeface="Times New Roman" panose="02020603050405020304" pitchFamily="18" charset="0"/>
                <a:cs typeface="Times New Roman" panose="02020603050405020304" pitchFamily="18" charset="0"/>
              </a:rPr>
              <a:t>Entrepreneurs continuously search for solutions and innovative ways to run their business successfully.</a:t>
            </a:r>
            <a:endParaRPr lang="en-IN" sz="24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E1FACC26-8594-725F-ADCF-E0EC56CEC693}"/>
              </a:ext>
            </a:extLst>
          </p:cNvPr>
          <p:cNvPicPr>
            <a:picLocks noChangeAspect="1"/>
          </p:cNvPicPr>
          <p:nvPr/>
        </p:nvPicPr>
        <p:blipFill>
          <a:blip r:embed="rId2"/>
          <a:stretch>
            <a:fillRect/>
          </a:stretch>
        </p:blipFill>
        <p:spPr>
          <a:xfrm>
            <a:off x="0" y="0"/>
            <a:ext cx="12192000" cy="1044762"/>
          </a:xfrm>
          <a:prstGeom prst="rect">
            <a:avLst/>
          </a:prstGeom>
        </p:spPr>
      </p:pic>
    </p:spTree>
    <p:extLst>
      <p:ext uri="{BB962C8B-B14F-4D97-AF65-F5344CB8AC3E}">
        <p14:creationId xmlns:p14="http://schemas.microsoft.com/office/powerpoint/2010/main" val="34718273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1508</TotalTime>
  <Words>1487</Words>
  <Application>Microsoft Office PowerPoint</Application>
  <PresentationFormat>Widescreen</PresentationFormat>
  <Paragraphs>119</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Calibri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Poojitha S</dc:creator>
  <cp:lastModifiedBy>Poojitha S</cp:lastModifiedBy>
  <cp:revision>47</cp:revision>
  <dcterms:created xsi:type="dcterms:W3CDTF">2026-02-02T05:10:13Z</dcterms:created>
  <dcterms:modified xsi:type="dcterms:W3CDTF">2026-03-08T16:04:47Z</dcterms:modified>
</cp:coreProperties>
</file>