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6" r:id="rId3"/>
    <p:sldId id="257" r:id="rId4"/>
    <p:sldId id="258" r:id="rId5"/>
    <p:sldId id="259" r:id="rId6"/>
    <p:sldId id="261" r:id="rId7"/>
    <p:sldId id="262" r:id="rId8"/>
    <p:sldId id="264" r:id="rId9"/>
    <p:sldId id="265" r:id="rId10"/>
    <p:sldId id="266" r:id="rId11"/>
    <p:sldId id="267" r:id="rId12"/>
    <p:sldId id="268" r:id="rId13"/>
    <p:sldId id="269" r:id="rId14"/>
    <p:sldId id="270" r:id="rId15"/>
    <p:sldId id="271" r:id="rId16"/>
    <p:sldId id="272" r:id="rId17"/>
    <p:sldId id="280" r:id="rId18"/>
    <p:sldId id="279" r:id="rId19"/>
    <p:sldId id="273" r:id="rId20"/>
    <p:sldId id="274" r:id="rId21"/>
    <p:sldId id="275" r:id="rId22"/>
    <p:sldId id="276" r:id="rId23"/>
    <p:sldId id="277" r:id="rId24"/>
    <p:sldId id="278"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48" d="100"/>
          <a:sy n="48" d="100"/>
        </p:scale>
        <p:origin x="67" y="7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B768B-5729-E932-7517-5CF6D58423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6E2F0984-A565-BD33-4E37-C3EFE27FC1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FA0EB4D-6350-5C50-E7CE-653B244872EE}"/>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1883821D-65A7-5C78-BEC9-FD11BE614A6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E5BABAA-7F58-6724-CDAF-390C74CA88F2}"/>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698899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5B44C-0C44-7D51-B963-476804CFFA8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D0A81FB-7F53-111B-F962-F27FD6AADA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221AB3A-9605-0D53-3183-33A641655262}"/>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1A6E44EF-B042-0E01-32FC-01A61E4701A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52711BF-6E2A-3C13-5E88-B3F2524C83B1}"/>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2848011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29678-7ACB-B1E3-DE16-522C06E37F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0E5914F-E185-14A8-14D1-C54963911B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50C32DE-37D6-28C3-47A3-DE2D358E7A0F}"/>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61910B77-8461-90E9-E250-9176E76B1B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617EA04-8EC6-D18F-670E-2B9668B87A77}"/>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21095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222D3-213B-0588-A83E-FC22B0FD1E6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D2C1C87-9544-0FE5-3FCC-272899C429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3484A21-AB9A-EF3E-BD70-4C95BBD61089}"/>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E77F70A1-2FFB-70B4-8CBD-2EC54509CCB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E0AEB0F-DD74-06B3-8478-B57396F851E9}"/>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246149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4DD99-D63E-8071-8014-1A55C40BC3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E6415EF4-2A56-2A54-EACD-CA47DD4290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04F253-5894-9F39-5B58-63CFD3CCDAB2}"/>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A4A297AF-FB43-CBD4-D73B-0F3312B93F0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FD0D86D-EFEC-5CED-CDB0-F664D7729459}"/>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3741615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B20CD-81A4-C996-5D7B-4C556E67D2A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8EAD4FA-9828-C9C2-C481-33F191DA42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5392FC1-80C2-8192-9C45-1FE01C9117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012E738B-BC4B-3909-FF5F-08E63CE86350}"/>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6" name="Footer Placeholder 5">
            <a:extLst>
              <a:ext uri="{FF2B5EF4-FFF2-40B4-BE49-F238E27FC236}">
                <a16:creationId xmlns:a16="http://schemas.microsoft.com/office/drawing/2014/main" id="{F87B078C-F178-DEC5-F1C0-D8178C9E257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1464023-DC00-E1EE-BAFE-E68C68D9936F}"/>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2902975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ED083-736D-3638-D088-857ADC59FE9D}"/>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9865261-7D46-4DB5-2C97-3915547186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A2F498-605A-F3B7-BBFE-5176372280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5A84894-76E2-FE51-9A8B-01D0DC08B4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6DFD33-1B55-46CB-1953-F0B1DC3E84E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C708AB7-0AD0-69C5-ADC4-B479F235C091}"/>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8" name="Footer Placeholder 7">
            <a:extLst>
              <a:ext uri="{FF2B5EF4-FFF2-40B4-BE49-F238E27FC236}">
                <a16:creationId xmlns:a16="http://schemas.microsoft.com/office/drawing/2014/main" id="{49CA4D47-B584-56BA-2AFA-90AAD73FD6FC}"/>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B378E078-0D84-D420-CD1B-ADF2038A2FD6}"/>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4280724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ACD9C-AF1A-E71E-201A-E92F49E2FCE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9E49B5F-9F4F-EE0D-E650-3FFC238D9BE4}"/>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4" name="Footer Placeholder 3">
            <a:extLst>
              <a:ext uri="{FF2B5EF4-FFF2-40B4-BE49-F238E27FC236}">
                <a16:creationId xmlns:a16="http://schemas.microsoft.com/office/drawing/2014/main" id="{700EEB7A-2CBD-14E4-1680-2D0FEEF59013}"/>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EEA4B901-8FEB-FD83-1C3A-B9898F890F43}"/>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715524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497214-A6FE-97A8-169B-37D658A3FA50}"/>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3" name="Footer Placeholder 2">
            <a:extLst>
              <a:ext uri="{FF2B5EF4-FFF2-40B4-BE49-F238E27FC236}">
                <a16:creationId xmlns:a16="http://schemas.microsoft.com/office/drawing/2014/main" id="{B9E7C4DE-FB64-DC3B-BADF-231DABF9AD9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4775E820-E99A-A437-5AB5-914EEE4EBE56}"/>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198970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EA299-F8BD-7EE8-E49F-6604EB35FC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C477B0E-727D-05FF-A9BC-EBA7ECD2B3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FE4125EC-9532-50BB-17B1-507B066796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13EE78-B8A6-C6D0-B688-08BCAA644847}"/>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6" name="Footer Placeholder 5">
            <a:extLst>
              <a:ext uri="{FF2B5EF4-FFF2-40B4-BE49-F238E27FC236}">
                <a16:creationId xmlns:a16="http://schemas.microsoft.com/office/drawing/2014/main" id="{3893B5D2-04D6-928A-D0DB-73D5BA969F6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1EF6E40-E8A6-B4F3-3CB8-DA0241AE9F45}"/>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3165491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C1EC9-342D-22CE-FBA2-0D7405B271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608D851-2579-A578-38E7-2B1EAE45F4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1BC87E00-E5CD-CDE5-38A6-8C08A0F943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197976-6944-CECE-D7BB-7BCD740E7194}"/>
              </a:ext>
            </a:extLst>
          </p:cNvPr>
          <p:cNvSpPr>
            <a:spLocks noGrp="1"/>
          </p:cNvSpPr>
          <p:nvPr>
            <p:ph type="dt" sz="half" idx="10"/>
          </p:nvPr>
        </p:nvSpPr>
        <p:spPr/>
        <p:txBody>
          <a:bodyPr/>
          <a:lstStyle/>
          <a:p>
            <a:fld id="{A673D553-E185-4D64-BF0E-0E9713B6CE94}" type="datetimeFigureOut">
              <a:rPr lang="en-IN" smtClean="0"/>
              <a:t>06-06-2026</a:t>
            </a:fld>
            <a:endParaRPr lang="en-IN"/>
          </a:p>
        </p:txBody>
      </p:sp>
      <p:sp>
        <p:nvSpPr>
          <p:cNvPr id="6" name="Footer Placeholder 5">
            <a:extLst>
              <a:ext uri="{FF2B5EF4-FFF2-40B4-BE49-F238E27FC236}">
                <a16:creationId xmlns:a16="http://schemas.microsoft.com/office/drawing/2014/main" id="{9A119F85-8A51-0CE8-CCE5-3C45B024EA4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A9F6254-1AAC-7F27-89B0-8F195516804D}"/>
              </a:ext>
            </a:extLst>
          </p:cNvPr>
          <p:cNvSpPr>
            <a:spLocks noGrp="1"/>
          </p:cNvSpPr>
          <p:nvPr>
            <p:ph type="sldNum" sz="quarter" idx="12"/>
          </p:nvPr>
        </p:nvSpPr>
        <p:spPr/>
        <p:txBody>
          <a:bodyPr/>
          <a:lstStyle/>
          <a:p>
            <a:fld id="{C8145656-EF8A-4718-866C-CDC6C4F127FB}" type="slidenum">
              <a:rPr lang="en-IN" smtClean="0"/>
              <a:t>‹#›</a:t>
            </a:fld>
            <a:endParaRPr lang="en-IN"/>
          </a:p>
        </p:txBody>
      </p:sp>
    </p:spTree>
    <p:extLst>
      <p:ext uri="{BB962C8B-B14F-4D97-AF65-F5344CB8AC3E}">
        <p14:creationId xmlns:p14="http://schemas.microsoft.com/office/powerpoint/2010/main" val="3704997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5BCDA1-6C72-1738-0528-9991B07DF1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F77D351-D4EB-91EE-4622-0FD0F6BF13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2A8CC63-3051-5E65-463D-9CF84DCBCF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73D553-E185-4D64-BF0E-0E9713B6CE94}" type="datetimeFigureOut">
              <a:rPr lang="en-IN" smtClean="0"/>
              <a:t>06-06-2026</a:t>
            </a:fld>
            <a:endParaRPr lang="en-IN"/>
          </a:p>
        </p:txBody>
      </p:sp>
      <p:sp>
        <p:nvSpPr>
          <p:cNvPr id="5" name="Footer Placeholder 4">
            <a:extLst>
              <a:ext uri="{FF2B5EF4-FFF2-40B4-BE49-F238E27FC236}">
                <a16:creationId xmlns:a16="http://schemas.microsoft.com/office/drawing/2014/main" id="{88641A02-2227-79C9-6881-29686433E4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C0CCB098-8898-1B65-47CA-2E0B28DD9F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45656-EF8A-4718-866C-CDC6C4F127FB}" type="slidenum">
              <a:rPr lang="en-IN" smtClean="0"/>
              <a:t>‹#›</a:t>
            </a:fld>
            <a:endParaRPr lang="en-IN"/>
          </a:p>
        </p:txBody>
      </p:sp>
    </p:spTree>
    <p:extLst>
      <p:ext uri="{BB962C8B-B14F-4D97-AF65-F5344CB8AC3E}">
        <p14:creationId xmlns:p14="http://schemas.microsoft.com/office/powerpoint/2010/main" val="1879566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indeed.com/career-advice/career-development/what-is-ecommerc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ebay.com/" TargetMode="External"/><Relationship Id="rId2" Type="http://schemas.openxmlformats.org/officeDocument/2006/relationships/hyperlink" Target="https://www.amazon.com/"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razorpay.com/learn/what-is-a-business-mode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razorpay.com/learn/what-is-ecommerce/"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razorpay.com/blog/what-is-payment-processin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razorpay.com/blog/payment-gateway-10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3DA422-CE4E-4599-BC49-5EAA62AAF853}"/>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D549F268-6490-99A4-7B3E-6CA4278C29E5}"/>
              </a:ext>
            </a:extLst>
          </p:cNvPr>
          <p:cNvSpPr>
            <a:spLocks noGrp="1"/>
          </p:cNvSpPr>
          <p:nvPr>
            <p:ph idx="1"/>
          </p:nvPr>
        </p:nvSpPr>
        <p:spPr>
          <a:xfrm>
            <a:off x="838200" y="1297858"/>
            <a:ext cx="10515600" cy="4879105"/>
          </a:xfrm>
        </p:spPr>
        <p:txBody>
          <a:bodyPr>
            <a:normAutofit/>
          </a:bodyPr>
          <a:lstStyle/>
          <a:p>
            <a:pPr marL="0" indent="0" fontAlgn="base">
              <a:buNone/>
            </a:pPr>
            <a:r>
              <a:rPr lang="en-US" sz="2400" dirty="0">
                <a:latin typeface="Times New Roman" panose="02020603050405020304" pitchFamily="18" charset="0"/>
                <a:cs typeface="Times New Roman" panose="02020603050405020304" pitchFamily="18" charset="0"/>
              </a:rPr>
              <a:t>  </a:t>
            </a:r>
          </a:p>
          <a:p>
            <a:pPr marL="0" indent="0" fontAlgn="base">
              <a:buNone/>
            </a:pPr>
            <a:endParaRPr lang="en-US" sz="2400" dirty="0">
              <a:latin typeface="Times New Roman" panose="02020603050405020304" pitchFamily="18" charset="0"/>
              <a:cs typeface="Times New Roman" panose="02020603050405020304" pitchFamily="18" charset="0"/>
            </a:endParaRPr>
          </a:p>
          <a:p>
            <a:pPr marL="0" indent="0" fontAlgn="base">
              <a:buNone/>
            </a:pPr>
            <a:endParaRPr lang="en-US" sz="2400" dirty="0">
              <a:latin typeface="Times New Roman" panose="02020603050405020304" pitchFamily="18" charset="0"/>
              <a:cs typeface="Times New Roman" panose="02020603050405020304" pitchFamily="18" charset="0"/>
            </a:endParaRPr>
          </a:p>
          <a:p>
            <a:pPr marL="0" indent="0" fontAlgn="base">
              <a:buNone/>
            </a:pPr>
            <a:r>
              <a:rPr lang="en-US" sz="240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MODULE 2</a:t>
            </a:r>
          </a:p>
          <a:p>
            <a:pPr marL="0" indent="0" fontAlgn="base">
              <a:buNone/>
            </a:pPr>
            <a:r>
              <a:rPr lang="en-IN" dirty="0">
                <a:latin typeface="Times New Roman" panose="02020603050405020304" pitchFamily="18" charset="0"/>
                <a:cs typeface="Times New Roman" panose="02020603050405020304" pitchFamily="18" charset="0"/>
              </a:rPr>
              <a:t>			</a:t>
            </a:r>
            <a:r>
              <a:rPr lang="en-IN" b="1" dirty="0">
                <a:latin typeface="Times New Roman" panose="02020603050405020304" pitchFamily="18" charset="0"/>
                <a:cs typeface="Times New Roman" panose="02020603050405020304" pitchFamily="18" charset="0"/>
              </a:rPr>
              <a:t>DIGITAL ENTREPRENEURSHIP</a:t>
            </a:r>
          </a:p>
          <a:p>
            <a:pPr marL="0" indent="0" fontAlgn="base">
              <a:buNone/>
            </a:pPr>
            <a:endParaRPr lang="en-IN" b="1" dirty="0">
              <a:latin typeface="Times New Roman" panose="02020603050405020304" pitchFamily="18" charset="0"/>
              <a:cs typeface="Times New Roman" panose="02020603050405020304" pitchFamily="18" charset="0"/>
            </a:endParaRPr>
          </a:p>
          <a:p>
            <a:pPr marL="0" indent="0" fontAlgn="base">
              <a:buNone/>
            </a:pPr>
            <a:r>
              <a:rPr lang="en-IN" b="1" dirty="0">
                <a:latin typeface="Times New Roman" panose="02020603050405020304" pitchFamily="18" charset="0"/>
                <a:cs typeface="Times New Roman" panose="02020603050405020304" pitchFamily="18" charset="0"/>
              </a:rPr>
              <a:t>`								BY,</a:t>
            </a:r>
          </a:p>
          <a:p>
            <a:pPr marL="3657600" lvl="8" indent="0" fontAlgn="base">
              <a:buNone/>
            </a:pPr>
            <a:r>
              <a:rPr lang="en-IN" b="1" dirty="0">
                <a:latin typeface="Times New Roman" panose="02020603050405020304" pitchFamily="18" charset="0"/>
                <a:cs typeface="Times New Roman" panose="02020603050405020304" pitchFamily="18" charset="0"/>
              </a:rPr>
              <a:t>				       Poojitha S</a:t>
            </a:r>
          </a:p>
          <a:p>
            <a:pPr marL="3657600" lvl="8" indent="0" fontAlgn="base">
              <a:buNone/>
            </a:pPr>
            <a:r>
              <a:rPr lang="en-IN" b="1" dirty="0">
                <a:latin typeface="Times New Roman" panose="02020603050405020304" pitchFamily="18" charset="0"/>
                <a:cs typeface="Times New Roman" panose="02020603050405020304" pitchFamily="18" charset="0"/>
              </a:rPr>
              <a:t>				 Assistant Professor</a:t>
            </a:r>
          </a:p>
          <a:p>
            <a:pPr marL="3657600" lvl="8" indent="0" fontAlgn="base">
              <a:buNone/>
            </a:pPr>
            <a:r>
              <a:rPr lang="en-IN" b="1" dirty="0">
                <a:latin typeface="Times New Roman" panose="02020603050405020304" pitchFamily="18" charset="0"/>
                <a:cs typeface="Times New Roman" panose="02020603050405020304" pitchFamily="18" charset="0"/>
              </a:rPr>
              <a:t>			         Dept of Computer Applications</a:t>
            </a:r>
          </a:p>
          <a:p>
            <a:pPr marL="3657600" lvl="8" indent="0" fontAlgn="base">
              <a:buNone/>
            </a:pPr>
            <a:r>
              <a:rPr lang="en-IN" b="1">
                <a:latin typeface="Times New Roman" panose="02020603050405020304" pitchFamily="18" charset="0"/>
                <a:cs typeface="Times New Roman" panose="02020603050405020304" pitchFamily="18" charset="0"/>
              </a:rPr>
              <a:t>				        ATMECE</a:t>
            </a:r>
            <a:endParaRPr lang="en-IN" b="1" dirty="0">
              <a:latin typeface="Times New Roman" panose="02020603050405020304" pitchFamily="18" charset="0"/>
              <a:cs typeface="Times New Roman" panose="02020603050405020304" pitchFamily="18" charset="0"/>
            </a:endParaRPr>
          </a:p>
          <a:p>
            <a:pPr marL="0" indent="0" fontAlgn="base">
              <a:buNone/>
            </a:pPr>
            <a:endParaRPr lang="en-US" b="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C02E809D-5DD0-747F-8E49-DCED3B4CB4D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772804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3FF55-8DEF-11D6-8AF8-565D98631B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7F961C-E0DB-FA19-D360-66196041BA2B}"/>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FB6BE795-DC2F-6F38-3332-42833BEF34AE}"/>
              </a:ext>
            </a:extLst>
          </p:cNvPr>
          <p:cNvSpPr>
            <a:spLocks noGrp="1"/>
          </p:cNvSpPr>
          <p:nvPr>
            <p:ph idx="1"/>
          </p:nvPr>
        </p:nvSpPr>
        <p:spPr>
          <a:xfrm>
            <a:off x="838200" y="1297858"/>
            <a:ext cx="10515600" cy="4879105"/>
          </a:xfrm>
        </p:spPr>
        <p:txBody>
          <a:bodyPr>
            <a:normAutofit/>
          </a:bodyPr>
          <a:lstStyle/>
          <a:p>
            <a:pPr marL="0" indent="0" fontAlgn="base">
              <a:buNone/>
            </a:pPr>
            <a:r>
              <a:rPr lang="en-US" sz="2400" b="1" dirty="0">
                <a:latin typeface="Times New Roman" panose="02020603050405020304" pitchFamily="18" charset="0"/>
                <a:cs typeface="Times New Roman" panose="02020603050405020304" pitchFamily="18" charset="0"/>
              </a:rPr>
              <a:t>Consumer to business</a:t>
            </a:r>
          </a:p>
          <a:p>
            <a:pPr fontAlgn="base"/>
            <a:r>
              <a:rPr lang="en-US" sz="2400" dirty="0">
                <a:latin typeface="Times New Roman" panose="02020603050405020304" pitchFamily="18" charset="0"/>
                <a:cs typeface="Times New Roman" panose="02020603050405020304" pitchFamily="18" charset="0"/>
              </a:rPr>
              <a:t>Consumer to business or C2B, differs from other e-commerce models because it's the consumers who create value for a product or business. </a:t>
            </a:r>
          </a:p>
          <a:p>
            <a:pPr fontAlgn="base"/>
            <a:r>
              <a:rPr lang="en-US" sz="2400" dirty="0">
                <a:latin typeface="Times New Roman" panose="02020603050405020304" pitchFamily="18" charset="0"/>
                <a:cs typeface="Times New Roman" panose="02020603050405020304" pitchFamily="18" charset="0"/>
              </a:rPr>
              <a:t>In the traditional business-to-consumer </a:t>
            </a:r>
            <a:r>
              <a:rPr lang="en-US" sz="2400" dirty="0">
                <a:latin typeface="Times New Roman" panose="02020603050405020304" pitchFamily="18" charset="0"/>
                <a:cs typeface="Times New Roman" panose="02020603050405020304" pitchFamily="18" charset="0"/>
                <a:hlinkClick r:id="rId2"/>
              </a:rPr>
              <a:t>e-commerce model</a:t>
            </a:r>
            <a:r>
              <a:rPr lang="en-US" sz="2400" dirty="0">
                <a:latin typeface="Times New Roman" panose="02020603050405020304" pitchFamily="18" charset="0"/>
                <a:cs typeface="Times New Roman" panose="02020603050405020304" pitchFamily="18" charset="0"/>
              </a:rPr>
              <a:t>, businesses sell products or services directly to consumers. </a:t>
            </a:r>
          </a:p>
          <a:p>
            <a:pPr fontAlgn="base"/>
            <a:r>
              <a:rPr lang="en-US" sz="2400" dirty="0">
                <a:latin typeface="Times New Roman" panose="02020603050405020304" pitchFamily="18" charset="0"/>
                <a:cs typeface="Times New Roman" panose="02020603050405020304" pitchFamily="18" charset="0"/>
              </a:rPr>
              <a:t>With C2B, consumers offer products or services to businesses in exchange for payment or other benefits. </a:t>
            </a:r>
          </a:p>
          <a:p>
            <a:pPr fontAlgn="base"/>
            <a:r>
              <a:rPr lang="en-US" sz="2400" dirty="0">
                <a:latin typeface="Times New Roman" panose="02020603050405020304" pitchFamily="18" charset="0"/>
                <a:cs typeface="Times New Roman" panose="02020603050405020304" pitchFamily="18" charset="0"/>
              </a:rPr>
              <a:t>The C2B model sometimes  to independent workers and freelancers who accomplish paid tasks for a business.</a:t>
            </a:r>
            <a:endParaRPr lang="en-US" sz="16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B4D8B0B5-0784-72BD-3F64-002A9EF1C955}"/>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1131863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FD409-C01C-6F33-7496-AFAD0A16142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48FBB69-75CA-E5B2-CC86-358F48BA8126}"/>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31D1CF5-9B1C-D1BD-69BF-DCB70164662D}"/>
              </a:ext>
            </a:extLst>
          </p:cNvPr>
          <p:cNvSpPr>
            <a:spLocks noGrp="1"/>
          </p:cNvSpPr>
          <p:nvPr>
            <p:ph idx="1"/>
          </p:nvPr>
        </p:nvSpPr>
        <p:spPr>
          <a:xfrm>
            <a:off x="838200" y="1297858"/>
            <a:ext cx="10515600" cy="4879105"/>
          </a:xfrm>
        </p:spPr>
        <p:txBody>
          <a:bodyPr>
            <a:normAutofit/>
          </a:bodyPr>
          <a:lstStyle/>
          <a:p>
            <a:pPr marL="0" indent="0" fontAlgn="base">
              <a:buNone/>
            </a:pPr>
            <a:r>
              <a:rPr lang="en-US" sz="2000" b="1" dirty="0">
                <a:latin typeface="Times New Roman" panose="02020603050405020304" pitchFamily="18" charset="0"/>
                <a:cs typeface="Times New Roman" panose="02020603050405020304" pitchFamily="18" charset="0"/>
              </a:rPr>
              <a:t>Benefits of consumer to business</a:t>
            </a:r>
          </a:p>
          <a:p>
            <a:pPr algn="just" fontAlgn="base"/>
            <a:r>
              <a:rPr lang="en-US" sz="2000" b="1" dirty="0">
                <a:latin typeface="Times New Roman" panose="02020603050405020304" pitchFamily="18" charset="0"/>
                <a:cs typeface="Times New Roman" panose="02020603050405020304" pitchFamily="18" charset="0"/>
              </a:rPr>
              <a:t>Flexibility: </a:t>
            </a:r>
            <a:r>
              <a:rPr lang="en-US" sz="2000" dirty="0">
                <a:latin typeface="Times New Roman" panose="02020603050405020304" pitchFamily="18" charset="0"/>
                <a:cs typeface="Times New Roman" panose="02020603050405020304" pitchFamily="18" charset="0"/>
              </a:rPr>
              <a:t>Businesses and sellers can define their own revenue parameters, such as the duration of services, how often payment gets collected or product supply dates.</a:t>
            </a:r>
          </a:p>
          <a:p>
            <a:pPr algn="just" fontAlgn="base"/>
            <a:r>
              <a:rPr lang="en-US" sz="2000" b="1" dirty="0">
                <a:latin typeface="Times New Roman" panose="02020603050405020304" pitchFamily="18" charset="0"/>
                <a:cs typeface="Times New Roman" panose="02020603050405020304" pitchFamily="18" charset="0"/>
              </a:rPr>
              <a:t>Higher earning potential: </a:t>
            </a:r>
            <a:r>
              <a:rPr lang="en-US" sz="2000" dirty="0">
                <a:latin typeface="Times New Roman" panose="02020603050405020304" pitchFamily="18" charset="0"/>
                <a:cs typeface="Times New Roman" panose="02020603050405020304" pitchFamily="18" charset="0"/>
              </a:rPr>
              <a:t>Sellers have unlimited earning potential.</a:t>
            </a:r>
          </a:p>
          <a:p>
            <a:pPr algn="just" fontAlgn="base"/>
            <a:r>
              <a:rPr lang="en-US" sz="2000" b="1" dirty="0">
                <a:latin typeface="Times New Roman" panose="02020603050405020304" pitchFamily="18" charset="0"/>
                <a:cs typeface="Times New Roman" panose="02020603050405020304" pitchFamily="18" charset="0"/>
              </a:rPr>
              <a:t>Wider reach:</a:t>
            </a:r>
            <a:r>
              <a:rPr lang="en-US" sz="2000" dirty="0">
                <a:latin typeface="Times New Roman" panose="02020603050405020304" pitchFamily="18" charset="0"/>
                <a:cs typeface="Times New Roman" panose="02020603050405020304" pitchFamily="18" charset="0"/>
              </a:rPr>
              <a:t> Businesses have the opportunity to prioritize how they hire sellers, which gives them the ability to hire from specific regions, such as where the average income or cost of living is lower, thereby reducing their costs.</a:t>
            </a:r>
          </a:p>
          <a:p>
            <a:pPr algn="just" fontAlgn="base"/>
            <a:r>
              <a:rPr lang="en-US" sz="2000" b="1" dirty="0">
                <a:latin typeface="Times New Roman" panose="02020603050405020304" pitchFamily="18" charset="0"/>
                <a:cs typeface="Times New Roman" panose="02020603050405020304" pitchFamily="18" charset="0"/>
              </a:rPr>
              <a:t>Variety of work:</a:t>
            </a:r>
            <a:r>
              <a:rPr lang="en-US" sz="2000" dirty="0">
                <a:latin typeface="Times New Roman" panose="02020603050405020304" pitchFamily="18" charset="0"/>
                <a:cs typeface="Times New Roman" panose="02020603050405020304" pitchFamily="18" charset="0"/>
              </a:rPr>
              <a:t> Sellers have the opportunity to gain valuable work experience with different businesses across multiple projects, and they have the opportunity to be paid well for their services.</a:t>
            </a:r>
          </a:p>
          <a:p>
            <a:pPr algn="just" fontAlgn="base"/>
            <a:r>
              <a:rPr lang="en-US" sz="2000" b="1" dirty="0">
                <a:latin typeface="Times New Roman" panose="02020603050405020304" pitchFamily="18" charset="0"/>
                <a:cs typeface="Times New Roman" panose="02020603050405020304" pitchFamily="18" charset="0"/>
              </a:rPr>
              <a:t>Independence: </a:t>
            </a:r>
            <a:r>
              <a:rPr lang="en-US" sz="2000" dirty="0">
                <a:latin typeface="Times New Roman" panose="02020603050405020304" pitchFamily="18" charset="0"/>
                <a:cs typeface="Times New Roman" panose="02020603050405020304" pitchFamily="18" charset="0"/>
              </a:rPr>
              <a:t>Consumers can provide their products or services to a business without having to create a business or go into business for themselves.</a:t>
            </a:r>
            <a:endParaRPr lang="en-US" sz="1800" dirty="0">
              <a:latin typeface="Times New Roman" panose="02020603050405020304" pitchFamily="18" charset="0"/>
              <a:cs typeface="Times New Roman" panose="02020603050405020304" pitchFamily="18" charset="0"/>
            </a:endParaRP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21AB8799-0EF2-087F-7AC6-DB69DD1F374B}"/>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739336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EDCF2-1D8A-D0CB-5A09-BB6E58F37AF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E529CA0-A7E1-45DC-A109-094DD2FDB55B}"/>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FEC794A8-5DB7-72C5-6347-40B520371175}"/>
              </a:ext>
            </a:extLst>
          </p:cNvPr>
          <p:cNvSpPr>
            <a:spLocks noGrp="1"/>
          </p:cNvSpPr>
          <p:nvPr>
            <p:ph idx="1"/>
          </p:nvPr>
        </p:nvSpPr>
        <p:spPr>
          <a:xfrm>
            <a:off x="838200" y="1297858"/>
            <a:ext cx="10515600" cy="4879105"/>
          </a:xfrm>
        </p:spPr>
        <p:txBody>
          <a:bodyPr>
            <a:normAutofit/>
          </a:bodyPr>
          <a:lstStyle/>
          <a:p>
            <a:pPr marL="0" indent="0" fontAlgn="base">
              <a:buNone/>
            </a:pPr>
            <a:r>
              <a:rPr lang="en-US" sz="2000" b="1" dirty="0">
                <a:latin typeface="Times New Roman" panose="02020603050405020304" pitchFamily="18" charset="0"/>
                <a:cs typeface="Times New Roman" panose="02020603050405020304" pitchFamily="18" charset="0"/>
              </a:rPr>
              <a:t>Benefits of consumer to business</a:t>
            </a:r>
          </a:p>
          <a:p>
            <a:pPr algn="just" fontAlgn="base"/>
            <a:r>
              <a:rPr lang="en-US" sz="2000" b="1" dirty="0">
                <a:latin typeface="Times New Roman" panose="02020603050405020304" pitchFamily="18" charset="0"/>
                <a:cs typeface="Times New Roman" panose="02020603050405020304" pitchFamily="18" charset="0"/>
              </a:rPr>
              <a:t>Flexibility: </a:t>
            </a:r>
            <a:r>
              <a:rPr lang="en-US" sz="2000" dirty="0">
                <a:latin typeface="Times New Roman" panose="02020603050405020304" pitchFamily="18" charset="0"/>
                <a:cs typeface="Times New Roman" panose="02020603050405020304" pitchFamily="18" charset="0"/>
              </a:rPr>
              <a:t>Businesses and sellers can define their own revenue parameters, such as the duration of services, how often payment gets collected or product supply dates.</a:t>
            </a:r>
          </a:p>
          <a:p>
            <a:pPr algn="just" fontAlgn="base"/>
            <a:r>
              <a:rPr lang="en-US" sz="2000" b="1" dirty="0">
                <a:latin typeface="Times New Roman" panose="02020603050405020304" pitchFamily="18" charset="0"/>
                <a:cs typeface="Times New Roman" panose="02020603050405020304" pitchFamily="18" charset="0"/>
              </a:rPr>
              <a:t>Higher earning potential: </a:t>
            </a:r>
            <a:r>
              <a:rPr lang="en-US" sz="2000" dirty="0">
                <a:latin typeface="Times New Roman" panose="02020603050405020304" pitchFamily="18" charset="0"/>
                <a:cs typeface="Times New Roman" panose="02020603050405020304" pitchFamily="18" charset="0"/>
              </a:rPr>
              <a:t>Sellers have unlimited earning potential.</a:t>
            </a:r>
          </a:p>
          <a:p>
            <a:pPr algn="just" fontAlgn="base"/>
            <a:r>
              <a:rPr lang="en-US" sz="2000" b="1" dirty="0">
                <a:latin typeface="Times New Roman" panose="02020603050405020304" pitchFamily="18" charset="0"/>
                <a:cs typeface="Times New Roman" panose="02020603050405020304" pitchFamily="18" charset="0"/>
              </a:rPr>
              <a:t>Wider reach:</a:t>
            </a:r>
            <a:r>
              <a:rPr lang="en-US" sz="2000" dirty="0">
                <a:latin typeface="Times New Roman" panose="02020603050405020304" pitchFamily="18" charset="0"/>
                <a:cs typeface="Times New Roman" panose="02020603050405020304" pitchFamily="18" charset="0"/>
              </a:rPr>
              <a:t> Businesses have the opportunity to prioritize how they hire sellers, which gives them the ability to hire from specific regions, such as where the average income or cost of living is lower, thereby reducing their costs.</a:t>
            </a:r>
          </a:p>
          <a:p>
            <a:pPr algn="just" fontAlgn="base"/>
            <a:r>
              <a:rPr lang="en-US" sz="2000" b="1" dirty="0">
                <a:latin typeface="Times New Roman" panose="02020603050405020304" pitchFamily="18" charset="0"/>
                <a:cs typeface="Times New Roman" panose="02020603050405020304" pitchFamily="18" charset="0"/>
              </a:rPr>
              <a:t>Variety of work:</a:t>
            </a:r>
            <a:r>
              <a:rPr lang="en-US" sz="2000" dirty="0">
                <a:latin typeface="Times New Roman" panose="02020603050405020304" pitchFamily="18" charset="0"/>
                <a:cs typeface="Times New Roman" panose="02020603050405020304" pitchFamily="18" charset="0"/>
              </a:rPr>
              <a:t> Sellers have the opportunity to gain valuable work experience with different businesses across multiple projects, and they have the opportunity to be paid well for their services.</a:t>
            </a:r>
          </a:p>
          <a:p>
            <a:pPr algn="just" fontAlgn="base"/>
            <a:r>
              <a:rPr lang="en-US" sz="2000" b="1" dirty="0">
                <a:latin typeface="Times New Roman" panose="02020603050405020304" pitchFamily="18" charset="0"/>
                <a:cs typeface="Times New Roman" panose="02020603050405020304" pitchFamily="18" charset="0"/>
              </a:rPr>
              <a:t>Independence: </a:t>
            </a:r>
            <a:r>
              <a:rPr lang="en-US" sz="2000" dirty="0">
                <a:latin typeface="Times New Roman" panose="02020603050405020304" pitchFamily="18" charset="0"/>
                <a:cs typeface="Times New Roman" panose="02020603050405020304" pitchFamily="18" charset="0"/>
              </a:rPr>
              <a:t>Consumers can provide their products or services to a business without having to create a business or go into business for themselves.</a:t>
            </a:r>
            <a:endParaRPr lang="en-US" sz="1800" dirty="0">
              <a:latin typeface="Times New Roman" panose="02020603050405020304" pitchFamily="18" charset="0"/>
              <a:cs typeface="Times New Roman" panose="02020603050405020304" pitchFamily="18" charset="0"/>
            </a:endParaRP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D69539D-73A3-A311-2DC4-0465C269676A}"/>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37638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47C4B-6447-05CF-6989-E5FC4DB5A26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8494BF2-B923-E7CE-EAC4-45D535769D3B}"/>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56FE59B-EB0A-AF63-EA43-694E4CF438A6}"/>
              </a:ext>
            </a:extLst>
          </p:cNvPr>
          <p:cNvSpPr>
            <a:spLocks noGrp="1"/>
          </p:cNvSpPr>
          <p:nvPr>
            <p:ph idx="1"/>
          </p:nvPr>
        </p:nvSpPr>
        <p:spPr>
          <a:xfrm>
            <a:off x="838200" y="1297858"/>
            <a:ext cx="10515600" cy="4879105"/>
          </a:xfrm>
        </p:spPr>
        <p:txBody>
          <a:bodyPr>
            <a:normAutofit/>
          </a:bodyPr>
          <a:lstStyle/>
          <a:p>
            <a:pPr marL="0" indent="0" fontAlgn="base">
              <a:buNone/>
            </a:pPr>
            <a:r>
              <a:rPr lang="en-US" sz="2400" b="1" dirty="0">
                <a:latin typeface="Times New Roman" panose="02020603050405020304" pitchFamily="18" charset="0"/>
                <a:cs typeface="Times New Roman" panose="02020603050405020304" pitchFamily="18" charset="0"/>
              </a:rPr>
              <a:t>Examples of how consumer to business works</a:t>
            </a:r>
          </a:p>
          <a:p>
            <a:pPr marL="0" indent="0" fontAlgn="base">
              <a:buNone/>
            </a:pPr>
            <a:endParaRPr lang="en-US" sz="1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 food blogger who shares an affiliate link to a kitchen company’s cooking products on their blog.</a:t>
            </a:r>
          </a:p>
          <a:p>
            <a:r>
              <a:rPr lang="en-US" sz="2400" dirty="0">
                <a:latin typeface="Times New Roman" panose="02020603050405020304" pitchFamily="18" charset="0"/>
                <a:cs typeface="Times New Roman" panose="02020603050405020304" pitchFamily="18" charset="0"/>
              </a:rPr>
              <a:t>A tech blogger who displays a company's service ads to their audience in exchange for a cut of the ad revenue.</a:t>
            </a:r>
          </a:p>
          <a:p>
            <a:r>
              <a:rPr lang="en-US" sz="2400" dirty="0">
                <a:latin typeface="Times New Roman" panose="02020603050405020304" pitchFamily="18" charset="0"/>
                <a:cs typeface="Times New Roman" panose="02020603050405020304" pitchFamily="18" charset="0"/>
              </a:rPr>
              <a:t>Social media users who fill out surveys on Five Surveys or promote products and services.</a:t>
            </a:r>
          </a:p>
          <a:p>
            <a:r>
              <a:rPr lang="en-US" sz="2400" dirty="0">
                <a:latin typeface="Times New Roman" panose="02020603050405020304" pitchFamily="18" charset="0"/>
                <a:cs typeface="Times New Roman" panose="02020603050405020304" pitchFamily="18" charset="0"/>
              </a:rPr>
              <a:t>Large e-commerce websites or sellers who pay or otherwise reward consumers for reviewing their products or when they share a review on their personal social media.</a:t>
            </a: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967A62D7-6DE4-CFF8-FD68-7753B7DA2EAF}"/>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913714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40B29-D0F0-2A95-4F6A-E137C8F93C2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58C2ED-59BC-B5E4-6D8D-A2663BF84CFF}"/>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C6FD7AC-1F4A-CF52-F28D-28231D215641}"/>
              </a:ext>
            </a:extLst>
          </p:cNvPr>
          <p:cNvSpPr>
            <a:spLocks noGrp="1"/>
          </p:cNvSpPr>
          <p:nvPr>
            <p:ph idx="1"/>
          </p:nvPr>
        </p:nvSpPr>
        <p:spPr>
          <a:xfrm>
            <a:off x="838200" y="1297858"/>
            <a:ext cx="10515600" cy="4879105"/>
          </a:xfrm>
        </p:spPr>
        <p:txBody>
          <a:bodyPr>
            <a:normAutofit/>
          </a:bodyPr>
          <a:lstStyle/>
          <a:p>
            <a:pPr algn="just" fontAlgn="base"/>
            <a:r>
              <a:rPr lang="en-US" sz="2200" b="1" dirty="0">
                <a:latin typeface="Times New Roman" panose="02020603050405020304" pitchFamily="18" charset="0"/>
                <a:cs typeface="Times New Roman" panose="02020603050405020304" pitchFamily="18" charset="0"/>
              </a:rPr>
              <a:t>What is the Brokerage Business Model?</a:t>
            </a:r>
          </a:p>
          <a:p>
            <a:pPr algn="just" fontAlgn="base"/>
            <a:r>
              <a:rPr lang="en-US" sz="2200" dirty="0">
                <a:latin typeface="Times New Roman" panose="02020603050405020304" pitchFamily="18" charset="0"/>
                <a:cs typeface="Times New Roman" panose="02020603050405020304" pitchFamily="18" charset="0"/>
              </a:rPr>
              <a:t>Brokerage is a business model where a broker connects a seller and buyer, facilitates the transaction, and charges a fee for the service.</a:t>
            </a:r>
          </a:p>
          <a:p>
            <a:pPr algn="just" fontAlgn="base"/>
            <a:r>
              <a:rPr lang="en-US" sz="2200" dirty="0">
                <a:latin typeface="Times New Roman" panose="02020603050405020304" pitchFamily="18" charset="0"/>
                <a:cs typeface="Times New Roman" panose="02020603050405020304" pitchFamily="18" charset="0"/>
              </a:rPr>
              <a:t>Unlike the situation where a seller struggles to get a buyer from the market, the broker creates a bridge to connect the two of them. </a:t>
            </a:r>
          </a:p>
          <a:p>
            <a:pPr algn="just" fontAlgn="base"/>
            <a:r>
              <a:rPr lang="en-US" sz="2200" dirty="0">
                <a:latin typeface="Times New Roman" panose="02020603050405020304" pitchFamily="18" charset="0"/>
                <a:cs typeface="Times New Roman" panose="02020603050405020304" pitchFamily="18" charset="0"/>
              </a:rPr>
              <a:t>The brokers then charge a commission or fee for the task to either or both parties.</a:t>
            </a:r>
          </a:p>
          <a:p>
            <a:pPr marL="0" indent="0" algn="just" fontAlgn="base">
              <a:buNone/>
            </a:pPr>
            <a:r>
              <a:rPr lang="en-US" sz="2000" b="1" dirty="0">
                <a:latin typeface="Times New Roman" panose="02020603050405020304" pitchFamily="18" charset="0"/>
                <a:cs typeface="Times New Roman" panose="02020603050405020304" pitchFamily="18" charset="0"/>
              </a:rPr>
              <a:t>Brokerage Business Model and How it Works</a:t>
            </a:r>
          </a:p>
          <a:p>
            <a:pPr algn="just" fontAlgn="base"/>
            <a:r>
              <a:rPr lang="en-US" sz="2400" dirty="0">
                <a:latin typeface="Times New Roman" panose="02020603050405020304" pitchFamily="18" charset="0"/>
                <a:cs typeface="Times New Roman" panose="02020603050405020304" pitchFamily="18" charset="0"/>
              </a:rPr>
              <a:t>If you are not new to the business world, you are familiar with the word broker. </a:t>
            </a:r>
          </a:p>
          <a:p>
            <a:pPr algn="just" fontAlgn="base"/>
            <a:r>
              <a:rPr lang="en-US" sz="2400" dirty="0">
                <a:latin typeface="Times New Roman" panose="02020603050405020304" pitchFamily="18" charset="0"/>
                <a:cs typeface="Times New Roman" panose="02020603050405020304" pitchFamily="18" charset="0"/>
              </a:rPr>
              <a:t>You have ever bought a product or service through one. Whether it is on the internet or physical sales, you will find a broker offering you a product or service. </a:t>
            </a:r>
          </a:p>
          <a:p>
            <a:pPr algn="just" fontAlgn="base"/>
            <a:r>
              <a:rPr lang="en-US" sz="2400" dirty="0">
                <a:latin typeface="Times New Roman" panose="02020603050405020304" pitchFamily="18" charset="0"/>
                <a:cs typeface="Times New Roman" panose="02020603050405020304" pitchFamily="18" charset="0"/>
              </a:rPr>
              <a:t>Brokerage is one of the many business models that companies and entrepreneurs use to generate revenue in their ventures.</a:t>
            </a: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9B58F79-DD84-7C64-FF22-B2CDA4E4EBA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460714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77ED5-4E3B-F7C1-C58F-673295AC5AC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E747E7-5FD9-368A-1F96-857DB8F1A61E}"/>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8E6BCDEC-2997-ACB2-0D0E-A18D7F837A73}"/>
              </a:ext>
            </a:extLst>
          </p:cNvPr>
          <p:cNvSpPr>
            <a:spLocks noGrp="1"/>
          </p:cNvSpPr>
          <p:nvPr>
            <p:ph idx="1"/>
          </p:nvPr>
        </p:nvSpPr>
        <p:spPr>
          <a:xfrm>
            <a:off x="838200" y="1297858"/>
            <a:ext cx="10515600" cy="4879105"/>
          </a:xfrm>
        </p:spPr>
        <p:txBody>
          <a:bodyPr>
            <a:normAutofit/>
          </a:bodyPr>
          <a:lstStyle/>
          <a:p>
            <a:pPr marL="0" indent="0" algn="just" fontAlgn="base">
              <a:buNone/>
            </a:pPr>
            <a:r>
              <a:rPr lang="en-US" b="1" dirty="0">
                <a:latin typeface="Times New Roman" panose="02020603050405020304" pitchFamily="18" charset="0"/>
                <a:cs typeface="Times New Roman" panose="02020603050405020304" pitchFamily="18" charset="0"/>
              </a:rPr>
              <a:t>1. Seller</a:t>
            </a:r>
          </a:p>
          <a:p>
            <a:pPr algn="just" fontAlgn="base"/>
            <a:r>
              <a:rPr lang="en-US" dirty="0">
                <a:latin typeface="Times New Roman" panose="02020603050405020304" pitchFamily="18" charset="0"/>
                <a:cs typeface="Times New Roman" panose="02020603050405020304" pitchFamily="18" charset="0"/>
              </a:rPr>
              <a:t>The seller can be an individual or company that is offering a given product or service. A seller is the creator of the product and services and offering them to the market. </a:t>
            </a:r>
          </a:p>
          <a:p>
            <a:pPr algn="just" fontAlgn="base"/>
            <a:r>
              <a:rPr lang="en-US" dirty="0">
                <a:latin typeface="Times New Roman" panose="02020603050405020304" pitchFamily="18" charset="0"/>
                <a:cs typeface="Times New Roman" panose="02020603050405020304" pitchFamily="18" charset="0"/>
              </a:rPr>
              <a:t>You as an entrepreneur might be seeking customers to buy the product or services.</a:t>
            </a:r>
          </a:p>
          <a:p>
            <a:pPr algn="just" fontAlgn="base"/>
            <a:r>
              <a:rPr lang="en-US" dirty="0">
                <a:latin typeface="Times New Roman" panose="02020603050405020304" pitchFamily="18" charset="0"/>
                <a:cs typeface="Times New Roman" panose="02020603050405020304" pitchFamily="18" charset="0"/>
              </a:rPr>
              <a:t> However, sometimes it is hard to get the right customers for your item. In this case, they contract a broker to sell the product by acting as the owner</a:t>
            </a:r>
            <a:r>
              <a:rPr lang="en-US" sz="2400" dirty="0">
                <a:latin typeface="Times New Roman" panose="02020603050405020304" pitchFamily="18" charset="0"/>
                <a:cs typeface="Times New Roman" panose="02020603050405020304" pitchFamily="18" charset="0"/>
              </a:rPr>
              <a:t>.</a:t>
            </a: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F1E731F-3E37-D9FF-20CC-A2B6CB357B1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683744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4B4FB-C0A8-8EE4-C060-6D281C05EF5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81DD01-CFAE-93A9-D0F2-7D29DC4C5F37}"/>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32D782AF-DD6D-9D65-29DE-AEF3C3A7DE29}"/>
              </a:ext>
            </a:extLst>
          </p:cNvPr>
          <p:cNvSpPr>
            <a:spLocks noGrp="1"/>
          </p:cNvSpPr>
          <p:nvPr>
            <p:ph idx="1"/>
          </p:nvPr>
        </p:nvSpPr>
        <p:spPr>
          <a:xfrm>
            <a:off x="838200" y="1297858"/>
            <a:ext cx="10515600" cy="4879105"/>
          </a:xfrm>
        </p:spPr>
        <p:txBody>
          <a:bodyPr>
            <a:normAutofit/>
          </a:bodyPr>
          <a:lstStyle/>
          <a:p>
            <a:pPr marL="0" indent="0" algn="just" fontAlgn="base">
              <a:buNone/>
            </a:pPr>
            <a:r>
              <a:rPr lang="en-US" b="1" dirty="0"/>
              <a:t>2. </a:t>
            </a:r>
            <a:r>
              <a:rPr lang="en-US" sz="2400" b="1" dirty="0">
                <a:latin typeface="Times New Roman" panose="02020603050405020304" pitchFamily="18" charset="0"/>
                <a:cs typeface="Times New Roman" panose="02020603050405020304" pitchFamily="18" charset="0"/>
              </a:rPr>
              <a:t>Broker</a:t>
            </a:r>
          </a:p>
          <a:p>
            <a:pPr algn="just" fontAlgn="base"/>
            <a:r>
              <a:rPr lang="en-US" sz="2400" dirty="0">
                <a:latin typeface="Times New Roman" panose="02020603050405020304" pitchFamily="18" charset="0"/>
                <a:cs typeface="Times New Roman" panose="02020603050405020304" pitchFamily="18" charset="0"/>
              </a:rPr>
              <a:t>With the challenges the sellers face to get customers or buyers, a broker finds an opportunity. A broker acts as the middleman between the seller and buyer. </a:t>
            </a:r>
          </a:p>
          <a:p>
            <a:pPr algn="just" fontAlgn="base"/>
            <a:r>
              <a:rPr lang="en-US" sz="2400" dirty="0">
                <a:latin typeface="Times New Roman" panose="02020603050405020304" pitchFamily="18" charset="0"/>
                <a:cs typeface="Times New Roman" panose="02020603050405020304" pitchFamily="18" charset="0"/>
              </a:rPr>
              <a:t>Their role is to connect the two parties and facilitate the transaction. In most cases, brokers have insightful knowledge about the product market and where to find the right buyers and sellers.</a:t>
            </a:r>
          </a:p>
          <a:p>
            <a:pPr marL="0" indent="0" algn="just" fontAlgn="base">
              <a:buNone/>
            </a:pPr>
            <a:r>
              <a:rPr lang="en-US" b="1" dirty="0"/>
              <a:t>3</a:t>
            </a:r>
            <a:r>
              <a:rPr lang="en-US" sz="2400" b="1" dirty="0">
                <a:latin typeface="Times New Roman" panose="02020603050405020304" pitchFamily="18" charset="0"/>
                <a:cs typeface="Times New Roman" panose="02020603050405020304" pitchFamily="18" charset="0"/>
              </a:rPr>
              <a:t>.Buyer</a:t>
            </a:r>
          </a:p>
          <a:p>
            <a:pPr algn="just" fontAlgn="base"/>
            <a:r>
              <a:rPr lang="en-US" sz="2400" dirty="0">
                <a:latin typeface="Times New Roman" panose="02020603050405020304" pitchFamily="18" charset="0"/>
                <a:cs typeface="Times New Roman" panose="02020603050405020304" pitchFamily="18" charset="0"/>
              </a:rPr>
              <a:t>As a seller, buyers can be business entities or individuals. Their goal is to find a particular product or service from the marketplace. </a:t>
            </a:r>
          </a:p>
          <a:p>
            <a:pPr algn="just" fontAlgn="base"/>
            <a:r>
              <a:rPr lang="en-US" sz="2400" dirty="0">
                <a:latin typeface="Times New Roman" panose="02020603050405020304" pitchFamily="18" charset="0"/>
                <a:cs typeface="Times New Roman" panose="02020603050405020304" pitchFamily="18" charset="0"/>
              </a:rPr>
              <a:t>Sometimes, buyers have no idea about people offering search services. Or else, no knowledge on how to go about the buying process.</a:t>
            </a:r>
          </a:p>
          <a:p>
            <a:pPr marL="0" indent="0" fontAlgn="base">
              <a:buNone/>
            </a:pPr>
            <a:endParaRPr lang="en-US" sz="1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453C56BB-D1BD-EC6F-CD80-39D82E380848}"/>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39742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AB98D-4B22-DC23-5685-BF818BE28B4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68C631F-54CE-CF7F-C20C-04209F43C396}"/>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490DFC38-5222-B65C-4312-2BBD3E3DBC9A}"/>
              </a:ext>
            </a:extLst>
          </p:cNvPr>
          <p:cNvSpPr>
            <a:spLocks noGrp="1"/>
          </p:cNvSpPr>
          <p:nvPr>
            <p:ph idx="1"/>
          </p:nvPr>
        </p:nvSpPr>
        <p:spPr>
          <a:xfrm>
            <a:off x="838200" y="1297858"/>
            <a:ext cx="10515600" cy="4879105"/>
          </a:xfrm>
        </p:spPr>
        <p:txBody>
          <a:bodyPr>
            <a:normAutofit/>
          </a:bodyPr>
          <a:lstStyle/>
          <a:p>
            <a:pPr marL="0" indent="0" fontAlgn="base">
              <a:buNone/>
            </a:pPr>
            <a:endParaRPr lang="en-US" dirty="0"/>
          </a:p>
          <a:p>
            <a:pPr marL="0" indent="0" algn="just" fontAlgn="base">
              <a:buNone/>
            </a:pPr>
            <a:r>
              <a:rPr lang="en-US" sz="2400" dirty="0">
                <a:latin typeface="Times New Roman" panose="02020603050405020304" pitchFamily="18" charset="0"/>
                <a:cs typeface="Times New Roman" panose="02020603050405020304" pitchFamily="18" charset="0"/>
              </a:rPr>
              <a:t>Example</a:t>
            </a:r>
          </a:p>
          <a:p>
            <a:pPr marL="0" indent="0" algn="just" fontAlgn="base">
              <a:buNone/>
            </a:pPr>
            <a:endParaRPr lang="en-US" sz="2400" dirty="0">
              <a:latin typeface="Times New Roman" panose="02020603050405020304" pitchFamily="18" charset="0"/>
              <a:cs typeface="Times New Roman" panose="02020603050405020304" pitchFamily="18" charset="0"/>
            </a:endParaRPr>
          </a:p>
          <a:p>
            <a:pPr marL="0" indent="0" algn="just" fontAlgn="base">
              <a:buNone/>
            </a:pPr>
            <a:r>
              <a:rPr lang="en-US" sz="2400" dirty="0">
                <a:latin typeface="Times New Roman" panose="02020603050405020304" pitchFamily="18" charset="0"/>
                <a:cs typeface="Times New Roman" panose="02020603050405020304" pitchFamily="18" charset="0"/>
              </a:rPr>
              <a:t>A good example of brokers is online marketplaces. </a:t>
            </a:r>
            <a:r>
              <a:rPr lang="en-US" sz="2400" dirty="0">
                <a:latin typeface="Times New Roman" panose="02020603050405020304" pitchFamily="18" charset="0"/>
                <a:cs typeface="Times New Roman" panose="02020603050405020304" pitchFamily="18" charset="0"/>
                <a:hlinkClick r:id="rId2"/>
              </a:rPr>
              <a:t>Amazon</a:t>
            </a:r>
            <a:r>
              <a:rPr lang="en-US" sz="2400" dirty="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hlinkClick r:id="rId3"/>
              </a:rPr>
              <a:t>eBay</a:t>
            </a:r>
            <a:r>
              <a:rPr lang="en-US" sz="2400" dirty="0">
                <a:latin typeface="Times New Roman" panose="02020603050405020304" pitchFamily="18" charset="0"/>
                <a:cs typeface="Times New Roman" panose="02020603050405020304" pitchFamily="18" charset="0"/>
              </a:rPr>
              <a:t> are good types of the brokerage where customers buy products from different sellers posted on the marketplace. The two businesses get a commission for each sale completed.</a:t>
            </a:r>
            <a:endParaRPr lang="en-US" sz="12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281878FB-DD45-515E-0BA4-DCCCCEF39617}"/>
              </a:ext>
            </a:extLst>
          </p:cNvPr>
          <p:cNvPicPr>
            <a:picLocks noChangeAspect="1"/>
          </p:cNvPicPr>
          <p:nvPr/>
        </p:nvPicPr>
        <p:blipFill>
          <a:blip r:embed="rId4"/>
          <a:stretch>
            <a:fillRect/>
          </a:stretch>
        </p:blipFill>
        <p:spPr>
          <a:xfrm>
            <a:off x="0" y="0"/>
            <a:ext cx="12192000" cy="1044762"/>
          </a:xfrm>
          <a:prstGeom prst="rect">
            <a:avLst/>
          </a:prstGeom>
        </p:spPr>
      </p:pic>
    </p:spTree>
    <p:extLst>
      <p:ext uri="{BB962C8B-B14F-4D97-AF65-F5344CB8AC3E}">
        <p14:creationId xmlns:p14="http://schemas.microsoft.com/office/powerpoint/2010/main" val="2283920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F8681-1C26-6A24-6921-D051C2530A6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D02A17-B2F9-BCDE-688A-154AF7D16CFF}"/>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B2D70C5E-52E1-2F2E-696B-B1F233F917B7}"/>
              </a:ext>
            </a:extLst>
          </p:cNvPr>
          <p:cNvSpPr>
            <a:spLocks noGrp="1"/>
          </p:cNvSpPr>
          <p:nvPr>
            <p:ph idx="1"/>
          </p:nvPr>
        </p:nvSpPr>
        <p:spPr>
          <a:xfrm>
            <a:off x="838200" y="1297858"/>
            <a:ext cx="10515600" cy="4879105"/>
          </a:xfrm>
        </p:spPr>
        <p:txBody>
          <a:bodyPr>
            <a:normAutofit/>
          </a:bodyPr>
          <a:lstStyle/>
          <a:p>
            <a:pPr marL="0" indent="0" fontAlgn="base">
              <a:buNone/>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Brokerage model</a:t>
            </a:r>
            <a:r>
              <a:rPr lang="en-US" sz="2000" dirty="0">
                <a:latin typeface="Times New Roman" panose="02020603050405020304" pitchFamily="18" charset="0"/>
                <a:cs typeface="Times New Roman" panose="02020603050405020304" pitchFamily="18" charset="0"/>
              </a:rPr>
              <a:t> acts as a </a:t>
            </a:r>
            <a:r>
              <a:rPr lang="en-US" sz="2000" b="1" dirty="0">
                <a:latin typeface="Times New Roman" panose="02020603050405020304" pitchFamily="18" charset="0"/>
                <a:cs typeface="Times New Roman" panose="02020603050405020304" pitchFamily="18" charset="0"/>
              </a:rPr>
              <a:t>middleman</a:t>
            </a:r>
            <a:r>
              <a:rPr lang="en-US" sz="2000" dirty="0">
                <a:latin typeface="Times New Roman" panose="02020603050405020304" pitchFamily="18" charset="0"/>
                <a:cs typeface="Times New Roman" panose="02020603050405020304" pitchFamily="18" charset="0"/>
              </a:rPr>
              <a:t> between buyers and sellers.</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It connects both parties and earns </a:t>
            </a:r>
            <a:r>
              <a:rPr lang="en-US" sz="2000" b="1" dirty="0">
                <a:latin typeface="Times New Roman" panose="02020603050405020304" pitchFamily="18" charset="0"/>
                <a:cs typeface="Times New Roman" panose="02020603050405020304" pitchFamily="18" charset="0"/>
              </a:rPr>
              <a:t>commission</a:t>
            </a:r>
            <a:r>
              <a:rPr lang="en-US" sz="2000" dirty="0">
                <a:latin typeface="Times New Roman" panose="02020603050405020304" pitchFamily="18" charset="0"/>
                <a:cs typeface="Times New Roman" panose="02020603050405020304" pitchFamily="18" charset="0"/>
              </a:rPr>
              <a:t> for each transaction.</a:t>
            </a:r>
          </a:p>
          <a:p>
            <a:r>
              <a:rPr lang="en-US" sz="2000" b="1" dirty="0">
                <a:latin typeface="Times New Roman" panose="02020603050405020304" pitchFamily="18" charset="0"/>
                <a:cs typeface="Times New Roman" panose="02020603050405020304" pitchFamily="18" charset="0"/>
              </a:rPr>
              <a:t>Key Features:</a:t>
            </a:r>
          </a:p>
          <a:p>
            <a:r>
              <a:rPr lang="en-US" sz="2000" dirty="0">
                <a:latin typeface="Times New Roman" panose="02020603050405020304" pitchFamily="18" charset="0"/>
                <a:cs typeface="Times New Roman" panose="02020603050405020304" pitchFamily="18" charset="0"/>
              </a:rPr>
              <a:t>Does NOT own the product or service</a:t>
            </a:r>
          </a:p>
          <a:p>
            <a:r>
              <a:rPr lang="en-US" sz="2000" dirty="0">
                <a:latin typeface="Times New Roman" panose="02020603050405020304" pitchFamily="18" charset="0"/>
                <a:cs typeface="Times New Roman" panose="02020603050405020304" pitchFamily="18" charset="0"/>
              </a:rPr>
              <a:t>Just connects buyer &amp; seller</a:t>
            </a:r>
          </a:p>
          <a:p>
            <a:r>
              <a:rPr lang="en-US" sz="2000" dirty="0">
                <a:latin typeface="Times New Roman" panose="02020603050405020304" pitchFamily="18" charset="0"/>
                <a:cs typeface="Times New Roman" panose="02020603050405020304" pitchFamily="18" charset="0"/>
              </a:rPr>
              <a:t>Earns commission per transaction</a:t>
            </a:r>
          </a:p>
          <a:p>
            <a:r>
              <a:rPr lang="en-US" sz="2000" dirty="0">
                <a:latin typeface="Times New Roman" panose="02020603050405020304" pitchFamily="18" charset="0"/>
                <a:cs typeface="Times New Roman" panose="02020603050405020304" pitchFamily="18" charset="0"/>
              </a:rPr>
              <a:t>Multiple sellers available</a:t>
            </a:r>
          </a:p>
          <a:p>
            <a:r>
              <a:rPr lang="en-IN" sz="2000" b="1" dirty="0">
                <a:latin typeface="Times New Roman" panose="02020603050405020304" pitchFamily="18" charset="0"/>
                <a:cs typeface="Times New Roman" panose="02020603050405020304" pitchFamily="18" charset="0"/>
              </a:rPr>
              <a:t>Examples:</a:t>
            </a:r>
          </a:p>
          <a:p>
            <a:r>
              <a:rPr lang="en-IN" sz="2000" b="1" dirty="0">
                <a:latin typeface="Times New Roman" panose="02020603050405020304" pitchFamily="18" charset="0"/>
                <a:cs typeface="Times New Roman" panose="02020603050405020304" pitchFamily="18" charset="0"/>
              </a:rPr>
              <a:t>eBay</a:t>
            </a:r>
          </a:p>
          <a:p>
            <a:r>
              <a:rPr lang="en-IN" sz="2000" dirty="0"/>
              <a:t>Connects buyers and sellers</a:t>
            </a:r>
          </a:p>
          <a:p>
            <a:r>
              <a:rPr lang="en-IN" sz="2000" dirty="0"/>
              <a:t>Does not own products</a:t>
            </a:r>
          </a:p>
          <a:p>
            <a:r>
              <a:rPr lang="en-IN" sz="2000" dirty="0"/>
              <a:t>Takes commission from sellers</a:t>
            </a:r>
            <a:endParaRPr lang="en-IN" sz="2000" b="1" dirty="0">
              <a:latin typeface="Times New Roman" panose="02020603050405020304" pitchFamily="18" charset="0"/>
              <a:cs typeface="Times New Roman" panose="02020603050405020304" pitchFamily="18" charset="0"/>
            </a:endParaRPr>
          </a:p>
          <a:p>
            <a:endParaRPr lang="en-IN" b="1" dirty="0"/>
          </a:p>
          <a:p>
            <a:pPr marL="0" indent="0" fontAlgn="base">
              <a:buNone/>
            </a:pPr>
            <a:endParaRPr lang="en-US" dirty="0"/>
          </a:p>
        </p:txBody>
      </p:sp>
      <p:pic>
        <p:nvPicPr>
          <p:cNvPr id="4" name="Picture 3">
            <a:extLst>
              <a:ext uri="{FF2B5EF4-FFF2-40B4-BE49-F238E27FC236}">
                <a16:creationId xmlns:a16="http://schemas.microsoft.com/office/drawing/2014/main" id="{267BA4CC-85A8-AD67-E885-AAF0B4B53B48}"/>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661606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019B3-FA79-9CD3-AAF1-FE29749CEF3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7F1A6AC-B4F8-D093-4980-0FD283CEFBB6}"/>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5DC1A7E0-569E-5530-5A7B-034FCA53C1CE}"/>
              </a:ext>
            </a:extLst>
          </p:cNvPr>
          <p:cNvSpPr>
            <a:spLocks noGrp="1"/>
          </p:cNvSpPr>
          <p:nvPr>
            <p:ph idx="1"/>
          </p:nvPr>
        </p:nvSpPr>
        <p:spPr>
          <a:xfrm>
            <a:off x="838200" y="1297858"/>
            <a:ext cx="10515600" cy="4879105"/>
          </a:xfrm>
        </p:spPr>
        <p:txBody>
          <a:bodyPr>
            <a:normAutofit/>
          </a:bodyPr>
          <a:lstStyle/>
          <a:p>
            <a:pPr fontAlgn="base"/>
            <a:r>
              <a:rPr lang="en-IN" b="1" dirty="0" err="1">
                <a:latin typeface="Times New Roman" panose="02020603050405020304" pitchFamily="18" charset="0"/>
                <a:cs typeface="Times New Roman" panose="02020603050405020304" pitchFamily="18" charset="0"/>
              </a:rPr>
              <a:t>Magicbricks</a:t>
            </a:r>
            <a:endParaRPr lang="en-IN" b="1" dirty="0">
              <a:latin typeface="Times New Roman" panose="02020603050405020304" pitchFamily="18" charset="0"/>
              <a:cs typeface="Times New Roman" panose="02020603050405020304" pitchFamily="18" charset="0"/>
            </a:endParaRPr>
          </a:p>
          <a:p>
            <a:pPr fontAlgn="base"/>
            <a:r>
              <a:rPr lang="en-IN" dirty="0">
                <a:latin typeface="Times New Roman" panose="02020603050405020304" pitchFamily="18" charset="0"/>
                <a:cs typeface="Times New Roman" panose="02020603050405020304" pitchFamily="18" charset="0"/>
              </a:rPr>
              <a:t>Connects property buyers &amp; sellers</a:t>
            </a:r>
          </a:p>
          <a:p>
            <a:pPr fontAlgn="base"/>
            <a:r>
              <a:rPr lang="en-IN" dirty="0">
                <a:latin typeface="Times New Roman" panose="02020603050405020304" pitchFamily="18" charset="0"/>
                <a:cs typeface="Times New Roman" panose="02020603050405020304" pitchFamily="18" charset="0"/>
              </a:rPr>
              <a:t>Earns commission/listing charges</a:t>
            </a:r>
          </a:p>
        </p:txBody>
      </p:sp>
      <p:pic>
        <p:nvPicPr>
          <p:cNvPr id="4" name="Picture 3">
            <a:extLst>
              <a:ext uri="{FF2B5EF4-FFF2-40B4-BE49-F238E27FC236}">
                <a16:creationId xmlns:a16="http://schemas.microsoft.com/office/drawing/2014/main" id="{B74ACCBB-704A-B332-AF2E-CE900329771B}"/>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976151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59FAF-71D1-3F64-809A-B6F263EFEB5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F776DC1-8FF6-F062-C5F0-609585A7A9DF}"/>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7C9C2BBE-CF94-E23D-98A2-A767C9003DCC}"/>
              </a:ext>
            </a:extLst>
          </p:cNvPr>
          <p:cNvSpPr>
            <a:spLocks noGrp="1"/>
          </p:cNvSpPr>
          <p:nvPr>
            <p:ph idx="1"/>
          </p:nvPr>
        </p:nvSpPr>
        <p:spPr>
          <a:xfrm>
            <a:off x="838200" y="1297858"/>
            <a:ext cx="10515600" cy="4879105"/>
          </a:xfrm>
        </p:spPr>
        <p:txBody>
          <a:bodyPr/>
          <a:lstStyle/>
          <a:p>
            <a:pPr fontAlgn="base"/>
            <a:r>
              <a:rPr lang="en-US" b="1" dirty="0"/>
              <a:t>What is C2C eCommerce?</a:t>
            </a:r>
          </a:p>
          <a:p>
            <a:pPr marL="0" indent="0" algn="just" fontAlgn="base">
              <a:buNone/>
            </a:pPr>
            <a:endParaRPr lang="en-US" b="1" dirty="0"/>
          </a:p>
          <a:p>
            <a:pPr algn="just" fontAlgn="base"/>
            <a:r>
              <a:rPr lang="en-US" sz="2400" dirty="0">
                <a:latin typeface="Times New Roman" panose="02020603050405020304" pitchFamily="18" charset="0"/>
                <a:cs typeface="Times New Roman" panose="02020603050405020304" pitchFamily="18" charset="0"/>
              </a:rPr>
              <a:t>C2C eCommerce (consumer-to-consumer) is a </a:t>
            </a:r>
            <a:r>
              <a:rPr lang="en-US" sz="2400" dirty="0">
                <a:latin typeface="Times New Roman" panose="02020603050405020304" pitchFamily="18" charset="0"/>
                <a:cs typeface="Times New Roman" panose="02020603050405020304" pitchFamily="18" charset="0"/>
                <a:hlinkClick r:id="rId2"/>
              </a:rPr>
              <a:t>business model</a:t>
            </a:r>
            <a:r>
              <a:rPr lang="en-US" sz="2400" dirty="0">
                <a:latin typeface="Times New Roman" panose="02020603050405020304" pitchFamily="18" charset="0"/>
                <a:cs typeface="Times New Roman" panose="02020603050405020304" pitchFamily="18" charset="0"/>
              </a:rPr>
              <a:t> where individuals trade products or services directly with each other, typically through online platforms or marketplaces. </a:t>
            </a:r>
          </a:p>
          <a:p>
            <a:pPr algn="just" fontAlgn="base"/>
            <a:r>
              <a:rPr lang="en-US" sz="2400" dirty="0">
                <a:latin typeface="Times New Roman" panose="02020603050405020304" pitchFamily="18" charset="0"/>
                <a:cs typeface="Times New Roman" panose="02020603050405020304" pitchFamily="18" charset="0"/>
              </a:rPr>
              <a:t>These platforms facilitate listings, payments, communication, and dispute resolution, enabling seamless peer-to-peer transactions. Unlike traditional retail models, C2C eCommerce eliminates intermediaries like retailers or manufacturers. </a:t>
            </a:r>
          </a:p>
          <a:p>
            <a:pPr algn="just" fontAlgn="base"/>
            <a:r>
              <a:rPr lang="en-US" sz="2400" dirty="0">
                <a:latin typeface="Times New Roman" panose="02020603050405020304" pitchFamily="18" charset="0"/>
                <a:cs typeface="Times New Roman" panose="02020603050405020304" pitchFamily="18" charset="0"/>
              </a:rPr>
              <a:t>Prices are set by sellers based on market demand, while reputation systems and customer reviews help build trust between buyers and sellers.</a:t>
            </a:r>
          </a:p>
        </p:txBody>
      </p:sp>
      <p:pic>
        <p:nvPicPr>
          <p:cNvPr id="4" name="Picture 3">
            <a:extLst>
              <a:ext uri="{FF2B5EF4-FFF2-40B4-BE49-F238E27FC236}">
                <a16:creationId xmlns:a16="http://schemas.microsoft.com/office/drawing/2014/main" id="{0D70F25D-1AC1-C17A-3937-7EAFE908E1BC}"/>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4226699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39C04-2EC8-8F24-10D4-5DFB4F7E0E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793982-C03A-C65F-9D78-9FFFC31948AB}"/>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9DD458A1-9624-C6D9-6183-09EB7A956FD4}"/>
              </a:ext>
            </a:extLst>
          </p:cNvPr>
          <p:cNvSpPr>
            <a:spLocks noGrp="1"/>
          </p:cNvSpPr>
          <p:nvPr>
            <p:ph idx="1"/>
          </p:nvPr>
        </p:nvSpPr>
        <p:spPr>
          <a:xfrm>
            <a:off x="838200" y="1297858"/>
            <a:ext cx="10515600" cy="4879105"/>
          </a:xfrm>
        </p:spPr>
        <p:txBody>
          <a:bodyPr>
            <a:normAutofit/>
          </a:bodyPr>
          <a:lstStyle/>
          <a:p>
            <a:pPr marL="0" indent="0" algn="just" fontAlgn="base">
              <a:buNone/>
            </a:pPr>
            <a:r>
              <a:rPr lang="en-US" sz="2400" b="1" dirty="0">
                <a:latin typeface="Times New Roman" panose="02020603050405020304" pitchFamily="18" charset="0"/>
                <a:cs typeface="Times New Roman" panose="02020603050405020304" pitchFamily="18" charset="0"/>
              </a:rPr>
              <a:t>What is an Aggregator Model in E-commerce?</a:t>
            </a:r>
          </a:p>
          <a:p>
            <a:pPr algn="just" fontAlgn="base">
              <a:lnSpc>
                <a:spcPct val="100000"/>
              </a:lnSpc>
            </a:pPr>
            <a:r>
              <a:rPr lang="en-US" sz="2400" dirty="0">
                <a:latin typeface="Times New Roman" panose="02020603050405020304" pitchFamily="18" charset="0"/>
                <a:cs typeface="Times New Roman" panose="02020603050405020304" pitchFamily="18" charset="0"/>
              </a:rPr>
              <a:t>An aggregator in </a:t>
            </a:r>
            <a:r>
              <a:rPr lang="en-US" sz="2400" dirty="0">
                <a:latin typeface="Times New Roman" panose="02020603050405020304" pitchFamily="18" charset="0"/>
                <a:cs typeface="Times New Roman" panose="02020603050405020304" pitchFamily="18" charset="0"/>
                <a:hlinkClick r:id="rId2"/>
              </a:rPr>
              <a:t>eCommerce</a:t>
            </a:r>
            <a:r>
              <a:rPr lang="en-US" sz="2400" dirty="0">
                <a:latin typeface="Times New Roman" panose="02020603050405020304" pitchFamily="18" charset="0"/>
                <a:cs typeface="Times New Roman" panose="02020603050405020304" pitchFamily="18" charset="0"/>
              </a:rPr>
              <a:t> is a platform that brings together service providers or sellers under one digital roof. Instead of offering its own product or service, an aggregator connects users with third-party providers and ensures a consistent customer experience.</a:t>
            </a:r>
          </a:p>
          <a:p>
            <a:pPr algn="just" fontAlgn="base">
              <a:lnSpc>
                <a:spcPct val="100000"/>
              </a:lnSpc>
            </a:pPr>
            <a:r>
              <a:rPr lang="en-US" sz="2400" dirty="0">
                <a:latin typeface="Times New Roman" panose="02020603050405020304" pitchFamily="18" charset="0"/>
                <a:cs typeface="Times New Roman" panose="02020603050405020304" pitchFamily="18" charset="0"/>
              </a:rPr>
              <a:t> This is where the aggregator model in e-commerce steps in as a game-changer, simplifying the shopping experience for consumers and opening up new opportunities for businesses. </a:t>
            </a:r>
          </a:p>
          <a:p>
            <a:pPr algn="just" fontAlgn="base">
              <a:lnSpc>
                <a:spcPct val="100000"/>
              </a:lnSpc>
            </a:pPr>
            <a:r>
              <a:rPr lang="en-US" sz="2400" dirty="0">
                <a:latin typeface="Times New Roman" panose="02020603050405020304" pitchFamily="18" charset="0"/>
                <a:cs typeface="Times New Roman" panose="02020603050405020304" pitchFamily="18" charset="0"/>
              </a:rPr>
              <a:t>Instead of owning inventory, they collect and organize information, like prices, features, and reviews, so you can easily compare your options side by side.</a:t>
            </a:r>
            <a:endParaRPr lang="en-US" sz="2400" b="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2FCAF97D-3BF2-3B5B-F9D8-EBC10D98624B}"/>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3256702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2B7E8-1761-DFE6-3DAE-637E4CC1374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1E61C24-ED34-AEB0-CC94-381536A67720}"/>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3769280-FC38-3A5B-D7F5-5A3892632043}"/>
              </a:ext>
            </a:extLst>
          </p:cNvPr>
          <p:cNvSpPr>
            <a:spLocks noGrp="1"/>
          </p:cNvSpPr>
          <p:nvPr>
            <p:ph idx="1"/>
          </p:nvPr>
        </p:nvSpPr>
        <p:spPr>
          <a:xfrm>
            <a:off x="838200" y="1297858"/>
            <a:ext cx="10515600" cy="4879105"/>
          </a:xfrm>
        </p:spPr>
        <p:txBody>
          <a:bodyPr>
            <a:normAutofit/>
          </a:bodyPr>
          <a:lstStyle/>
          <a:p>
            <a:pPr marL="0" indent="0" fontAlgn="base">
              <a:buNone/>
            </a:pPr>
            <a:endParaRPr lang="en-US" dirty="0"/>
          </a:p>
          <a:p>
            <a:pPr fontAlgn="base"/>
            <a:r>
              <a:rPr lang="en-US" sz="2400" dirty="0">
                <a:latin typeface="Times New Roman" panose="02020603050405020304" pitchFamily="18" charset="0"/>
                <a:cs typeface="Times New Roman" panose="02020603050405020304" pitchFamily="18" charset="0"/>
              </a:rPr>
              <a:t>Think of it like a connector—it doesn’t own the food, hotel, or cab, but it helps you find and book them easily.</a:t>
            </a:r>
          </a:p>
          <a:p>
            <a:pPr fontAlgn="base"/>
            <a:r>
              <a:rPr lang="en-US" sz="2400" b="1" dirty="0">
                <a:latin typeface="Times New Roman" panose="02020603050405020304" pitchFamily="18" charset="0"/>
                <a:cs typeface="Times New Roman" panose="02020603050405020304" pitchFamily="18" charset="0"/>
              </a:rPr>
              <a:t>Example:</a:t>
            </a:r>
          </a:p>
          <a:p>
            <a:pPr fontAlgn="base"/>
            <a:r>
              <a:rPr lang="en-US" sz="2400" dirty="0">
                <a:latin typeface="Times New Roman" panose="02020603050405020304" pitchFamily="18" charset="0"/>
                <a:cs typeface="Times New Roman" panose="02020603050405020304" pitchFamily="18" charset="0"/>
              </a:rPr>
              <a:t>Zomato doesn’t cook food, but it helps you order from restaurants.</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pPr fontAlgn="base"/>
            <a:r>
              <a:rPr lang="en-US" sz="2400" dirty="0">
                <a:latin typeface="Times New Roman" panose="02020603050405020304" pitchFamily="18" charset="0"/>
                <a:cs typeface="Times New Roman" panose="02020603050405020304" pitchFamily="18" charset="0"/>
              </a:rPr>
              <a:t>OYO doesn’t own hotels, but it lists and manages them under its platform.</a:t>
            </a:r>
          </a:p>
        </p:txBody>
      </p:sp>
      <p:pic>
        <p:nvPicPr>
          <p:cNvPr id="4" name="Picture 3">
            <a:extLst>
              <a:ext uri="{FF2B5EF4-FFF2-40B4-BE49-F238E27FC236}">
                <a16:creationId xmlns:a16="http://schemas.microsoft.com/office/drawing/2014/main" id="{4E960A1B-82CD-1658-FE89-02AE89824077}"/>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4013176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80254-2EBA-47F6-742F-9CECE1AA186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AD85E5D-0FDC-50EF-24B8-9F54AD893749}"/>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28D792D8-A42D-DAC2-0822-C887C73A2970}"/>
              </a:ext>
            </a:extLst>
          </p:cNvPr>
          <p:cNvSpPr>
            <a:spLocks noGrp="1"/>
          </p:cNvSpPr>
          <p:nvPr>
            <p:ph idx="1"/>
          </p:nvPr>
        </p:nvSpPr>
        <p:spPr>
          <a:xfrm>
            <a:off x="838200" y="1297858"/>
            <a:ext cx="10515600" cy="4879105"/>
          </a:xfrm>
        </p:spPr>
        <p:txBody>
          <a:bodyPr>
            <a:normAutofit/>
          </a:bodyPr>
          <a:lstStyle/>
          <a:p>
            <a:pPr marL="0" indent="0" fontAlgn="base">
              <a:buNone/>
            </a:pPr>
            <a:r>
              <a:rPr lang="en-US" sz="2400" b="1" dirty="0">
                <a:latin typeface="Times New Roman" panose="02020603050405020304" pitchFamily="18" charset="0"/>
                <a:cs typeface="Times New Roman" panose="02020603050405020304" pitchFamily="18" charset="0"/>
              </a:rPr>
              <a:t>What is the Value for Each Party?</a:t>
            </a:r>
          </a:p>
          <a:p>
            <a:pPr fontAlgn="base"/>
            <a:r>
              <a:rPr lang="en-US" sz="2400" dirty="0">
                <a:latin typeface="Times New Roman" panose="02020603050405020304" pitchFamily="18" charset="0"/>
                <a:cs typeface="Times New Roman" panose="02020603050405020304" pitchFamily="18" charset="0"/>
              </a:rPr>
              <a:t>Aggregators create value for all involved parties:</a:t>
            </a:r>
          </a:p>
          <a:p>
            <a:pPr fontAlgn="base"/>
            <a:r>
              <a:rPr lang="en-US" sz="2400" b="1" dirty="0">
                <a:latin typeface="Times New Roman" panose="02020603050405020304" pitchFamily="18" charset="0"/>
                <a:cs typeface="Times New Roman" panose="02020603050405020304" pitchFamily="18" charset="0"/>
              </a:rPr>
              <a:t>For Customers:</a:t>
            </a:r>
          </a:p>
          <a:p>
            <a:pPr fontAlgn="base"/>
            <a:r>
              <a:rPr lang="en-US" sz="2400" dirty="0">
                <a:latin typeface="Times New Roman" panose="02020603050405020304" pitchFamily="18" charset="0"/>
                <a:cs typeface="Times New Roman" panose="02020603050405020304" pitchFamily="18" charset="0"/>
              </a:rPr>
              <a:t>One-stop access to multiple options</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pPr fontAlgn="base"/>
            <a:r>
              <a:rPr lang="en-US" sz="2400" dirty="0">
                <a:latin typeface="Times New Roman" panose="02020603050405020304" pitchFamily="18" charset="0"/>
                <a:cs typeface="Times New Roman" panose="02020603050405020304" pitchFamily="18" charset="0"/>
              </a:rPr>
              <a:t>Consistent user interface and customer service</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pPr fontAlgn="base"/>
            <a:r>
              <a:rPr lang="en-US" sz="2400" dirty="0">
                <a:latin typeface="Times New Roman" panose="02020603050405020304" pitchFamily="18" charset="0"/>
                <a:cs typeface="Times New Roman" panose="02020603050405020304" pitchFamily="18" charset="0"/>
              </a:rPr>
              <a:t>Better deals, discounts, and faster comparison</a:t>
            </a:r>
          </a:p>
        </p:txBody>
      </p:sp>
      <p:pic>
        <p:nvPicPr>
          <p:cNvPr id="4" name="Picture 3">
            <a:extLst>
              <a:ext uri="{FF2B5EF4-FFF2-40B4-BE49-F238E27FC236}">
                <a16:creationId xmlns:a16="http://schemas.microsoft.com/office/drawing/2014/main" id="{3704F042-12F0-9195-1511-F5C830F591E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111025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FD764-D4D0-D491-33E7-E785B1896D5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BA5CFD8-42BC-5371-711E-D63ED815EB43}"/>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34C86B8D-3B01-38A8-5A99-CFEE7D43F8D8}"/>
              </a:ext>
            </a:extLst>
          </p:cNvPr>
          <p:cNvSpPr>
            <a:spLocks noGrp="1"/>
          </p:cNvSpPr>
          <p:nvPr>
            <p:ph idx="1"/>
          </p:nvPr>
        </p:nvSpPr>
        <p:spPr>
          <a:xfrm>
            <a:off x="838200" y="1297858"/>
            <a:ext cx="10515600" cy="4879105"/>
          </a:xfrm>
        </p:spPr>
        <p:txBody>
          <a:bodyPr>
            <a:normAutofit/>
          </a:bodyPr>
          <a:lstStyle/>
          <a:p>
            <a:pPr fontAlgn="base"/>
            <a:r>
              <a:rPr lang="en-US" b="1" dirty="0"/>
              <a:t>For Service Providers/Sellers:</a:t>
            </a:r>
          </a:p>
          <a:p>
            <a:pPr fontAlgn="base"/>
            <a:r>
              <a:rPr lang="en-US" dirty="0"/>
              <a:t>Broader reach without investing in their own platform</a:t>
            </a:r>
            <a:br>
              <a:rPr lang="en-US" dirty="0"/>
            </a:br>
            <a:endParaRPr lang="en-US" dirty="0"/>
          </a:p>
          <a:p>
            <a:pPr fontAlgn="base"/>
            <a:r>
              <a:rPr lang="en-US" dirty="0"/>
              <a:t>Branding and visibility via the aggregator’s reputation</a:t>
            </a:r>
            <a:br>
              <a:rPr lang="en-US" dirty="0"/>
            </a:br>
            <a:endParaRPr lang="en-US" dirty="0"/>
          </a:p>
          <a:p>
            <a:pPr fontAlgn="base"/>
            <a:r>
              <a:rPr lang="en-US" dirty="0">
                <a:hlinkClick r:id="rId2"/>
              </a:rPr>
              <a:t>Payment processing</a:t>
            </a:r>
            <a:r>
              <a:rPr lang="en-US" dirty="0"/>
              <a:t> and customer support are handled by the aggregator.</a:t>
            </a:r>
          </a:p>
          <a:p>
            <a:pPr marL="0" indent="0" fontAlgn="base">
              <a:buNone/>
            </a:pPr>
            <a:endParaRPr lang="en-US" dirty="0"/>
          </a:p>
        </p:txBody>
      </p:sp>
      <p:pic>
        <p:nvPicPr>
          <p:cNvPr id="4" name="Picture 3">
            <a:extLst>
              <a:ext uri="{FF2B5EF4-FFF2-40B4-BE49-F238E27FC236}">
                <a16:creationId xmlns:a16="http://schemas.microsoft.com/office/drawing/2014/main" id="{8A5D8998-1A4A-81E5-E737-9335C59AA02E}"/>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2992107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82469-E450-8253-10B1-E18EBD80686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F2EFC4F-CB77-558F-202A-C3FDF71A6855}"/>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495CB621-A9B3-2705-CF40-1266DA4927E0}"/>
              </a:ext>
            </a:extLst>
          </p:cNvPr>
          <p:cNvSpPr>
            <a:spLocks noGrp="1"/>
          </p:cNvSpPr>
          <p:nvPr>
            <p:ph idx="1"/>
          </p:nvPr>
        </p:nvSpPr>
        <p:spPr>
          <a:xfrm>
            <a:off x="838200" y="1297858"/>
            <a:ext cx="10515600" cy="4879105"/>
          </a:xfrm>
        </p:spPr>
        <p:txBody>
          <a:bodyPr>
            <a:normAutofit fontScale="92500" lnSpcReduction="10000"/>
          </a:bodyPr>
          <a:lstStyle/>
          <a:p>
            <a:pPr algn="just" fontAlgn="base"/>
            <a:r>
              <a:rPr lang="en-US" sz="2400" b="1" dirty="0">
                <a:latin typeface="Times New Roman" panose="02020603050405020304" pitchFamily="18" charset="0"/>
                <a:cs typeface="Times New Roman" panose="02020603050405020304" pitchFamily="18" charset="0"/>
              </a:rPr>
              <a:t>Food Delivery Aggregators</a:t>
            </a:r>
          </a:p>
          <a:p>
            <a:pPr algn="just" fontAlgn="base"/>
            <a:r>
              <a:rPr lang="en-US" sz="2400" dirty="0">
                <a:latin typeface="Times New Roman" panose="02020603050405020304" pitchFamily="18" charset="0"/>
                <a:cs typeface="Times New Roman" panose="02020603050405020304" pitchFamily="18" charset="0"/>
              </a:rPr>
              <a:t>These platforms tie up with local restaurants and deliver food to customers’ doorsteps.</a:t>
            </a:r>
          </a:p>
          <a:p>
            <a:pPr algn="just" fontAlgn="base"/>
            <a:r>
              <a:rPr lang="en-US" sz="2400" b="1" dirty="0">
                <a:latin typeface="Times New Roman" panose="02020603050405020304" pitchFamily="18" charset="0"/>
                <a:cs typeface="Times New Roman" panose="02020603050405020304" pitchFamily="18" charset="0"/>
              </a:rPr>
              <a:t>Examples in India:</a:t>
            </a:r>
            <a:r>
              <a:rPr lang="en-US" sz="2400" dirty="0">
                <a:latin typeface="Times New Roman" panose="02020603050405020304" pitchFamily="18" charset="0"/>
                <a:cs typeface="Times New Roman" panose="02020603050405020304" pitchFamily="18" charset="0"/>
              </a:rPr>
              <a:t> Zomato, Swiggy</a:t>
            </a:r>
          </a:p>
          <a:p>
            <a:pPr algn="just" fontAlgn="base"/>
            <a:r>
              <a:rPr lang="en-US" sz="2400" b="1" dirty="0">
                <a:latin typeface="Times New Roman" panose="02020603050405020304" pitchFamily="18" charset="0"/>
                <a:cs typeface="Times New Roman" panose="02020603050405020304" pitchFamily="18" charset="0"/>
              </a:rPr>
              <a:t>Key Features:</a:t>
            </a:r>
            <a:r>
              <a:rPr lang="en-US" sz="2400" dirty="0">
                <a:latin typeface="Times New Roman" panose="02020603050405020304" pitchFamily="18" charset="0"/>
                <a:cs typeface="Times New Roman" panose="02020603050405020304" pitchFamily="18" charset="0"/>
              </a:rPr>
              <a:t> Real-time tracking, multiple payment options, reviews &amp; ratings</a:t>
            </a:r>
          </a:p>
          <a:p>
            <a:pPr algn="just" fontAlgn="base"/>
            <a:r>
              <a:rPr lang="en-US" sz="2400" b="1" dirty="0">
                <a:latin typeface="Times New Roman" panose="02020603050405020304" pitchFamily="18" charset="0"/>
                <a:cs typeface="Times New Roman" panose="02020603050405020304" pitchFamily="18" charset="0"/>
              </a:rPr>
              <a:t>Value:</a:t>
            </a:r>
            <a:r>
              <a:rPr lang="en-US" sz="2400" dirty="0">
                <a:latin typeface="Times New Roman" panose="02020603050405020304" pitchFamily="18" charset="0"/>
                <a:cs typeface="Times New Roman" panose="02020603050405020304" pitchFamily="18" charset="0"/>
              </a:rPr>
              <a:t> Makes dining at home easy and quick, especially during busy workdays.</a:t>
            </a:r>
          </a:p>
          <a:p>
            <a:pPr algn="just" fontAlgn="base"/>
            <a:r>
              <a:rPr lang="en-IN" sz="2600" b="1" dirty="0">
                <a:latin typeface="Times New Roman" panose="02020603050405020304" pitchFamily="18" charset="0"/>
                <a:cs typeface="Times New Roman" panose="02020603050405020304" pitchFamily="18" charset="0"/>
              </a:rPr>
              <a:t>Hotel Aggregators</a:t>
            </a:r>
          </a:p>
          <a:p>
            <a:pPr algn="just" fontAlgn="base"/>
            <a:r>
              <a:rPr lang="en-IN" sz="2600" dirty="0">
                <a:latin typeface="Times New Roman" panose="02020603050405020304" pitchFamily="18" charset="0"/>
                <a:cs typeface="Times New Roman" panose="02020603050405020304" pitchFamily="18" charset="0"/>
              </a:rPr>
              <a:t>These allow you to browse, compare, and book hotels without visiting multiple hotel websites.</a:t>
            </a:r>
          </a:p>
          <a:p>
            <a:pPr algn="just" fontAlgn="base"/>
            <a:r>
              <a:rPr lang="en-IN" sz="2600" b="1" dirty="0">
                <a:latin typeface="Times New Roman" panose="02020603050405020304" pitchFamily="18" charset="0"/>
                <a:cs typeface="Times New Roman" panose="02020603050405020304" pitchFamily="18" charset="0"/>
              </a:rPr>
              <a:t>Examples: </a:t>
            </a:r>
            <a:r>
              <a:rPr lang="en-IN" sz="2600" dirty="0">
                <a:latin typeface="Times New Roman" panose="02020603050405020304" pitchFamily="18" charset="0"/>
                <a:cs typeface="Times New Roman" panose="02020603050405020304" pitchFamily="18" charset="0"/>
              </a:rPr>
              <a:t>OYO, MakeMyTrip</a:t>
            </a:r>
          </a:p>
          <a:p>
            <a:pPr algn="just" fontAlgn="base"/>
            <a:r>
              <a:rPr lang="en-IN" sz="2600" b="1" dirty="0">
                <a:latin typeface="Times New Roman" panose="02020603050405020304" pitchFamily="18" charset="0"/>
                <a:cs typeface="Times New Roman" panose="02020603050405020304" pitchFamily="18" charset="0"/>
              </a:rPr>
              <a:t>Value for Travellers: </a:t>
            </a:r>
            <a:r>
              <a:rPr lang="en-IN" sz="2600" dirty="0">
                <a:latin typeface="Times New Roman" panose="02020603050405020304" pitchFamily="18" charset="0"/>
                <a:cs typeface="Times New Roman" panose="02020603050405020304" pitchFamily="18" charset="0"/>
              </a:rPr>
              <a:t>Transparent pricing, photos, reviews, flexible cancellation</a:t>
            </a:r>
          </a:p>
          <a:p>
            <a:pPr algn="just" fontAlgn="base"/>
            <a:r>
              <a:rPr lang="en-IN" sz="2600" b="1" dirty="0">
                <a:latin typeface="Times New Roman" panose="02020603050405020304" pitchFamily="18" charset="0"/>
                <a:cs typeface="Times New Roman" panose="02020603050405020304" pitchFamily="18" charset="0"/>
              </a:rPr>
              <a:t>Value for Hotels:</a:t>
            </a:r>
            <a:r>
              <a:rPr lang="en-IN" sz="2600" dirty="0">
                <a:latin typeface="Times New Roman" panose="02020603050405020304" pitchFamily="18" charset="0"/>
                <a:cs typeface="Times New Roman" panose="02020603050405020304" pitchFamily="18" charset="0"/>
              </a:rPr>
              <a:t> Better occupancy, digital visibility, and easier inventory management.</a:t>
            </a:r>
          </a:p>
          <a:p>
            <a:pPr marL="0" indent="0" fontAlgn="base">
              <a:buNone/>
            </a:pPr>
            <a:endParaRPr lang="en-US" sz="12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31826B5D-0FC8-A709-EDB4-11BC9712157C}"/>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113189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91534-A921-B957-8A79-E38DD414636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0A6B39-4D1E-DEB6-2C48-1FF01163FA95}"/>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65DE8EB3-4E19-DA7D-B0F2-F9111DF0AB70}"/>
              </a:ext>
            </a:extLst>
          </p:cNvPr>
          <p:cNvSpPr>
            <a:spLocks noGrp="1"/>
          </p:cNvSpPr>
          <p:nvPr>
            <p:ph idx="1"/>
          </p:nvPr>
        </p:nvSpPr>
        <p:spPr>
          <a:xfrm>
            <a:off x="838200" y="1297858"/>
            <a:ext cx="10515600" cy="4879105"/>
          </a:xfrm>
        </p:spPr>
        <p:txBody>
          <a:bodyPr>
            <a:normAutofit/>
          </a:bodyPr>
          <a:lstStyle/>
          <a:p>
            <a:pPr marL="0" indent="0" fontAlgn="base">
              <a:buNone/>
            </a:pPr>
            <a:r>
              <a:rPr lang="en-US" sz="1800" dirty="0">
                <a:latin typeface="Times New Roman" panose="02020603050405020304" pitchFamily="18" charset="0"/>
                <a:cs typeface="Times New Roman" panose="02020603050405020304" pitchFamily="18" charset="0"/>
              </a:rPr>
              <a:t>An </a:t>
            </a:r>
            <a:r>
              <a:rPr lang="en-US" sz="1800" b="1" dirty="0">
                <a:latin typeface="Times New Roman" panose="02020603050405020304" pitchFamily="18" charset="0"/>
                <a:cs typeface="Times New Roman" panose="02020603050405020304" pitchFamily="18" charset="0"/>
              </a:rPr>
              <a:t>Aggregator model</a:t>
            </a:r>
            <a:r>
              <a:rPr lang="en-US" sz="1800" dirty="0">
                <a:latin typeface="Times New Roman" panose="02020603050405020304" pitchFamily="18" charset="0"/>
                <a:cs typeface="Times New Roman" panose="02020603050405020304" pitchFamily="18" charset="0"/>
              </a:rPr>
              <a:t> collects services under one brand and sells them.  The company controls pricing, branding, and customer experience.</a:t>
            </a:r>
          </a:p>
          <a:p>
            <a:pPr marL="0" indent="0">
              <a:buNone/>
            </a:pPr>
            <a:r>
              <a:rPr lang="en-US" sz="1800" b="1" dirty="0"/>
              <a:t>Key Features:</a:t>
            </a:r>
          </a:p>
          <a:p>
            <a:r>
              <a:rPr lang="en-US" sz="1800" dirty="0"/>
              <a:t>Standardized service</a:t>
            </a:r>
          </a:p>
          <a:p>
            <a:r>
              <a:rPr lang="en-US" sz="1800" dirty="0"/>
              <a:t>Company controls price</a:t>
            </a:r>
          </a:p>
          <a:p>
            <a:r>
              <a:rPr lang="en-US" sz="1800" dirty="0"/>
              <a:t>Service providers work under aggregator brand</a:t>
            </a:r>
          </a:p>
          <a:p>
            <a:r>
              <a:rPr lang="en-US" sz="1800" dirty="0"/>
              <a:t>Customer trusts single brand</a:t>
            </a:r>
          </a:p>
          <a:p>
            <a:pPr marL="0" indent="0" fontAlgn="base">
              <a:buNone/>
            </a:pPr>
            <a:r>
              <a:rPr lang="en-US" sz="1800" dirty="0">
                <a:latin typeface="Times New Roman" panose="02020603050405020304" pitchFamily="18" charset="0"/>
                <a:cs typeface="Times New Roman" panose="02020603050405020304" pitchFamily="18" charset="0"/>
              </a:rPr>
              <a:t>Example </a:t>
            </a:r>
          </a:p>
          <a:p>
            <a:pPr fontAlgn="base"/>
            <a:r>
              <a:rPr lang="en-US" sz="1800" dirty="0">
                <a:latin typeface="Times New Roman" panose="02020603050405020304" pitchFamily="18" charset="0"/>
                <a:cs typeface="Times New Roman" panose="02020603050405020304" pitchFamily="18" charset="0"/>
              </a:rPr>
              <a:t>Ola</a:t>
            </a:r>
          </a:p>
          <a:p>
            <a:pPr fontAlgn="base"/>
            <a:r>
              <a:rPr lang="en-IN" sz="1800" dirty="0"/>
              <a:t>Drivers are independent</a:t>
            </a:r>
          </a:p>
          <a:p>
            <a:pPr fontAlgn="base"/>
            <a:r>
              <a:rPr lang="en-US" sz="1800" dirty="0"/>
              <a:t>Customers book under Ola brand</a:t>
            </a:r>
          </a:p>
          <a:p>
            <a:pPr fontAlgn="base"/>
            <a:r>
              <a:rPr lang="en-IN" sz="1800" dirty="0"/>
              <a:t>Ola controls pricing &amp; commission</a:t>
            </a:r>
            <a:endParaRPr lang="en-US" sz="18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7EE8F8D9-FAF0-D110-E838-E35BB62FA66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2259497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13EB6-70BB-AC47-6E67-43D706AC719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8242F03-33E0-882A-4148-524EC7A50E4F}"/>
              </a:ext>
            </a:extLst>
          </p:cNvPr>
          <p:cNvSpPr>
            <a:spLocks noGrp="1"/>
          </p:cNvSpPr>
          <p:nvPr>
            <p:ph type="title"/>
          </p:nvPr>
        </p:nvSpPr>
        <p:spPr>
          <a:xfrm flipV="1">
            <a:off x="838200" y="176982"/>
            <a:ext cx="10515600" cy="188144"/>
          </a:xfrm>
        </p:spPr>
        <p:txBody>
          <a:bodyPr>
            <a:normAutofit fontScale="90000"/>
          </a:bodyPr>
          <a:lstStyle/>
          <a:p>
            <a:endParaRPr lang="en-IN" dirty="0"/>
          </a:p>
        </p:txBody>
      </p:sp>
      <p:graphicFrame>
        <p:nvGraphicFramePr>
          <p:cNvPr id="2" name="Content Placeholder 1">
            <a:extLst>
              <a:ext uri="{FF2B5EF4-FFF2-40B4-BE49-F238E27FC236}">
                <a16:creationId xmlns:a16="http://schemas.microsoft.com/office/drawing/2014/main" id="{DE429FBF-AFC0-3CF5-9696-0DD6C12F86A5}"/>
              </a:ext>
            </a:extLst>
          </p:cNvPr>
          <p:cNvGraphicFramePr>
            <a:graphicFrameLocks noGrp="1"/>
          </p:cNvGraphicFramePr>
          <p:nvPr>
            <p:ph idx="1"/>
            <p:extLst>
              <p:ext uri="{D42A27DB-BD31-4B8C-83A1-F6EECF244321}">
                <p14:modId xmlns:p14="http://schemas.microsoft.com/office/powerpoint/2010/main" val="3273976599"/>
              </p:ext>
            </p:extLst>
          </p:nvPr>
        </p:nvGraphicFramePr>
        <p:xfrm>
          <a:off x="838200" y="1199535"/>
          <a:ext cx="10515600" cy="3772676"/>
        </p:xfrm>
        <a:graphic>
          <a:graphicData uri="http://schemas.openxmlformats.org/drawingml/2006/table">
            <a:tbl>
              <a:tblPr/>
              <a:tblGrid>
                <a:gridCol w="3505200">
                  <a:extLst>
                    <a:ext uri="{9D8B030D-6E8A-4147-A177-3AD203B41FA5}">
                      <a16:colId xmlns:a16="http://schemas.microsoft.com/office/drawing/2014/main" val="2775103385"/>
                    </a:ext>
                  </a:extLst>
                </a:gridCol>
                <a:gridCol w="3505200">
                  <a:extLst>
                    <a:ext uri="{9D8B030D-6E8A-4147-A177-3AD203B41FA5}">
                      <a16:colId xmlns:a16="http://schemas.microsoft.com/office/drawing/2014/main" val="2267935087"/>
                    </a:ext>
                  </a:extLst>
                </a:gridCol>
                <a:gridCol w="3505200">
                  <a:extLst>
                    <a:ext uri="{9D8B030D-6E8A-4147-A177-3AD203B41FA5}">
                      <a16:colId xmlns:a16="http://schemas.microsoft.com/office/drawing/2014/main" val="1173046318"/>
                    </a:ext>
                  </a:extLst>
                </a:gridCol>
              </a:tblGrid>
              <a:tr h="558915">
                <a:tc>
                  <a:txBody>
                    <a:bodyPr/>
                    <a:lstStyle/>
                    <a:p>
                      <a:pPr>
                        <a:buNone/>
                      </a:pPr>
                      <a:r>
                        <a:rPr lang="en-IN"/>
                        <a:t>Basis</a:t>
                      </a:r>
                    </a:p>
                  </a:txBody>
                  <a:tcPr anchor="ctr">
                    <a:lnL>
                      <a:noFill/>
                    </a:lnL>
                    <a:lnR>
                      <a:noFill/>
                    </a:lnR>
                    <a:lnT>
                      <a:noFill/>
                    </a:lnT>
                    <a:lnB>
                      <a:noFill/>
                    </a:lnB>
                    <a:noFill/>
                  </a:tcPr>
                </a:tc>
                <a:tc>
                  <a:txBody>
                    <a:bodyPr/>
                    <a:lstStyle/>
                    <a:p>
                      <a:pPr>
                        <a:buNone/>
                      </a:pPr>
                      <a:r>
                        <a:rPr lang="en-IN"/>
                        <a:t>Brokerage Model</a:t>
                      </a:r>
                    </a:p>
                  </a:txBody>
                  <a:tcPr anchor="ctr">
                    <a:lnL>
                      <a:noFill/>
                    </a:lnL>
                    <a:lnR>
                      <a:noFill/>
                    </a:lnR>
                    <a:lnT>
                      <a:noFill/>
                    </a:lnT>
                    <a:lnB>
                      <a:noFill/>
                    </a:lnB>
                    <a:noFill/>
                  </a:tcPr>
                </a:tc>
                <a:tc>
                  <a:txBody>
                    <a:bodyPr/>
                    <a:lstStyle/>
                    <a:p>
                      <a:pPr>
                        <a:buNone/>
                      </a:pPr>
                      <a:r>
                        <a:rPr lang="en-IN"/>
                        <a:t>Aggregator Model</a:t>
                      </a:r>
                    </a:p>
                  </a:txBody>
                  <a:tcPr anchor="ctr">
                    <a:lnL>
                      <a:noFill/>
                    </a:lnL>
                    <a:lnR>
                      <a:noFill/>
                    </a:lnR>
                    <a:lnT>
                      <a:noFill/>
                    </a:lnT>
                    <a:lnB>
                      <a:noFill/>
                    </a:lnB>
                    <a:noFill/>
                  </a:tcPr>
                </a:tc>
                <a:extLst>
                  <a:ext uri="{0D108BD9-81ED-4DB2-BD59-A6C34878D82A}">
                    <a16:rowId xmlns:a16="http://schemas.microsoft.com/office/drawing/2014/main" val="3998810355"/>
                  </a:ext>
                </a:extLst>
              </a:tr>
              <a:tr h="558915">
                <a:tc>
                  <a:txBody>
                    <a:bodyPr/>
                    <a:lstStyle/>
                    <a:p>
                      <a:pPr>
                        <a:buNone/>
                      </a:pPr>
                      <a:r>
                        <a:rPr lang="en-IN"/>
                        <a:t>Role</a:t>
                      </a:r>
                    </a:p>
                  </a:txBody>
                  <a:tcPr anchor="ctr">
                    <a:lnL>
                      <a:noFill/>
                    </a:lnL>
                    <a:lnR>
                      <a:noFill/>
                    </a:lnR>
                    <a:lnT>
                      <a:noFill/>
                    </a:lnT>
                    <a:lnB>
                      <a:noFill/>
                    </a:lnB>
                    <a:noFill/>
                  </a:tcPr>
                </a:tc>
                <a:tc>
                  <a:txBody>
                    <a:bodyPr/>
                    <a:lstStyle/>
                    <a:p>
                      <a:pPr>
                        <a:buNone/>
                      </a:pPr>
                      <a:r>
                        <a:rPr lang="en-IN"/>
                        <a:t>Middleman</a:t>
                      </a:r>
                    </a:p>
                  </a:txBody>
                  <a:tcPr anchor="ctr">
                    <a:lnL>
                      <a:noFill/>
                    </a:lnL>
                    <a:lnR>
                      <a:noFill/>
                    </a:lnR>
                    <a:lnT>
                      <a:noFill/>
                    </a:lnT>
                    <a:lnB>
                      <a:noFill/>
                    </a:lnB>
                    <a:noFill/>
                  </a:tcPr>
                </a:tc>
                <a:tc>
                  <a:txBody>
                    <a:bodyPr/>
                    <a:lstStyle/>
                    <a:p>
                      <a:pPr>
                        <a:buNone/>
                      </a:pPr>
                      <a:r>
                        <a:rPr lang="en-IN"/>
                        <a:t>Service organizer</a:t>
                      </a:r>
                    </a:p>
                  </a:txBody>
                  <a:tcPr anchor="ctr">
                    <a:lnL>
                      <a:noFill/>
                    </a:lnL>
                    <a:lnR>
                      <a:noFill/>
                    </a:lnR>
                    <a:lnT>
                      <a:noFill/>
                    </a:lnT>
                    <a:lnB>
                      <a:noFill/>
                    </a:lnB>
                    <a:noFill/>
                  </a:tcPr>
                </a:tc>
                <a:extLst>
                  <a:ext uri="{0D108BD9-81ED-4DB2-BD59-A6C34878D82A}">
                    <a16:rowId xmlns:a16="http://schemas.microsoft.com/office/drawing/2014/main" val="2480517625"/>
                  </a:ext>
                </a:extLst>
              </a:tr>
              <a:tr h="978101">
                <a:tc>
                  <a:txBody>
                    <a:bodyPr/>
                    <a:lstStyle/>
                    <a:p>
                      <a:pPr>
                        <a:buNone/>
                      </a:pPr>
                      <a:r>
                        <a:rPr lang="en-IN"/>
                        <a:t>Ownership</a:t>
                      </a:r>
                    </a:p>
                  </a:txBody>
                  <a:tcPr anchor="ctr">
                    <a:lnL>
                      <a:noFill/>
                    </a:lnL>
                    <a:lnR>
                      <a:noFill/>
                    </a:lnR>
                    <a:lnT>
                      <a:noFill/>
                    </a:lnT>
                    <a:lnB>
                      <a:noFill/>
                    </a:lnB>
                    <a:noFill/>
                  </a:tcPr>
                </a:tc>
                <a:tc>
                  <a:txBody>
                    <a:bodyPr/>
                    <a:lstStyle/>
                    <a:p>
                      <a:pPr>
                        <a:buNone/>
                      </a:pPr>
                      <a:r>
                        <a:rPr lang="en-IN"/>
                        <a:t>Does not own product</a:t>
                      </a:r>
                    </a:p>
                  </a:txBody>
                  <a:tcPr anchor="ctr">
                    <a:lnL>
                      <a:noFill/>
                    </a:lnL>
                    <a:lnR>
                      <a:noFill/>
                    </a:lnR>
                    <a:lnT>
                      <a:noFill/>
                    </a:lnT>
                    <a:lnB>
                      <a:noFill/>
                    </a:lnB>
                    <a:noFill/>
                  </a:tcPr>
                </a:tc>
                <a:tc>
                  <a:txBody>
                    <a:bodyPr/>
                    <a:lstStyle/>
                    <a:p>
                      <a:pPr>
                        <a:buNone/>
                      </a:pPr>
                      <a:r>
                        <a:rPr lang="en-US"/>
                        <a:t>Does not own but standardizes service</a:t>
                      </a:r>
                    </a:p>
                  </a:txBody>
                  <a:tcPr anchor="ctr">
                    <a:lnL>
                      <a:noFill/>
                    </a:lnL>
                    <a:lnR>
                      <a:noFill/>
                    </a:lnR>
                    <a:lnT>
                      <a:noFill/>
                    </a:lnT>
                    <a:lnB>
                      <a:noFill/>
                    </a:lnB>
                    <a:noFill/>
                  </a:tcPr>
                </a:tc>
                <a:extLst>
                  <a:ext uri="{0D108BD9-81ED-4DB2-BD59-A6C34878D82A}">
                    <a16:rowId xmlns:a16="http://schemas.microsoft.com/office/drawing/2014/main" val="1166878346"/>
                  </a:ext>
                </a:extLst>
              </a:tr>
              <a:tr h="558915">
                <a:tc>
                  <a:txBody>
                    <a:bodyPr/>
                    <a:lstStyle/>
                    <a:p>
                      <a:pPr>
                        <a:buNone/>
                      </a:pPr>
                      <a:r>
                        <a:rPr lang="en-IN"/>
                        <a:t>Pricing Control</a:t>
                      </a:r>
                    </a:p>
                  </a:txBody>
                  <a:tcPr anchor="ctr">
                    <a:lnL>
                      <a:noFill/>
                    </a:lnL>
                    <a:lnR>
                      <a:noFill/>
                    </a:lnR>
                    <a:lnT>
                      <a:noFill/>
                    </a:lnT>
                    <a:lnB>
                      <a:noFill/>
                    </a:lnB>
                    <a:noFill/>
                  </a:tcPr>
                </a:tc>
                <a:tc>
                  <a:txBody>
                    <a:bodyPr/>
                    <a:lstStyle/>
                    <a:p>
                      <a:pPr>
                        <a:buNone/>
                      </a:pPr>
                      <a:r>
                        <a:rPr lang="en-IN"/>
                        <a:t>Seller decides</a:t>
                      </a:r>
                    </a:p>
                  </a:txBody>
                  <a:tcPr anchor="ctr">
                    <a:lnL>
                      <a:noFill/>
                    </a:lnL>
                    <a:lnR>
                      <a:noFill/>
                    </a:lnR>
                    <a:lnT>
                      <a:noFill/>
                    </a:lnT>
                    <a:lnB>
                      <a:noFill/>
                    </a:lnB>
                    <a:noFill/>
                  </a:tcPr>
                </a:tc>
                <a:tc>
                  <a:txBody>
                    <a:bodyPr/>
                    <a:lstStyle/>
                    <a:p>
                      <a:pPr>
                        <a:buNone/>
                      </a:pPr>
                      <a:r>
                        <a:rPr lang="en-IN"/>
                        <a:t>Aggregator decides</a:t>
                      </a:r>
                    </a:p>
                  </a:txBody>
                  <a:tcPr anchor="ctr">
                    <a:lnL>
                      <a:noFill/>
                    </a:lnL>
                    <a:lnR>
                      <a:noFill/>
                    </a:lnR>
                    <a:lnT>
                      <a:noFill/>
                    </a:lnT>
                    <a:lnB>
                      <a:noFill/>
                    </a:lnB>
                    <a:noFill/>
                  </a:tcPr>
                </a:tc>
                <a:extLst>
                  <a:ext uri="{0D108BD9-81ED-4DB2-BD59-A6C34878D82A}">
                    <a16:rowId xmlns:a16="http://schemas.microsoft.com/office/drawing/2014/main" val="3732187643"/>
                  </a:ext>
                </a:extLst>
              </a:tr>
              <a:tr h="558915">
                <a:tc>
                  <a:txBody>
                    <a:bodyPr/>
                    <a:lstStyle/>
                    <a:p>
                      <a:pPr>
                        <a:buNone/>
                      </a:pPr>
                      <a:r>
                        <a:rPr lang="en-IN" dirty="0"/>
                        <a:t>Brand Control</a:t>
                      </a:r>
                    </a:p>
                  </a:txBody>
                  <a:tcPr anchor="ctr">
                    <a:lnL>
                      <a:noFill/>
                    </a:lnL>
                    <a:lnR>
                      <a:noFill/>
                    </a:lnR>
                    <a:lnT>
                      <a:noFill/>
                    </a:lnT>
                    <a:lnB>
                      <a:noFill/>
                    </a:lnB>
                    <a:noFill/>
                  </a:tcPr>
                </a:tc>
                <a:tc>
                  <a:txBody>
                    <a:bodyPr/>
                    <a:lstStyle/>
                    <a:p>
                      <a:pPr>
                        <a:buNone/>
                      </a:pPr>
                      <a:r>
                        <a:rPr lang="en-IN"/>
                        <a:t>Sellers have own brand</a:t>
                      </a:r>
                    </a:p>
                  </a:txBody>
                  <a:tcPr anchor="ctr">
                    <a:lnL>
                      <a:noFill/>
                    </a:lnL>
                    <a:lnR>
                      <a:noFill/>
                    </a:lnR>
                    <a:lnT>
                      <a:noFill/>
                    </a:lnT>
                    <a:lnB>
                      <a:noFill/>
                    </a:lnB>
                    <a:noFill/>
                  </a:tcPr>
                </a:tc>
                <a:tc>
                  <a:txBody>
                    <a:bodyPr/>
                    <a:lstStyle/>
                    <a:p>
                      <a:pPr>
                        <a:buNone/>
                      </a:pPr>
                      <a:r>
                        <a:rPr lang="en-IN"/>
                        <a:t>Single unified brand</a:t>
                      </a:r>
                    </a:p>
                  </a:txBody>
                  <a:tcPr anchor="ctr">
                    <a:lnL>
                      <a:noFill/>
                    </a:lnL>
                    <a:lnR>
                      <a:noFill/>
                    </a:lnR>
                    <a:lnT>
                      <a:noFill/>
                    </a:lnT>
                    <a:lnB>
                      <a:noFill/>
                    </a:lnB>
                    <a:noFill/>
                  </a:tcPr>
                </a:tc>
                <a:extLst>
                  <a:ext uri="{0D108BD9-81ED-4DB2-BD59-A6C34878D82A}">
                    <a16:rowId xmlns:a16="http://schemas.microsoft.com/office/drawing/2014/main" val="1317352584"/>
                  </a:ext>
                </a:extLst>
              </a:tr>
              <a:tr h="558915">
                <a:tc>
                  <a:txBody>
                    <a:bodyPr/>
                    <a:lstStyle/>
                    <a:p>
                      <a:pPr>
                        <a:buNone/>
                      </a:pPr>
                      <a:r>
                        <a:rPr lang="en-IN" dirty="0"/>
                        <a:t>Example</a:t>
                      </a:r>
                    </a:p>
                  </a:txBody>
                  <a:tcPr anchor="ctr">
                    <a:lnL>
                      <a:noFill/>
                    </a:lnL>
                    <a:lnR>
                      <a:noFill/>
                    </a:lnR>
                    <a:lnT>
                      <a:noFill/>
                    </a:lnT>
                    <a:lnB>
                      <a:noFill/>
                    </a:lnB>
                    <a:noFill/>
                  </a:tcPr>
                </a:tc>
                <a:tc>
                  <a:txBody>
                    <a:bodyPr/>
                    <a:lstStyle/>
                    <a:p>
                      <a:pPr>
                        <a:buNone/>
                      </a:pPr>
                      <a:r>
                        <a:rPr lang="en-IN"/>
                        <a:t>eBay, Magicbricks</a:t>
                      </a:r>
                    </a:p>
                  </a:txBody>
                  <a:tcPr anchor="ctr">
                    <a:lnL>
                      <a:noFill/>
                    </a:lnL>
                    <a:lnR>
                      <a:noFill/>
                    </a:lnR>
                    <a:lnT>
                      <a:noFill/>
                    </a:lnT>
                    <a:lnB>
                      <a:noFill/>
                    </a:lnB>
                    <a:noFill/>
                  </a:tcPr>
                </a:tc>
                <a:tc>
                  <a:txBody>
                    <a:bodyPr/>
                    <a:lstStyle/>
                    <a:p>
                      <a:pPr>
                        <a:buNone/>
                      </a:pPr>
                      <a:r>
                        <a:rPr lang="en-IN" dirty="0"/>
                        <a:t>Ola, OYO</a:t>
                      </a:r>
                    </a:p>
                  </a:txBody>
                  <a:tcPr anchor="ctr">
                    <a:lnL>
                      <a:noFill/>
                    </a:lnL>
                    <a:lnR>
                      <a:noFill/>
                    </a:lnR>
                    <a:lnT>
                      <a:noFill/>
                    </a:lnT>
                    <a:lnB>
                      <a:noFill/>
                    </a:lnB>
                    <a:noFill/>
                  </a:tcPr>
                </a:tc>
                <a:extLst>
                  <a:ext uri="{0D108BD9-81ED-4DB2-BD59-A6C34878D82A}">
                    <a16:rowId xmlns:a16="http://schemas.microsoft.com/office/drawing/2014/main" val="630323948"/>
                  </a:ext>
                </a:extLst>
              </a:tr>
            </a:tbl>
          </a:graphicData>
        </a:graphic>
      </p:graphicFrame>
      <p:pic>
        <p:nvPicPr>
          <p:cNvPr id="4" name="Picture 3">
            <a:extLst>
              <a:ext uri="{FF2B5EF4-FFF2-40B4-BE49-F238E27FC236}">
                <a16:creationId xmlns:a16="http://schemas.microsoft.com/office/drawing/2014/main" id="{CE1D6286-204C-C0FA-E1FC-814624CB363A}"/>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347067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85B2B-2798-64CA-07E1-CF21BDED300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8F08B52-064B-7C36-C019-AF58BD8CBE0C}"/>
              </a:ext>
            </a:extLst>
          </p:cNvPr>
          <p:cNvSpPr>
            <a:spLocks noGrp="1"/>
          </p:cNvSpPr>
          <p:nvPr>
            <p:ph type="title"/>
          </p:nvPr>
        </p:nvSpPr>
        <p:spPr>
          <a:xfrm flipV="1">
            <a:off x="838200" y="176982"/>
            <a:ext cx="10515600" cy="188144"/>
          </a:xfrm>
        </p:spPr>
        <p:txBody>
          <a:bodyPr>
            <a:normAutofit fontScale="90000"/>
          </a:bodyPr>
          <a:lstStyle/>
          <a:p>
            <a:endParaRPr lang="en-IN" dirty="0"/>
          </a:p>
        </p:txBody>
      </p:sp>
      <p:graphicFrame>
        <p:nvGraphicFramePr>
          <p:cNvPr id="2" name="Content Placeholder 1">
            <a:extLst>
              <a:ext uri="{FF2B5EF4-FFF2-40B4-BE49-F238E27FC236}">
                <a16:creationId xmlns:a16="http://schemas.microsoft.com/office/drawing/2014/main" id="{D324E7BB-1267-1DED-23BD-2F7DCC8E14CF}"/>
              </a:ext>
            </a:extLst>
          </p:cNvPr>
          <p:cNvGraphicFramePr>
            <a:graphicFrameLocks noGrp="1"/>
          </p:cNvGraphicFramePr>
          <p:nvPr>
            <p:ph idx="1"/>
            <p:extLst>
              <p:ext uri="{D42A27DB-BD31-4B8C-83A1-F6EECF244321}">
                <p14:modId xmlns:p14="http://schemas.microsoft.com/office/powerpoint/2010/main" val="420389726"/>
              </p:ext>
            </p:extLst>
          </p:nvPr>
        </p:nvGraphicFramePr>
        <p:xfrm>
          <a:off x="838200" y="1199535"/>
          <a:ext cx="10515600" cy="4402481"/>
        </p:xfrm>
        <a:graphic>
          <a:graphicData uri="http://schemas.openxmlformats.org/drawingml/2006/table">
            <a:tbl>
              <a:tblPr/>
              <a:tblGrid>
                <a:gridCol w="3505200">
                  <a:extLst>
                    <a:ext uri="{9D8B030D-6E8A-4147-A177-3AD203B41FA5}">
                      <a16:colId xmlns:a16="http://schemas.microsoft.com/office/drawing/2014/main" val="2775103385"/>
                    </a:ext>
                  </a:extLst>
                </a:gridCol>
                <a:gridCol w="3505200">
                  <a:extLst>
                    <a:ext uri="{9D8B030D-6E8A-4147-A177-3AD203B41FA5}">
                      <a16:colId xmlns:a16="http://schemas.microsoft.com/office/drawing/2014/main" val="2267935087"/>
                    </a:ext>
                  </a:extLst>
                </a:gridCol>
                <a:gridCol w="3505200">
                  <a:extLst>
                    <a:ext uri="{9D8B030D-6E8A-4147-A177-3AD203B41FA5}">
                      <a16:colId xmlns:a16="http://schemas.microsoft.com/office/drawing/2014/main" val="1173046318"/>
                    </a:ext>
                  </a:extLst>
                </a:gridCol>
              </a:tblGrid>
              <a:tr h="558915">
                <a:tc>
                  <a:txBody>
                    <a:bodyPr/>
                    <a:lstStyle/>
                    <a:p>
                      <a:pPr>
                        <a:buNone/>
                      </a:pPr>
                      <a:r>
                        <a:rPr lang="en-US" b="1" dirty="0"/>
                        <a:t>Brokerage = Matchmaker</a:t>
                      </a:r>
                      <a:r>
                        <a:rPr lang="en-US" dirty="0"/>
                        <a:t> (connects buyer &amp; seller)</a:t>
                      </a:r>
                    </a:p>
                    <a:p>
                      <a:pPr>
                        <a:buNone/>
                      </a:pPr>
                      <a:r>
                        <a:rPr lang="en-US" b="1" dirty="0"/>
                        <a:t>Aggregator = Brand controller</a:t>
                      </a:r>
                      <a:r>
                        <a:rPr lang="en-US" dirty="0"/>
                        <a:t> (collects services under one brand)</a:t>
                      </a:r>
                      <a:endParaRPr lang="en-IN" dirty="0"/>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3998810355"/>
                  </a:ext>
                </a:extLst>
              </a:tr>
              <a:tr h="558915">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2480517625"/>
                  </a:ext>
                </a:extLst>
              </a:tr>
              <a:tr h="978101">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US"/>
                    </a:p>
                  </a:txBody>
                  <a:tcPr anchor="ctr">
                    <a:lnL>
                      <a:noFill/>
                    </a:lnL>
                    <a:lnR>
                      <a:noFill/>
                    </a:lnR>
                    <a:lnT>
                      <a:noFill/>
                    </a:lnT>
                    <a:lnB>
                      <a:noFill/>
                    </a:lnB>
                    <a:noFill/>
                  </a:tcPr>
                </a:tc>
                <a:extLst>
                  <a:ext uri="{0D108BD9-81ED-4DB2-BD59-A6C34878D82A}">
                    <a16:rowId xmlns:a16="http://schemas.microsoft.com/office/drawing/2014/main" val="1166878346"/>
                  </a:ext>
                </a:extLst>
              </a:tr>
              <a:tr h="558915">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3732187643"/>
                  </a:ext>
                </a:extLst>
              </a:tr>
              <a:tr h="558915">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317352584"/>
                  </a:ext>
                </a:extLst>
              </a:tr>
              <a:tr h="558915">
                <a:tc>
                  <a:txBody>
                    <a:bodyPr/>
                    <a:lstStyle/>
                    <a:p>
                      <a:pPr>
                        <a:buNone/>
                      </a:pPr>
                      <a:endParaRPr lang="en-IN"/>
                    </a:p>
                  </a:txBody>
                  <a:tcPr anchor="ctr">
                    <a:lnL>
                      <a:noFill/>
                    </a:lnL>
                    <a:lnR>
                      <a:noFill/>
                    </a:lnR>
                    <a:lnT>
                      <a:noFill/>
                    </a:lnT>
                    <a:lnB>
                      <a:noFill/>
                    </a:lnB>
                    <a:noFill/>
                  </a:tcPr>
                </a:tc>
                <a:tc>
                  <a:txBody>
                    <a:bodyPr/>
                    <a:lstStyle/>
                    <a:p>
                      <a:pPr>
                        <a:buNone/>
                      </a:pPr>
                      <a:endParaRPr lang="en-IN"/>
                    </a:p>
                  </a:txBody>
                  <a:tcPr anchor="ctr">
                    <a:lnL>
                      <a:noFill/>
                    </a:lnL>
                    <a:lnR>
                      <a:noFill/>
                    </a:lnR>
                    <a:lnT>
                      <a:noFill/>
                    </a:lnT>
                    <a:lnB>
                      <a:noFill/>
                    </a:lnB>
                    <a:noFill/>
                  </a:tcPr>
                </a:tc>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630323948"/>
                  </a:ext>
                </a:extLst>
              </a:tr>
            </a:tbl>
          </a:graphicData>
        </a:graphic>
      </p:graphicFrame>
      <p:pic>
        <p:nvPicPr>
          <p:cNvPr id="4" name="Picture 3">
            <a:extLst>
              <a:ext uri="{FF2B5EF4-FFF2-40B4-BE49-F238E27FC236}">
                <a16:creationId xmlns:a16="http://schemas.microsoft.com/office/drawing/2014/main" id="{E7F22034-5489-876E-CF12-7AAE5D877B5B}"/>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4182519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62EC5B8-072B-F8B4-6310-3AB3B5F5FD49}"/>
              </a:ext>
            </a:extLst>
          </p:cNvPr>
          <p:cNvSpPr>
            <a:spLocks noGrp="1"/>
          </p:cNvSpPr>
          <p:nvPr>
            <p:ph idx="1"/>
          </p:nvPr>
        </p:nvSpPr>
        <p:spPr>
          <a:xfrm>
            <a:off x="707923" y="1229032"/>
            <a:ext cx="10746657" cy="4947931"/>
          </a:xfrm>
        </p:spPr>
        <p:txBody>
          <a:bodyPr/>
          <a:lstStyle/>
          <a:p>
            <a:pPr marL="0" indent="0">
              <a:buNone/>
            </a:pPr>
            <a:r>
              <a:rPr lang="en-US" dirty="0">
                <a:latin typeface="Times New Roman" panose="02020603050405020304" pitchFamily="18" charset="0"/>
                <a:cs typeface="Times New Roman" panose="02020603050405020304" pitchFamily="18" charset="0"/>
              </a:rPr>
              <a:t>Opportunities for Entrepreneur and Identifying &amp; Selecting the Best Opportunity</a:t>
            </a:r>
          </a:p>
          <a:p>
            <a:r>
              <a:rPr lang="en-US" dirty="0">
                <a:latin typeface="Times New Roman" panose="02020603050405020304" pitchFamily="18" charset="0"/>
                <a:cs typeface="Times New Roman" panose="02020603050405020304" pitchFamily="18" charset="0"/>
              </a:rPr>
              <a:t>After completing this module students will be able to:</a:t>
            </a:r>
          </a:p>
          <a:p>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 Understand the concept of Opportunity.</a:t>
            </a:r>
          </a:p>
          <a:p>
            <a:r>
              <a:rPr lang="en-US" dirty="0">
                <a:latin typeface="Times New Roman" panose="02020603050405020304" pitchFamily="18" charset="0"/>
                <a:cs typeface="Times New Roman" panose="02020603050405020304" pitchFamily="18" charset="0"/>
              </a:rPr>
              <a:t>ii. Understand the Need for Opportunity Identification &amp; Selection</a:t>
            </a:r>
          </a:p>
          <a:p>
            <a:r>
              <a:rPr lang="en-US" dirty="0">
                <a:latin typeface="Times New Roman" panose="02020603050405020304" pitchFamily="18" charset="0"/>
                <a:cs typeface="Times New Roman" panose="02020603050405020304" pitchFamily="18" charset="0"/>
              </a:rPr>
              <a:t>iii. Know the various business opportunities</a:t>
            </a:r>
          </a:p>
          <a:p>
            <a:r>
              <a:rPr lang="en-US" dirty="0">
                <a:latin typeface="Times New Roman" panose="02020603050405020304" pitchFamily="18" charset="0"/>
                <a:cs typeface="Times New Roman" panose="02020603050405020304" pitchFamily="18" charset="0"/>
              </a:rPr>
              <a:t>iv. Understands the Opportunity Identification and Selection</a:t>
            </a:r>
          </a:p>
          <a:p>
            <a:pPr marL="0" indent="0">
              <a:buNone/>
            </a:pPr>
            <a:endParaRPr lang="en-IN" dirty="0"/>
          </a:p>
        </p:txBody>
      </p:sp>
      <p:pic>
        <p:nvPicPr>
          <p:cNvPr id="6" name="Picture 5">
            <a:extLst>
              <a:ext uri="{FF2B5EF4-FFF2-40B4-BE49-F238E27FC236}">
                <a16:creationId xmlns:a16="http://schemas.microsoft.com/office/drawing/2014/main" id="{394C5DF6-54A9-851A-B89B-717CA4AA9579}"/>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0039570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32031-2B72-91B5-BCD8-2BBC7287D155}"/>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A736181-F63B-0605-001B-290B97F12F6C}"/>
              </a:ext>
            </a:extLst>
          </p:cNvPr>
          <p:cNvSpPr>
            <a:spLocks noGrp="1"/>
          </p:cNvSpPr>
          <p:nvPr>
            <p:ph idx="1"/>
          </p:nvPr>
        </p:nvSpPr>
        <p:spPr>
          <a:xfrm>
            <a:off x="707923" y="1229032"/>
            <a:ext cx="10746657" cy="4947931"/>
          </a:xfrm>
        </p:spPr>
        <p:txBody>
          <a:bodyPr>
            <a:normAutofit fontScale="92500" lnSpcReduction="10000"/>
          </a:bodyPr>
          <a:lstStyle/>
          <a:p>
            <a:pPr algn="just">
              <a:lnSpc>
                <a:spcPct val="150000"/>
              </a:lnSpc>
            </a:pPr>
            <a:r>
              <a:rPr lang="en-US" dirty="0">
                <a:latin typeface="Times New Roman" panose="02020603050405020304" pitchFamily="18" charset="0"/>
                <a:cs typeface="Times New Roman" panose="02020603050405020304" pitchFamily="18" charset="0"/>
              </a:rPr>
              <a:t>An entrepreneur has opportunities available to him but he has to identify the best opportunities out of the existing opportunities.</a:t>
            </a:r>
          </a:p>
          <a:p>
            <a:pPr algn="just">
              <a:lnSpc>
                <a:spcPct val="150000"/>
              </a:lnSpc>
            </a:pPr>
            <a:r>
              <a:rPr lang="en-US" dirty="0">
                <a:latin typeface="Times New Roman" panose="02020603050405020304" pitchFamily="18" charset="0"/>
                <a:cs typeface="Times New Roman" panose="02020603050405020304" pitchFamily="18" charset="0"/>
              </a:rPr>
              <a:t>One can have a large list of the available opportunities from the magazines, Internet, Government, Friends, relatives and so on.</a:t>
            </a:r>
          </a:p>
          <a:p>
            <a:pPr algn="just">
              <a:lnSpc>
                <a:spcPct val="150000"/>
              </a:lnSpc>
            </a:pPr>
            <a:r>
              <a:rPr lang="en-US" dirty="0">
                <a:latin typeface="Times New Roman" panose="02020603050405020304" pitchFamily="18" charset="0"/>
                <a:cs typeface="Times New Roman" panose="02020603050405020304" pitchFamily="18" charset="0"/>
              </a:rPr>
              <a:t> To select the best business opportunity, one needs creativity, skills and vision to analyze the available information.</a:t>
            </a:r>
          </a:p>
          <a:p>
            <a:pPr algn="just">
              <a:lnSpc>
                <a:spcPct val="150000"/>
              </a:lnSpc>
            </a:pPr>
            <a:r>
              <a:rPr lang="en-US" dirty="0">
                <a:latin typeface="Times New Roman" panose="02020603050405020304" pitchFamily="18" charset="0"/>
                <a:cs typeface="Times New Roman" panose="02020603050405020304" pitchFamily="18" charset="0"/>
              </a:rPr>
              <a:t> It is also important for an entrepreneur to identify the opportunities and also to select the best opportunity.</a:t>
            </a:r>
            <a:endParaRPr lang="en-IN"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0B47FD6-E0CA-17E1-75AC-382ADD3FAD66}"/>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251670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BE180-CE9E-994A-3BED-1DA523210A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86FAC6F-66B6-9AD9-6860-5D0489BC81DD}"/>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F6A9862A-9E34-EBAD-7B56-7E35374EFAC3}"/>
              </a:ext>
            </a:extLst>
          </p:cNvPr>
          <p:cNvSpPr>
            <a:spLocks noGrp="1"/>
          </p:cNvSpPr>
          <p:nvPr>
            <p:ph idx="1"/>
          </p:nvPr>
        </p:nvSpPr>
        <p:spPr>
          <a:xfrm>
            <a:off x="838200" y="1297858"/>
            <a:ext cx="10515600" cy="4879105"/>
          </a:xfrm>
        </p:spPr>
        <p:txBody>
          <a:bodyPr/>
          <a:lstStyle/>
          <a:p>
            <a:pPr algn="just" fontAlgn="base"/>
            <a:r>
              <a:rPr lang="en-US" sz="2400" b="1" dirty="0">
                <a:latin typeface="Times New Roman" panose="02020603050405020304" pitchFamily="18" charset="0"/>
                <a:cs typeface="Times New Roman" panose="02020603050405020304" pitchFamily="18" charset="0"/>
              </a:rPr>
              <a:t>How Customer to Customer (C2C) Works?</a:t>
            </a:r>
          </a:p>
          <a:p>
            <a:pPr algn="just" fontAlgn="base"/>
            <a:r>
              <a:rPr lang="en-US" sz="2400" dirty="0">
                <a:latin typeface="Times New Roman" panose="02020603050405020304" pitchFamily="18" charset="0"/>
                <a:cs typeface="Times New Roman" panose="02020603050405020304" pitchFamily="18" charset="0"/>
              </a:rPr>
              <a:t>The C2C eCommerce model operates through a series of steps that enable buyers and sellers to connect, transact, and complete a sale:</a:t>
            </a:r>
          </a:p>
          <a:p>
            <a:pPr algn="just" fontAlgn="base"/>
            <a:r>
              <a:rPr lang="en-US" sz="2400" b="1" dirty="0">
                <a:latin typeface="Times New Roman" panose="02020603050405020304" pitchFamily="18" charset="0"/>
                <a:cs typeface="Times New Roman" panose="02020603050405020304" pitchFamily="18" charset="0"/>
              </a:rPr>
              <a:t>STEP 1: Creating a Product or Service</a:t>
            </a:r>
          </a:p>
          <a:p>
            <a:pPr algn="just" fontAlgn="base"/>
            <a:r>
              <a:rPr lang="en-US" sz="2400" b="1" dirty="0">
                <a:latin typeface="Times New Roman" panose="02020603050405020304" pitchFamily="18" charset="0"/>
                <a:cs typeface="Times New Roman" panose="02020603050405020304" pitchFamily="18" charset="0"/>
              </a:rPr>
              <a:t>STEP 2: Discovering Products or Services</a:t>
            </a:r>
          </a:p>
          <a:p>
            <a:pPr algn="just" fontAlgn="base"/>
            <a:r>
              <a:rPr lang="en-US" sz="2400" b="1" dirty="0">
                <a:latin typeface="Times New Roman" panose="02020603050405020304" pitchFamily="18" charset="0"/>
                <a:cs typeface="Times New Roman" panose="02020603050405020304" pitchFamily="18" charset="0"/>
              </a:rPr>
              <a:t>STEP 3: Connecting Buyers and Sellers</a:t>
            </a:r>
          </a:p>
          <a:p>
            <a:pPr algn="just" fontAlgn="base"/>
            <a:r>
              <a:rPr lang="en-US" sz="2400" b="1" dirty="0">
                <a:latin typeface="Times New Roman" panose="02020603050405020304" pitchFamily="18" charset="0"/>
                <a:cs typeface="Times New Roman" panose="02020603050405020304" pitchFamily="18" charset="0"/>
              </a:rPr>
              <a:t>STEP 4: Securing the Transaction</a:t>
            </a:r>
          </a:p>
          <a:p>
            <a:pPr algn="just" fontAlgn="base"/>
            <a:r>
              <a:rPr lang="en-US" sz="2400" b="1" dirty="0">
                <a:latin typeface="Times New Roman" panose="02020603050405020304" pitchFamily="18" charset="0"/>
                <a:cs typeface="Times New Roman" panose="02020603050405020304" pitchFamily="18" charset="0"/>
              </a:rPr>
              <a:t>STEP 5: Completing Delivery or Service Fulfillment</a:t>
            </a:r>
          </a:p>
          <a:p>
            <a:pPr algn="just" fontAlgn="base"/>
            <a:r>
              <a:rPr lang="en-US" sz="2400" b="1" dirty="0">
                <a:latin typeface="Times New Roman" panose="02020603050405020304" pitchFamily="18" charset="0"/>
                <a:cs typeface="Times New Roman" panose="02020603050405020304" pitchFamily="18" charset="0"/>
              </a:rPr>
              <a:t>STEP 6: Leaving Feedback and Ratings</a:t>
            </a:r>
          </a:p>
          <a:p>
            <a:pPr fontAlgn="base"/>
            <a:endParaRPr lang="en-US" sz="2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0FC8486-9976-F191-A23D-3EB118226699}"/>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875296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F2F44-8836-30AC-67C8-7A27F2CF7A8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700C20E-18EE-3FD9-DCF9-BF1EF360066F}"/>
              </a:ext>
            </a:extLst>
          </p:cNvPr>
          <p:cNvSpPr>
            <a:spLocks noGrp="1"/>
          </p:cNvSpPr>
          <p:nvPr>
            <p:ph idx="1"/>
          </p:nvPr>
        </p:nvSpPr>
        <p:spPr>
          <a:xfrm>
            <a:off x="707923" y="1229032"/>
            <a:ext cx="10746657" cy="4947931"/>
          </a:xfrm>
        </p:spPr>
        <p:txBody>
          <a:bodyPr>
            <a:normAutofit fontScale="92500" lnSpcReduction="10000"/>
          </a:bodyPr>
          <a:lstStyle/>
          <a:p>
            <a:pPr marL="0" indent="0">
              <a:lnSpc>
                <a:spcPct val="150000"/>
              </a:lnSpc>
              <a:buNone/>
            </a:pPr>
            <a:r>
              <a:rPr lang="en-US" b="1" dirty="0" err="1">
                <a:latin typeface="Times New Roman" panose="02020603050405020304" pitchFamily="18" charset="0"/>
                <a:cs typeface="Times New Roman" panose="02020603050405020304" pitchFamily="18" charset="0"/>
              </a:rPr>
              <a:t>i</a:t>
            </a:r>
            <a:r>
              <a:rPr lang="en-US" b="1" dirty="0">
                <a:latin typeface="Times New Roman" panose="02020603050405020304" pitchFamily="18" charset="0"/>
                <a:cs typeface="Times New Roman" panose="02020603050405020304" pitchFamily="18" charset="0"/>
              </a:rPr>
              <a:t>. Understand the concept of Opportunity.</a:t>
            </a:r>
            <a:endParaRPr lang="en-US" b="1" dirty="0"/>
          </a:p>
          <a:p>
            <a:pPr algn="just">
              <a:lnSpc>
                <a:spcPct val="150000"/>
              </a:lnSpc>
            </a:pPr>
            <a:r>
              <a:rPr lang="en-US" dirty="0">
                <a:latin typeface="Times New Roman" panose="02020603050405020304" pitchFamily="18" charset="0"/>
                <a:cs typeface="Times New Roman" panose="02020603050405020304" pitchFamily="18" charset="0"/>
              </a:rPr>
              <a:t>In general, the word opportunity means a </a:t>
            </a:r>
            <a:r>
              <a:rPr lang="en-US" dirty="0" err="1">
                <a:latin typeface="Times New Roman" panose="02020603050405020304" pitchFamily="18" charset="0"/>
                <a:cs typeface="Times New Roman" panose="02020603050405020304" pitchFamily="18" charset="0"/>
              </a:rPr>
              <a:t>favourable</a:t>
            </a:r>
            <a:r>
              <a:rPr lang="en-US" dirty="0">
                <a:latin typeface="Times New Roman" panose="02020603050405020304" pitchFamily="18" charset="0"/>
                <a:cs typeface="Times New Roman" panose="02020603050405020304" pitchFamily="18" charset="0"/>
              </a:rPr>
              <a:t> situation or a circumstance provided to do something for the advancement or progress.</a:t>
            </a:r>
          </a:p>
          <a:p>
            <a:pPr algn="just">
              <a:lnSpc>
                <a:spcPct val="150000"/>
              </a:lnSpc>
            </a:pPr>
            <a:r>
              <a:rPr lang="en-US" dirty="0">
                <a:latin typeface="Times New Roman" panose="02020603050405020304" pitchFamily="18" charset="0"/>
                <a:cs typeface="Times New Roman" panose="02020603050405020304" pitchFamily="18" charset="0"/>
              </a:rPr>
              <a:t> Therefore, business opportunity is a favorable chance available for an entrepreneur to run the business and earn profits at a given point of time in particular environment.</a:t>
            </a:r>
          </a:p>
          <a:p>
            <a:pPr algn="just">
              <a:lnSpc>
                <a:spcPct val="150000"/>
              </a:lnSpc>
            </a:pPr>
            <a:r>
              <a:rPr lang="en-US" dirty="0">
                <a:latin typeface="Times New Roman" panose="02020603050405020304" pitchFamily="18" charset="0"/>
                <a:cs typeface="Times New Roman" panose="02020603050405020304" pitchFamily="18" charset="0"/>
              </a:rPr>
              <a:t> For an entrepreneur opportunity means a product or a project. Therefore, identification of opportunity, product or a project is similar.</a:t>
            </a:r>
          </a:p>
          <a:p>
            <a:pPr marL="0" indent="0">
              <a:buNone/>
            </a:pPr>
            <a:endParaRPr lang="en-IN" dirty="0"/>
          </a:p>
        </p:txBody>
      </p:sp>
      <p:pic>
        <p:nvPicPr>
          <p:cNvPr id="6" name="Picture 5">
            <a:extLst>
              <a:ext uri="{FF2B5EF4-FFF2-40B4-BE49-F238E27FC236}">
                <a16:creationId xmlns:a16="http://schemas.microsoft.com/office/drawing/2014/main" id="{0C309D10-F7F0-85E8-8CA6-0989F30DD543}"/>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843494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5F7A4-9721-1FB6-EE00-2899D9C992D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1819349-1E7F-D553-2C84-FE351F20A0FA}"/>
              </a:ext>
            </a:extLst>
          </p:cNvPr>
          <p:cNvSpPr>
            <a:spLocks noGrp="1"/>
          </p:cNvSpPr>
          <p:nvPr>
            <p:ph idx="1"/>
          </p:nvPr>
        </p:nvSpPr>
        <p:spPr>
          <a:xfrm>
            <a:off x="707923" y="1229032"/>
            <a:ext cx="10746657" cy="4947931"/>
          </a:xfrm>
        </p:spPr>
        <p:txBody>
          <a:bodyPr>
            <a:normAutofit/>
          </a:bodyPr>
          <a:lstStyle/>
          <a:p>
            <a:pPr algn="just">
              <a:lnSpc>
                <a:spcPct val="150000"/>
              </a:lnSpc>
            </a:pPr>
            <a:r>
              <a:rPr lang="en-US" dirty="0">
                <a:latin typeface="Times New Roman" panose="02020603050405020304" pitchFamily="18" charset="0"/>
                <a:cs typeface="Times New Roman" panose="02020603050405020304" pitchFamily="18" charset="0"/>
              </a:rPr>
              <a:t>a.</a:t>
            </a:r>
            <a:r>
              <a:rPr lang="en-US" sz="2400"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Additive Opportunities:</a:t>
            </a:r>
            <a:r>
              <a:rPr lang="en-US" sz="2400" dirty="0">
                <a:latin typeface="Times New Roman" panose="02020603050405020304" pitchFamily="18" charset="0"/>
                <a:cs typeface="Times New Roman" panose="02020603050405020304" pitchFamily="18" charset="0"/>
              </a:rPr>
              <a:t> these are the opportunities which are related to the use of the available resources without making any changes. Therefore, there is very less risk in such opportunities.</a:t>
            </a:r>
          </a:p>
          <a:p>
            <a:pPr algn="just">
              <a:lnSpc>
                <a:spcPct val="150000"/>
              </a:lnSpc>
            </a:pPr>
            <a:r>
              <a:rPr lang="en-US" sz="2400" dirty="0">
                <a:latin typeface="Times New Roman" panose="02020603050405020304" pitchFamily="18" charset="0"/>
                <a:cs typeface="Times New Roman" panose="02020603050405020304" pitchFamily="18" charset="0"/>
              </a:rPr>
              <a:t>b. </a:t>
            </a:r>
            <a:r>
              <a:rPr lang="en-US" sz="2400" b="1" dirty="0">
                <a:latin typeface="Times New Roman" panose="02020603050405020304" pitchFamily="18" charset="0"/>
                <a:cs typeface="Times New Roman" panose="02020603050405020304" pitchFamily="18" charset="0"/>
              </a:rPr>
              <a:t>Complementary Opportunities</a:t>
            </a:r>
            <a:r>
              <a:rPr lang="en-US" sz="2400" dirty="0">
                <a:latin typeface="Times New Roman" panose="02020603050405020304" pitchFamily="18" charset="0"/>
                <a:cs typeface="Times New Roman" panose="02020603050405020304" pitchFamily="18" charset="0"/>
              </a:rPr>
              <a:t>: These are related to the introduction of the new ideas which directs the change in the available arrangement. There is a greater risk in such opportunities.</a:t>
            </a:r>
          </a:p>
          <a:p>
            <a:pPr algn="just">
              <a:lnSpc>
                <a:spcPct val="150000"/>
              </a:lnSpc>
            </a:pPr>
            <a:r>
              <a:rPr lang="en-US" sz="2400" dirty="0">
                <a:latin typeface="Times New Roman" panose="02020603050405020304" pitchFamily="18" charset="0"/>
                <a:cs typeface="Times New Roman" panose="02020603050405020304" pitchFamily="18" charset="0"/>
              </a:rPr>
              <a:t>c. </a:t>
            </a:r>
            <a:r>
              <a:rPr lang="en-US" sz="2400" b="1" dirty="0">
                <a:latin typeface="Times New Roman" panose="02020603050405020304" pitchFamily="18" charset="0"/>
                <a:cs typeface="Times New Roman" panose="02020603050405020304" pitchFamily="18" charset="0"/>
              </a:rPr>
              <a:t>Breakthrough Opportunities</a:t>
            </a:r>
            <a:r>
              <a:rPr lang="en-US" sz="2400" dirty="0">
                <a:latin typeface="Times New Roman" panose="02020603050405020304" pitchFamily="18" charset="0"/>
                <a:cs typeface="Times New Roman" panose="02020603050405020304" pitchFamily="18" charset="0"/>
              </a:rPr>
              <a:t>: These are related to the huge change in the existing arrangements which thus involve huge risk.</a:t>
            </a: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7952A966-8D22-A860-6306-89F0ECAEC9D3}"/>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35976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30046-9C01-9069-B975-46AED899BD4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9C2231-E4F4-6B2E-B472-0BCB54042DD1}"/>
              </a:ext>
            </a:extLst>
          </p:cNvPr>
          <p:cNvSpPr>
            <a:spLocks noGrp="1"/>
          </p:cNvSpPr>
          <p:nvPr>
            <p:ph idx="1"/>
          </p:nvPr>
        </p:nvSpPr>
        <p:spPr>
          <a:xfrm>
            <a:off x="707923" y="1229032"/>
            <a:ext cx="10746657" cy="4947931"/>
          </a:xfrm>
        </p:spPr>
        <p:txBody>
          <a:bodyPr>
            <a:normAutofit fontScale="92500"/>
          </a:bodyPr>
          <a:lstStyle/>
          <a:p>
            <a:pPr marL="0" indent="0">
              <a:buNone/>
            </a:pPr>
            <a:r>
              <a:rPr lang="en-US" b="1" dirty="0">
                <a:latin typeface="Times New Roman" panose="02020603050405020304" pitchFamily="18" charset="0"/>
                <a:cs typeface="Times New Roman" panose="02020603050405020304" pitchFamily="18" charset="0"/>
              </a:rPr>
              <a:t>ii. Understand the Need for Opportunity Identification &amp; Selection</a:t>
            </a:r>
          </a:p>
          <a:p>
            <a:pPr algn="just">
              <a:lnSpc>
                <a:spcPct val="150000"/>
              </a:lnSpc>
            </a:pPr>
            <a:r>
              <a:rPr lang="en-US" dirty="0">
                <a:latin typeface="Times New Roman" panose="02020603050405020304" pitchFamily="18" charset="0"/>
                <a:cs typeface="Times New Roman" panose="02020603050405020304" pitchFamily="18" charset="0"/>
              </a:rPr>
              <a:t>Therefore, the success of an entrepreneur depends on his suitability of the enterprise and at the same time the successful enterprise can be started if the entrepreneur has the characteristics and skills to handle that enterprise. </a:t>
            </a:r>
          </a:p>
          <a:p>
            <a:pPr algn="just">
              <a:lnSpc>
                <a:spcPct val="150000"/>
              </a:lnSpc>
            </a:pPr>
            <a:r>
              <a:rPr lang="en-US" dirty="0">
                <a:latin typeface="Times New Roman" panose="02020603050405020304" pitchFamily="18" charset="0"/>
                <a:cs typeface="Times New Roman" panose="02020603050405020304" pitchFamily="18" charset="0"/>
              </a:rPr>
              <a:t>Therefore, there is a need for the opportunity identification and selection because if opportunity is not selected on the basis of the skills and there is non- suitability between the entrepreneurs and the enterprise then there will be business failure.</a:t>
            </a:r>
          </a:p>
          <a:p>
            <a:pPr marL="0" indent="0">
              <a:buNone/>
            </a:pPr>
            <a:endParaRPr lang="en-IN" dirty="0"/>
          </a:p>
        </p:txBody>
      </p:sp>
      <p:pic>
        <p:nvPicPr>
          <p:cNvPr id="6" name="Picture 5">
            <a:extLst>
              <a:ext uri="{FF2B5EF4-FFF2-40B4-BE49-F238E27FC236}">
                <a16:creationId xmlns:a16="http://schemas.microsoft.com/office/drawing/2014/main" id="{6E897A42-2408-CAC0-72FB-96E4A654F3F1}"/>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4215276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BE3FB-9750-400E-DA57-DFCF523C6F5C}"/>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616E2F8-BC8B-1CFC-80D8-20B5FAAD86A2}"/>
              </a:ext>
            </a:extLst>
          </p:cNvPr>
          <p:cNvSpPr>
            <a:spLocks noGrp="1"/>
          </p:cNvSpPr>
          <p:nvPr>
            <p:ph idx="1"/>
          </p:nvPr>
        </p:nvSpPr>
        <p:spPr>
          <a:xfrm>
            <a:off x="707923" y="1229032"/>
            <a:ext cx="10746657" cy="4947931"/>
          </a:xfrm>
        </p:spPr>
        <p:txBody>
          <a:bodyPr>
            <a:normAutofit fontScale="92500" lnSpcReduction="10000"/>
          </a:bodyPr>
          <a:lstStyle/>
          <a:p>
            <a:pPr marL="0" indent="0">
              <a:lnSpc>
                <a:spcPct val="150000"/>
              </a:lnSpc>
              <a:buNone/>
            </a:pPr>
            <a:r>
              <a:rPr lang="en-US" b="1" dirty="0">
                <a:latin typeface="Times New Roman" panose="02020603050405020304" pitchFamily="18" charset="0"/>
                <a:cs typeface="Times New Roman" panose="02020603050405020304" pitchFamily="18" charset="0"/>
              </a:rPr>
              <a:t>Iii Business Opportunities in various sectors</a:t>
            </a:r>
            <a:endParaRPr lang="en-US" dirty="0">
              <a:latin typeface="Times New Roman" panose="02020603050405020304" pitchFamily="18" charset="0"/>
              <a:cs typeface="Times New Roman" panose="02020603050405020304" pitchFamily="18" charset="0"/>
            </a:endParaRPr>
          </a:p>
          <a:p>
            <a:pPr marL="0" indent="0">
              <a:lnSpc>
                <a:spcPct val="150000"/>
              </a:lnSpc>
              <a:buNone/>
            </a:pPr>
            <a:r>
              <a:rPr lang="en-US" dirty="0">
                <a:latin typeface="Times New Roman" panose="02020603050405020304" pitchFamily="18" charset="0"/>
                <a:cs typeface="Times New Roman" panose="02020603050405020304" pitchFamily="18" charset="0"/>
              </a:rPr>
              <a:t>There are innumerable opportunities exists in the business environment but one requires a vision to identify the available opportunities. Various business opportunities available are like following:</a:t>
            </a:r>
          </a:p>
          <a:p>
            <a:pPr marL="0" indent="0">
              <a:lnSpc>
                <a:spcPct val="150000"/>
              </a:lnSpc>
              <a:buNone/>
            </a:pPr>
            <a:r>
              <a:rPr lang="en-US" dirty="0">
                <a:latin typeface="Times New Roman" panose="02020603050405020304" pitchFamily="18" charset="0"/>
                <a:cs typeface="Times New Roman" panose="02020603050405020304" pitchFamily="18" charset="0"/>
              </a:rPr>
              <a:t>1. </a:t>
            </a:r>
            <a:r>
              <a:rPr lang="en-US" b="1" dirty="0"/>
              <a:t>Textiles: </a:t>
            </a:r>
            <a:r>
              <a:rPr lang="en-US" dirty="0"/>
              <a:t>India is famous for its textiles from the very beginning and every region has its own unique style of dressing which thus offers a wide and diversified market. Moreover, India has a huge potential to grow as a market leader in the textile sector. Surat, Ludhiana etc.</a:t>
            </a:r>
            <a:endParaRPr lang="en-US" dirty="0">
              <a:latin typeface="Times New Roman" panose="02020603050405020304" pitchFamily="18" charset="0"/>
              <a:cs typeface="Times New Roman" panose="02020603050405020304" pitchFamily="18" charset="0"/>
            </a:endParaRP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6E9FA9F9-B3C8-110E-ADBF-74A212F1BC5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0754502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F98F4-C58F-366E-2D12-E7AF68ECAEAF}"/>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2C19003-88FB-86DB-5FD8-03F314B2B209}"/>
              </a:ext>
            </a:extLst>
          </p:cNvPr>
          <p:cNvSpPr>
            <a:spLocks noGrp="1"/>
          </p:cNvSpPr>
          <p:nvPr>
            <p:ph idx="1"/>
          </p:nvPr>
        </p:nvSpPr>
        <p:spPr>
          <a:xfrm>
            <a:off x="707923" y="1229032"/>
            <a:ext cx="10746657" cy="4947931"/>
          </a:xfrm>
        </p:spPr>
        <p:txBody>
          <a:bodyPr>
            <a:normAutofit fontScale="92500" lnSpcReduction="10000"/>
          </a:bodyPr>
          <a:lstStyle/>
          <a:p>
            <a:pPr>
              <a:lnSpc>
                <a:spcPct val="150000"/>
              </a:lnSpc>
            </a:pPr>
            <a:r>
              <a:rPr lang="en-US" b="1" dirty="0">
                <a:latin typeface="Times New Roman" panose="02020603050405020304" pitchFamily="18" charset="0"/>
                <a:cs typeface="Times New Roman" panose="02020603050405020304" pitchFamily="18" charset="0"/>
              </a:rPr>
              <a:t>Software: </a:t>
            </a:r>
            <a:r>
              <a:rPr lang="en-US" dirty="0">
                <a:latin typeface="Times New Roman" panose="02020603050405020304" pitchFamily="18" charset="0"/>
                <a:cs typeface="Times New Roman" panose="02020603050405020304" pitchFamily="18" charset="0"/>
              </a:rPr>
              <a:t>India is having large number of the software engineers with leading business in software. With growing business in the software industry and the increasing business outsourcing from the foreign companies is providing tremendous opportunities for the entrepreneurs to invest in this sector.</a:t>
            </a:r>
          </a:p>
          <a:p>
            <a:pPr>
              <a:lnSpc>
                <a:spcPct val="150000"/>
              </a:lnSpc>
            </a:pPr>
            <a:r>
              <a:rPr lang="en-US" b="1" dirty="0"/>
              <a:t>Tourism: </a:t>
            </a:r>
            <a:r>
              <a:rPr lang="en-US" dirty="0"/>
              <a:t>It is one of the most promising and fastest growing industries as India has the potential for tourism development. India covers 15% of the world population and shares only 0.40% in the world tourism.</a:t>
            </a:r>
            <a:endParaRPr lang="en-US" dirty="0">
              <a:latin typeface="Times New Roman" panose="02020603050405020304" pitchFamily="18" charset="0"/>
              <a:cs typeface="Times New Roman" panose="02020603050405020304" pitchFamily="18" charset="0"/>
            </a:endParaRP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76AE07F9-0240-94F3-E0A7-13B886EB8304}"/>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4165258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C45E8-FF70-E04A-E80F-538774070D9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8303F58-742C-DB50-D7D1-9C48CF8E7883}"/>
              </a:ext>
            </a:extLst>
          </p:cNvPr>
          <p:cNvSpPr>
            <a:spLocks noGrp="1"/>
          </p:cNvSpPr>
          <p:nvPr>
            <p:ph idx="1"/>
          </p:nvPr>
        </p:nvSpPr>
        <p:spPr>
          <a:xfrm>
            <a:off x="707923" y="1229032"/>
            <a:ext cx="10746657" cy="4947931"/>
          </a:xfrm>
        </p:spPr>
        <p:txBody>
          <a:bodyPr>
            <a:normAutofit/>
          </a:bodyPr>
          <a:lstStyle/>
          <a:p>
            <a:pPr algn="just">
              <a:lnSpc>
                <a:spcPct val="150000"/>
              </a:lnSpc>
            </a:pPr>
            <a:r>
              <a:rPr lang="en-US" b="1" dirty="0">
                <a:latin typeface="Times New Roman" panose="02020603050405020304" pitchFamily="18" charset="0"/>
                <a:cs typeface="Times New Roman" panose="02020603050405020304" pitchFamily="18" charset="0"/>
              </a:rPr>
              <a:t>Healthcare sector: </a:t>
            </a:r>
            <a:r>
              <a:rPr lang="en-US" dirty="0">
                <a:latin typeface="Times New Roman" panose="02020603050405020304" pitchFamily="18" charset="0"/>
                <a:cs typeface="Times New Roman" panose="02020603050405020304" pitchFamily="18" charset="0"/>
              </a:rPr>
              <a:t>Indian healthcare sector is at the growing stage and with the growth in the medical tourism this sector will offer wide prospects for the entrepreneurs as there will be cost-effective treatments.</a:t>
            </a:r>
          </a:p>
          <a:p>
            <a:pPr algn="just">
              <a:lnSpc>
                <a:spcPct val="150000"/>
              </a:lnSpc>
            </a:pPr>
            <a:r>
              <a:rPr lang="en-US" b="1" dirty="0">
                <a:latin typeface="Times New Roman" panose="02020603050405020304" pitchFamily="18" charset="0"/>
                <a:cs typeface="Times New Roman" panose="02020603050405020304" pitchFamily="18" charset="0"/>
              </a:rPr>
              <a:t>Toys: </a:t>
            </a:r>
            <a:r>
              <a:rPr lang="en-US" dirty="0">
                <a:latin typeface="Times New Roman" panose="02020603050405020304" pitchFamily="18" charset="0"/>
                <a:cs typeface="Times New Roman" panose="02020603050405020304" pitchFamily="18" charset="0"/>
              </a:rPr>
              <a:t>this industry is the evergreen industry. India has the potential to make safe and cost effective toys. Although </a:t>
            </a:r>
            <a:r>
              <a:rPr lang="en-US" dirty="0" err="1">
                <a:latin typeface="Times New Roman" panose="02020603050405020304" pitchFamily="18" charset="0"/>
                <a:cs typeface="Times New Roman" panose="02020603050405020304" pitchFamily="18" charset="0"/>
              </a:rPr>
              <a:t>china</a:t>
            </a:r>
            <a:r>
              <a:rPr lang="en-US" dirty="0">
                <a:latin typeface="Times New Roman" panose="02020603050405020304" pitchFamily="18" charset="0"/>
                <a:cs typeface="Times New Roman" panose="02020603050405020304" pitchFamily="18" charset="0"/>
              </a:rPr>
              <a:t> is giving a tough competition in this sector, but the Chinese toys contains toxics where India has an advantage to produce safe and durable toys.</a:t>
            </a:r>
          </a:p>
          <a:p>
            <a:pPr marL="0" indent="0">
              <a:lnSpc>
                <a:spcPct val="150000"/>
              </a:lnSpc>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E220834D-4DDF-E308-61CE-CCAACBC9EFC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476534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FB58A0-0503-DAAD-4F5D-A083DD479E7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97C7CED-395A-B0D9-732D-89880EC9DE71}"/>
              </a:ext>
            </a:extLst>
          </p:cNvPr>
          <p:cNvSpPr>
            <a:spLocks noGrp="1"/>
          </p:cNvSpPr>
          <p:nvPr>
            <p:ph idx="1"/>
          </p:nvPr>
        </p:nvSpPr>
        <p:spPr>
          <a:xfrm>
            <a:off x="707923" y="1229032"/>
            <a:ext cx="10746657" cy="4947931"/>
          </a:xfrm>
        </p:spPr>
        <p:txBody>
          <a:bodyPr>
            <a:normAutofit fontScale="92500"/>
          </a:bodyPr>
          <a:lstStyle/>
          <a:p>
            <a:pPr marL="0" indent="0">
              <a:lnSpc>
                <a:spcPct val="150000"/>
              </a:lnSpc>
              <a:buNone/>
            </a:pPr>
            <a:r>
              <a:rPr lang="en-IN" b="1" dirty="0"/>
              <a:t>iv Identifying a Business Opportunity</a:t>
            </a:r>
          </a:p>
          <a:p>
            <a:pPr marL="0" indent="0" algn="just">
              <a:lnSpc>
                <a:spcPct val="150000"/>
              </a:lnSpc>
              <a:buNone/>
            </a:pPr>
            <a:r>
              <a:rPr lang="en-US" dirty="0">
                <a:latin typeface="Times New Roman" panose="02020603050405020304" pitchFamily="18" charset="0"/>
                <a:cs typeface="Times New Roman" panose="02020603050405020304" pitchFamily="18" charset="0"/>
              </a:rPr>
              <a:t>An entrepreneur should be the opportunity seeker and his most important task is to Identify, discover and to select the best business opportunity. A good opportunity must be capable of converting into a feasible project. An entrepreneur may come across multiple opportunities but he has to select the most promising and possible opportunity because the success of the enterprise depends on the proper identification and selection of the project.</a:t>
            </a: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E86E137C-AD78-1BAD-2F77-0C82A32F9FCF}"/>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112031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3D62D-1C7C-09B5-6A6C-40A9853CD03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F024577-5CA4-B28D-1415-71E647A0AABF}"/>
              </a:ext>
            </a:extLst>
          </p:cNvPr>
          <p:cNvSpPr>
            <a:spLocks noGrp="1"/>
          </p:cNvSpPr>
          <p:nvPr>
            <p:ph idx="1"/>
          </p:nvPr>
        </p:nvSpPr>
        <p:spPr>
          <a:xfrm>
            <a:off x="707923" y="1229032"/>
            <a:ext cx="10746657" cy="4947931"/>
          </a:xfrm>
        </p:spPr>
        <p:txBody>
          <a:bodyPr>
            <a:normAutofit/>
          </a:bodyPr>
          <a:lstStyle/>
          <a:p>
            <a:pPr marL="514350" indent="-514350">
              <a:buAutoNum type="arabicPeriod"/>
            </a:pPr>
            <a:r>
              <a:rPr lang="en-IN" b="1" dirty="0"/>
              <a:t>Idea Generation:</a:t>
            </a:r>
          </a:p>
          <a:p>
            <a:r>
              <a:rPr lang="en-US" dirty="0"/>
              <a:t> Trade fairs and trade journals.</a:t>
            </a:r>
          </a:p>
          <a:p>
            <a:r>
              <a:rPr lang="en-US" dirty="0"/>
              <a:t>b. through experience of others in the particular business,</a:t>
            </a:r>
          </a:p>
          <a:p>
            <a:r>
              <a:rPr lang="en-US" dirty="0"/>
              <a:t>c. success stories of friends, relatives.</a:t>
            </a:r>
          </a:p>
          <a:p>
            <a:r>
              <a:rPr lang="en-US" dirty="0"/>
              <a:t>d. Surveys, reports, newspapers</a:t>
            </a:r>
          </a:p>
          <a:p>
            <a:r>
              <a:rPr lang="en-US" dirty="0"/>
              <a:t>Idea can be generated with the help of the following methods:</a:t>
            </a:r>
          </a:p>
          <a:p>
            <a:r>
              <a:rPr lang="en-US" dirty="0"/>
              <a:t>a.  Brainstorming</a:t>
            </a:r>
          </a:p>
          <a:p>
            <a:r>
              <a:rPr lang="en-US" dirty="0"/>
              <a:t>b.  Focus Groups</a:t>
            </a:r>
          </a:p>
          <a:p>
            <a:r>
              <a:rPr lang="en-US" dirty="0"/>
              <a:t>c.  Problem inventory analysis.</a:t>
            </a:r>
          </a:p>
          <a:p>
            <a:pPr marL="0" indent="0">
              <a:buNone/>
            </a:pPr>
            <a:endParaRPr lang="en-US" dirty="0"/>
          </a:p>
          <a:p>
            <a:pPr marL="0" indent="0">
              <a:buNone/>
            </a:pPr>
            <a:endParaRPr lang="en-IN" dirty="0"/>
          </a:p>
        </p:txBody>
      </p:sp>
      <p:pic>
        <p:nvPicPr>
          <p:cNvPr id="6" name="Picture 5">
            <a:extLst>
              <a:ext uri="{FF2B5EF4-FFF2-40B4-BE49-F238E27FC236}">
                <a16:creationId xmlns:a16="http://schemas.microsoft.com/office/drawing/2014/main" id="{5E49B0F1-0321-FBA8-5D77-60AD2587BF5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9507491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47713-58CA-1654-FD34-039586256C52}"/>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FEEC1C5-CCB5-C4A9-46CE-F77ED717DF27}"/>
              </a:ext>
            </a:extLst>
          </p:cNvPr>
          <p:cNvSpPr>
            <a:spLocks noGrp="1"/>
          </p:cNvSpPr>
          <p:nvPr>
            <p:ph idx="1"/>
          </p:nvPr>
        </p:nvSpPr>
        <p:spPr>
          <a:xfrm>
            <a:off x="707923" y="1229032"/>
            <a:ext cx="10746657" cy="4947931"/>
          </a:xfrm>
        </p:spPr>
        <p:txBody>
          <a:bodyPr>
            <a:normAutofit fontScale="85000" lnSpcReduction="10000"/>
          </a:bodyPr>
          <a:lstStyle/>
          <a:p>
            <a:pPr marL="0" indent="0">
              <a:lnSpc>
                <a:spcPct val="150000"/>
              </a:lnSpc>
              <a:buNone/>
            </a:pPr>
            <a:r>
              <a:rPr lang="en-US" b="1" dirty="0">
                <a:latin typeface="Times New Roman" panose="02020603050405020304" pitchFamily="18" charset="0"/>
                <a:cs typeface="Times New Roman" panose="02020603050405020304" pitchFamily="18" charset="0"/>
              </a:rPr>
              <a:t>Brainstorming: </a:t>
            </a:r>
            <a:r>
              <a:rPr lang="en-US" dirty="0">
                <a:latin typeface="Times New Roman" panose="02020603050405020304" pitchFamily="18" charset="0"/>
                <a:cs typeface="Times New Roman" panose="02020603050405020304" pitchFamily="18" charset="0"/>
              </a:rPr>
              <a:t>This technique was originally used by Alex Osborn in 1938 in an American company to persuade innovative thinking in a group of six to eight people. Through this method a large number of ideas are generated without any criticism.</a:t>
            </a:r>
          </a:p>
          <a:p>
            <a:pPr marL="0" indent="0">
              <a:lnSpc>
                <a:spcPct val="150000"/>
              </a:lnSpc>
              <a:buNone/>
            </a:pPr>
            <a:endParaRPr lang="en-US" dirty="0">
              <a:latin typeface="Times New Roman" panose="02020603050405020304" pitchFamily="18" charset="0"/>
              <a:cs typeface="Times New Roman" panose="02020603050405020304" pitchFamily="18" charset="0"/>
            </a:endParaRPr>
          </a:p>
          <a:p>
            <a:pPr marL="0" indent="0">
              <a:lnSpc>
                <a:spcPct val="150000"/>
              </a:lnSpc>
              <a:buNone/>
            </a:pPr>
            <a:r>
              <a:rPr lang="en-US" b="1" dirty="0">
                <a:latin typeface="Times New Roman" panose="02020603050405020304" pitchFamily="18" charset="0"/>
                <a:cs typeface="Times New Roman" panose="02020603050405020304" pitchFamily="18" charset="0"/>
              </a:rPr>
              <a:t>Focus Groups</a:t>
            </a:r>
            <a:r>
              <a:rPr lang="en-US" dirty="0">
                <a:latin typeface="Times New Roman" panose="02020603050405020304" pitchFamily="18" charset="0"/>
                <a:cs typeface="Times New Roman" panose="02020603050405020304" pitchFamily="18" charset="0"/>
              </a:rPr>
              <a:t>: This group consists of 6-12 members belonging to different socio-economic backgrounds to focus on the particular matter. The group has a moderator to have the detailed discussion. Ideas are generated and detailed discussions are carried on to identify the excellent ideas.</a:t>
            </a:r>
          </a:p>
          <a:p>
            <a:pPr marL="0" indent="0">
              <a:buNone/>
            </a:pPr>
            <a:endParaRPr lang="en-IN" dirty="0"/>
          </a:p>
        </p:txBody>
      </p:sp>
      <p:pic>
        <p:nvPicPr>
          <p:cNvPr id="6" name="Picture 5">
            <a:extLst>
              <a:ext uri="{FF2B5EF4-FFF2-40B4-BE49-F238E27FC236}">
                <a16:creationId xmlns:a16="http://schemas.microsoft.com/office/drawing/2014/main" id="{ECE128BB-8476-1A2C-BA22-57814471B524}"/>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4385205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6E803-630A-0B80-F47C-F1BE5993DD1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39F4331-A434-8103-53E3-5ABCB5FC22E7}"/>
              </a:ext>
            </a:extLst>
          </p:cNvPr>
          <p:cNvSpPr>
            <a:spLocks noGrp="1"/>
          </p:cNvSpPr>
          <p:nvPr>
            <p:ph idx="1"/>
          </p:nvPr>
        </p:nvSpPr>
        <p:spPr>
          <a:xfrm>
            <a:off x="707923" y="1229032"/>
            <a:ext cx="10746657" cy="4947931"/>
          </a:xfrm>
        </p:spPr>
        <p:txBody>
          <a:bodyPr>
            <a:normAutofit/>
          </a:bodyPr>
          <a:lstStyle/>
          <a:p>
            <a:pPr marL="0" indent="0">
              <a:lnSpc>
                <a:spcPct val="150000"/>
              </a:lnSpc>
              <a:buNone/>
            </a:pPr>
            <a:r>
              <a:rPr lang="en-US" b="1" dirty="0"/>
              <a:t>c. Problem Inventory analysis</a:t>
            </a:r>
            <a:r>
              <a:rPr lang="en-US" dirty="0"/>
              <a:t>: This method is more like a focused group method but in this method along with generating ideas, it also considers the problem a product faces. In this method, focus group is provided with the list of the problems in a general product category and then identifying and discussing the problems of the products in that category.</a:t>
            </a:r>
            <a:endParaRPr lang="en-IN" dirty="0"/>
          </a:p>
        </p:txBody>
      </p:sp>
      <p:pic>
        <p:nvPicPr>
          <p:cNvPr id="6" name="Picture 5">
            <a:extLst>
              <a:ext uri="{FF2B5EF4-FFF2-40B4-BE49-F238E27FC236}">
                <a16:creationId xmlns:a16="http://schemas.microsoft.com/office/drawing/2014/main" id="{303FD2BB-DA5B-F753-71F5-0BC9B11F0BF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682892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89892-A864-3C64-3211-4CF986CABC5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389335-DD40-AA5C-A10A-4B4092110415}"/>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2E30E1EC-1624-575E-1EC4-4877B8753D92}"/>
              </a:ext>
            </a:extLst>
          </p:cNvPr>
          <p:cNvSpPr>
            <a:spLocks noGrp="1"/>
          </p:cNvSpPr>
          <p:nvPr>
            <p:ph idx="1"/>
          </p:nvPr>
        </p:nvSpPr>
        <p:spPr>
          <a:xfrm>
            <a:off x="838200" y="1297858"/>
            <a:ext cx="10515600" cy="4879105"/>
          </a:xfrm>
        </p:spPr>
        <p:txBody>
          <a:bodyPr>
            <a:normAutofit lnSpcReduction="10000"/>
          </a:bodyPr>
          <a:lstStyle/>
          <a:p>
            <a:pPr algn="just" fontAlgn="base"/>
            <a:r>
              <a:rPr lang="en-US" b="1" dirty="0">
                <a:latin typeface="Times New Roman" panose="02020603050405020304" pitchFamily="18" charset="0"/>
                <a:cs typeface="Times New Roman" panose="02020603050405020304" pitchFamily="18" charset="0"/>
              </a:rPr>
              <a:t>STEP 1: Creating a Product or Service Listing</a:t>
            </a:r>
          </a:p>
          <a:p>
            <a:pPr algn="just" fontAlgn="base"/>
            <a:r>
              <a:rPr lang="en-US" dirty="0">
                <a:latin typeface="Times New Roman" panose="02020603050405020304" pitchFamily="18" charset="0"/>
                <a:cs typeface="Times New Roman" panose="02020603050405020304" pitchFamily="18" charset="0"/>
              </a:rPr>
              <a:t>Sellers post products or services for sale on the C2C platform, including the product or service’s detailed descriptions, images, and pricing information.</a:t>
            </a:r>
          </a:p>
          <a:p>
            <a:pPr algn="just" fontAlgn="base"/>
            <a:r>
              <a:rPr lang="en-US" b="1" dirty="0">
                <a:latin typeface="Times New Roman" panose="02020603050405020304" pitchFamily="18" charset="0"/>
                <a:cs typeface="Times New Roman" panose="02020603050405020304" pitchFamily="18" charset="0"/>
              </a:rPr>
              <a:t>STEP 2: Discovering Products or Services</a:t>
            </a:r>
          </a:p>
          <a:p>
            <a:pPr algn="just" fontAlgn="base"/>
            <a:r>
              <a:rPr lang="en-US" dirty="0">
                <a:latin typeface="Times New Roman" panose="02020603050405020304" pitchFamily="18" charset="0"/>
                <a:cs typeface="Times New Roman" panose="02020603050405020304" pitchFamily="18" charset="0"/>
              </a:rPr>
              <a:t>Buyers browse categories or search the platform to find products or services that match their needs and preferences.</a:t>
            </a:r>
          </a:p>
          <a:p>
            <a:pPr algn="just" fontAlgn="base"/>
            <a:r>
              <a:rPr lang="en-US" b="1" dirty="0">
                <a:latin typeface="Times New Roman" panose="02020603050405020304" pitchFamily="18" charset="0"/>
                <a:cs typeface="Times New Roman" panose="02020603050405020304" pitchFamily="18" charset="0"/>
              </a:rPr>
              <a:t>STEP 3: Connecting Buyers and Sellers</a:t>
            </a:r>
          </a:p>
          <a:p>
            <a:pPr algn="just" fontAlgn="base"/>
            <a:r>
              <a:rPr lang="en-US" dirty="0">
                <a:latin typeface="Times New Roman" panose="02020603050405020304" pitchFamily="18" charset="0"/>
                <a:cs typeface="Times New Roman" panose="02020603050405020304" pitchFamily="18" charset="0"/>
              </a:rPr>
              <a:t>Communication on the C2C eCommerce platform occurs through messaging or chat features on the platform, allowing buyers to ask questions, negotiate prices, or finalize delivery details.</a:t>
            </a:r>
          </a:p>
          <a:p>
            <a:pPr fontAlgn="base"/>
            <a:endParaRPr lang="en-US"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090E398F-8F41-00A3-B785-118FFAE9E406}"/>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440346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AC703-672D-31A3-80EA-95F4E0E114E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5851EA6-6CC0-4275-FB17-B4BF890AE04A}"/>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3E8E94A5-08F4-9753-C781-4379A798A0DE}"/>
              </a:ext>
            </a:extLst>
          </p:cNvPr>
          <p:cNvSpPr>
            <a:spLocks noGrp="1"/>
          </p:cNvSpPr>
          <p:nvPr>
            <p:ph idx="1"/>
          </p:nvPr>
        </p:nvSpPr>
        <p:spPr>
          <a:xfrm>
            <a:off x="838200" y="1297858"/>
            <a:ext cx="10515600" cy="4879105"/>
          </a:xfrm>
        </p:spPr>
        <p:txBody>
          <a:bodyPr>
            <a:normAutofit/>
          </a:bodyPr>
          <a:lstStyle/>
          <a:p>
            <a:pPr fontAlgn="base"/>
            <a:r>
              <a:rPr lang="en-US" sz="2400" b="1" dirty="0">
                <a:latin typeface="Times New Roman" panose="02020603050405020304" pitchFamily="18" charset="0"/>
                <a:cs typeface="Times New Roman" panose="02020603050405020304" pitchFamily="18" charset="0"/>
              </a:rPr>
              <a:t>STEP 4: Securing the Transaction</a:t>
            </a:r>
          </a:p>
          <a:p>
            <a:pPr fontAlgn="base"/>
            <a:r>
              <a:rPr lang="en-US" sz="2400" dirty="0">
                <a:latin typeface="Times New Roman" panose="02020603050405020304" pitchFamily="18" charset="0"/>
                <a:cs typeface="Times New Roman" panose="02020603050405020304" pitchFamily="18" charset="0"/>
              </a:rPr>
              <a:t>Once terms are agreed upon, buyers make payments securely through the platform’s </a:t>
            </a:r>
            <a:r>
              <a:rPr lang="en-US" sz="2400" dirty="0">
                <a:latin typeface="Times New Roman" panose="02020603050405020304" pitchFamily="18" charset="0"/>
                <a:cs typeface="Times New Roman" panose="02020603050405020304" pitchFamily="18" charset="0"/>
                <a:hlinkClick r:id="rId2"/>
              </a:rPr>
              <a:t>payment gateway</a:t>
            </a:r>
            <a:r>
              <a:rPr lang="en-US" sz="2400" dirty="0">
                <a:latin typeface="Times New Roman" panose="02020603050405020304" pitchFamily="18" charset="0"/>
                <a:cs typeface="Times New Roman" panose="02020603050405020304" pitchFamily="18" charset="0"/>
              </a:rPr>
              <a:t> or other approved methods.</a:t>
            </a:r>
          </a:p>
          <a:p>
            <a:pPr fontAlgn="base"/>
            <a:r>
              <a:rPr lang="en-US" sz="2400" b="1" dirty="0">
                <a:latin typeface="Times New Roman" panose="02020603050405020304" pitchFamily="18" charset="0"/>
                <a:cs typeface="Times New Roman" panose="02020603050405020304" pitchFamily="18" charset="0"/>
              </a:rPr>
              <a:t>STEP 5: Completing Delivery or Service Fulfillment</a:t>
            </a:r>
          </a:p>
          <a:p>
            <a:pPr fontAlgn="base"/>
            <a:r>
              <a:rPr lang="en-US" sz="2400" dirty="0">
                <a:latin typeface="Times New Roman" panose="02020603050405020304" pitchFamily="18" charset="0"/>
                <a:cs typeface="Times New Roman" panose="02020603050405020304" pitchFamily="18" charset="0"/>
              </a:rPr>
              <a:t>The seller ensures the product is shipped or the service is delivered to the buyer based on the agreed terms.</a:t>
            </a:r>
          </a:p>
          <a:p>
            <a:pPr fontAlgn="base"/>
            <a:r>
              <a:rPr lang="en-US" sz="2400" b="1" dirty="0">
                <a:latin typeface="Times New Roman" panose="02020603050405020304" pitchFamily="18" charset="0"/>
                <a:cs typeface="Times New Roman" panose="02020603050405020304" pitchFamily="18" charset="0"/>
              </a:rPr>
              <a:t>STEP 6: Leaving Feedback and Ratings</a:t>
            </a:r>
          </a:p>
          <a:p>
            <a:pPr fontAlgn="base"/>
            <a:r>
              <a:rPr lang="en-US" sz="2400" dirty="0">
                <a:latin typeface="Times New Roman" panose="02020603050405020304" pitchFamily="18" charset="0"/>
                <a:cs typeface="Times New Roman" panose="02020603050405020304" pitchFamily="18" charset="0"/>
              </a:rPr>
              <a:t>After the transaction, buyers and sellers provide ratings and reviews, helping build trust and maintain the platform’s reputation system.</a:t>
            </a:r>
          </a:p>
          <a:p>
            <a:pPr fontAlgn="base"/>
            <a:r>
              <a:rPr lang="en-US" sz="2400" dirty="0">
                <a:latin typeface="Times New Roman" panose="02020603050405020304" pitchFamily="18" charset="0"/>
                <a:cs typeface="Times New Roman" panose="02020603050405020304" pitchFamily="18" charset="0"/>
              </a:rPr>
              <a:t>C2C platforms act as intermediaries, offering tools for listing, buying, and dispute resolution. They earn revenue through fees or commissions, usually a percentage of each transaction.</a:t>
            </a:r>
            <a:endParaRPr lang="en-US" sz="2000" dirty="0">
              <a:latin typeface="Times New Roman" panose="02020603050405020304" pitchFamily="18" charset="0"/>
              <a:cs typeface="Times New Roman" panose="02020603050405020304" pitchFamily="18" charset="0"/>
            </a:endParaRPr>
          </a:p>
          <a:p>
            <a:pPr marL="0" indent="0" fontAlgn="base">
              <a:buNone/>
            </a:pPr>
            <a:endParaRPr lang="en-US" sz="2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63D378D5-6883-C3F3-ED61-F3631099E322}"/>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964534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48472-10F8-958A-FCDE-1A9F5B3DE7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00666F-7AE0-1DA8-6B30-78E5705670BD}"/>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42D1AE6B-5609-2A20-5C26-725781B8EE90}"/>
              </a:ext>
            </a:extLst>
          </p:cNvPr>
          <p:cNvSpPr>
            <a:spLocks noGrp="1"/>
          </p:cNvSpPr>
          <p:nvPr>
            <p:ph idx="1"/>
          </p:nvPr>
        </p:nvSpPr>
        <p:spPr>
          <a:xfrm>
            <a:off x="838200" y="1297858"/>
            <a:ext cx="10515600" cy="4879105"/>
          </a:xfrm>
        </p:spPr>
        <p:txBody>
          <a:bodyPr>
            <a:normAutofit/>
          </a:bodyPr>
          <a:lstStyle/>
          <a:p>
            <a:pPr algn="just" fontAlgn="base"/>
            <a:r>
              <a:rPr lang="en-US" sz="2400" b="1" dirty="0">
                <a:latin typeface="Times New Roman" panose="02020603050405020304" pitchFamily="18" charset="0"/>
                <a:cs typeface="Times New Roman" panose="02020603050405020304" pitchFamily="18" charset="0"/>
              </a:rPr>
              <a:t>What are The C2C eCommerce Business Examples?</a:t>
            </a:r>
          </a:p>
          <a:p>
            <a:pPr algn="just" fontAlgn="base"/>
            <a:r>
              <a:rPr lang="en-US" sz="2400" b="1" dirty="0">
                <a:latin typeface="Times New Roman" panose="02020603050405020304" pitchFamily="18" charset="0"/>
                <a:cs typeface="Times New Roman" panose="02020603050405020304" pitchFamily="18" charset="0"/>
              </a:rPr>
              <a:t> OLX: Local Classifieds Made Simple</a:t>
            </a:r>
          </a:p>
          <a:p>
            <a:pPr algn="just" fontAlgn="base"/>
            <a:r>
              <a:rPr lang="en-US" sz="2400" dirty="0">
                <a:latin typeface="Times New Roman" panose="02020603050405020304" pitchFamily="18" charset="0"/>
                <a:cs typeface="Times New Roman" panose="02020603050405020304" pitchFamily="18" charset="0"/>
              </a:rPr>
              <a:t>OLX is a popular classifieds platform, especially in emerging markets, where users can list and sell items like cars, property, and electronics. </a:t>
            </a:r>
          </a:p>
          <a:p>
            <a:pPr algn="just" fontAlgn="base"/>
            <a:r>
              <a:rPr lang="en-US" sz="2400" dirty="0">
                <a:latin typeface="Times New Roman" panose="02020603050405020304" pitchFamily="18" charset="0"/>
                <a:cs typeface="Times New Roman" panose="02020603050405020304" pitchFamily="18" charset="0"/>
              </a:rPr>
              <a:t>It focuses on local transactions, making it easy for buyers and sellers to connect, meet, and exchange goods conveniently. Its mobile app enhances usability for on-the-go browsing and communication.</a:t>
            </a:r>
          </a:p>
          <a:p>
            <a:pPr algn="just" fontAlgn="base"/>
            <a:r>
              <a:rPr lang="en-US" sz="2400" b="1" dirty="0">
                <a:latin typeface="Times New Roman" panose="02020603050405020304" pitchFamily="18" charset="0"/>
                <a:cs typeface="Times New Roman" panose="02020603050405020304" pitchFamily="18" charset="0"/>
              </a:rPr>
              <a:t>Amazon: Trusted Platform for Pre-Owned Goods</a:t>
            </a:r>
          </a:p>
          <a:p>
            <a:pPr algn="just" fontAlgn="base"/>
            <a:r>
              <a:rPr lang="en-US" sz="2400" dirty="0">
                <a:latin typeface="Times New Roman" panose="02020603050405020304" pitchFamily="18" charset="0"/>
                <a:cs typeface="Times New Roman" panose="02020603050405020304" pitchFamily="18" charset="0"/>
              </a:rPr>
              <a:t>Amazon, primarily a B2C platform, also supports C2C transactions. Individual sellers can list used books, refurbished electronics, and other pre-owned items. With Amazon’s trusted brand, secure payments, and reliable shipping, buyers and sellers enjoy a seamless and safe experience.</a:t>
            </a:r>
          </a:p>
          <a:p>
            <a:pPr fontAlgn="base"/>
            <a:endParaRPr lang="en-US" sz="2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701D4F8-7FEC-B525-20B7-801B3A37747D}"/>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951618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F1A3A-48C1-1009-52AD-B110631F218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CCEF362-4F88-CCDD-B8D3-D648ADDA126E}"/>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C1BE7464-B26B-D5A9-73EA-1CC5F047389A}"/>
              </a:ext>
            </a:extLst>
          </p:cNvPr>
          <p:cNvSpPr>
            <a:spLocks noGrp="1"/>
          </p:cNvSpPr>
          <p:nvPr>
            <p:ph idx="1"/>
          </p:nvPr>
        </p:nvSpPr>
        <p:spPr>
          <a:xfrm>
            <a:off x="838200" y="1297858"/>
            <a:ext cx="10515600" cy="4879105"/>
          </a:xfrm>
        </p:spPr>
        <p:txBody>
          <a:bodyPr>
            <a:normAutofit/>
          </a:bodyPr>
          <a:lstStyle/>
          <a:p>
            <a:pPr fontAlgn="base"/>
            <a:r>
              <a:rPr lang="en-US" b="1" dirty="0"/>
              <a:t>Top Platforms for Building a C2C eCommerce Store</a:t>
            </a:r>
          </a:p>
          <a:p>
            <a:pPr algn="just" fontAlgn="base"/>
            <a:r>
              <a:rPr lang="en-US" sz="2400" b="1" dirty="0">
                <a:latin typeface="Times New Roman" panose="02020603050405020304" pitchFamily="18" charset="0"/>
                <a:cs typeface="Times New Roman" panose="02020603050405020304" pitchFamily="18" charset="0"/>
              </a:rPr>
              <a:t>WordPress</a:t>
            </a:r>
          </a:p>
          <a:p>
            <a:pPr algn="just" fontAlgn="base"/>
            <a:r>
              <a:rPr lang="en-US" sz="2400" dirty="0">
                <a:latin typeface="Times New Roman" panose="02020603050405020304" pitchFamily="18" charset="0"/>
                <a:cs typeface="Times New Roman" panose="02020603050405020304" pitchFamily="18" charset="0"/>
              </a:rPr>
              <a:t>Using plugins like WooCommerce and relevant themes, WordPress can transform into a basic C2C marketplace. It leverages strong content and user management capabilities to meet simple marketplace needs.</a:t>
            </a:r>
          </a:p>
          <a:p>
            <a:pPr algn="just" fontAlgn="base"/>
            <a:r>
              <a:rPr lang="en-US" sz="2400" b="1" dirty="0" err="1">
                <a:latin typeface="Times New Roman" panose="02020603050405020304" pitchFamily="18" charset="0"/>
                <a:cs typeface="Times New Roman" panose="02020603050405020304" pitchFamily="18" charset="0"/>
              </a:rPr>
              <a:t>Yo!Kart</a:t>
            </a:r>
            <a:endParaRPr lang="en-US" sz="2400" b="1" dirty="0">
              <a:latin typeface="Times New Roman" panose="02020603050405020304" pitchFamily="18" charset="0"/>
              <a:cs typeface="Times New Roman" panose="02020603050405020304" pitchFamily="18" charset="0"/>
            </a:endParaRPr>
          </a:p>
          <a:p>
            <a:pPr algn="just" fontAlgn="base"/>
            <a:r>
              <a:rPr lang="en-US" sz="2400" dirty="0">
                <a:latin typeface="Times New Roman" panose="02020603050405020304" pitchFamily="18" charset="0"/>
                <a:cs typeface="Times New Roman" panose="02020603050405020304" pitchFamily="18" charset="0"/>
              </a:rPr>
              <a:t>An all-in-one solution for multi-vendor C2C marketplaces. It provides customizable templates, integrated payment gateways, and mobile app support for a seamless user experience.</a:t>
            </a:r>
          </a:p>
          <a:p>
            <a:pPr fontAlgn="base"/>
            <a:endParaRPr lang="en-US" sz="2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56F46E40-547F-E32E-89A0-CE8EB3A89089}"/>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746940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F91FC-A791-6DEE-4E51-D2EC085BAA7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539E257-4A3B-CEB0-4F3A-2412F0E855AA}"/>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FFED765F-523C-141C-1228-17FC56B91522}"/>
              </a:ext>
            </a:extLst>
          </p:cNvPr>
          <p:cNvSpPr>
            <a:spLocks noGrp="1"/>
          </p:cNvSpPr>
          <p:nvPr>
            <p:ph idx="1"/>
          </p:nvPr>
        </p:nvSpPr>
        <p:spPr>
          <a:xfrm>
            <a:off x="838200" y="1297858"/>
            <a:ext cx="10515600" cy="4879105"/>
          </a:xfrm>
        </p:spPr>
        <p:txBody>
          <a:bodyPr>
            <a:normAutofit/>
          </a:bodyPr>
          <a:lstStyle/>
          <a:p>
            <a:pPr fontAlgn="base"/>
            <a:r>
              <a:rPr lang="en-US" b="1" dirty="0"/>
              <a:t>Benefits of the C2C eCommerce Business Model</a:t>
            </a:r>
          </a:p>
          <a:p>
            <a:pPr fontAlgn="base"/>
            <a:r>
              <a:rPr lang="en-US" b="1" dirty="0"/>
              <a:t>1. Low Costs and Higher Profits for Sellers</a:t>
            </a:r>
          </a:p>
          <a:p>
            <a:pPr algn="just" fontAlgn="base"/>
            <a:r>
              <a:rPr lang="en-US" sz="2400" dirty="0">
                <a:latin typeface="Times New Roman" panose="02020603050405020304" pitchFamily="18" charset="0"/>
                <a:cs typeface="Times New Roman" panose="02020603050405020304" pitchFamily="18" charset="0"/>
              </a:rPr>
              <a:t>Sellers can start selling online with minimal upfront investment. C2C platforms eliminate the need for warehousing, inventory management, or extensive marketing, allowing small businesses and individuals to maximize profits with lower overhead costs.</a:t>
            </a:r>
          </a:p>
          <a:p>
            <a:pPr algn="just" fontAlgn="base"/>
            <a:r>
              <a:rPr lang="en-US" b="1" dirty="0"/>
              <a:t>2. </a:t>
            </a:r>
            <a:r>
              <a:rPr lang="en-US" sz="2400" b="1" dirty="0">
                <a:latin typeface="Times New Roman" panose="02020603050405020304" pitchFamily="18" charset="0"/>
                <a:cs typeface="Times New Roman" panose="02020603050405020304" pitchFamily="18" charset="0"/>
              </a:rPr>
              <a:t>Affordable Prices for Buyers</a:t>
            </a:r>
          </a:p>
          <a:p>
            <a:pPr algn="just" fontAlgn="base"/>
            <a:r>
              <a:rPr lang="en-US" sz="2400" dirty="0">
                <a:latin typeface="Times New Roman" panose="02020603050405020304" pitchFamily="18" charset="0"/>
                <a:cs typeface="Times New Roman" panose="02020603050405020304" pitchFamily="18" charset="0"/>
              </a:rPr>
              <a:t>Buyers can find unique, second-hand, or rare items at lower prices compared to traditional retailers. The direct nature of C2C transactions removes intermediaries, enabling sellers to offer competitive pricing while still maintaining healthy margins.</a:t>
            </a:r>
          </a:p>
          <a:p>
            <a:pPr algn="just" fontAlgn="base"/>
            <a:endParaRPr lang="en-US" sz="20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F0D53E8B-E1A9-D356-613D-2944898D9337}"/>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071576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0A243-0247-990E-C5D0-1131C755D1D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FE6C25-1F39-0CBE-B4D4-1B8256E1DD95}"/>
              </a:ext>
            </a:extLst>
          </p:cNvPr>
          <p:cNvSpPr>
            <a:spLocks noGrp="1"/>
          </p:cNvSpPr>
          <p:nvPr>
            <p:ph type="title"/>
          </p:nvPr>
        </p:nvSpPr>
        <p:spPr>
          <a:xfrm flipV="1">
            <a:off x="838200" y="176982"/>
            <a:ext cx="10515600" cy="188144"/>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0B29461D-0E13-A8A7-9F75-1370366854CD}"/>
              </a:ext>
            </a:extLst>
          </p:cNvPr>
          <p:cNvSpPr>
            <a:spLocks noGrp="1"/>
          </p:cNvSpPr>
          <p:nvPr>
            <p:ph idx="1"/>
          </p:nvPr>
        </p:nvSpPr>
        <p:spPr>
          <a:xfrm>
            <a:off x="838200" y="1297858"/>
            <a:ext cx="10515600" cy="4879105"/>
          </a:xfrm>
        </p:spPr>
        <p:txBody>
          <a:bodyPr>
            <a:normAutofit/>
          </a:bodyPr>
          <a:lstStyle/>
          <a:p>
            <a:pPr fontAlgn="base"/>
            <a:r>
              <a:rPr lang="en-US" sz="2400" b="1" dirty="0">
                <a:latin typeface="Times New Roman" panose="02020603050405020304" pitchFamily="18" charset="0"/>
                <a:cs typeface="Times New Roman" panose="02020603050405020304" pitchFamily="18" charset="0"/>
              </a:rPr>
              <a:t>Drawback of C2C eCommerce Business Model?</a:t>
            </a:r>
          </a:p>
          <a:p>
            <a:pPr fontAlgn="base"/>
            <a:r>
              <a:rPr lang="en-US" sz="2400" b="1" dirty="0">
                <a:latin typeface="Times New Roman" panose="02020603050405020304" pitchFamily="18" charset="0"/>
                <a:cs typeface="Times New Roman" panose="02020603050405020304" pitchFamily="18" charset="0"/>
              </a:rPr>
              <a:t>Payment Security Risks</a:t>
            </a:r>
          </a:p>
          <a:p>
            <a:pPr algn="just" fontAlgn="base"/>
            <a:r>
              <a:rPr lang="en-US" sz="2400" dirty="0">
                <a:latin typeface="Times New Roman" panose="02020603050405020304" pitchFamily="18" charset="0"/>
                <a:cs typeface="Times New Roman" panose="02020603050405020304" pitchFamily="18" charset="0"/>
              </a:rPr>
              <a:t>While C2C platforms often integrate secure payment options like PayPal or trusted payment gateways, some transactions may involve direct payments between buyers and sellers. This increases the risk of fraud, chargebacks, or non-payment, leaving parties vulnerable to financial loss.</a:t>
            </a:r>
          </a:p>
          <a:p>
            <a:pPr algn="just" fontAlgn="base"/>
            <a:r>
              <a:rPr lang="en-US" sz="2400" b="1" dirty="0">
                <a:latin typeface="Times New Roman" panose="02020603050405020304" pitchFamily="18" charset="0"/>
                <a:cs typeface="Times New Roman" panose="02020603050405020304" pitchFamily="18" charset="0"/>
              </a:rPr>
              <a:t>Quality Control Issues</a:t>
            </a:r>
          </a:p>
          <a:p>
            <a:pPr algn="just" fontAlgn="base"/>
            <a:r>
              <a:rPr lang="en-US" sz="2400" dirty="0">
                <a:latin typeface="Times New Roman" panose="02020603050405020304" pitchFamily="18" charset="0"/>
                <a:cs typeface="Times New Roman" panose="02020603050405020304" pitchFamily="18" charset="0"/>
              </a:rPr>
              <a:t>C2C transactions lack the rigorous quality oversight seen in B2C eCommerce. Buyers may receive products that do not match the description, images, or advertised quality. This can lead to disputes, refund claims, and dissatisfaction, affecting trust on the platform.</a:t>
            </a:r>
          </a:p>
          <a:p>
            <a:pPr fontAlgn="base"/>
            <a:endParaRPr lang="en-US" sz="20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06F0CF3E-2BA1-9EFA-7F3C-1406E212E431}"/>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4059030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TotalTime>
  <Words>3201</Words>
  <Application>Microsoft Office PowerPoint</Application>
  <PresentationFormat>Widescreen</PresentationFormat>
  <Paragraphs>220</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41</cp:revision>
  <dcterms:created xsi:type="dcterms:W3CDTF">2026-02-27T01:00:52Z</dcterms:created>
  <dcterms:modified xsi:type="dcterms:W3CDTF">2026-06-08T13:59:29Z</dcterms:modified>
</cp:coreProperties>
</file>