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95" r:id="rId30"/>
    <p:sldId id="289" r:id="rId31"/>
    <p:sldId id="290" r:id="rId32"/>
    <p:sldId id="291" r:id="rId33"/>
    <p:sldId id="292" r:id="rId34"/>
    <p:sldId id="293" r:id="rId35"/>
    <p:sldId id="294" r:id="rId36"/>
    <p:sldId id="296" r:id="rId37"/>
    <p:sldId id="297" r:id="rId38"/>
    <p:sldId id="298" r:id="rId39"/>
    <p:sldId id="299" r:id="rId40"/>
    <p:sldId id="300" r:id="rId41"/>
    <p:sldId id="301" r:id="rId42"/>
    <p:sldId id="302" r:id="rId43"/>
    <p:sldId id="303" r:id="rId44"/>
    <p:sldId id="304" r:id="rId45"/>
    <p:sldId id="305" r:id="rId46"/>
    <p:sldId id="306" r:id="rId47"/>
    <p:sldId id="307" r:id="rId48"/>
    <p:sldId id="308" r:id="rId49"/>
    <p:sldId id="309" r:id="rId50"/>
    <p:sldId id="310" r:id="rId51"/>
    <p:sldId id="311" r:id="rId52"/>
    <p:sldId id="312" r:id="rId53"/>
    <p:sldId id="313" r:id="rId54"/>
    <p:sldId id="314" r:id="rId55"/>
    <p:sldId id="315" r:id="rId56"/>
    <p:sldId id="316" r:id="rId57"/>
    <p:sldId id="317" r:id="rId58"/>
    <p:sldId id="318" r:id="rId59"/>
    <p:sldId id="319" r:id="rId60"/>
    <p:sldId id="320" r:id="rId61"/>
    <p:sldId id="321" r:id="rId62"/>
    <p:sldId id="322" r:id="rId63"/>
    <p:sldId id="323" r:id="rId64"/>
    <p:sldId id="324" r:id="rId65"/>
    <p:sldId id="325" r:id="rId66"/>
    <p:sldId id="326" r:id="rId67"/>
    <p:sldId id="327" r:id="rId68"/>
    <p:sldId id="328" r:id="rId69"/>
    <p:sldId id="329" r:id="rId70"/>
    <p:sldId id="330" r:id="rId71"/>
    <p:sldId id="331" r:id="rId72"/>
    <p:sldId id="332" r:id="rId73"/>
    <p:sldId id="333" r:id="rId74"/>
    <p:sldId id="334" r:id="rId75"/>
    <p:sldId id="335" r:id="rId7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422B1-C9B3-3682-5CB7-3A8A7129DC6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CAC3249F-6877-8639-8AF2-872543837B1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EDE97D73-4BDA-83C0-83EE-BAB7A01ECE5D}"/>
              </a:ext>
            </a:extLst>
          </p:cNvPr>
          <p:cNvSpPr>
            <a:spLocks noGrp="1"/>
          </p:cNvSpPr>
          <p:nvPr>
            <p:ph type="dt" sz="half" idx="10"/>
          </p:nvPr>
        </p:nvSpPr>
        <p:spPr/>
        <p:txBody>
          <a:bodyPr/>
          <a:lstStyle/>
          <a:p>
            <a:fld id="{E61BA520-1728-48F0-A9D8-76726A92D0ED}" type="datetimeFigureOut">
              <a:rPr lang="en-IN" smtClean="0"/>
              <a:t>06-06-2026</a:t>
            </a:fld>
            <a:endParaRPr lang="en-IN"/>
          </a:p>
        </p:txBody>
      </p:sp>
      <p:sp>
        <p:nvSpPr>
          <p:cNvPr id="5" name="Footer Placeholder 4">
            <a:extLst>
              <a:ext uri="{FF2B5EF4-FFF2-40B4-BE49-F238E27FC236}">
                <a16:creationId xmlns:a16="http://schemas.microsoft.com/office/drawing/2014/main" id="{F49DF597-7DA3-58AC-1358-5B62C509C4B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0BE8E1A6-59FD-4B54-BA66-16A878B9C720}"/>
              </a:ext>
            </a:extLst>
          </p:cNvPr>
          <p:cNvSpPr>
            <a:spLocks noGrp="1"/>
          </p:cNvSpPr>
          <p:nvPr>
            <p:ph type="sldNum" sz="quarter" idx="12"/>
          </p:nvPr>
        </p:nvSpPr>
        <p:spPr/>
        <p:txBody>
          <a:bodyPr/>
          <a:lstStyle/>
          <a:p>
            <a:fld id="{4F00C4A8-326A-45C8-B757-C9610813FD7F}" type="slidenum">
              <a:rPr lang="en-IN" smtClean="0"/>
              <a:t>‹#›</a:t>
            </a:fld>
            <a:endParaRPr lang="en-IN"/>
          </a:p>
        </p:txBody>
      </p:sp>
    </p:spTree>
    <p:extLst>
      <p:ext uri="{BB962C8B-B14F-4D97-AF65-F5344CB8AC3E}">
        <p14:creationId xmlns:p14="http://schemas.microsoft.com/office/powerpoint/2010/main" val="5187398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4827EB-E9A6-6771-3B83-9A50F4548F3E}"/>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511D5CF4-D0F5-0DA7-6B22-B453D17C0D2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CE2948CF-8DBA-B5F6-DF52-EA600600B4FA}"/>
              </a:ext>
            </a:extLst>
          </p:cNvPr>
          <p:cNvSpPr>
            <a:spLocks noGrp="1"/>
          </p:cNvSpPr>
          <p:nvPr>
            <p:ph type="dt" sz="half" idx="10"/>
          </p:nvPr>
        </p:nvSpPr>
        <p:spPr/>
        <p:txBody>
          <a:bodyPr/>
          <a:lstStyle/>
          <a:p>
            <a:fld id="{E61BA520-1728-48F0-A9D8-76726A92D0ED}" type="datetimeFigureOut">
              <a:rPr lang="en-IN" smtClean="0"/>
              <a:t>06-06-2026</a:t>
            </a:fld>
            <a:endParaRPr lang="en-IN"/>
          </a:p>
        </p:txBody>
      </p:sp>
      <p:sp>
        <p:nvSpPr>
          <p:cNvPr id="5" name="Footer Placeholder 4">
            <a:extLst>
              <a:ext uri="{FF2B5EF4-FFF2-40B4-BE49-F238E27FC236}">
                <a16:creationId xmlns:a16="http://schemas.microsoft.com/office/drawing/2014/main" id="{3B5DC33E-8CE8-98F0-391F-F995DB20A1DC}"/>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6B2B8306-BE59-38C9-2CDC-C4514B7C5C90}"/>
              </a:ext>
            </a:extLst>
          </p:cNvPr>
          <p:cNvSpPr>
            <a:spLocks noGrp="1"/>
          </p:cNvSpPr>
          <p:nvPr>
            <p:ph type="sldNum" sz="quarter" idx="12"/>
          </p:nvPr>
        </p:nvSpPr>
        <p:spPr/>
        <p:txBody>
          <a:bodyPr/>
          <a:lstStyle/>
          <a:p>
            <a:fld id="{4F00C4A8-326A-45C8-B757-C9610813FD7F}" type="slidenum">
              <a:rPr lang="en-IN" smtClean="0"/>
              <a:t>‹#›</a:t>
            </a:fld>
            <a:endParaRPr lang="en-IN"/>
          </a:p>
        </p:txBody>
      </p:sp>
    </p:spTree>
    <p:extLst>
      <p:ext uri="{BB962C8B-B14F-4D97-AF65-F5344CB8AC3E}">
        <p14:creationId xmlns:p14="http://schemas.microsoft.com/office/powerpoint/2010/main" val="656236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6AB105-CC9A-A0C3-2351-2EEF8B465AE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8584ED79-0198-D3F7-285A-337B35A08F0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BFFD0EC-B41F-6876-83F1-75F54FEAEB8B}"/>
              </a:ext>
            </a:extLst>
          </p:cNvPr>
          <p:cNvSpPr>
            <a:spLocks noGrp="1"/>
          </p:cNvSpPr>
          <p:nvPr>
            <p:ph type="dt" sz="half" idx="10"/>
          </p:nvPr>
        </p:nvSpPr>
        <p:spPr/>
        <p:txBody>
          <a:bodyPr/>
          <a:lstStyle/>
          <a:p>
            <a:fld id="{E61BA520-1728-48F0-A9D8-76726A92D0ED}" type="datetimeFigureOut">
              <a:rPr lang="en-IN" smtClean="0"/>
              <a:t>06-06-2026</a:t>
            </a:fld>
            <a:endParaRPr lang="en-IN"/>
          </a:p>
        </p:txBody>
      </p:sp>
      <p:sp>
        <p:nvSpPr>
          <p:cNvPr id="5" name="Footer Placeholder 4">
            <a:extLst>
              <a:ext uri="{FF2B5EF4-FFF2-40B4-BE49-F238E27FC236}">
                <a16:creationId xmlns:a16="http://schemas.microsoft.com/office/drawing/2014/main" id="{6A904B32-739F-8E59-39AF-773EC02D874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EB12AAD8-C89A-7166-FEB8-70DEBA430B7F}"/>
              </a:ext>
            </a:extLst>
          </p:cNvPr>
          <p:cNvSpPr>
            <a:spLocks noGrp="1"/>
          </p:cNvSpPr>
          <p:nvPr>
            <p:ph type="sldNum" sz="quarter" idx="12"/>
          </p:nvPr>
        </p:nvSpPr>
        <p:spPr/>
        <p:txBody>
          <a:bodyPr/>
          <a:lstStyle/>
          <a:p>
            <a:fld id="{4F00C4A8-326A-45C8-B757-C9610813FD7F}" type="slidenum">
              <a:rPr lang="en-IN" smtClean="0"/>
              <a:t>‹#›</a:t>
            </a:fld>
            <a:endParaRPr lang="en-IN"/>
          </a:p>
        </p:txBody>
      </p:sp>
    </p:spTree>
    <p:extLst>
      <p:ext uri="{BB962C8B-B14F-4D97-AF65-F5344CB8AC3E}">
        <p14:creationId xmlns:p14="http://schemas.microsoft.com/office/powerpoint/2010/main" val="2921808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B70A1-3239-C886-50DB-13D323407B8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5950D860-56AA-7582-0833-4C7817A8887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D614FB54-BF4E-A568-3C57-40228D1A88D9}"/>
              </a:ext>
            </a:extLst>
          </p:cNvPr>
          <p:cNvSpPr>
            <a:spLocks noGrp="1"/>
          </p:cNvSpPr>
          <p:nvPr>
            <p:ph type="dt" sz="half" idx="10"/>
          </p:nvPr>
        </p:nvSpPr>
        <p:spPr/>
        <p:txBody>
          <a:bodyPr/>
          <a:lstStyle/>
          <a:p>
            <a:fld id="{E61BA520-1728-48F0-A9D8-76726A92D0ED}" type="datetimeFigureOut">
              <a:rPr lang="en-IN" smtClean="0"/>
              <a:t>06-06-2026</a:t>
            </a:fld>
            <a:endParaRPr lang="en-IN"/>
          </a:p>
        </p:txBody>
      </p:sp>
      <p:sp>
        <p:nvSpPr>
          <p:cNvPr id="5" name="Footer Placeholder 4">
            <a:extLst>
              <a:ext uri="{FF2B5EF4-FFF2-40B4-BE49-F238E27FC236}">
                <a16:creationId xmlns:a16="http://schemas.microsoft.com/office/drawing/2014/main" id="{2C884FB8-52DD-FA64-8CC0-882B0F023B27}"/>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D283FF02-D958-237F-1966-FC001B17D501}"/>
              </a:ext>
            </a:extLst>
          </p:cNvPr>
          <p:cNvSpPr>
            <a:spLocks noGrp="1"/>
          </p:cNvSpPr>
          <p:nvPr>
            <p:ph type="sldNum" sz="quarter" idx="12"/>
          </p:nvPr>
        </p:nvSpPr>
        <p:spPr/>
        <p:txBody>
          <a:bodyPr/>
          <a:lstStyle/>
          <a:p>
            <a:fld id="{4F00C4A8-326A-45C8-B757-C9610813FD7F}" type="slidenum">
              <a:rPr lang="en-IN" smtClean="0"/>
              <a:t>‹#›</a:t>
            </a:fld>
            <a:endParaRPr lang="en-IN"/>
          </a:p>
        </p:txBody>
      </p:sp>
    </p:spTree>
    <p:extLst>
      <p:ext uri="{BB962C8B-B14F-4D97-AF65-F5344CB8AC3E}">
        <p14:creationId xmlns:p14="http://schemas.microsoft.com/office/powerpoint/2010/main" val="1381779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E478F-0C74-26C1-AFEC-66A47160C73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17C67007-0C62-30D0-EE0B-2AF274E1CF9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5844698-391E-28F3-81E9-752D19AF794D}"/>
              </a:ext>
            </a:extLst>
          </p:cNvPr>
          <p:cNvSpPr>
            <a:spLocks noGrp="1"/>
          </p:cNvSpPr>
          <p:nvPr>
            <p:ph type="dt" sz="half" idx="10"/>
          </p:nvPr>
        </p:nvSpPr>
        <p:spPr/>
        <p:txBody>
          <a:bodyPr/>
          <a:lstStyle/>
          <a:p>
            <a:fld id="{E61BA520-1728-48F0-A9D8-76726A92D0ED}" type="datetimeFigureOut">
              <a:rPr lang="en-IN" smtClean="0"/>
              <a:t>06-06-2026</a:t>
            </a:fld>
            <a:endParaRPr lang="en-IN"/>
          </a:p>
        </p:txBody>
      </p:sp>
      <p:sp>
        <p:nvSpPr>
          <p:cNvPr id="5" name="Footer Placeholder 4">
            <a:extLst>
              <a:ext uri="{FF2B5EF4-FFF2-40B4-BE49-F238E27FC236}">
                <a16:creationId xmlns:a16="http://schemas.microsoft.com/office/drawing/2014/main" id="{5BCC4815-8605-2AD5-E499-1BFBDAB0510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5A4F58A7-FEAB-DB24-514C-E7C7445DE9B1}"/>
              </a:ext>
            </a:extLst>
          </p:cNvPr>
          <p:cNvSpPr>
            <a:spLocks noGrp="1"/>
          </p:cNvSpPr>
          <p:nvPr>
            <p:ph type="sldNum" sz="quarter" idx="12"/>
          </p:nvPr>
        </p:nvSpPr>
        <p:spPr/>
        <p:txBody>
          <a:bodyPr/>
          <a:lstStyle/>
          <a:p>
            <a:fld id="{4F00C4A8-326A-45C8-B757-C9610813FD7F}" type="slidenum">
              <a:rPr lang="en-IN" smtClean="0"/>
              <a:t>‹#›</a:t>
            </a:fld>
            <a:endParaRPr lang="en-IN"/>
          </a:p>
        </p:txBody>
      </p:sp>
    </p:spTree>
    <p:extLst>
      <p:ext uri="{BB962C8B-B14F-4D97-AF65-F5344CB8AC3E}">
        <p14:creationId xmlns:p14="http://schemas.microsoft.com/office/powerpoint/2010/main" val="588134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49E3F-9022-8002-1B53-13114EE54993}"/>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9654B313-C1FB-A768-19ED-6BD26CCC9A6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6CD68A02-669D-B639-0AF9-42DFF7085D5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39AB5A13-C845-B226-8A31-1D42F874C27C}"/>
              </a:ext>
            </a:extLst>
          </p:cNvPr>
          <p:cNvSpPr>
            <a:spLocks noGrp="1"/>
          </p:cNvSpPr>
          <p:nvPr>
            <p:ph type="dt" sz="half" idx="10"/>
          </p:nvPr>
        </p:nvSpPr>
        <p:spPr/>
        <p:txBody>
          <a:bodyPr/>
          <a:lstStyle/>
          <a:p>
            <a:fld id="{E61BA520-1728-48F0-A9D8-76726A92D0ED}" type="datetimeFigureOut">
              <a:rPr lang="en-IN" smtClean="0"/>
              <a:t>06-06-2026</a:t>
            </a:fld>
            <a:endParaRPr lang="en-IN"/>
          </a:p>
        </p:txBody>
      </p:sp>
      <p:sp>
        <p:nvSpPr>
          <p:cNvPr id="6" name="Footer Placeholder 5">
            <a:extLst>
              <a:ext uri="{FF2B5EF4-FFF2-40B4-BE49-F238E27FC236}">
                <a16:creationId xmlns:a16="http://schemas.microsoft.com/office/drawing/2014/main" id="{D846A9FA-439A-77CA-36EC-5720887B8327}"/>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D21994BF-6B35-DC54-E83B-FE318D4A995B}"/>
              </a:ext>
            </a:extLst>
          </p:cNvPr>
          <p:cNvSpPr>
            <a:spLocks noGrp="1"/>
          </p:cNvSpPr>
          <p:nvPr>
            <p:ph type="sldNum" sz="quarter" idx="12"/>
          </p:nvPr>
        </p:nvSpPr>
        <p:spPr/>
        <p:txBody>
          <a:bodyPr/>
          <a:lstStyle/>
          <a:p>
            <a:fld id="{4F00C4A8-326A-45C8-B757-C9610813FD7F}" type="slidenum">
              <a:rPr lang="en-IN" smtClean="0"/>
              <a:t>‹#›</a:t>
            </a:fld>
            <a:endParaRPr lang="en-IN"/>
          </a:p>
        </p:txBody>
      </p:sp>
    </p:spTree>
    <p:extLst>
      <p:ext uri="{BB962C8B-B14F-4D97-AF65-F5344CB8AC3E}">
        <p14:creationId xmlns:p14="http://schemas.microsoft.com/office/powerpoint/2010/main" val="2947367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5FEDA-9187-3E36-A195-87FABB68F54F}"/>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6411109-2263-9229-B807-C98E0201CE8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CB9F322-83D1-6EC0-5FEE-364523C6080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E91BE381-03F8-2F6E-E2B6-301EBF8489A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EBC7C5F-9A4D-A650-B5AE-69BB26AF3B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FA0525B9-306D-2888-1AE8-BA8C2A3307DC}"/>
              </a:ext>
            </a:extLst>
          </p:cNvPr>
          <p:cNvSpPr>
            <a:spLocks noGrp="1"/>
          </p:cNvSpPr>
          <p:nvPr>
            <p:ph type="dt" sz="half" idx="10"/>
          </p:nvPr>
        </p:nvSpPr>
        <p:spPr/>
        <p:txBody>
          <a:bodyPr/>
          <a:lstStyle/>
          <a:p>
            <a:fld id="{E61BA520-1728-48F0-A9D8-76726A92D0ED}" type="datetimeFigureOut">
              <a:rPr lang="en-IN" smtClean="0"/>
              <a:t>06-06-2026</a:t>
            </a:fld>
            <a:endParaRPr lang="en-IN"/>
          </a:p>
        </p:txBody>
      </p:sp>
      <p:sp>
        <p:nvSpPr>
          <p:cNvPr id="8" name="Footer Placeholder 7">
            <a:extLst>
              <a:ext uri="{FF2B5EF4-FFF2-40B4-BE49-F238E27FC236}">
                <a16:creationId xmlns:a16="http://schemas.microsoft.com/office/drawing/2014/main" id="{BDEBBBB1-AD53-3C80-6E60-481B1D41073A}"/>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DF35B4AF-4747-7B32-5ECF-78193349F2DD}"/>
              </a:ext>
            </a:extLst>
          </p:cNvPr>
          <p:cNvSpPr>
            <a:spLocks noGrp="1"/>
          </p:cNvSpPr>
          <p:nvPr>
            <p:ph type="sldNum" sz="quarter" idx="12"/>
          </p:nvPr>
        </p:nvSpPr>
        <p:spPr/>
        <p:txBody>
          <a:bodyPr/>
          <a:lstStyle/>
          <a:p>
            <a:fld id="{4F00C4A8-326A-45C8-B757-C9610813FD7F}" type="slidenum">
              <a:rPr lang="en-IN" smtClean="0"/>
              <a:t>‹#›</a:t>
            </a:fld>
            <a:endParaRPr lang="en-IN"/>
          </a:p>
        </p:txBody>
      </p:sp>
    </p:spTree>
    <p:extLst>
      <p:ext uri="{BB962C8B-B14F-4D97-AF65-F5344CB8AC3E}">
        <p14:creationId xmlns:p14="http://schemas.microsoft.com/office/powerpoint/2010/main" val="4838482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C1A673-73B7-870B-B953-090C80EB92DB}"/>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2E9A3073-42DA-9A6F-2641-B02414AB6A9B}"/>
              </a:ext>
            </a:extLst>
          </p:cNvPr>
          <p:cNvSpPr>
            <a:spLocks noGrp="1"/>
          </p:cNvSpPr>
          <p:nvPr>
            <p:ph type="dt" sz="half" idx="10"/>
          </p:nvPr>
        </p:nvSpPr>
        <p:spPr/>
        <p:txBody>
          <a:bodyPr/>
          <a:lstStyle/>
          <a:p>
            <a:fld id="{E61BA520-1728-48F0-A9D8-76726A92D0ED}" type="datetimeFigureOut">
              <a:rPr lang="en-IN" smtClean="0"/>
              <a:t>06-06-2026</a:t>
            </a:fld>
            <a:endParaRPr lang="en-IN"/>
          </a:p>
        </p:txBody>
      </p:sp>
      <p:sp>
        <p:nvSpPr>
          <p:cNvPr id="4" name="Footer Placeholder 3">
            <a:extLst>
              <a:ext uri="{FF2B5EF4-FFF2-40B4-BE49-F238E27FC236}">
                <a16:creationId xmlns:a16="http://schemas.microsoft.com/office/drawing/2014/main" id="{97D9024E-FAE6-0E98-78B5-8B5549E2D87B}"/>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671AE05F-1D68-8C07-B54C-5D5E4C2B1822}"/>
              </a:ext>
            </a:extLst>
          </p:cNvPr>
          <p:cNvSpPr>
            <a:spLocks noGrp="1"/>
          </p:cNvSpPr>
          <p:nvPr>
            <p:ph type="sldNum" sz="quarter" idx="12"/>
          </p:nvPr>
        </p:nvSpPr>
        <p:spPr/>
        <p:txBody>
          <a:bodyPr/>
          <a:lstStyle/>
          <a:p>
            <a:fld id="{4F00C4A8-326A-45C8-B757-C9610813FD7F}" type="slidenum">
              <a:rPr lang="en-IN" smtClean="0"/>
              <a:t>‹#›</a:t>
            </a:fld>
            <a:endParaRPr lang="en-IN"/>
          </a:p>
        </p:txBody>
      </p:sp>
    </p:spTree>
    <p:extLst>
      <p:ext uri="{BB962C8B-B14F-4D97-AF65-F5344CB8AC3E}">
        <p14:creationId xmlns:p14="http://schemas.microsoft.com/office/powerpoint/2010/main" val="33562606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8EFEDC-3309-DABB-8D1C-EAE299CAAC31}"/>
              </a:ext>
            </a:extLst>
          </p:cNvPr>
          <p:cNvSpPr>
            <a:spLocks noGrp="1"/>
          </p:cNvSpPr>
          <p:nvPr>
            <p:ph type="dt" sz="half" idx="10"/>
          </p:nvPr>
        </p:nvSpPr>
        <p:spPr/>
        <p:txBody>
          <a:bodyPr/>
          <a:lstStyle/>
          <a:p>
            <a:fld id="{E61BA520-1728-48F0-A9D8-76726A92D0ED}" type="datetimeFigureOut">
              <a:rPr lang="en-IN" smtClean="0"/>
              <a:t>06-06-2026</a:t>
            </a:fld>
            <a:endParaRPr lang="en-IN"/>
          </a:p>
        </p:txBody>
      </p:sp>
      <p:sp>
        <p:nvSpPr>
          <p:cNvPr id="3" name="Footer Placeholder 2">
            <a:extLst>
              <a:ext uri="{FF2B5EF4-FFF2-40B4-BE49-F238E27FC236}">
                <a16:creationId xmlns:a16="http://schemas.microsoft.com/office/drawing/2014/main" id="{07369A18-61FE-6B92-90C9-78D425719914}"/>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87342AB1-B88E-AA09-92C6-25DE7764D42C}"/>
              </a:ext>
            </a:extLst>
          </p:cNvPr>
          <p:cNvSpPr>
            <a:spLocks noGrp="1"/>
          </p:cNvSpPr>
          <p:nvPr>
            <p:ph type="sldNum" sz="quarter" idx="12"/>
          </p:nvPr>
        </p:nvSpPr>
        <p:spPr/>
        <p:txBody>
          <a:bodyPr/>
          <a:lstStyle/>
          <a:p>
            <a:fld id="{4F00C4A8-326A-45C8-B757-C9610813FD7F}" type="slidenum">
              <a:rPr lang="en-IN" smtClean="0"/>
              <a:t>‹#›</a:t>
            </a:fld>
            <a:endParaRPr lang="en-IN"/>
          </a:p>
        </p:txBody>
      </p:sp>
    </p:spTree>
    <p:extLst>
      <p:ext uri="{BB962C8B-B14F-4D97-AF65-F5344CB8AC3E}">
        <p14:creationId xmlns:p14="http://schemas.microsoft.com/office/powerpoint/2010/main" val="18355275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E94F5-235C-8A2B-9DF6-A30A67828B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72ABCF69-613B-C005-5170-02D4FE9C3E7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83D7A4E3-8E57-5FE4-33A1-739D8BC293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FCEA31-07C7-DA48-EF73-122C3AC95F27}"/>
              </a:ext>
            </a:extLst>
          </p:cNvPr>
          <p:cNvSpPr>
            <a:spLocks noGrp="1"/>
          </p:cNvSpPr>
          <p:nvPr>
            <p:ph type="dt" sz="half" idx="10"/>
          </p:nvPr>
        </p:nvSpPr>
        <p:spPr/>
        <p:txBody>
          <a:bodyPr/>
          <a:lstStyle/>
          <a:p>
            <a:fld id="{E61BA520-1728-48F0-A9D8-76726A92D0ED}" type="datetimeFigureOut">
              <a:rPr lang="en-IN" smtClean="0"/>
              <a:t>06-06-2026</a:t>
            </a:fld>
            <a:endParaRPr lang="en-IN"/>
          </a:p>
        </p:txBody>
      </p:sp>
      <p:sp>
        <p:nvSpPr>
          <p:cNvPr id="6" name="Footer Placeholder 5">
            <a:extLst>
              <a:ext uri="{FF2B5EF4-FFF2-40B4-BE49-F238E27FC236}">
                <a16:creationId xmlns:a16="http://schemas.microsoft.com/office/drawing/2014/main" id="{A0FEB697-F00D-EF06-6804-529E7673EB02}"/>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EE5D7C62-B0C8-D541-8BC8-9BF35892432E}"/>
              </a:ext>
            </a:extLst>
          </p:cNvPr>
          <p:cNvSpPr>
            <a:spLocks noGrp="1"/>
          </p:cNvSpPr>
          <p:nvPr>
            <p:ph type="sldNum" sz="quarter" idx="12"/>
          </p:nvPr>
        </p:nvSpPr>
        <p:spPr/>
        <p:txBody>
          <a:bodyPr/>
          <a:lstStyle/>
          <a:p>
            <a:fld id="{4F00C4A8-326A-45C8-B757-C9610813FD7F}" type="slidenum">
              <a:rPr lang="en-IN" smtClean="0"/>
              <a:t>‹#›</a:t>
            </a:fld>
            <a:endParaRPr lang="en-IN"/>
          </a:p>
        </p:txBody>
      </p:sp>
    </p:spTree>
    <p:extLst>
      <p:ext uri="{BB962C8B-B14F-4D97-AF65-F5344CB8AC3E}">
        <p14:creationId xmlns:p14="http://schemas.microsoft.com/office/powerpoint/2010/main" val="2470649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0A6B7-972E-AED1-341D-F3E87E722B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6706F582-C2A5-B69B-90E6-B6ED044A210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17CCB66C-DE59-08EC-CA10-2D51E03513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3718A64-B5B9-5026-2195-F26980BC845B}"/>
              </a:ext>
            </a:extLst>
          </p:cNvPr>
          <p:cNvSpPr>
            <a:spLocks noGrp="1"/>
          </p:cNvSpPr>
          <p:nvPr>
            <p:ph type="dt" sz="half" idx="10"/>
          </p:nvPr>
        </p:nvSpPr>
        <p:spPr/>
        <p:txBody>
          <a:bodyPr/>
          <a:lstStyle/>
          <a:p>
            <a:fld id="{E61BA520-1728-48F0-A9D8-76726A92D0ED}" type="datetimeFigureOut">
              <a:rPr lang="en-IN" smtClean="0"/>
              <a:t>06-06-2026</a:t>
            </a:fld>
            <a:endParaRPr lang="en-IN"/>
          </a:p>
        </p:txBody>
      </p:sp>
      <p:sp>
        <p:nvSpPr>
          <p:cNvPr id="6" name="Footer Placeholder 5">
            <a:extLst>
              <a:ext uri="{FF2B5EF4-FFF2-40B4-BE49-F238E27FC236}">
                <a16:creationId xmlns:a16="http://schemas.microsoft.com/office/drawing/2014/main" id="{0EA241A8-F1E2-A922-A6B5-1F701E95A92A}"/>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062FC348-09AF-DE95-DD98-FB82C165FC51}"/>
              </a:ext>
            </a:extLst>
          </p:cNvPr>
          <p:cNvSpPr>
            <a:spLocks noGrp="1"/>
          </p:cNvSpPr>
          <p:nvPr>
            <p:ph type="sldNum" sz="quarter" idx="12"/>
          </p:nvPr>
        </p:nvSpPr>
        <p:spPr/>
        <p:txBody>
          <a:bodyPr/>
          <a:lstStyle/>
          <a:p>
            <a:fld id="{4F00C4A8-326A-45C8-B757-C9610813FD7F}" type="slidenum">
              <a:rPr lang="en-IN" smtClean="0"/>
              <a:t>‹#›</a:t>
            </a:fld>
            <a:endParaRPr lang="en-IN"/>
          </a:p>
        </p:txBody>
      </p:sp>
    </p:spTree>
    <p:extLst>
      <p:ext uri="{BB962C8B-B14F-4D97-AF65-F5344CB8AC3E}">
        <p14:creationId xmlns:p14="http://schemas.microsoft.com/office/powerpoint/2010/main" val="2401820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2D353D-FE2F-4CD7-14A1-FCCAE36DD1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B148C921-BB1F-65C0-6F2C-08A21161C90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16E5442D-234B-7DBB-A2AD-03D1178C657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1BA520-1728-48F0-A9D8-76726A92D0ED}" type="datetimeFigureOut">
              <a:rPr lang="en-IN" smtClean="0"/>
              <a:t>06-06-2026</a:t>
            </a:fld>
            <a:endParaRPr lang="en-IN"/>
          </a:p>
        </p:txBody>
      </p:sp>
      <p:sp>
        <p:nvSpPr>
          <p:cNvPr id="5" name="Footer Placeholder 4">
            <a:extLst>
              <a:ext uri="{FF2B5EF4-FFF2-40B4-BE49-F238E27FC236}">
                <a16:creationId xmlns:a16="http://schemas.microsoft.com/office/drawing/2014/main" id="{5FAC7CCE-513B-19E2-7AF1-B7BE99C2C0F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09066389-07B3-0E80-4BC3-44B4AD38D4C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00C4A8-326A-45C8-B757-C9610813FD7F}" type="slidenum">
              <a:rPr lang="en-IN" smtClean="0"/>
              <a:t>‹#›</a:t>
            </a:fld>
            <a:endParaRPr lang="en-IN"/>
          </a:p>
        </p:txBody>
      </p:sp>
    </p:spTree>
    <p:extLst>
      <p:ext uri="{BB962C8B-B14F-4D97-AF65-F5344CB8AC3E}">
        <p14:creationId xmlns:p14="http://schemas.microsoft.com/office/powerpoint/2010/main" val="1447581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netsuite.com/portal/resource/articles/inventory-management/inbound-outbound-logistics.shtml"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E793B0FD-29EE-23A1-755E-8939C3ED7B86}"/>
              </a:ext>
            </a:extLst>
          </p:cNvPr>
          <p:cNvSpPr>
            <a:spLocks noGrp="1"/>
          </p:cNvSpPr>
          <p:nvPr>
            <p:ph idx="1"/>
          </p:nvPr>
        </p:nvSpPr>
        <p:spPr>
          <a:xfrm>
            <a:off x="779206" y="1238866"/>
            <a:ext cx="10515600" cy="4935792"/>
          </a:xfrm>
        </p:spPr>
        <p:txBody>
          <a:bodyPr/>
          <a:lstStyle/>
          <a:p>
            <a:pPr marL="0" indent="0" algn="ctr">
              <a:buNone/>
            </a:pPr>
            <a:endParaRPr lang="en-IN" b="1" dirty="0">
              <a:latin typeface="Times New Roman" panose="02020603050405020304" pitchFamily="18" charset="0"/>
              <a:cs typeface="Times New Roman" panose="02020603050405020304" pitchFamily="18" charset="0"/>
            </a:endParaRPr>
          </a:p>
          <a:p>
            <a:pPr marL="0" indent="0" algn="ctr">
              <a:buNone/>
            </a:pPr>
            <a:endParaRPr lang="en-IN" b="1" dirty="0">
              <a:latin typeface="Times New Roman" panose="02020603050405020304" pitchFamily="18" charset="0"/>
              <a:cs typeface="Times New Roman" panose="02020603050405020304" pitchFamily="18" charset="0"/>
            </a:endParaRPr>
          </a:p>
          <a:p>
            <a:pPr marL="0" indent="0" algn="ctr">
              <a:buNone/>
            </a:pPr>
            <a:endParaRPr lang="en-IN" b="1" dirty="0">
              <a:latin typeface="Times New Roman" panose="02020603050405020304" pitchFamily="18" charset="0"/>
              <a:cs typeface="Times New Roman" panose="02020603050405020304" pitchFamily="18" charset="0"/>
            </a:endParaRPr>
          </a:p>
          <a:p>
            <a:pPr marL="0" indent="0" algn="ctr">
              <a:buNone/>
            </a:pPr>
            <a:r>
              <a:rPr lang="en-IN" b="1" dirty="0">
                <a:latin typeface="Times New Roman" panose="02020603050405020304" pitchFamily="18" charset="0"/>
                <a:cs typeface="Times New Roman" panose="02020603050405020304" pitchFamily="18" charset="0"/>
              </a:rPr>
              <a:t>MODULE 5</a:t>
            </a:r>
          </a:p>
          <a:p>
            <a:pPr marL="0" indent="0" algn="ctr">
              <a:buNone/>
            </a:pPr>
            <a:r>
              <a:rPr lang="en-IN" b="1" dirty="0">
                <a:latin typeface="Times New Roman" panose="02020603050405020304" pitchFamily="18" charset="0"/>
                <a:cs typeface="Times New Roman" panose="02020603050405020304" pitchFamily="18" charset="0"/>
              </a:rPr>
              <a:t>DIGITAL ENTREPRENEURSHIP</a:t>
            </a:r>
          </a:p>
          <a:p>
            <a:pPr marL="914400" lvl="2" indent="0" algn="ctr">
              <a:buNone/>
            </a:pPr>
            <a:r>
              <a:rPr lang="en-IN" b="1" dirty="0">
                <a:latin typeface="Times New Roman" panose="02020603050405020304" pitchFamily="18" charset="0"/>
                <a:cs typeface="Times New Roman" panose="02020603050405020304" pitchFamily="18" charset="0"/>
              </a:rPr>
              <a:t>				</a:t>
            </a:r>
          </a:p>
          <a:p>
            <a:pPr marL="914400" lvl="2" indent="0" algn="ctr">
              <a:buNone/>
            </a:pPr>
            <a:r>
              <a:rPr lang="en-IN" b="1" dirty="0">
                <a:latin typeface="Times New Roman" panose="02020603050405020304" pitchFamily="18" charset="0"/>
                <a:cs typeface="Times New Roman" panose="02020603050405020304" pitchFamily="18" charset="0"/>
              </a:rPr>
              <a:t>					By ,</a:t>
            </a:r>
          </a:p>
          <a:p>
            <a:pPr marL="914400" lvl="2" indent="0" algn="ctr">
              <a:buNone/>
            </a:pPr>
            <a:r>
              <a:rPr lang="en-IN" b="1" dirty="0">
                <a:latin typeface="Times New Roman" panose="02020603050405020304" pitchFamily="18" charset="0"/>
                <a:cs typeface="Times New Roman" panose="02020603050405020304" pitchFamily="18" charset="0"/>
              </a:rPr>
              <a:t>							Prof .Poojitha S</a:t>
            </a:r>
          </a:p>
          <a:p>
            <a:pPr marL="914400" lvl="2" indent="0" algn="ctr">
              <a:buNone/>
            </a:pPr>
            <a:r>
              <a:rPr lang="en-IN" b="1" dirty="0">
                <a:latin typeface="Times New Roman" panose="02020603050405020304" pitchFamily="18" charset="0"/>
                <a:cs typeface="Times New Roman" panose="02020603050405020304" pitchFamily="18" charset="0"/>
              </a:rPr>
              <a:t>							Assistant Professor</a:t>
            </a:r>
          </a:p>
          <a:p>
            <a:pPr marL="914400" lvl="2" indent="0" algn="ctr">
              <a:buNone/>
            </a:pPr>
            <a:r>
              <a:rPr lang="en-IN" b="1" dirty="0">
                <a:latin typeface="Times New Roman" panose="02020603050405020304" pitchFamily="18" charset="0"/>
                <a:cs typeface="Times New Roman" panose="02020603050405020304" pitchFamily="18" charset="0"/>
              </a:rPr>
              <a:t>							Dept of BCA</a:t>
            </a:r>
          </a:p>
          <a:p>
            <a:pPr marL="914400" lvl="2" indent="0" algn="ctr">
              <a:buNone/>
            </a:pPr>
            <a:r>
              <a:rPr lang="en-IN" b="1" dirty="0">
                <a:latin typeface="Times New Roman" panose="02020603050405020304" pitchFamily="18" charset="0"/>
                <a:cs typeface="Times New Roman" panose="02020603050405020304" pitchFamily="18" charset="0"/>
              </a:rPr>
              <a:t>							ATMECE</a:t>
            </a:r>
          </a:p>
          <a:p>
            <a:endParaRPr lang="en-IN" dirty="0"/>
          </a:p>
        </p:txBody>
      </p:sp>
      <p:pic>
        <p:nvPicPr>
          <p:cNvPr id="7" name="Picture 6">
            <a:extLst>
              <a:ext uri="{FF2B5EF4-FFF2-40B4-BE49-F238E27FC236}">
                <a16:creationId xmlns:a16="http://schemas.microsoft.com/office/drawing/2014/main" id="{12E756B2-5435-7809-3B74-78685318D2FA}"/>
              </a:ext>
            </a:extLst>
          </p:cNvPr>
          <p:cNvPicPr>
            <a:picLocks noChangeAspect="1"/>
          </p:cNvPicPr>
          <p:nvPr/>
        </p:nvPicPr>
        <p:blipFill>
          <a:blip r:embed="rId2"/>
          <a:stretch>
            <a:fillRect/>
          </a:stretch>
        </p:blipFill>
        <p:spPr>
          <a:xfrm>
            <a:off x="0" y="0"/>
            <a:ext cx="12192000" cy="1012723"/>
          </a:xfrm>
          <a:prstGeom prst="rect">
            <a:avLst/>
          </a:prstGeom>
        </p:spPr>
      </p:pic>
    </p:spTree>
    <p:extLst>
      <p:ext uri="{BB962C8B-B14F-4D97-AF65-F5344CB8AC3E}">
        <p14:creationId xmlns:p14="http://schemas.microsoft.com/office/powerpoint/2010/main" val="2657979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050A09-5A6E-3174-C8D9-9622BDD456E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5968B7E-C247-8FE9-213A-DB6F3C570528}"/>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6F32D79B-E44C-8E6D-01E3-EC09B9EA0C52}"/>
              </a:ext>
            </a:extLst>
          </p:cNvPr>
          <p:cNvSpPr>
            <a:spLocks noGrp="1"/>
          </p:cNvSpPr>
          <p:nvPr>
            <p:ph idx="1"/>
          </p:nvPr>
        </p:nvSpPr>
        <p:spPr>
          <a:xfrm>
            <a:off x="838200" y="1238865"/>
            <a:ext cx="10515600" cy="4938098"/>
          </a:xfrm>
        </p:spPr>
        <p:txBody>
          <a:bodyPr>
            <a:normAutofit/>
          </a:bodyPr>
          <a:lstStyle/>
          <a:p>
            <a:pPr marL="0" indent="0">
              <a:buNone/>
            </a:pPr>
            <a:r>
              <a:rPr lang="en-US" sz="2400" b="1" dirty="0">
                <a:latin typeface="Times New Roman" panose="02020603050405020304" pitchFamily="18" charset="0"/>
                <a:cs typeface="Times New Roman" panose="02020603050405020304" pitchFamily="18" charset="0"/>
              </a:rPr>
              <a:t>1. Strategy</a:t>
            </a:r>
          </a:p>
          <a:p>
            <a:r>
              <a:rPr lang="en-US" sz="2400" dirty="0">
                <a:latin typeface="Times New Roman" panose="02020603050405020304" pitchFamily="18" charset="0"/>
                <a:cs typeface="Times New Roman" panose="02020603050405020304" pitchFamily="18" charset="0"/>
              </a:rPr>
              <a:t>Strategy refers to the long-term action plan designed to achieve competitive advantage in e-commerce. </a:t>
            </a:r>
          </a:p>
          <a:p>
            <a:r>
              <a:rPr lang="en-US" sz="2400" dirty="0">
                <a:latin typeface="Times New Roman" panose="02020603050405020304" pitchFamily="18" charset="0"/>
                <a:cs typeface="Times New Roman" panose="02020603050405020304" pitchFamily="18" charset="0"/>
              </a:rPr>
              <a:t>It includes: </a:t>
            </a:r>
          </a:p>
          <a:p>
            <a:pPr lvl="1"/>
            <a:r>
              <a:rPr lang="en-US" sz="2000" dirty="0">
                <a:latin typeface="Times New Roman" panose="02020603050405020304" pitchFamily="18" charset="0"/>
                <a:cs typeface="Times New Roman" panose="02020603050405020304" pitchFamily="18" charset="0"/>
              </a:rPr>
              <a:t>Market positioning (B2B, B2C, C2C models) </a:t>
            </a:r>
          </a:p>
          <a:p>
            <a:pPr lvl="1"/>
            <a:r>
              <a:rPr lang="en-US" sz="2000" dirty="0">
                <a:latin typeface="Times New Roman" panose="02020603050405020304" pitchFamily="18" charset="0"/>
                <a:cs typeface="Times New Roman" panose="02020603050405020304" pitchFamily="18" charset="0"/>
              </a:rPr>
              <a:t>Target customer segments </a:t>
            </a:r>
          </a:p>
          <a:p>
            <a:pPr lvl="1"/>
            <a:r>
              <a:rPr lang="en-US" sz="2000" dirty="0">
                <a:latin typeface="Times New Roman" panose="02020603050405020304" pitchFamily="18" charset="0"/>
                <a:cs typeface="Times New Roman" panose="02020603050405020304" pitchFamily="18" charset="0"/>
              </a:rPr>
              <a:t>Pricing strategies (low-cost, premium pricing) </a:t>
            </a:r>
          </a:p>
          <a:p>
            <a:pPr lvl="1"/>
            <a:r>
              <a:rPr lang="en-US" sz="2000" dirty="0">
                <a:latin typeface="Times New Roman" panose="02020603050405020304" pitchFamily="18" charset="0"/>
                <a:cs typeface="Times New Roman" panose="02020603050405020304" pitchFamily="18" charset="0"/>
              </a:rPr>
              <a:t>Competitive strategies (innovation, differentiation) </a:t>
            </a:r>
          </a:p>
          <a:p>
            <a:r>
              <a:rPr lang="en-US" sz="2400" dirty="0">
                <a:latin typeface="Times New Roman" panose="02020603050405020304" pitchFamily="18" charset="0"/>
                <a:cs typeface="Times New Roman" panose="02020603050405020304" pitchFamily="18" charset="0"/>
              </a:rPr>
              <a:t>Example: An online store focusing on fast delivery and low prices to attract customers. </a:t>
            </a:r>
          </a:p>
          <a:p>
            <a:pPr marL="0" indent="0">
              <a:buNone/>
            </a:pP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022251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9FCAFC-02CE-B21D-52F4-86674F27046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B256EA5-D91D-E916-3B04-0169E2F7EFE1}"/>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BA501205-A9BE-2614-5C67-9A7EB6B7AAF1}"/>
              </a:ext>
            </a:extLst>
          </p:cNvPr>
          <p:cNvSpPr>
            <a:spLocks noGrp="1"/>
          </p:cNvSpPr>
          <p:nvPr>
            <p:ph idx="1"/>
          </p:nvPr>
        </p:nvSpPr>
        <p:spPr>
          <a:xfrm>
            <a:off x="838200" y="1238865"/>
            <a:ext cx="10515600" cy="4938098"/>
          </a:xfrm>
        </p:spPr>
        <p:txBody>
          <a:bodyPr>
            <a:normAutofit/>
          </a:bodyPr>
          <a:lstStyle/>
          <a:p>
            <a:pPr marL="0" indent="0">
              <a:buNone/>
            </a:pPr>
            <a:r>
              <a:rPr lang="en-US" sz="2400" b="1" dirty="0">
                <a:latin typeface="Times New Roman" panose="02020603050405020304" pitchFamily="18" charset="0"/>
                <a:cs typeface="Times New Roman" panose="02020603050405020304" pitchFamily="18" charset="0"/>
              </a:rPr>
              <a:t>2. Structure</a:t>
            </a:r>
          </a:p>
          <a:p>
            <a:r>
              <a:rPr lang="en-US" sz="2400" dirty="0">
                <a:latin typeface="Times New Roman" panose="02020603050405020304" pitchFamily="18" charset="0"/>
                <a:cs typeface="Times New Roman" panose="02020603050405020304" pitchFamily="18" charset="0"/>
              </a:rPr>
              <a:t>Structure defines the </a:t>
            </a:r>
            <a:r>
              <a:rPr lang="en-US" sz="2400" b="1" dirty="0">
                <a:latin typeface="Times New Roman" panose="02020603050405020304" pitchFamily="18" charset="0"/>
                <a:cs typeface="Times New Roman" panose="02020603050405020304" pitchFamily="18" charset="0"/>
              </a:rPr>
              <a:t>organizational hierarchy and division of work</a:t>
            </a:r>
            <a:r>
              <a:rPr lang="en-US" sz="2400" dirty="0">
                <a:latin typeface="Times New Roman" panose="02020603050405020304" pitchFamily="18" charset="0"/>
                <a:cs typeface="Times New Roman" panose="02020603050405020304" pitchFamily="18" charset="0"/>
              </a:rPr>
              <a:t>. </a:t>
            </a:r>
          </a:p>
          <a:p>
            <a:r>
              <a:rPr lang="en-US" sz="2400" dirty="0">
                <a:latin typeface="Times New Roman" panose="02020603050405020304" pitchFamily="18" charset="0"/>
                <a:cs typeface="Times New Roman" panose="02020603050405020304" pitchFamily="18" charset="0"/>
              </a:rPr>
              <a:t>In e-commerce, organizations may adopt: </a:t>
            </a:r>
          </a:p>
          <a:p>
            <a:pPr lvl="1"/>
            <a:r>
              <a:rPr lang="en-US" sz="2000" dirty="0">
                <a:latin typeface="Times New Roman" panose="02020603050405020304" pitchFamily="18" charset="0"/>
                <a:cs typeface="Times New Roman" panose="02020603050405020304" pitchFamily="18" charset="0"/>
              </a:rPr>
              <a:t>Centralized structure (decision-making at top level) </a:t>
            </a:r>
          </a:p>
          <a:p>
            <a:pPr lvl="1"/>
            <a:r>
              <a:rPr lang="en-US" sz="2000" dirty="0">
                <a:latin typeface="Times New Roman" panose="02020603050405020304" pitchFamily="18" charset="0"/>
                <a:cs typeface="Times New Roman" panose="02020603050405020304" pitchFamily="18" charset="0"/>
              </a:rPr>
              <a:t>Decentralized structure (flexibility and quick response) </a:t>
            </a:r>
          </a:p>
          <a:p>
            <a:r>
              <a:rPr lang="en-US" sz="2400" dirty="0">
                <a:latin typeface="Times New Roman" panose="02020603050405020304" pitchFamily="18" charset="0"/>
                <a:cs typeface="Times New Roman" panose="02020603050405020304" pitchFamily="18" charset="0"/>
              </a:rPr>
              <a:t>Includes departments like: </a:t>
            </a:r>
          </a:p>
          <a:p>
            <a:pPr lvl="1"/>
            <a:r>
              <a:rPr lang="en-US" sz="2000" dirty="0">
                <a:latin typeface="Times New Roman" panose="02020603050405020304" pitchFamily="18" charset="0"/>
                <a:cs typeface="Times New Roman" panose="02020603050405020304" pitchFamily="18" charset="0"/>
              </a:rPr>
              <a:t>IT team </a:t>
            </a:r>
          </a:p>
          <a:p>
            <a:pPr lvl="1"/>
            <a:r>
              <a:rPr lang="en-US" sz="2000" dirty="0">
                <a:latin typeface="Times New Roman" panose="02020603050405020304" pitchFamily="18" charset="0"/>
                <a:cs typeface="Times New Roman" panose="02020603050405020304" pitchFamily="18" charset="0"/>
              </a:rPr>
              <a:t>Digital marketing team </a:t>
            </a:r>
          </a:p>
          <a:p>
            <a:pPr lvl="1"/>
            <a:r>
              <a:rPr lang="en-US" sz="2000" dirty="0">
                <a:latin typeface="Times New Roman" panose="02020603050405020304" pitchFamily="18" charset="0"/>
                <a:cs typeface="Times New Roman" panose="02020603050405020304" pitchFamily="18" charset="0"/>
              </a:rPr>
              <a:t>Customer support </a:t>
            </a:r>
          </a:p>
          <a:p>
            <a:r>
              <a:rPr lang="en-US" sz="2400" dirty="0">
                <a:latin typeface="Times New Roman" panose="02020603050405020304" pitchFamily="18" charset="0"/>
                <a:cs typeface="Times New Roman" panose="02020603050405020304" pitchFamily="18" charset="0"/>
              </a:rPr>
              <a:t>A well-designed structure improves coordination and efficiency.</a:t>
            </a:r>
          </a:p>
          <a:p>
            <a:pPr marL="0" indent="0">
              <a:buNone/>
            </a:pP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80813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0AEF65-301B-4C32-6408-62AABD2F078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3988D3A-18B6-5AEB-0753-850A96111D98}"/>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D99A632F-2F1F-7863-0764-A4E22106457B}"/>
              </a:ext>
            </a:extLst>
          </p:cNvPr>
          <p:cNvSpPr>
            <a:spLocks noGrp="1"/>
          </p:cNvSpPr>
          <p:nvPr>
            <p:ph idx="1"/>
          </p:nvPr>
        </p:nvSpPr>
        <p:spPr>
          <a:xfrm>
            <a:off x="838200" y="1238865"/>
            <a:ext cx="10515600" cy="4938098"/>
          </a:xfrm>
        </p:spPr>
        <p:txBody>
          <a:bodyPr>
            <a:normAutofit/>
          </a:bodyPr>
          <a:lstStyle/>
          <a:p>
            <a:pPr marL="0" indent="0">
              <a:buNone/>
            </a:pPr>
            <a:r>
              <a:rPr lang="en-US" sz="2400" b="1" dirty="0">
                <a:latin typeface="Times New Roman" panose="02020603050405020304" pitchFamily="18" charset="0"/>
                <a:cs typeface="Times New Roman" panose="02020603050405020304" pitchFamily="18" charset="0"/>
              </a:rPr>
              <a:t>3.Systems</a:t>
            </a:r>
          </a:p>
          <a:p>
            <a:r>
              <a:rPr lang="en-US" sz="2400" dirty="0">
                <a:latin typeface="Times New Roman" panose="02020603050405020304" pitchFamily="18" charset="0"/>
                <a:cs typeface="Times New Roman" panose="02020603050405020304" pitchFamily="18" charset="0"/>
              </a:rPr>
              <a:t>Systems refer to the </a:t>
            </a:r>
            <a:r>
              <a:rPr lang="en-US" sz="2400" b="1" dirty="0">
                <a:latin typeface="Times New Roman" panose="02020603050405020304" pitchFamily="18" charset="0"/>
                <a:cs typeface="Times New Roman" panose="02020603050405020304" pitchFamily="18" charset="0"/>
              </a:rPr>
              <a:t>procedures, processes, and technologies</a:t>
            </a:r>
            <a:r>
              <a:rPr lang="en-US" sz="2400" dirty="0">
                <a:latin typeface="Times New Roman" panose="02020603050405020304" pitchFamily="18" charset="0"/>
                <a:cs typeface="Times New Roman" panose="02020603050405020304" pitchFamily="18" charset="0"/>
              </a:rPr>
              <a:t> used in daily operations. </a:t>
            </a:r>
          </a:p>
          <a:p>
            <a:r>
              <a:rPr lang="en-US" sz="2400" dirty="0">
                <a:latin typeface="Times New Roman" panose="02020603050405020304" pitchFamily="18" charset="0"/>
                <a:cs typeface="Times New Roman" panose="02020603050405020304" pitchFamily="18" charset="0"/>
              </a:rPr>
              <a:t>In e-commerce, systems include: </a:t>
            </a:r>
          </a:p>
          <a:p>
            <a:pPr lvl="1"/>
            <a:r>
              <a:rPr lang="en-US" sz="2000" dirty="0">
                <a:latin typeface="Times New Roman" panose="02020603050405020304" pitchFamily="18" charset="0"/>
                <a:cs typeface="Times New Roman" panose="02020603050405020304" pitchFamily="18" charset="0"/>
              </a:rPr>
              <a:t>Order management systems </a:t>
            </a:r>
          </a:p>
          <a:p>
            <a:pPr lvl="1"/>
            <a:r>
              <a:rPr lang="en-US" sz="2000" dirty="0">
                <a:latin typeface="Times New Roman" panose="02020603050405020304" pitchFamily="18" charset="0"/>
                <a:cs typeface="Times New Roman" panose="02020603050405020304" pitchFamily="18" charset="0"/>
              </a:rPr>
              <a:t>Payment gateways </a:t>
            </a:r>
          </a:p>
          <a:p>
            <a:pPr lvl="1"/>
            <a:r>
              <a:rPr lang="en-US" sz="2000" dirty="0">
                <a:latin typeface="Times New Roman" panose="02020603050405020304" pitchFamily="18" charset="0"/>
                <a:cs typeface="Times New Roman" panose="02020603050405020304" pitchFamily="18" charset="0"/>
              </a:rPr>
              <a:t>Customer Relationship Management (CRM) systems </a:t>
            </a:r>
          </a:p>
          <a:p>
            <a:r>
              <a:rPr lang="en-US" sz="2400" dirty="0">
                <a:latin typeface="Times New Roman" panose="02020603050405020304" pitchFamily="18" charset="0"/>
                <a:cs typeface="Times New Roman" panose="02020603050405020304" pitchFamily="18" charset="0"/>
              </a:rPr>
              <a:t>These systems ensure: </a:t>
            </a:r>
          </a:p>
          <a:p>
            <a:pPr lvl="1"/>
            <a:r>
              <a:rPr lang="en-US" sz="2000" dirty="0">
                <a:latin typeface="Times New Roman" panose="02020603050405020304" pitchFamily="18" charset="0"/>
                <a:cs typeface="Times New Roman" panose="02020603050405020304" pitchFamily="18" charset="0"/>
              </a:rPr>
              <a:t>Automation </a:t>
            </a:r>
          </a:p>
          <a:p>
            <a:pPr lvl="1"/>
            <a:r>
              <a:rPr lang="en-US" sz="2000" dirty="0">
                <a:latin typeface="Times New Roman" panose="02020603050405020304" pitchFamily="18" charset="0"/>
                <a:cs typeface="Times New Roman" panose="02020603050405020304" pitchFamily="18" charset="0"/>
              </a:rPr>
              <a:t>Accuracy </a:t>
            </a:r>
          </a:p>
          <a:p>
            <a:pPr lvl="1"/>
            <a:r>
              <a:rPr lang="en-US" sz="2000" dirty="0">
                <a:latin typeface="Times New Roman" panose="02020603050405020304" pitchFamily="18" charset="0"/>
                <a:cs typeface="Times New Roman" panose="02020603050405020304" pitchFamily="18" charset="0"/>
              </a:rPr>
              <a:t>Real-time processing </a:t>
            </a:r>
          </a:p>
          <a:p>
            <a:r>
              <a:rPr lang="en-US" sz="2400" dirty="0">
                <a:latin typeface="Times New Roman" panose="02020603050405020304" pitchFamily="18" charset="0"/>
                <a:cs typeface="Times New Roman" panose="02020603050405020304" pitchFamily="18" charset="0"/>
              </a:rPr>
              <a:t>Efficient systems are essential for smooth business operations. </a:t>
            </a:r>
          </a:p>
          <a:p>
            <a:pPr marL="0" indent="0">
              <a:buNone/>
            </a:pP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949499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145644-8C95-A691-0F48-960E92C1384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86E1719-D50C-2606-8BAF-1E95A89CBBDD}"/>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4CB38288-F7EF-3A80-F5F8-21DD8A2F6723}"/>
              </a:ext>
            </a:extLst>
          </p:cNvPr>
          <p:cNvSpPr>
            <a:spLocks noGrp="1"/>
          </p:cNvSpPr>
          <p:nvPr>
            <p:ph idx="1"/>
          </p:nvPr>
        </p:nvSpPr>
        <p:spPr>
          <a:xfrm>
            <a:off x="838200" y="1238865"/>
            <a:ext cx="10515600" cy="4938098"/>
          </a:xfrm>
        </p:spPr>
        <p:txBody>
          <a:bodyPr>
            <a:normAutofit/>
          </a:bodyPr>
          <a:lstStyle/>
          <a:p>
            <a:pPr marL="0" indent="0">
              <a:buNone/>
            </a:pPr>
            <a:r>
              <a:rPr lang="en-US" sz="2400" b="1" dirty="0">
                <a:latin typeface="Times New Roman" panose="02020603050405020304" pitchFamily="18" charset="0"/>
                <a:cs typeface="Times New Roman" panose="02020603050405020304" pitchFamily="18" charset="0"/>
              </a:rPr>
              <a:t>4.Style</a:t>
            </a:r>
          </a:p>
          <a:p>
            <a:r>
              <a:rPr lang="en-US" sz="2400" dirty="0">
                <a:latin typeface="Times New Roman" panose="02020603050405020304" pitchFamily="18" charset="0"/>
                <a:cs typeface="Times New Roman" panose="02020603050405020304" pitchFamily="18" charset="0"/>
              </a:rPr>
              <a:t>Style represents the leadership approach and organizational culture. </a:t>
            </a:r>
          </a:p>
          <a:p>
            <a:r>
              <a:rPr lang="en-US" sz="2400" dirty="0">
                <a:latin typeface="Times New Roman" panose="02020603050405020304" pitchFamily="18" charset="0"/>
                <a:cs typeface="Times New Roman" panose="02020603050405020304" pitchFamily="18" charset="0"/>
              </a:rPr>
              <a:t>In e-commerce, a modern leadership style includes: </a:t>
            </a:r>
          </a:p>
          <a:p>
            <a:pPr lvl="1"/>
            <a:r>
              <a:rPr lang="en-US" sz="2000" dirty="0">
                <a:latin typeface="Times New Roman" panose="02020603050405020304" pitchFamily="18" charset="0"/>
                <a:cs typeface="Times New Roman" panose="02020603050405020304" pitchFamily="18" charset="0"/>
              </a:rPr>
              <a:t>Innovation-driven culture </a:t>
            </a:r>
          </a:p>
          <a:p>
            <a:pPr lvl="1"/>
            <a:r>
              <a:rPr lang="en-US" sz="2000" dirty="0">
                <a:latin typeface="Times New Roman" panose="02020603050405020304" pitchFamily="18" charset="0"/>
                <a:cs typeface="Times New Roman" panose="02020603050405020304" pitchFamily="18" charset="0"/>
              </a:rPr>
              <a:t>Customer-centric approach </a:t>
            </a:r>
          </a:p>
          <a:p>
            <a:pPr lvl="1"/>
            <a:r>
              <a:rPr lang="en-US" sz="2000" dirty="0">
                <a:latin typeface="Times New Roman" panose="02020603050405020304" pitchFamily="18" charset="0"/>
                <a:cs typeface="Times New Roman" panose="02020603050405020304" pitchFamily="18" charset="0"/>
              </a:rPr>
              <a:t>Quick decision-making </a:t>
            </a:r>
          </a:p>
          <a:p>
            <a:r>
              <a:rPr lang="en-US" sz="2400" dirty="0">
                <a:latin typeface="Times New Roman" panose="02020603050405020304" pitchFamily="18" charset="0"/>
                <a:cs typeface="Times New Roman" panose="02020603050405020304" pitchFamily="18" charset="0"/>
              </a:rPr>
              <a:t>Example: Encouraging employees to experiment with new digital marketing ideas. </a:t>
            </a:r>
          </a:p>
          <a:p>
            <a:r>
              <a:rPr lang="en-US" sz="2400" dirty="0">
                <a:latin typeface="Times New Roman" panose="02020603050405020304" pitchFamily="18" charset="0"/>
                <a:cs typeface="Times New Roman" panose="02020603050405020304" pitchFamily="18" charset="0"/>
              </a:rPr>
              <a:t>A positive style motivates employees and improves performance.</a:t>
            </a:r>
          </a:p>
          <a:p>
            <a:pPr marL="0" indent="0">
              <a:buNone/>
            </a:pPr>
            <a:endParaRPr lang="en-I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87090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7CA120-6D7D-0B93-088E-112C49D312A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649866A-5176-AD32-1832-663ED9C20F8F}"/>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53E8073A-EB0D-6894-543B-87DD1A90F520}"/>
              </a:ext>
            </a:extLst>
          </p:cNvPr>
          <p:cNvSpPr>
            <a:spLocks noGrp="1"/>
          </p:cNvSpPr>
          <p:nvPr>
            <p:ph idx="1"/>
          </p:nvPr>
        </p:nvSpPr>
        <p:spPr>
          <a:xfrm>
            <a:off x="838200" y="1238865"/>
            <a:ext cx="10515600" cy="4938098"/>
          </a:xfrm>
        </p:spPr>
        <p:txBody>
          <a:bodyPr>
            <a:normAutofit/>
          </a:bodyPr>
          <a:lstStyle/>
          <a:p>
            <a:pPr marL="0" indent="0">
              <a:buNone/>
            </a:pPr>
            <a:r>
              <a:rPr lang="en-US" sz="2400" b="1" dirty="0">
                <a:latin typeface="Times New Roman" panose="02020603050405020304" pitchFamily="18" charset="0"/>
                <a:cs typeface="Times New Roman" panose="02020603050405020304" pitchFamily="18" charset="0"/>
              </a:rPr>
              <a:t>5.Staff</a:t>
            </a:r>
          </a:p>
          <a:p>
            <a:r>
              <a:rPr lang="en-US" sz="2400" dirty="0">
                <a:latin typeface="Times New Roman" panose="02020603050405020304" pitchFamily="18" charset="0"/>
                <a:cs typeface="Times New Roman" panose="02020603050405020304" pitchFamily="18" charset="0"/>
              </a:rPr>
              <a:t>Staff refers to the </a:t>
            </a:r>
            <a:r>
              <a:rPr lang="en-US" sz="2400" b="1" dirty="0">
                <a:latin typeface="Times New Roman" panose="02020603050405020304" pitchFamily="18" charset="0"/>
                <a:cs typeface="Times New Roman" panose="02020603050405020304" pitchFamily="18" charset="0"/>
              </a:rPr>
              <a:t>human resources</a:t>
            </a:r>
            <a:r>
              <a:rPr lang="en-US" sz="2400" dirty="0">
                <a:latin typeface="Times New Roman" panose="02020603050405020304" pitchFamily="18" charset="0"/>
                <a:cs typeface="Times New Roman" panose="02020603050405020304" pitchFamily="18" charset="0"/>
              </a:rPr>
              <a:t> of the organization. </a:t>
            </a:r>
          </a:p>
          <a:p>
            <a:r>
              <a:rPr lang="en-US" sz="2400" dirty="0">
                <a:latin typeface="Times New Roman" panose="02020603050405020304" pitchFamily="18" charset="0"/>
                <a:cs typeface="Times New Roman" panose="02020603050405020304" pitchFamily="18" charset="0"/>
              </a:rPr>
              <a:t>Includes: </a:t>
            </a:r>
          </a:p>
          <a:p>
            <a:pPr lvl="1"/>
            <a:r>
              <a:rPr lang="en-US" sz="2000" dirty="0">
                <a:latin typeface="Times New Roman" panose="02020603050405020304" pitchFamily="18" charset="0"/>
                <a:cs typeface="Times New Roman" panose="02020603050405020304" pitchFamily="18" charset="0"/>
              </a:rPr>
              <a:t>Recruitment of skilled employees </a:t>
            </a:r>
          </a:p>
          <a:p>
            <a:pPr lvl="1"/>
            <a:r>
              <a:rPr lang="en-US" sz="2000" dirty="0">
                <a:latin typeface="Times New Roman" panose="02020603050405020304" pitchFamily="18" charset="0"/>
                <a:cs typeface="Times New Roman" panose="02020603050405020304" pitchFamily="18" charset="0"/>
              </a:rPr>
              <a:t>Training and development programs </a:t>
            </a:r>
          </a:p>
          <a:p>
            <a:pPr lvl="1"/>
            <a:r>
              <a:rPr lang="en-US" sz="2000" dirty="0">
                <a:latin typeface="Times New Roman" panose="02020603050405020304" pitchFamily="18" charset="0"/>
                <a:cs typeface="Times New Roman" panose="02020603050405020304" pitchFamily="18" charset="0"/>
              </a:rPr>
              <a:t>Performance management </a:t>
            </a:r>
          </a:p>
          <a:p>
            <a:r>
              <a:rPr lang="en-US" sz="2400" dirty="0">
                <a:latin typeface="Times New Roman" panose="02020603050405020304" pitchFamily="18" charset="0"/>
                <a:cs typeface="Times New Roman" panose="02020603050405020304" pitchFamily="18" charset="0"/>
              </a:rPr>
              <a:t>In e-commerce, important roles include: </a:t>
            </a:r>
          </a:p>
          <a:p>
            <a:pPr lvl="1"/>
            <a:r>
              <a:rPr lang="en-US" sz="2000" dirty="0">
                <a:latin typeface="Times New Roman" panose="02020603050405020304" pitchFamily="18" charset="0"/>
                <a:cs typeface="Times New Roman" panose="02020603050405020304" pitchFamily="18" charset="0"/>
              </a:rPr>
              <a:t>Web developers </a:t>
            </a:r>
          </a:p>
          <a:p>
            <a:pPr lvl="1"/>
            <a:r>
              <a:rPr lang="en-US" sz="2000" dirty="0">
                <a:latin typeface="Times New Roman" panose="02020603050405020304" pitchFamily="18" charset="0"/>
                <a:cs typeface="Times New Roman" panose="02020603050405020304" pitchFamily="18" charset="0"/>
              </a:rPr>
              <a:t>Data analysts </a:t>
            </a:r>
          </a:p>
          <a:p>
            <a:pPr lvl="1"/>
            <a:r>
              <a:rPr lang="en-US" sz="2000" dirty="0">
                <a:latin typeface="Times New Roman" panose="02020603050405020304" pitchFamily="18" charset="0"/>
                <a:cs typeface="Times New Roman" panose="02020603050405020304" pitchFamily="18" charset="0"/>
              </a:rPr>
              <a:t>Digital marketers </a:t>
            </a:r>
          </a:p>
          <a:p>
            <a:r>
              <a:rPr lang="en-US" sz="2400" dirty="0">
                <a:latin typeface="Times New Roman" panose="02020603050405020304" pitchFamily="18" charset="0"/>
                <a:cs typeface="Times New Roman" panose="02020603050405020304" pitchFamily="18" charset="0"/>
              </a:rPr>
              <a:t>Skilled staff are critical for managing advanced technologies.</a:t>
            </a:r>
          </a:p>
          <a:p>
            <a:pPr marL="0" indent="0">
              <a:buNone/>
            </a:pPr>
            <a:endParaRPr lang="en-I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132243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1DEBD9-7A9E-9C08-856A-B053C412E71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4CC54CB-8A4B-F71C-B304-96A300C5CEB5}"/>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7B4FCE5F-9AB2-0452-6D07-320AA0483B35}"/>
              </a:ext>
            </a:extLst>
          </p:cNvPr>
          <p:cNvSpPr>
            <a:spLocks noGrp="1"/>
          </p:cNvSpPr>
          <p:nvPr>
            <p:ph idx="1"/>
          </p:nvPr>
        </p:nvSpPr>
        <p:spPr>
          <a:xfrm>
            <a:off x="838200" y="1238865"/>
            <a:ext cx="10515600" cy="4938098"/>
          </a:xfrm>
        </p:spPr>
        <p:txBody>
          <a:bodyPr>
            <a:normAutofit/>
          </a:bodyPr>
          <a:lstStyle/>
          <a:p>
            <a:pPr marL="0" indent="0">
              <a:buNone/>
            </a:pPr>
            <a:r>
              <a:rPr lang="en-US" sz="2400" b="1" dirty="0">
                <a:latin typeface="Times New Roman" panose="02020603050405020304" pitchFamily="18" charset="0"/>
                <a:cs typeface="Times New Roman" panose="02020603050405020304" pitchFamily="18" charset="0"/>
              </a:rPr>
              <a:t>6. Skills</a:t>
            </a:r>
          </a:p>
          <a:p>
            <a:r>
              <a:rPr lang="en-US" sz="2400" dirty="0">
                <a:latin typeface="Times New Roman" panose="02020603050405020304" pitchFamily="18" charset="0"/>
                <a:cs typeface="Times New Roman" panose="02020603050405020304" pitchFamily="18" charset="0"/>
              </a:rPr>
              <a:t>Skills are the core competencies and capabilities of the organization. </a:t>
            </a:r>
          </a:p>
          <a:p>
            <a:r>
              <a:rPr lang="en-US" sz="2400" dirty="0">
                <a:latin typeface="Times New Roman" panose="02020603050405020304" pitchFamily="18" charset="0"/>
                <a:cs typeface="Times New Roman" panose="02020603050405020304" pitchFamily="18" charset="0"/>
              </a:rPr>
              <a:t>Key e-commerce skills include: </a:t>
            </a:r>
          </a:p>
          <a:p>
            <a:pPr lvl="1"/>
            <a:r>
              <a:rPr lang="en-US" sz="2000" dirty="0">
                <a:latin typeface="Times New Roman" panose="02020603050405020304" pitchFamily="18" charset="0"/>
                <a:cs typeface="Times New Roman" panose="02020603050405020304" pitchFamily="18" charset="0"/>
              </a:rPr>
              <a:t>Digital marketing (SEO, social media marketing) </a:t>
            </a:r>
          </a:p>
          <a:p>
            <a:pPr lvl="1"/>
            <a:r>
              <a:rPr lang="en-US" sz="2000" dirty="0">
                <a:latin typeface="Times New Roman" panose="02020603050405020304" pitchFamily="18" charset="0"/>
                <a:cs typeface="Times New Roman" panose="02020603050405020304" pitchFamily="18" charset="0"/>
              </a:rPr>
              <a:t>Data analytics and customer insights </a:t>
            </a:r>
          </a:p>
          <a:p>
            <a:pPr lvl="1"/>
            <a:r>
              <a:rPr lang="en-US" sz="2000" dirty="0">
                <a:latin typeface="Times New Roman" panose="02020603050405020304" pitchFamily="18" charset="0"/>
                <a:cs typeface="Times New Roman" panose="02020603050405020304" pitchFamily="18" charset="0"/>
              </a:rPr>
              <a:t>IT and software development </a:t>
            </a:r>
          </a:p>
          <a:p>
            <a:pPr lvl="1"/>
            <a:r>
              <a:rPr lang="en-US" sz="2000" dirty="0">
                <a:latin typeface="Times New Roman" panose="02020603050405020304" pitchFamily="18" charset="0"/>
                <a:cs typeface="Times New Roman" panose="02020603050405020304" pitchFamily="18" charset="0"/>
              </a:rPr>
              <a:t>Supply chain and logistics management </a:t>
            </a:r>
          </a:p>
          <a:p>
            <a:r>
              <a:rPr lang="en-US" sz="2400" dirty="0">
                <a:latin typeface="Times New Roman" panose="02020603050405020304" pitchFamily="18" charset="0"/>
                <a:cs typeface="Times New Roman" panose="02020603050405020304" pitchFamily="18" charset="0"/>
              </a:rPr>
              <a:t>Strong skills provide a competitive advantage.</a:t>
            </a:r>
          </a:p>
          <a:p>
            <a:pPr marL="0" indent="0">
              <a:buNone/>
            </a:pPr>
            <a:endParaRPr lang="en-IN"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391890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0E6259-30B9-88B7-4E35-786E33B6CC9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B02CC37-E251-54F9-1494-52A5761D0126}"/>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444D16A7-0A58-1B7B-1275-56F4B479B873}"/>
              </a:ext>
            </a:extLst>
          </p:cNvPr>
          <p:cNvSpPr>
            <a:spLocks noGrp="1"/>
          </p:cNvSpPr>
          <p:nvPr>
            <p:ph idx="1"/>
          </p:nvPr>
        </p:nvSpPr>
        <p:spPr>
          <a:xfrm>
            <a:off x="838200" y="1238865"/>
            <a:ext cx="10515600" cy="4938098"/>
          </a:xfrm>
        </p:spPr>
        <p:txBody>
          <a:bodyPr>
            <a:normAutofit/>
          </a:bodyPr>
          <a:lstStyle/>
          <a:p>
            <a:pPr marL="0" indent="0">
              <a:buNone/>
            </a:pPr>
            <a:r>
              <a:rPr lang="en-US" sz="2400" b="1" dirty="0">
                <a:latin typeface="Times New Roman" panose="02020603050405020304" pitchFamily="18" charset="0"/>
                <a:cs typeface="Times New Roman" panose="02020603050405020304" pitchFamily="18" charset="0"/>
              </a:rPr>
              <a:t>7.Shared Values</a:t>
            </a:r>
          </a:p>
          <a:p>
            <a:r>
              <a:rPr lang="en-US" sz="2400" dirty="0">
                <a:latin typeface="Times New Roman" panose="02020603050405020304" pitchFamily="18" charset="0"/>
                <a:cs typeface="Times New Roman" panose="02020603050405020304" pitchFamily="18" charset="0"/>
              </a:rPr>
              <a:t>Shared values are the core beliefs and guiding principles of the organization. </a:t>
            </a:r>
          </a:p>
          <a:p>
            <a:r>
              <a:rPr lang="en-US" sz="2400" dirty="0">
                <a:latin typeface="Times New Roman" panose="02020603050405020304" pitchFamily="18" charset="0"/>
                <a:cs typeface="Times New Roman" panose="02020603050405020304" pitchFamily="18" charset="0"/>
              </a:rPr>
              <a:t>They form the foundation of the 7S framework. </a:t>
            </a:r>
          </a:p>
          <a:p>
            <a:r>
              <a:rPr lang="en-US" sz="2400" dirty="0">
                <a:latin typeface="Times New Roman" panose="02020603050405020304" pitchFamily="18" charset="0"/>
                <a:cs typeface="Times New Roman" panose="02020603050405020304" pitchFamily="18" charset="0"/>
              </a:rPr>
              <a:t>Examples: </a:t>
            </a:r>
          </a:p>
          <a:p>
            <a:pPr lvl="1"/>
            <a:r>
              <a:rPr lang="en-US" sz="2000" dirty="0">
                <a:latin typeface="Times New Roman" panose="02020603050405020304" pitchFamily="18" charset="0"/>
                <a:cs typeface="Times New Roman" panose="02020603050405020304" pitchFamily="18" charset="0"/>
              </a:rPr>
              <a:t>Customer satisfaction </a:t>
            </a:r>
          </a:p>
          <a:p>
            <a:pPr lvl="1"/>
            <a:r>
              <a:rPr lang="en-US" sz="2000" dirty="0">
                <a:latin typeface="Times New Roman" panose="02020603050405020304" pitchFamily="18" charset="0"/>
                <a:cs typeface="Times New Roman" panose="02020603050405020304" pitchFamily="18" charset="0"/>
              </a:rPr>
              <a:t>Trust and transparency </a:t>
            </a:r>
          </a:p>
          <a:p>
            <a:pPr lvl="1"/>
            <a:r>
              <a:rPr lang="en-US" sz="2000" dirty="0">
                <a:latin typeface="Times New Roman" panose="02020603050405020304" pitchFamily="18" charset="0"/>
                <a:cs typeface="Times New Roman" panose="02020603050405020304" pitchFamily="18" charset="0"/>
              </a:rPr>
              <a:t>Innovation </a:t>
            </a:r>
          </a:p>
          <a:p>
            <a:pPr lvl="1"/>
            <a:r>
              <a:rPr lang="en-US" sz="2000" dirty="0">
                <a:latin typeface="Times New Roman" panose="02020603050405020304" pitchFamily="18" charset="0"/>
                <a:cs typeface="Times New Roman" panose="02020603050405020304" pitchFamily="18" charset="0"/>
              </a:rPr>
              <a:t>Quality service </a:t>
            </a:r>
          </a:p>
          <a:p>
            <a:r>
              <a:rPr lang="en-US" sz="2400" dirty="0">
                <a:latin typeface="Times New Roman" panose="02020603050405020304" pitchFamily="18" charset="0"/>
                <a:cs typeface="Times New Roman" panose="02020603050405020304" pitchFamily="18" charset="0"/>
              </a:rPr>
              <a:t>These values influence decision-making and organizational culture.</a:t>
            </a:r>
          </a:p>
          <a:p>
            <a:pPr marL="0" indent="0">
              <a:buNone/>
            </a:pPr>
            <a:endParaRPr lang="en-IN"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29125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677940-F00A-A862-86D8-1A9CF1AA86C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A5FA223-CA5B-D3F5-5B1D-375F82F0C7F5}"/>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7BC83069-2A58-8790-BA4F-C67B05FC8492}"/>
              </a:ext>
            </a:extLst>
          </p:cNvPr>
          <p:cNvSpPr>
            <a:spLocks noGrp="1"/>
          </p:cNvSpPr>
          <p:nvPr>
            <p:ph idx="1"/>
          </p:nvPr>
        </p:nvSpPr>
        <p:spPr>
          <a:xfrm>
            <a:off x="838200" y="1238865"/>
            <a:ext cx="10515600" cy="4938098"/>
          </a:xfrm>
        </p:spPr>
        <p:txBody>
          <a:bodyPr>
            <a:normAutofit/>
          </a:bodyPr>
          <a:lstStyle/>
          <a:p>
            <a:pPr marL="0" indent="0">
              <a:buNone/>
            </a:pPr>
            <a:r>
              <a:rPr lang="en-US" sz="2000" b="1" dirty="0">
                <a:latin typeface="Times New Roman" panose="02020603050405020304" pitchFamily="18" charset="0"/>
                <a:cs typeface="Times New Roman" panose="02020603050405020304" pitchFamily="18" charset="0"/>
              </a:rPr>
              <a:t>Concept of Value Chain in E-Strategy</a:t>
            </a:r>
          </a:p>
          <a:p>
            <a:pPr marL="0" indent="0">
              <a:buNone/>
            </a:pPr>
            <a:endParaRPr lang="en-US" sz="1600" b="1" dirty="0">
              <a:latin typeface="Times New Roman" panose="02020603050405020304" pitchFamily="18" charset="0"/>
              <a:cs typeface="Times New Roman" panose="02020603050405020304" pitchFamily="18" charset="0"/>
            </a:endParaRPr>
          </a:p>
          <a:p>
            <a:pPr algn="just"/>
            <a:r>
              <a:rPr lang="en-US" sz="2000" dirty="0">
                <a:latin typeface="Times New Roman" panose="02020603050405020304" pitchFamily="18" charset="0"/>
                <a:cs typeface="Times New Roman" panose="02020603050405020304" pitchFamily="18" charset="0"/>
              </a:rPr>
              <a:t>All companies undertake series of activities in order to deliver a product to the customers. </a:t>
            </a:r>
          </a:p>
          <a:p>
            <a:pPr algn="just"/>
            <a:r>
              <a:rPr lang="en-US" sz="2000" dirty="0">
                <a:latin typeface="Times New Roman" panose="02020603050405020304" pitchFamily="18" charset="0"/>
                <a:cs typeface="Times New Roman" panose="02020603050405020304" pitchFamily="18" charset="0"/>
              </a:rPr>
              <a:t>These series of activities like procurement of raw material, storage, production, distribution are referred as value chain activities. </a:t>
            </a:r>
          </a:p>
          <a:p>
            <a:pPr algn="just"/>
            <a:r>
              <a:rPr lang="en-US" sz="2000" dirty="0">
                <a:latin typeface="Times New Roman" panose="02020603050405020304" pitchFamily="18" charset="0"/>
                <a:cs typeface="Times New Roman" panose="02020603050405020304" pitchFamily="18" charset="0"/>
              </a:rPr>
              <a:t>The function of value chain activities is to add value to product at every stage before it is delivered to the customers. </a:t>
            </a:r>
          </a:p>
          <a:p>
            <a:pPr algn="just"/>
            <a:r>
              <a:rPr lang="en-US" sz="2000" dirty="0">
                <a:latin typeface="Times New Roman" panose="02020603050405020304" pitchFamily="18" charset="0"/>
                <a:cs typeface="Times New Roman" panose="02020603050405020304" pitchFamily="18" charset="0"/>
              </a:rPr>
              <a:t>There are two components, which make value chain - primary activities and secondary activities. </a:t>
            </a:r>
          </a:p>
          <a:p>
            <a:pPr algn="just"/>
            <a:r>
              <a:rPr lang="en-US" sz="2000" dirty="0">
                <a:latin typeface="Times New Roman" panose="02020603050405020304" pitchFamily="18" charset="0"/>
                <a:cs typeface="Times New Roman" panose="02020603050405020304" pitchFamily="18" charset="0"/>
              </a:rPr>
              <a:t>Every activity within a physical value chain has an inherent information component. </a:t>
            </a:r>
          </a:p>
          <a:p>
            <a:pPr algn="just"/>
            <a:r>
              <a:rPr lang="en-US" sz="2000" dirty="0">
                <a:latin typeface="Times New Roman" panose="02020603050405020304" pitchFamily="18" charset="0"/>
                <a:cs typeface="Times New Roman" panose="02020603050405020304" pitchFamily="18" charset="0"/>
              </a:rPr>
              <a:t>The amount of information that is present in activities determines, company’s orientation towards e-commerce.</a:t>
            </a:r>
            <a:endParaRPr lang="en-IN" sz="1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663876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0A3629-8255-DAC4-2681-061DA7CC4E7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8572F37-5254-73D6-1CD8-5D54187F2258}"/>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76616776-B0D5-A656-860B-CE46454499DD}"/>
              </a:ext>
            </a:extLst>
          </p:cNvPr>
          <p:cNvSpPr>
            <a:spLocks noGrp="1"/>
          </p:cNvSpPr>
          <p:nvPr>
            <p:ph idx="1"/>
          </p:nvPr>
        </p:nvSpPr>
        <p:spPr>
          <a:xfrm>
            <a:off x="838200" y="1238865"/>
            <a:ext cx="10515600" cy="4938098"/>
          </a:xfrm>
        </p:spPr>
        <p:txBody>
          <a:bodyPr>
            <a:normAutofit/>
          </a:bodyPr>
          <a:lstStyle/>
          <a:p>
            <a:r>
              <a:rPr lang="en-US" sz="2000" b="1" dirty="0">
                <a:latin typeface="Times New Roman" panose="02020603050405020304" pitchFamily="18" charset="0"/>
                <a:cs typeface="Times New Roman" panose="02020603050405020304" pitchFamily="18" charset="0"/>
              </a:rPr>
              <a:t>Primary Activities</a:t>
            </a:r>
          </a:p>
          <a:p>
            <a:r>
              <a:rPr lang="en-US" sz="2000" dirty="0">
                <a:latin typeface="Times New Roman" panose="02020603050405020304" pitchFamily="18" charset="0"/>
                <a:cs typeface="Times New Roman" panose="02020603050405020304" pitchFamily="18" charset="0"/>
              </a:rPr>
              <a:t>Primary activities in the value chain are directly related with the production and delivery of the final product.</a:t>
            </a:r>
          </a:p>
          <a:p>
            <a:r>
              <a:rPr lang="en-US" sz="2000" dirty="0">
                <a:latin typeface="Times New Roman" panose="02020603050405020304" pitchFamily="18" charset="0"/>
                <a:cs typeface="Times New Roman" panose="02020603050405020304" pitchFamily="18" charset="0"/>
              </a:rPr>
              <a:t> The objective of these activities is adding value to product that is more than the cost of product.</a:t>
            </a:r>
          </a:p>
          <a:p>
            <a:r>
              <a:rPr lang="en-US" sz="2000" dirty="0">
                <a:latin typeface="Times New Roman" panose="02020603050405020304" pitchFamily="18" charset="0"/>
                <a:cs typeface="Times New Roman" panose="02020603050405020304" pitchFamily="18" charset="0"/>
              </a:rPr>
              <a:t> This will ensure that company can generate healthy margin and stay in business. Primary activities mainly consist of inbound supply chain, operations, dispatch, sales and marketing and service.</a:t>
            </a:r>
          </a:p>
          <a:p>
            <a:r>
              <a:rPr lang="en-US" sz="2000" dirty="0">
                <a:latin typeface="Times New Roman" panose="02020603050405020304" pitchFamily="18" charset="0"/>
                <a:cs typeface="Times New Roman" panose="02020603050405020304" pitchFamily="18" charset="0"/>
              </a:rPr>
              <a:t>Inbound supply chain is made up of activities like receiving raw materials, storing raw materials and inventory management.</a:t>
            </a:r>
          </a:p>
          <a:p>
            <a:r>
              <a:rPr lang="en-US" sz="2000" dirty="0">
                <a:latin typeface="Times New Roman" panose="02020603050405020304" pitchFamily="18" charset="0"/>
                <a:cs typeface="Times New Roman" panose="02020603050405020304" pitchFamily="18" charset="0"/>
              </a:rPr>
              <a:t>A supply chain is the network of organizations, people, activities, information, and resources involved in moving a product or service from the supplier to the final customer.</a:t>
            </a:r>
          </a:p>
          <a:p>
            <a:pPr marL="0" indent="0">
              <a:buNone/>
            </a:pPr>
            <a:endParaRPr lang="en-IN" sz="11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092572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C8288B-2B45-6ADC-2BBC-E542C72B143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323B1D6-50CE-0B8C-F1BC-0D7765E2397B}"/>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0929A8B5-15C8-A643-08E2-8D77C601EA0D}"/>
              </a:ext>
            </a:extLst>
          </p:cNvPr>
          <p:cNvSpPr>
            <a:spLocks noGrp="1"/>
          </p:cNvSpPr>
          <p:nvPr>
            <p:ph idx="1"/>
          </p:nvPr>
        </p:nvSpPr>
        <p:spPr>
          <a:xfrm>
            <a:off x="838200" y="1238865"/>
            <a:ext cx="10515600" cy="4938098"/>
          </a:xfrm>
        </p:spPr>
        <p:txBody>
          <a:bodyPr>
            <a:normAutofit/>
          </a:bodyPr>
          <a:lstStyle/>
          <a:p>
            <a:r>
              <a:rPr lang="en-US" sz="1800" b="1" dirty="0">
                <a:latin typeface="Times New Roman" panose="02020603050405020304" pitchFamily="18" charset="0"/>
                <a:cs typeface="Times New Roman" panose="02020603050405020304" pitchFamily="18" charset="0"/>
              </a:rPr>
              <a:t>Support Activities </a:t>
            </a:r>
          </a:p>
          <a:p>
            <a:r>
              <a:rPr lang="en-US" sz="1800" b="1" dirty="0">
                <a:latin typeface="Times New Roman" panose="02020603050405020304" pitchFamily="18" charset="0"/>
                <a:cs typeface="Times New Roman" panose="02020603050405020304" pitchFamily="18" charset="0"/>
              </a:rPr>
              <a:t> Firm Infrastructure </a:t>
            </a:r>
          </a:p>
          <a:p>
            <a:r>
              <a:rPr lang="en-US" sz="1800" dirty="0">
                <a:latin typeface="Times New Roman" panose="02020603050405020304" pitchFamily="18" charset="0"/>
                <a:cs typeface="Times New Roman" panose="02020603050405020304" pitchFamily="18" charset="0"/>
              </a:rPr>
              <a:t>Includes management, finance, legal systems. </a:t>
            </a:r>
          </a:p>
          <a:p>
            <a:r>
              <a:rPr lang="en-US" sz="1800" dirty="0">
                <a:latin typeface="Times New Roman" panose="02020603050405020304" pitchFamily="18" charset="0"/>
                <a:cs typeface="Times New Roman" panose="02020603050405020304" pitchFamily="18" charset="0"/>
              </a:rPr>
              <a:t>In e-strategy: </a:t>
            </a:r>
          </a:p>
          <a:p>
            <a:pPr lvl="1"/>
            <a:r>
              <a:rPr lang="en-US" sz="1800" dirty="0">
                <a:latin typeface="Times New Roman" panose="02020603050405020304" pitchFamily="18" charset="0"/>
                <a:cs typeface="Times New Roman" panose="02020603050405020304" pitchFamily="18" charset="0"/>
              </a:rPr>
              <a:t>Use of digital tools for planning and control.</a:t>
            </a:r>
          </a:p>
          <a:p>
            <a:pPr marL="0" indent="0">
              <a:buNone/>
            </a:pPr>
            <a:endParaRPr lang="en-IN" sz="1800" b="1" dirty="0">
              <a:latin typeface="Times New Roman" panose="02020603050405020304" pitchFamily="18" charset="0"/>
              <a:cs typeface="Times New Roman" panose="02020603050405020304" pitchFamily="18" charset="0"/>
            </a:endParaRPr>
          </a:p>
          <a:p>
            <a:r>
              <a:rPr lang="en-US" sz="1800" b="1" dirty="0">
                <a:latin typeface="Times New Roman" panose="02020603050405020304" pitchFamily="18" charset="0"/>
                <a:cs typeface="Times New Roman" panose="02020603050405020304" pitchFamily="18" charset="0"/>
              </a:rPr>
              <a:t>Human Resource Management</a:t>
            </a:r>
          </a:p>
          <a:p>
            <a:r>
              <a:rPr lang="en-US" sz="1800" dirty="0">
                <a:latin typeface="Times New Roman" panose="02020603050405020304" pitchFamily="18" charset="0"/>
                <a:cs typeface="Times New Roman" panose="02020603050405020304" pitchFamily="18" charset="0"/>
              </a:rPr>
              <a:t>Recruitment, training, and development. </a:t>
            </a:r>
          </a:p>
          <a:p>
            <a:r>
              <a:rPr lang="en-US" sz="1800" dirty="0">
                <a:latin typeface="Times New Roman" panose="02020603050405020304" pitchFamily="18" charset="0"/>
                <a:cs typeface="Times New Roman" panose="02020603050405020304" pitchFamily="18" charset="0"/>
              </a:rPr>
              <a:t>In e-commerce: </a:t>
            </a:r>
          </a:p>
          <a:p>
            <a:pPr lvl="1"/>
            <a:r>
              <a:rPr lang="en-US" sz="1800" dirty="0">
                <a:latin typeface="Times New Roman" panose="02020603050405020304" pitchFamily="18" charset="0"/>
                <a:cs typeface="Times New Roman" panose="02020603050405020304" pitchFamily="18" charset="0"/>
              </a:rPr>
              <a:t>Online training platforms </a:t>
            </a:r>
          </a:p>
          <a:p>
            <a:pPr lvl="1"/>
            <a:r>
              <a:rPr lang="en-US" sz="1800" dirty="0">
                <a:latin typeface="Times New Roman" panose="02020603050405020304" pitchFamily="18" charset="0"/>
                <a:cs typeface="Times New Roman" panose="02020603050405020304" pitchFamily="18" charset="0"/>
              </a:rPr>
              <a:t>HR management systems</a:t>
            </a:r>
          </a:p>
          <a:p>
            <a:pPr marL="0" indent="0">
              <a:buNone/>
            </a:pPr>
            <a:endParaRPr lang="en-IN"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553612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3D4863-5EF7-8D59-2A5B-4FCB57E977D1}"/>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01808181-4403-A60F-6F0B-FE7D66CE8F62}"/>
              </a:ext>
            </a:extLst>
          </p:cNvPr>
          <p:cNvSpPr>
            <a:spLocks noGrp="1"/>
          </p:cNvSpPr>
          <p:nvPr>
            <p:ph idx="1"/>
          </p:nvPr>
        </p:nvSpPr>
        <p:spPr>
          <a:xfrm>
            <a:off x="779206" y="1238866"/>
            <a:ext cx="10515600" cy="4935792"/>
          </a:xfrm>
        </p:spPr>
        <p:txBody>
          <a:bodyPr>
            <a:normAutofit/>
          </a:bodyPr>
          <a:lstStyle/>
          <a:p>
            <a:pPr algn="just">
              <a:lnSpc>
                <a:spcPct val="150000"/>
              </a:lnSpc>
            </a:pPr>
            <a:r>
              <a:rPr lang="en-US" sz="2000" b="1" dirty="0">
                <a:latin typeface="Times New Roman" panose="02020603050405020304" pitchFamily="18" charset="0"/>
                <a:cs typeface="Times New Roman" panose="02020603050405020304" pitchFamily="18" charset="0"/>
              </a:rPr>
              <a:t>Information and Strategy</a:t>
            </a:r>
          </a:p>
          <a:p>
            <a:pPr algn="just">
              <a:lnSpc>
                <a:spcPct val="150000"/>
              </a:lnSpc>
            </a:pPr>
            <a:r>
              <a:rPr lang="en-US" sz="2000" dirty="0">
                <a:latin typeface="Times New Roman" panose="02020603050405020304" pitchFamily="18" charset="0"/>
                <a:cs typeface="Times New Roman" panose="02020603050405020304" pitchFamily="18" charset="0"/>
              </a:rPr>
              <a:t>In today’s digital age information technology and information systems play an important role in success of organization. </a:t>
            </a:r>
          </a:p>
          <a:p>
            <a:pPr algn="just">
              <a:lnSpc>
                <a:spcPct val="150000"/>
              </a:lnSpc>
            </a:pPr>
            <a:r>
              <a:rPr lang="en-US" sz="2000" dirty="0">
                <a:latin typeface="Times New Roman" panose="02020603050405020304" pitchFamily="18" charset="0"/>
                <a:cs typeface="Times New Roman" panose="02020603050405020304" pitchFamily="18" charset="0"/>
              </a:rPr>
              <a:t>Information technology has challenged the way the business gets conducted. A company with superior product and service content become market leaders. </a:t>
            </a:r>
          </a:p>
          <a:p>
            <a:pPr algn="just">
              <a:lnSpc>
                <a:spcPct val="150000"/>
              </a:lnSpc>
            </a:pPr>
            <a:r>
              <a:rPr lang="en-US" sz="2000" dirty="0">
                <a:latin typeface="Times New Roman" panose="02020603050405020304" pitchFamily="18" charset="0"/>
                <a:cs typeface="Times New Roman" panose="02020603050405020304" pitchFamily="18" charset="0"/>
              </a:rPr>
              <a:t>There is a constant for the companies to provide a better and competitive content.</a:t>
            </a:r>
          </a:p>
          <a:p>
            <a:pPr algn="just">
              <a:lnSpc>
                <a:spcPct val="150000"/>
              </a:lnSpc>
            </a:pPr>
            <a:endParaRPr lang="en-IN" sz="2000" dirty="0">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A0F928F3-BC87-124A-5856-E80691CD11CF}"/>
              </a:ext>
            </a:extLst>
          </p:cNvPr>
          <p:cNvPicPr>
            <a:picLocks noChangeAspect="1"/>
          </p:cNvPicPr>
          <p:nvPr/>
        </p:nvPicPr>
        <p:blipFill>
          <a:blip r:embed="rId2"/>
          <a:stretch>
            <a:fillRect/>
          </a:stretch>
        </p:blipFill>
        <p:spPr>
          <a:xfrm>
            <a:off x="0" y="0"/>
            <a:ext cx="12192000" cy="1012723"/>
          </a:xfrm>
          <a:prstGeom prst="rect">
            <a:avLst/>
          </a:prstGeom>
        </p:spPr>
      </p:pic>
    </p:spTree>
    <p:extLst>
      <p:ext uri="{BB962C8B-B14F-4D97-AF65-F5344CB8AC3E}">
        <p14:creationId xmlns:p14="http://schemas.microsoft.com/office/powerpoint/2010/main" val="7406442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6218D0-471E-B03F-B9A5-144403D7F7E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D25FA2B-1D24-6B6D-4493-2432FE522FB0}"/>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6A479770-139E-8B92-325E-22B96A766D15}"/>
              </a:ext>
            </a:extLst>
          </p:cNvPr>
          <p:cNvSpPr>
            <a:spLocks noGrp="1"/>
          </p:cNvSpPr>
          <p:nvPr>
            <p:ph idx="1"/>
          </p:nvPr>
        </p:nvSpPr>
        <p:spPr>
          <a:xfrm>
            <a:off x="838200" y="1238865"/>
            <a:ext cx="10515600" cy="4938098"/>
          </a:xfrm>
        </p:spPr>
        <p:txBody>
          <a:bodyPr>
            <a:normAutofit/>
          </a:bodyPr>
          <a:lstStyle/>
          <a:p>
            <a:r>
              <a:rPr lang="en-US" sz="2000" b="1" dirty="0">
                <a:latin typeface="Times New Roman" panose="02020603050405020304" pitchFamily="18" charset="0"/>
                <a:cs typeface="Times New Roman" panose="02020603050405020304" pitchFamily="18" charset="0"/>
              </a:rPr>
              <a:t>Technology Development </a:t>
            </a:r>
          </a:p>
          <a:p>
            <a:r>
              <a:rPr lang="en-US" sz="2000" dirty="0">
                <a:latin typeface="Times New Roman" panose="02020603050405020304" pitchFamily="18" charset="0"/>
                <a:cs typeface="Times New Roman" panose="02020603050405020304" pitchFamily="18" charset="0"/>
              </a:rPr>
              <a:t>Innovation and improvement of products/processes. </a:t>
            </a:r>
          </a:p>
          <a:p>
            <a:r>
              <a:rPr lang="en-US" sz="2000" dirty="0">
                <a:latin typeface="Times New Roman" panose="02020603050405020304" pitchFamily="18" charset="0"/>
                <a:cs typeface="Times New Roman" panose="02020603050405020304" pitchFamily="18" charset="0"/>
              </a:rPr>
              <a:t>In e-strategy: </a:t>
            </a:r>
          </a:p>
          <a:p>
            <a:pPr lvl="1"/>
            <a:r>
              <a:rPr lang="en-US" sz="1800" dirty="0">
                <a:latin typeface="Times New Roman" panose="02020603050405020304" pitchFamily="18" charset="0"/>
                <a:cs typeface="Times New Roman" panose="02020603050405020304" pitchFamily="18" charset="0"/>
              </a:rPr>
              <a:t>Website development </a:t>
            </a:r>
          </a:p>
          <a:p>
            <a:pPr lvl="1"/>
            <a:r>
              <a:rPr lang="en-US" sz="1800" dirty="0">
                <a:latin typeface="Times New Roman" panose="02020603050405020304" pitchFamily="18" charset="0"/>
                <a:cs typeface="Times New Roman" panose="02020603050405020304" pitchFamily="18" charset="0"/>
              </a:rPr>
              <a:t>Data analytics </a:t>
            </a:r>
          </a:p>
          <a:p>
            <a:pPr lvl="1"/>
            <a:r>
              <a:rPr lang="en-US" sz="1800" dirty="0">
                <a:latin typeface="Times New Roman" panose="02020603050405020304" pitchFamily="18" charset="0"/>
                <a:cs typeface="Times New Roman" panose="02020603050405020304" pitchFamily="18" charset="0"/>
              </a:rPr>
              <a:t>AI tools</a:t>
            </a:r>
          </a:p>
          <a:p>
            <a:pPr marL="0" indent="0">
              <a:buNone/>
            </a:pPr>
            <a:endParaRPr lang="en-IN" sz="1800" b="1" dirty="0">
              <a:latin typeface="Times New Roman" panose="02020603050405020304" pitchFamily="18" charset="0"/>
              <a:cs typeface="Times New Roman" panose="02020603050405020304" pitchFamily="18" charset="0"/>
            </a:endParaRPr>
          </a:p>
          <a:p>
            <a:pPr algn="just"/>
            <a:r>
              <a:rPr lang="en-US" sz="1800" b="1" dirty="0">
                <a:latin typeface="Times New Roman" panose="02020603050405020304" pitchFamily="18" charset="0"/>
                <a:cs typeface="Times New Roman" panose="02020603050405020304" pitchFamily="18" charset="0"/>
              </a:rPr>
              <a:t>Assessment of Information in Digital Entrepreneurship</a:t>
            </a:r>
          </a:p>
          <a:p>
            <a:pPr marL="0" indent="0" algn="just">
              <a:buNone/>
            </a:pPr>
            <a:r>
              <a:rPr lang="en-US" sz="1800" dirty="0">
                <a:latin typeface="Times New Roman" panose="02020603050405020304" pitchFamily="18" charset="0"/>
                <a:cs typeface="Times New Roman" panose="02020603050405020304" pitchFamily="18" charset="0"/>
              </a:rPr>
              <a:t>Introduction</a:t>
            </a:r>
          </a:p>
          <a:p>
            <a:pPr algn="just"/>
            <a:r>
              <a:rPr lang="en-US" sz="1800" dirty="0">
                <a:latin typeface="Times New Roman" panose="02020603050405020304" pitchFamily="18" charset="0"/>
                <a:cs typeface="Times New Roman" panose="02020603050405020304" pitchFamily="18" charset="0"/>
              </a:rPr>
              <a:t>Assessment of Information in Digital Entrepreneurship refers to the process of evaluating the quality, accuracy, and usefulness of digital data and online information before using it for business decisions.</a:t>
            </a:r>
          </a:p>
          <a:p>
            <a:pPr algn="just"/>
            <a:r>
              <a:rPr lang="en-US" sz="1800" dirty="0">
                <a:latin typeface="Times New Roman" panose="02020603050405020304" pitchFamily="18" charset="0"/>
                <a:cs typeface="Times New Roman" panose="02020603050405020304" pitchFamily="18" charset="0"/>
              </a:rPr>
              <a:t>In digital businesses, decisions depend heavily on online data, analytics, and real-time information, making proper assessment essential</a:t>
            </a:r>
            <a:r>
              <a:rPr lang="en-US" sz="1800" dirty="0"/>
              <a:t>.</a:t>
            </a:r>
          </a:p>
          <a:p>
            <a:pPr marL="0" indent="0">
              <a:buNone/>
            </a:pPr>
            <a:endParaRPr lang="en-IN"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173734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34F57-8EB4-BBB3-9FE0-8F71D44E566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EBE432C-C857-DB68-00F9-030CACC20A38}"/>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1BE1E421-CD94-9B39-FFA8-0AC97A7B51E5}"/>
              </a:ext>
            </a:extLst>
          </p:cNvPr>
          <p:cNvSpPr>
            <a:spLocks noGrp="1"/>
          </p:cNvSpPr>
          <p:nvPr>
            <p:ph idx="1"/>
          </p:nvPr>
        </p:nvSpPr>
        <p:spPr>
          <a:xfrm>
            <a:off x="838200" y="1238865"/>
            <a:ext cx="10515600" cy="4938098"/>
          </a:xfrm>
        </p:spPr>
        <p:txBody>
          <a:bodyPr>
            <a:normAutofit/>
          </a:bodyPr>
          <a:lstStyle/>
          <a:p>
            <a:r>
              <a:rPr lang="en-US" sz="2000" b="1" dirty="0">
                <a:latin typeface="Times New Roman" panose="02020603050405020304" pitchFamily="18" charset="0"/>
                <a:cs typeface="Times New Roman" panose="02020603050405020304" pitchFamily="18" charset="0"/>
              </a:rPr>
              <a:t>Need for Information Assessment in Digital Entrepreneurship</a:t>
            </a:r>
          </a:p>
          <a:p>
            <a:r>
              <a:rPr lang="en-US" sz="2000" dirty="0">
                <a:latin typeface="Times New Roman" panose="02020603050405020304" pitchFamily="18" charset="0"/>
                <a:cs typeface="Times New Roman" panose="02020603050405020304" pitchFamily="18" charset="0"/>
              </a:rPr>
              <a:t>Prevents use of fake or misleading online data </a:t>
            </a:r>
          </a:p>
          <a:p>
            <a:r>
              <a:rPr lang="en-US" sz="2000" dirty="0">
                <a:latin typeface="Times New Roman" panose="02020603050405020304" pitchFamily="18" charset="0"/>
                <a:cs typeface="Times New Roman" panose="02020603050405020304" pitchFamily="18" charset="0"/>
              </a:rPr>
              <a:t>Improves strategic decision-making </a:t>
            </a:r>
          </a:p>
          <a:p>
            <a:r>
              <a:rPr lang="en-US" sz="2000" dirty="0">
                <a:latin typeface="Times New Roman" panose="02020603050405020304" pitchFamily="18" charset="0"/>
                <a:cs typeface="Times New Roman" panose="02020603050405020304" pitchFamily="18" charset="0"/>
              </a:rPr>
              <a:t>Ensures business credibility and trust </a:t>
            </a:r>
          </a:p>
          <a:p>
            <a:r>
              <a:rPr lang="en-US" sz="2000" dirty="0">
                <a:latin typeface="Times New Roman" panose="02020603050405020304" pitchFamily="18" charset="0"/>
                <a:cs typeface="Times New Roman" panose="02020603050405020304" pitchFamily="18" charset="0"/>
              </a:rPr>
              <a:t>Helps in understanding customer behavior and market trends</a:t>
            </a:r>
          </a:p>
          <a:p>
            <a:r>
              <a:rPr lang="en-US" sz="2000" b="1" dirty="0">
                <a:latin typeface="Times New Roman" panose="02020603050405020304" pitchFamily="18" charset="0"/>
                <a:cs typeface="Times New Roman" panose="02020603050405020304" pitchFamily="18" charset="0"/>
              </a:rPr>
              <a:t>Key Criteria for Assessing Digital Information </a:t>
            </a:r>
          </a:p>
          <a:p>
            <a:r>
              <a:rPr lang="en-US" sz="2000" b="1" dirty="0">
                <a:latin typeface="Times New Roman" panose="02020603050405020304" pitchFamily="18" charset="0"/>
                <a:cs typeface="Times New Roman" panose="02020603050405020304" pitchFamily="18" charset="0"/>
              </a:rPr>
              <a:t>1. Accuracy </a:t>
            </a:r>
          </a:p>
          <a:p>
            <a:r>
              <a:rPr lang="en-US" sz="2000" dirty="0">
                <a:latin typeface="Times New Roman" panose="02020603050405020304" pitchFamily="18" charset="0"/>
                <a:cs typeface="Times New Roman" panose="02020603050405020304" pitchFamily="18" charset="0"/>
              </a:rPr>
              <a:t>Information must be correct and error-free </a:t>
            </a:r>
          </a:p>
          <a:p>
            <a:r>
              <a:rPr lang="en-US" sz="2000" dirty="0">
                <a:latin typeface="Times New Roman" panose="02020603050405020304" pitchFamily="18" charset="0"/>
                <a:cs typeface="Times New Roman" panose="02020603050405020304" pitchFamily="18" charset="0"/>
              </a:rPr>
              <a:t>Verified from reliable digital sources </a:t>
            </a:r>
          </a:p>
          <a:p>
            <a:r>
              <a:rPr lang="en-US" sz="2000" dirty="0">
                <a:latin typeface="Times New Roman" panose="02020603050405020304" pitchFamily="18" charset="0"/>
                <a:cs typeface="Times New Roman" panose="02020603050405020304" pitchFamily="18" charset="0"/>
              </a:rPr>
              <a:t>Example: Website analytics data must be precise</a:t>
            </a:r>
          </a:p>
          <a:p>
            <a:pPr marL="0" indent="0">
              <a:buNone/>
            </a:pP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76090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E8E08C-87F5-36C3-4D14-BA81BB894569}"/>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03F82999-00BF-21BD-64FB-E14398B5B0EE}"/>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7092D7D8-3D3B-7F9F-8B78-5F1DB25F8F72}"/>
              </a:ext>
            </a:extLst>
          </p:cNvPr>
          <p:cNvSpPr>
            <a:spLocks noGrp="1"/>
          </p:cNvSpPr>
          <p:nvPr>
            <p:ph idx="1"/>
          </p:nvPr>
        </p:nvSpPr>
        <p:spPr>
          <a:xfrm>
            <a:off x="838200" y="1238865"/>
            <a:ext cx="10515600" cy="4938098"/>
          </a:xfrm>
        </p:spPr>
        <p:txBody>
          <a:bodyPr>
            <a:normAutofit/>
          </a:bodyPr>
          <a:lstStyle/>
          <a:p>
            <a:r>
              <a:rPr lang="en-US" sz="2400" b="1" dirty="0">
                <a:latin typeface="Times New Roman" panose="02020603050405020304" pitchFamily="18" charset="0"/>
                <a:cs typeface="Times New Roman" panose="02020603050405020304" pitchFamily="18" charset="0"/>
              </a:rPr>
              <a:t>2. Relevance </a:t>
            </a:r>
          </a:p>
          <a:p>
            <a:r>
              <a:rPr lang="en-US" sz="2400" dirty="0">
                <a:latin typeface="Times New Roman" panose="02020603050405020304" pitchFamily="18" charset="0"/>
                <a:cs typeface="Times New Roman" panose="02020603050405020304" pitchFamily="18" charset="0"/>
              </a:rPr>
              <a:t>Information should be useful for business goals </a:t>
            </a:r>
          </a:p>
          <a:p>
            <a:r>
              <a:rPr lang="en-US" sz="2400" dirty="0">
                <a:latin typeface="Times New Roman" panose="02020603050405020304" pitchFamily="18" charset="0"/>
                <a:cs typeface="Times New Roman" panose="02020603050405020304" pitchFamily="18" charset="0"/>
              </a:rPr>
              <a:t>Avoid irrelevant data that wastes time </a:t>
            </a:r>
          </a:p>
          <a:p>
            <a:r>
              <a:rPr lang="en-US" sz="2400" dirty="0">
                <a:latin typeface="Times New Roman" panose="02020603050405020304" pitchFamily="18" charset="0"/>
                <a:cs typeface="Times New Roman" panose="02020603050405020304" pitchFamily="18" charset="0"/>
              </a:rPr>
              <a:t>Example: Customer data relevant to target market </a:t>
            </a:r>
            <a:br>
              <a:rPr lang="en-US" sz="2400" dirty="0">
                <a:latin typeface="Times New Roman" panose="02020603050405020304" pitchFamily="18" charset="0"/>
                <a:cs typeface="Times New Roman" panose="02020603050405020304" pitchFamily="18" charset="0"/>
              </a:rPr>
            </a:br>
            <a:endParaRPr lang="en-US" sz="2400"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3. Reliability </a:t>
            </a:r>
          </a:p>
          <a:p>
            <a:r>
              <a:rPr lang="en-US" sz="2400" dirty="0">
                <a:latin typeface="Times New Roman" panose="02020603050405020304" pitchFamily="18" charset="0"/>
                <a:cs typeface="Times New Roman" panose="02020603050405020304" pitchFamily="18" charset="0"/>
              </a:rPr>
              <a:t>Source of information must be trustworthy </a:t>
            </a:r>
          </a:p>
          <a:p>
            <a:r>
              <a:rPr lang="en-US" sz="2400" dirty="0">
                <a:latin typeface="Times New Roman" panose="02020603050405020304" pitchFamily="18" charset="0"/>
                <a:cs typeface="Times New Roman" panose="02020603050405020304" pitchFamily="18" charset="0"/>
              </a:rPr>
              <a:t>Prefer official websites, verified platforms, or authenticated databases</a:t>
            </a:r>
          </a:p>
          <a:p>
            <a:pPr marL="0" indent="0">
              <a:buNone/>
            </a:pP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727780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E61BF-A795-4F55-8808-AE17121B885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0C68C347-4349-0B33-0F92-917C77E016A6}"/>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46508D8C-94D0-38A4-A16B-F888A4B8858B}"/>
              </a:ext>
            </a:extLst>
          </p:cNvPr>
          <p:cNvSpPr>
            <a:spLocks noGrp="1"/>
          </p:cNvSpPr>
          <p:nvPr>
            <p:ph idx="1"/>
          </p:nvPr>
        </p:nvSpPr>
        <p:spPr>
          <a:xfrm>
            <a:off x="838200" y="1238865"/>
            <a:ext cx="10515600" cy="4938098"/>
          </a:xfrm>
        </p:spPr>
        <p:txBody>
          <a:bodyPr>
            <a:normAutofit/>
          </a:bodyPr>
          <a:lstStyle/>
          <a:p>
            <a:r>
              <a:rPr lang="en-US" sz="2400" b="1" dirty="0">
                <a:latin typeface="Times New Roman" panose="02020603050405020304" pitchFamily="18" charset="0"/>
                <a:cs typeface="Times New Roman" panose="02020603050405020304" pitchFamily="18" charset="0"/>
              </a:rPr>
              <a:t>4. Timeliness </a:t>
            </a:r>
          </a:p>
          <a:p>
            <a:r>
              <a:rPr lang="en-US" sz="2400" dirty="0">
                <a:latin typeface="Times New Roman" panose="02020603050405020304" pitchFamily="18" charset="0"/>
                <a:cs typeface="Times New Roman" panose="02020603050405020304" pitchFamily="18" charset="0"/>
              </a:rPr>
              <a:t>Information should be current and up-to-date </a:t>
            </a:r>
          </a:p>
          <a:p>
            <a:r>
              <a:rPr lang="en-US" sz="2400" dirty="0">
                <a:latin typeface="Times New Roman" panose="02020603050405020304" pitchFamily="18" charset="0"/>
                <a:cs typeface="Times New Roman" panose="02020603050405020304" pitchFamily="18" charset="0"/>
              </a:rPr>
              <a:t>Digital markets change rapidly, so outdated data is risky </a:t>
            </a:r>
          </a:p>
          <a:p>
            <a:pPr marL="0" indent="0">
              <a:buNone/>
            </a:pPr>
            <a:br>
              <a:rPr lang="en-US" sz="2400" dirty="0">
                <a:latin typeface="Times New Roman" panose="02020603050405020304" pitchFamily="18" charset="0"/>
                <a:cs typeface="Times New Roman" panose="02020603050405020304" pitchFamily="18" charset="0"/>
              </a:rPr>
            </a:br>
            <a:endParaRPr lang="en-US" sz="2400"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5. Completeness </a:t>
            </a:r>
          </a:p>
          <a:p>
            <a:r>
              <a:rPr lang="en-US" sz="2400" dirty="0">
                <a:latin typeface="Times New Roman" panose="02020603050405020304" pitchFamily="18" charset="0"/>
                <a:cs typeface="Times New Roman" panose="02020603050405020304" pitchFamily="18" charset="0"/>
              </a:rPr>
              <a:t>Data should be comprehensive and not missing key details </a:t>
            </a:r>
          </a:p>
          <a:p>
            <a:r>
              <a:rPr lang="en-US" sz="2400" dirty="0">
                <a:latin typeface="Times New Roman" panose="02020603050405020304" pitchFamily="18" charset="0"/>
                <a:cs typeface="Times New Roman" panose="02020603050405020304" pitchFamily="18" charset="0"/>
              </a:rPr>
              <a:t>Incomplete information leads to wrong decisions</a:t>
            </a:r>
          </a:p>
          <a:p>
            <a:pPr marL="0" indent="0">
              <a:buNone/>
            </a:pP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785132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550407-46D2-76C5-8F9E-0285164C687E}"/>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082D72C6-FE23-1602-CEA1-F89ACE00BEEA}"/>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EB9DCF68-BAC2-BD6E-8948-5FB4B4A27146}"/>
              </a:ext>
            </a:extLst>
          </p:cNvPr>
          <p:cNvSpPr>
            <a:spLocks noGrp="1"/>
          </p:cNvSpPr>
          <p:nvPr>
            <p:ph idx="1"/>
          </p:nvPr>
        </p:nvSpPr>
        <p:spPr>
          <a:xfrm>
            <a:off x="838200" y="1238865"/>
            <a:ext cx="10515600" cy="4938098"/>
          </a:xfrm>
        </p:spPr>
        <p:txBody>
          <a:bodyPr>
            <a:normAutofit/>
          </a:bodyPr>
          <a:lstStyle/>
          <a:p>
            <a:pPr algn="just"/>
            <a:r>
              <a:rPr lang="en-US" sz="2400" b="1" dirty="0">
                <a:latin typeface="Times New Roman" panose="02020603050405020304" pitchFamily="18" charset="0"/>
                <a:cs typeface="Times New Roman" panose="02020603050405020304" pitchFamily="18" charset="0"/>
              </a:rPr>
              <a:t>What Is Value Chain Analysis?</a:t>
            </a:r>
          </a:p>
          <a:p>
            <a:pPr algn="just"/>
            <a:r>
              <a:rPr lang="en-US" sz="2400" dirty="0">
                <a:latin typeface="Times New Roman" panose="02020603050405020304" pitchFamily="18" charset="0"/>
                <a:cs typeface="Times New Roman" panose="02020603050405020304" pitchFamily="18" charset="0"/>
              </a:rPr>
              <a:t>Value chain analysis is a way to study every step in the process of creating and distributing goods or services from the initial design of products to customer delivery.</a:t>
            </a:r>
          </a:p>
          <a:p>
            <a:pPr algn="just"/>
            <a:r>
              <a:rPr lang="en-US" sz="2400" dirty="0">
                <a:latin typeface="Times New Roman" panose="02020603050405020304" pitchFamily="18" charset="0"/>
                <a:cs typeface="Times New Roman" panose="02020603050405020304" pitchFamily="18" charset="0"/>
              </a:rPr>
              <a:t> But unlike supply chain analysis, which often focuses on the business’s needs, value chain analysis is framed around what the product and the customer stands to gain from each step.</a:t>
            </a:r>
          </a:p>
          <a:p>
            <a:pPr algn="just"/>
            <a:r>
              <a:rPr lang="en-US" sz="2400" dirty="0">
                <a:latin typeface="Times New Roman" panose="02020603050405020304" pitchFamily="18" charset="0"/>
                <a:cs typeface="Times New Roman" panose="02020603050405020304" pitchFamily="18" charset="0"/>
              </a:rPr>
              <a:t>For example, an appliance company may be spending more money per unit during the manufacturing process than its competitor. </a:t>
            </a:r>
          </a:p>
          <a:p>
            <a:pPr algn="just"/>
            <a:r>
              <a:rPr lang="en-US" sz="2400" dirty="0">
                <a:latin typeface="Times New Roman" panose="02020603050405020304" pitchFamily="18" charset="0"/>
                <a:cs typeface="Times New Roman" panose="02020603050405020304" pitchFamily="18" charset="0"/>
              </a:rPr>
              <a:t>Through value chain analysis, the business may decide to simplify its production process to cut costs.</a:t>
            </a:r>
          </a:p>
          <a:p>
            <a:pPr marL="0" indent="0">
              <a:buNone/>
            </a:pP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35382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EEEC72-8DFC-0D65-3BFB-411256A8FE0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5B126D8A-D3E0-2D95-0692-90C701FB138E}"/>
              </a:ext>
            </a:extLst>
          </p:cNvPr>
          <p:cNvPicPr>
            <a:picLocks noChangeAspect="1"/>
          </p:cNvPicPr>
          <p:nvPr/>
        </p:nvPicPr>
        <p:blipFill>
          <a:blip r:embed="rId2"/>
          <a:stretch>
            <a:fillRect/>
          </a:stretch>
        </p:blipFill>
        <p:spPr>
          <a:xfrm>
            <a:off x="0" y="0"/>
            <a:ext cx="12192000" cy="1012723"/>
          </a:xfrm>
          <a:prstGeom prst="rect">
            <a:avLst/>
          </a:prstGeom>
        </p:spPr>
      </p:pic>
      <p:pic>
        <p:nvPicPr>
          <p:cNvPr id="3" name="Content Placeholder 2">
            <a:extLst>
              <a:ext uri="{FF2B5EF4-FFF2-40B4-BE49-F238E27FC236}">
                <a16:creationId xmlns:a16="http://schemas.microsoft.com/office/drawing/2014/main" id="{AD96EC80-FFBE-3372-B816-23DEE6389692}"/>
              </a:ext>
            </a:extLst>
          </p:cNvPr>
          <p:cNvPicPr>
            <a:picLocks noGrp="1" noChangeAspect="1"/>
          </p:cNvPicPr>
          <p:nvPr>
            <p:ph idx="1"/>
          </p:nvPr>
        </p:nvPicPr>
        <p:blipFill>
          <a:blip r:embed="rId3"/>
          <a:stretch>
            <a:fillRect/>
          </a:stretch>
        </p:blipFill>
        <p:spPr>
          <a:xfrm>
            <a:off x="1342274" y="1238251"/>
            <a:ext cx="9404384" cy="4885174"/>
          </a:xfrm>
          <a:prstGeom prst="rect">
            <a:avLst/>
          </a:prstGeom>
        </p:spPr>
      </p:pic>
    </p:spTree>
    <p:extLst>
      <p:ext uri="{BB962C8B-B14F-4D97-AF65-F5344CB8AC3E}">
        <p14:creationId xmlns:p14="http://schemas.microsoft.com/office/powerpoint/2010/main" val="447887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CD165A-03AE-829B-249C-24B86A29A09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02F4FBC-F669-8B88-120A-4B71223EF539}"/>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00219CAB-4D24-0B10-7A87-9D6DBC186426}"/>
              </a:ext>
            </a:extLst>
          </p:cNvPr>
          <p:cNvSpPr>
            <a:spLocks noGrp="1"/>
          </p:cNvSpPr>
          <p:nvPr>
            <p:ph idx="1"/>
          </p:nvPr>
        </p:nvSpPr>
        <p:spPr>
          <a:xfrm>
            <a:off x="838200" y="1425677"/>
            <a:ext cx="10515600" cy="4751286"/>
          </a:xfrm>
        </p:spPr>
        <p:txBody>
          <a:bodyPr/>
          <a:lstStyle/>
          <a:p>
            <a:r>
              <a:rPr lang="en-US" sz="2400" b="1" dirty="0">
                <a:latin typeface="Times New Roman" panose="02020603050405020304" pitchFamily="18" charset="0"/>
                <a:cs typeface="Times New Roman" panose="02020603050405020304" pitchFamily="18" charset="0"/>
              </a:rPr>
              <a:t>Key Takeaways</a:t>
            </a:r>
          </a:p>
          <a:p>
            <a:r>
              <a:rPr lang="en-US" sz="2400" dirty="0">
                <a:latin typeface="Times New Roman" panose="02020603050405020304" pitchFamily="18" charset="0"/>
                <a:cs typeface="Times New Roman" panose="02020603050405020304" pitchFamily="18" charset="0"/>
              </a:rPr>
              <a:t>A company’s value chain includes every step involved in creating, delivering, and marketing a product or service.</a:t>
            </a:r>
          </a:p>
          <a:p>
            <a:r>
              <a:rPr lang="en-US" sz="2400" dirty="0">
                <a:latin typeface="Times New Roman" panose="02020603050405020304" pitchFamily="18" charset="0"/>
                <a:cs typeface="Times New Roman" panose="02020603050405020304" pitchFamily="18" charset="0"/>
              </a:rPr>
              <a:t>Value chain analysis focuses on developing a product or service that is better suited to the customer’s wants and needs than the products and services competing companies are offering.</a:t>
            </a:r>
          </a:p>
          <a:p>
            <a:r>
              <a:rPr lang="en-US" sz="2400" dirty="0">
                <a:latin typeface="Times New Roman" panose="02020603050405020304" pitchFamily="18" charset="0"/>
                <a:cs typeface="Times New Roman" panose="02020603050405020304" pitchFamily="18" charset="0"/>
              </a:rPr>
              <a:t>By analyzing the value chain, businesses can create advantages over their competitors, either by reducing their costs or differentiating their products.</a:t>
            </a:r>
          </a:p>
          <a:p>
            <a:endParaRPr lang="en-IN" dirty="0"/>
          </a:p>
        </p:txBody>
      </p:sp>
    </p:spTree>
    <p:extLst>
      <p:ext uri="{BB962C8B-B14F-4D97-AF65-F5344CB8AC3E}">
        <p14:creationId xmlns:p14="http://schemas.microsoft.com/office/powerpoint/2010/main" val="8694766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AEE42F-F05F-2F95-024F-E7EC66D9035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5696557-C962-C562-EAF5-480BEB7F9EA8}"/>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4994D9C7-3855-AF2A-3525-06187110EDC4}"/>
              </a:ext>
            </a:extLst>
          </p:cNvPr>
          <p:cNvSpPr>
            <a:spLocks noGrp="1"/>
          </p:cNvSpPr>
          <p:nvPr>
            <p:ph idx="1"/>
          </p:nvPr>
        </p:nvSpPr>
        <p:spPr>
          <a:xfrm>
            <a:off x="838200" y="1425677"/>
            <a:ext cx="10515600" cy="4751286"/>
          </a:xfrm>
        </p:spPr>
        <p:txBody>
          <a:bodyPr>
            <a:normAutofit/>
          </a:bodyPr>
          <a:lstStyle/>
          <a:p>
            <a:pPr algn="just"/>
            <a:r>
              <a:rPr lang="en-US" sz="2000" b="1" dirty="0">
                <a:latin typeface="Times New Roman" panose="02020603050405020304" pitchFamily="18" charset="0"/>
                <a:cs typeface="Times New Roman" panose="02020603050405020304" pitchFamily="18" charset="0"/>
              </a:rPr>
              <a:t>Primary Activities</a:t>
            </a:r>
          </a:p>
          <a:p>
            <a:pPr algn="just"/>
            <a:r>
              <a:rPr lang="en-US" sz="2000" dirty="0">
                <a:latin typeface="Times New Roman" panose="02020603050405020304" pitchFamily="18" charset="0"/>
                <a:cs typeface="Times New Roman" panose="02020603050405020304" pitchFamily="18" charset="0"/>
              </a:rPr>
              <a:t>Primary activities are directly involved in producing and selling products and are divided into five categories:</a:t>
            </a:r>
          </a:p>
          <a:p>
            <a:pPr algn="just"/>
            <a:r>
              <a:rPr lang="en-US" sz="2000" b="1" dirty="0">
                <a:latin typeface="Times New Roman" panose="02020603050405020304" pitchFamily="18" charset="0"/>
                <a:cs typeface="Times New Roman" panose="02020603050405020304" pitchFamily="18" charset="0"/>
              </a:rPr>
              <a:t>Inbound logistics: </a:t>
            </a:r>
            <a:r>
              <a:rPr lang="en-US" sz="2000" dirty="0">
                <a:latin typeface="Times New Roman" panose="02020603050405020304" pitchFamily="18" charset="0"/>
                <a:cs typeface="Times New Roman" panose="02020603050405020304" pitchFamily="18" charset="0"/>
              </a:rPr>
              <a:t>Companies typically need to collect, store, and use raw materials to manufacture their products. Receiving, warehousing, and storage of supplies are considered </a:t>
            </a:r>
            <a:r>
              <a:rPr lang="en-US" sz="2000" dirty="0">
                <a:latin typeface="Times New Roman" panose="02020603050405020304" pitchFamily="18" charset="0"/>
                <a:cs typeface="Times New Roman" panose="02020603050405020304" pitchFamily="18" charset="0"/>
                <a:hlinkClick r:id="rId3"/>
              </a:rPr>
              <a:t>inbound logistics</a:t>
            </a:r>
            <a:r>
              <a:rPr lang="en-US" sz="2000" dirty="0">
                <a:latin typeface="Times New Roman" panose="02020603050405020304" pitchFamily="18" charset="0"/>
                <a:cs typeface="Times New Roman" panose="02020603050405020304" pitchFamily="18" charset="0"/>
              </a:rPr>
              <a:t>, which can be analyzed to find ways to cut costs.</a:t>
            </a:r>
          </a:p>
          <a:p>
            <a:pPr algn="just"/>
            <a:r>
              <a:rPr lang="en-US" sz="2000" b="1" dirty="0">
                <a:latin typeface="Times New Roman" panose="02020603050405020304" pitchFamily="18" charset="0"/>
                <a:cs typeface="Times New Roman" panose="02020603050405020304" pitchFamily="18" charset="0"/>
              </a:rPr>
              <a:t>Marketing and sales: </a:t>
            </a:r>
            <a:r>
              <a:rPr lang="en-US" sz="2000" dirty="0">
                <a:latin typeface="Times New Roman" panose="02020603050405020304" pitchFamily="18" charset="0"/>
                <a:cs typeface="Times New Roman" panose="02020603050405020304" pitchFamily="18" charset="0"/>
              </a:rPr>
              <a:t>A product has no value to customers unless they are aware of it and can purchase it. Through marketing and sales, a business can show the value of its products to customers and make them available through in-store or website sales</a:t>
            </a:r>
            <a:r>
              <a:rPr lang="en-US" dirty="0">
                <a:latin typeface="Times New Roman" panose="02020603050405020304" pitchFamily="18" charset="0"/>
                <a:cs typeface="Times New Roman" panose="02020603050405020304" pitchFamily="18" charset="0"/>
              </a:rPr>
              <a:t>.</a:t>
            </a:r>
          </a:p>
          <a:p>
            <a:pPr algn="just"/>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94357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D605FF-9F6F-2CE1-E65D-88BEC52F32DE}"/>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D62C1BD-06AA-2E37-4F68-67DE7CC62F6E}"/>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A1021474-9312-A42E-9C1E-7748A15588FA}"/>
              </a:ext>
            </a:extLst>
          </p:cNvPr>
          <p:cNvSpPr>
            <a:spLocks noGrp="1"/>
          </p:cNvSpPr>
          <p:nvPr>
            <p:ph idx="1"/>
          </p:nvPr>
        </p:nvSpPr>
        <p:spPr>
          <a:xfrm>
            <a:off x="838200" y="1425677"/>
            <a:ext cx="10515600" cy="4751286"/>
          </a:xfrm>
        </p:spPr>
        <p:txBody>
          <a:bodyPr>
            <a:normAutofit/>
          </a:bodyPr>
          <a:lstStyle/>
          <a:p>
            <a:pPr algn="just">
              <a:lnSpc>
                <a:spcPct val="110000"/>
              </a:lnSpc>
            </a:pPr>
            <a:r>
              <a:rPr lang="en-US" sz="2000" b="1" dirty="0">
                <a:latin typeface="Times New Roman" panose="02020603050405020304" pitchFamily="18" charset="0"/>
                <a:cs typeface="Times New Roman" panose="02020603050405020304" pitchFamily="18" charset="0"/>
              </a:rPr>
              <a:t>Secondary Activities</a:t>
            </a:r>
          </a:p>
          <a:p>
            <a:pPr algn="just">
              <a:lnSpc>
                <a:spcPct val="110000"/>
              </a:lnSpc>
            </a:pPr>
            <a:r>
              <a:rPr lang="en-US" sz="2000" dirty="0">
                <a:latin typeface="Times New Roman" panose="02020603050405020304" pitchFamily="18" charset="0"/>
                <a:cs typeface="Times New Roman" panose="02020603050405020304" pitchFamily="18" charset="0"/>
              </a:rPr>
              <a:t>Secondary activities help increase the efficiency of primary activities and are divided into four categories:</a:t>
            </a:r>
          </a:p>
          <a:p>
            <a:pPr algn="just">
              <a:lnSpc>
                <a:spcPct val="110000"/>
              </a:lnSpc>
            </a:pPr>
            <a:r>
              <a:rPr lang="en-US" sz="2000" b="1" dirty="0">
                <a:latin typeface="Times New Roman" panose="02020603050405020304" pitchFamily="18" charset="0"/>
                <a:cs typeface="Times New Roman" panose="02020603050405020304" pitchFamily="18" charset="0"/>
              </a:rPr>
              <a:t>Company infrastructure: </a:t>
            </a:r>
            <a:r>
              <a:rPr lang="en-US" sz="2000" dirty="0">
                <a:latin typeface="Times New Roman" panose="02020603050405020304" pitchFamily="18" charset="0"/>
                <a:cs typeface="Times New Roman" panose="02020603050405020304" pitchFamily="18" charset="0"/>
              </a:rPr>
              <a:t>The company’s infrastructure refers to its administrative, management, financial, legal, and quality control mechanisms—the structures a business has in place to make key business decisions and manage its resources.</a:t>
            </a:r>
          </a:p>
          <a:p>
            <a:pPr algn="just">
              <a:lnSpc>
                <a:spcPct val="110000"/>
              </a:lnSpc>
            </a:pPr>
            <a:r>
              <a:rPr lang="en-US" sz="2000" b="1" dirty="0">
                <a:latin typeface="Times New Roman" panose="02020603050405020304" pitchFamily="18" charset="0"/>
                <a:cs typeface="Times New Roman" panose="02020603050405020304" pitchFamily="18" charset="0"/>
              </a:rPr>
              <a:t>Technology development: </a:t>
            </a:r>
            <a:r>
              <a:rPr lang="en-US" sz="2000" dirty="0">
                <a:latin typeface="Times New Roman" panose="02020603050405020304" pitchFamily="18" charset="0"/>
                <a:cs typeface="Times New Roman" panose="02020603050405020304" pitchFamily="18" charset="0"/>
              </a:rPr>
              <a:t>This support activity includes the implementation of technological advancements, such as process automation and machinery upgrades. Technology improvements at various stages, from designing to manufacturing products, often help to reduce costs and increase efficiency and productivity.</a:t>
            </a:r>
          </a:p>
          <a:p>
            <a:pPr algn="just">
              <a:lnSpc>
                <a:spcPct val="110000"/>
              </a:lnSpc>
            </a:pPr>
            <a:endParaRPr lang="en-IN"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046833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71C07-7F0C-7402-A25C-BCAC733F234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873D668-E930-4B96-BFED-9B302629C9CE}"/>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BEA5F62D-FC60-8263-D42C-7194FD2D3874}"/>
              </a:ext>
            </a:extLst>
          </p:cNvPr>
          <p:cNvSpPr>
            <a:spLocks noGrp="1"/>
          </p:cNvSpPr>
          <p:nvPr>
            <p:ph idx="1"/>
          </p:nvPr>
        </p:nvSpPr>
        <p:spPr>
          <a:xfrm>
            <a:off x="838200" y="1425677"/>
            <a:ext cx="10515600" cy="4751286"/>
          </a:xfrm>
        </p:spPr>
        <p:txBody>
          <a:bodyPr>
            <a:normAutofit/>
          </a:bodyPr>
          <a:lstStyle/>
          <a:p>
            <a:r>
              <a:rPr lang="en-US" sz="2000" b="1" dirty="0">
                <a:latin typeface="Times New Roman" panose="02020603050405020304" pitchFamily="18" charset="0"/>
                <a:cs typeface="Times New Roman" panose="02020603050405020304" pitchFamily="18" charset="0"/>
              </a:rPr>
              <a:t>Supply Chain</a:t>
            </a:r>
            <a:r>
              <a:rPr lang="en-US" sz="2000" dirty="0">
                <a:latin typeface="Times New Roman" panose="02020603050405020304" pitchFamily="18" charset="0"/>
                <a:cs typeface="Times New Roman" panose="02020603050405020304" pitchFamily="18" charset="0"/>
              </a:rPr>
              <a:t> is the network of activities, people, organizations, resources, and processes involved in producing a product and delivering it to the final customer.</a:t>
            </a:r>
          </a:p>
          <a:p>
            <a:r>
              <a:rPr lang="en-US" sz="2000" b="1" dirty="0">
                <a:latin typeface="Times New Roman" panose="02020603050405020304" pitchFamily="18" charset="0"/>
                <a:cs typeface="Times New Roman" panose="02020603050405020304" pitchFamily="18" charset="0"/>
              </a:rPr>
              <a:t>Simple Definition:</a:t>
            </a:r>
          </a:p>
          <a:p>
            <a:r>
              <a:rPr lang="en-US" sz="2000" dirty="0">
                <a:latin typeface="Times New Roman" panose="02020603050405020304" pitchFamily="18" charset="0"/>
                <a:cs typeface="Times New Roman" panose="02020603050405020304" pitchFamily="18" charset="0"/>
              </a:rPr>
              <a:t>A </a:t>
            </a:r>
            <a:r>
              <a:rPr lang="en-US" sz="2000" b="1" dirty="0">
                <a:latin typeface="Times New Roman" panose="02020603050405020304" pitchFamily="18" charset="0"/>
                <a:cs typeface="Times New Roman" panose="02020603050405020304" pitchFamily="18" charset="0"/>
              </a:rPr>
              <a:t>supply chain</a:t>
            </a:r>
            <a:r>
              <a:rPr lang="en-US" sz="2000" dirty="0">
                <a:latin typeface="Times New Roman" panose="02020603050405020304" pitchFamily="18" charset="0"/>
                <a:cs typeface="Times New Roman" panose="02020603050405020304" pitchFamily="18" charset="0"/>
              </a:rPr>
              <a:t> is the entire process from obtaining raw materials to delivering the finished product to consumers.</a:t>
            </a:r>
          </a:p>
          <a:p>
            <a:r>
              <a:rPr lang="en-US" sz="2000" b="1" dirty="0">
                <a:latin typeface="Times New Roman" panose="02020603050405020304" pitchFamily="18" charset="0"/>
                <a:cs typeface="Times New Roman" panose="02020603050405020304" pitchFamily="18" charset="0"/>
              </a:rPr>
              <a:t>Key Stages:</a:t>
            </a:r>
          </a:p>
          <a:p>
            <a:r>
              <a:rPr lang="en-US" sz="2000" dirty="0">
                <a:latin typeface="Times New Roman" panose="02020603050405020304" pitchFamily="18" charset="0"/>
                <a:cs typeface="Times New Roman" panose="02020603050405020304" pitchFamily="18" charset="0"/>
              </a:rPr>
              <a:t>Procurement of raw materials </a:t>
            </a:r>
          </a:p>
          <a:p>
            <a:r>
              <a:rPr lang="en-US" sz="2000" dirty="0">
                <a:latin typeface="Times New Roman" panose="02020603050405020304" pitchFamily="18" charset="0"/>
                <a:cs typeface="Times New Roman" panose="02020603050405020304" pitchFamily="18" charset="0"/>
              </a:rPr>
              <a:t>Manufacturing / Production </a:t>
            </a:r>
          </a:p>
          <a:p>
            <a:r>
              <a:rPr lang="en-US" sz="2000" dirty="0">
                <a:latin typeface="Times New Roman" panose="02020603050405020304" pitchFamily="18" charset="0"/>
                <a:cs typeface="Times New Roman" panose="02020603050405020304" pitchFamily="18" charset="0"/>
              </a:rPr>
              <a:t>Storage / Warehousing </a:t>
            </a:r>
          </a:p>
          <a:p>
            <a:r>
              <a:rPr lang="en-US" sz="2000" dirty="0">
                <a:latin typeface="Times New Roman" panose="02020603050405020304" pitchFamily="18" charset="0"/>
                <a:cs typeface="Times New Roman" panose="02020603050405020304" pitchFamily="18" charset="0"/>
              </a:rPr>
              <a:t>Transportation </a:t>
            </a:r>
          </a:p>
          <a:p>
            <a:r>
              <a:rPr lang="en-US" sz="2000" dirty="0">
                <a:latin typeface="Times New Roman" panose="02020603050405020304" pitchFamily="18" charset="0"/>
                <a:cs typeface="Times New Roman" panose="02020603050405020304" pitchFamily="18" charset="0"/>
              </a:rPr>
              <a:t>Distribution </a:t>
            </a:r>
          </a:p>
          <a:p>
            <a:r>
              <a:rPr lang="en-US" sz="2000" dirty="0">
                <a:latin typeface="Times New Roman" panose="02020603050405020304" pitchFamily="18" charset="0"/>
                <a:cs typeface="Times New Roman" panose="02020603050405020304" pitchFamily="18" charset="0"/>
              </a:rPr>
              <a:t>Delivery to customers</a:t>
            </a:r>
          </a:p>
          <a:p>
            <a:pPr algn="just">
              <a:lnSpc>
                <a:spcPct val="110000"/>
              </a:lnSpc>
            </a:pPr>
            <a:endParaRPr lang="en-IN"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066204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D788A2-ABB6-B167-9C16-D90F855C86C9}"/>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9A398051-9FD8-55F2-491B-A7882B198228}"/>
              </a:ext>
            </a:extLst>
          </p:cNvPr>
          <p:cNvSpPr>
            <a:spLocks noGrp="1"/>
          </p:cNvSpPr>
          <p:nvPr>
            <p:ph idx="1"/>
          </p:nvPr>
        </p:nvSpPr>
        <p:spPr>
          <a:xfrm>
            <a:off x="779206" y="1238866"/>
            <a:ext cx="10515600" cy="4935792"/>
          </a:xfrm>
        </p:spPr>
        <p:txBody>
          <a:bodyPr/>
          <a:lstStyle/>
          <a:p>
            <a:pPr algn="just">
              <a:lnSpc>
                <a:spcPct val="150000"/>
              </a:lnSpc>
            </a:pPr>
            <a:r>
              <a:rPr lang="en-US" sz="2000" dirty="0">
                <a:latin typeface="Times New Roman" panose="02020603050405020304" pitchFamily="18" charset="0"/>
                <a:cs typeface="Times New Roman" panose="02020603050405020304" pitchFamily="18" charset="0"/>
              </a:rPr>
              <a:t>Organizations invest in research and development for superior content production, or they acquire/merge with companies. </a:t>
            </a:r>
          </a:p>
          <a:p>
            <a:pPr algn="just">
              <a:lnSpc>
                <a:spcPct val="150000"/>
              </a:lnSpc>
            </a:pPr>
            <a:r>
              <a:rPr lang="en-US" sz="2000" dirty="0">
                <a:latin typeface="Times New Roman" panose="02020603050405020304" pitchFamily="18" charset="0"/>
                <a:cs typeface="Times New Roman" panose="02020603050405020304" pitchFamily="18" charset="0"/>
              </a:rPr>
              <a:t>The purpose of acquisition is to either expand current product offering or add content as to provide end to end solutions.</a:t>
            </a:r>
          </a:p>
          <a:p>
            <a:pPr algn="just">
              <a:lnSpc>
                <a:spcPct val="150000"/>
              </a:lnSpc>
            </a:pPr>
            <a:r>
              <a:rPr lang="en-US" sz="2000" dirty="0"/>
              <a:t>Organization strategy can be devised using Porter’s Five Force model. </a:t>
            </a:r>
          </a:p>
          <a:p>
            <a:pPr algn="just">
              <a:lnSpc>
                <a:spcPct val="150000"/>
              </a:lnSpc>
            </a:pPr>
            <a:r>
              <a:rPr lang="en-US" sz="2000" dirty="0"/>
              <a:t>Organization’s strategy should be to increase customer base and provide customized solution.</a:t>
            </a:r>
            <a:endParaRPr lang="en-US" sz="2000" dirty="0">
              <a:latin typeface="Times New Roman" panose="02020603050405020304" pitchFamily="18" charset="0"/>
              <a:cs typeface="Times New Roman" panose="02020603050405020304" pitchFamily="18" charset="0"/>
            </a:endParaRPr>
          </a:p>
          <a:p>
            <a:pPr marL="0" indent="0">
              <a:buNone/>
            </a:pPr>
            <a:endParaRPr lang="en-IN" dirty="0"/>
          </a:p>
        </p:txBody>
      </p:sp>
      <p:pic>
        <p:nvPicPr>
          <p:cNvPr id="7" name="Picture 6">
            <a:extLst>
              <a:ext uri="{FF2B5EF4-FFF2-40B4-BE49-F238E27FC236}">
                <a16:creationId xmlns:a16="http://schemas.microsoft.com/office/drawing/2014/main" id="{7583A18E-5000-6397-6841-8F558CD750BB}"/>
              </a:ext>
            </a:extLst>
          </p:cNvPr>
          <p:cNvPicPr>
            <a:picLocks noChangeAspect="1"/>
          </p:cNvPicPr>
          <p:nvPr/>
        </p:nvPicPr>
        <p:blipFill>
          <a:blip r:embed="rId2"/>
          <a:stretch>
            <a:fillRect/>
          </a:stretch>
        </p:blipFill>
        <p:spPr>
          <a:xfrm>
            <a:off x="0" y="0"/>
            <a:ext cx="12192000" cy="1012723"/>
          </a:xfrm>
          <a:prstGeom prst="rect">
            <a:avLst/>
          </a:prstGeom>
        </p:spPr>
      </p:pic>
    </p:spTree>
    <p:extLst>
      <p:ext uri="{BB962C8B-B14F-4D97-AF65-F5344CB8AC3E}">
        <p14:creationId xmlns:p14="http://schemas.microsoft.com/office/powerpoint/2010/main" val="984330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29534-242D-58DA-1791-5175A428B3A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99C93B3C-E2B3-DF0C-C4F3-3EA3161FB9F7}"/>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8CB7B276-43D1-88A9-EFC2-B49C452242FC}"/>
              </a:ext>
            </a:extLst>
          </p:cNvPr>
          <p:cNvSpPr>
            <a:spLocks noGrp="1"/>
          </p:cNvSpPr>
          <p:nvPr>
            <p:ph idx="1"/>
          </p:nvPr>
        </p:nvSpPr>
        <p:spPr>
          <a:xfrm>
            <a:off x="838200" y="1425677"/>
            <a:ext cx="10515600" cy="4751286"/>
          </a:xfrm>
        </p:spPr>
        <p:txBody>
          <a:bodyPr>
            <a:normAutofit fontScale="85000" lnSpcReduction="10000"/>
          </a:bodyPr>
          <a:lstStyle/>
          <a:p>
            <a:pPr>
              <a:lnSpc>
                <a:spcPct val="150000"/>
              </a:lnSpc>
            </a:pPr>
            <a:r>
              <a:rPr lang="en-US" sz="2000" b="1" dirty="0">
                <a:latin typeface="Times New Roman" panose="02020603050405020304" pitchFamily="18" charset="0"/>
                <a:cs typeface="Times New Roman" panose="02020603050405020304" pitchFamily="18" charset="0"/>
              </a:rPr>
              <a:t>What is Inventory Reduction?</a:t>
            </a:r>
          </a:p>
          <a:p>
            <a:pPr>
              <a:lnSpc>
                <a:spcPct val="150000"/>
              </a:lnSpc>
            </a:pPr>
            <a:r>
              <a:rPr lang="en-US" sz="2000" dirty="0">
                <a:latin typeface="Times New Roman" panose="02020603050405020304" pitchFamily="18" charset="0"/>
                <a:cs typeface="Times New Roman" panose="02020603050405020304" pitchFamily="18" charset="0"/>
              </a:rPr>
              <a:t>Inventory reduction is the process of minimizing excess, obsolete, or slow-moving stock while maintaining optimal service levels.</a:t>
            </a:r>
          </a:p>
          <a:p>
            <a:pPr>
              <a:lnSpc>
                <a:spcPct val="150000"/>
              </a:lnSpc>
            </a:pPr>
            <a:r>
              <a:rPr lang="en-US" sz="2000" dirty="0">
                <a:latin typeface="Times New Roman" panose="02020603050405020304" pitchFamily="18" charset="0"/>
                <a:cs typeface="Times New Roman" panose="02020603050405020304" pitchFamily="18" charset="0"/>
              </a:rPr>
              <a:t>The goal is to reduce carrying costs, free up working capital, and improve supply chain efficiency without increasing the risk of stockouts.</a:t>
            </a:r>
          </a:p>
          <a:p>
            <a:pPr>
              <a:lnSpc>
                <a:spcPct val="150000"/>
              </a:lnSpc>
            </a:pPr>
            <a:r>
              <a:rPr lang="en-US" sz="2000" b="1" dirty="0">
                <a:latin typeface="Times New Roman" panose="02020603050405020304" pitchFamily="18" charset="0"/>
                <a:cs typeface="Times New Roman" panose="02020603050405020304" pitchFamily="18" charset="0"/>
              </a:rPr>
              <a:t>Key Benefits of Inventory Reduction</a:t>
            </a:r>
          </a:p>
          <a:p>
            <a:pPr>
              <a:lnSpc>
                <a:spcPct val="150000"/>
              </a:lnSpc>
            </a:pPr>
            <a:r>
              <a:rPr lang="en-US" sz="2000" dirty="0">
                <a:latin typeface="Times New Roman" panose="02020603050405020304" pitchFamily="18" charset="0"/>
                <a:cs typeface="Times New Roman" panose="02020603050405020304" pitchFamily="18" charset="0"/>
              </a:rPr>
              <a:t>Inventory reduction improves supply chain performance by enabling more accurate demand forecasting and planning. </a:t>
            </a:r>
          </a:p>
          <a:p>
            <a:pPr>
              <a:lnSpc>
                <a:spcPct val="150000"/>
              </a:lnSpc>
            </a:pPr>
            <a:r>
              <a:rPr lang="en-US" sz="2000" dirty="0">
                <a:latin typeface="Times New Roman" panose="02020603050405020304" pitchFamily="18" charset="0"/>
                <a:cs typeface="Times New Roman" panose="02020603050405020304" pitchFamily="18" charset="0"/>
              </a:rPr>
              <a:t>It supports stronger supplier relationships, reduces lead times, and ensures products are available when needed. A leaner inventory also allows businesses to respond more quickly to demand shifts and supply disruptions.</a:t>
            </a:r>
          </a:p>
          <a:p>
            <a:pPr algn="just">
              <a:lnSpc>
                <a:spcPct val="150000"/>
              </a:lnSpc>
            </a:pPr>
            <a:endParaRPr lang="en-IN"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78813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E061BD-18B8-4505-1FE1-466CBA59B92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27DDE75-EC81-EC60-61C6-BCDA0DB20888}"/>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DBA4BEA5-7ECA-BE22-1957-9C5423DEEF4C}"/>
              </a:ext>
            </a:extLst>
          </p:cNvPr>
          <p:cNvSpPr>
            <a:spLocks noGrp="1"/>
          </p:cNvSpPr>
          <p:nvPr>
            <p:ph idx="1"/>
          </p:nvPr>
        </p:nvSpPr>
        <p:spPr>
          <a:xfrm>
            <a:off x="838200" y="1425677"/>
            <a:ext cx="10515600" cy="4751286"/>
          </a:xfrm>
        </p:spPr>
        <p:txBody>
          <a:bodyPr>
            <a:normAutofit/>
          </a:bodyPr>
          <a:lstStyle/>
          <a:p>
            <a:pPr>
              <a:lnSpc>
                <a:spcPct val="150000"/>
              </a:lnSpc>
            </a:pPr>
            <a:r>
              <a:rPr lang="en-US" sz="2000" b="1" dirty="0">
                <a:latin typeface="Times New Roman" panose="02020603050405020304" pitchFamily="18" charset="0"/>
                <a:cs typeface="Times New Roman" panose="02020603050405020304" pitchFamily="18" charset="0"/>
              </a:rPr>
              <a:t>How Inventory Management Can Help Reduce Inventory Costs</a:t>
            </a:r>
          </a:p>
          <a:p>
            <a:pPr>
              <a:lnSpc>
                <a:spcPct val="150000"/>
              </a:lnSpc>
            </a:pPr>
            <a:r>
              <a:rPr lang="en-US" sz="2000" dirty="0">
                <a:latin typeface="Times New Roman" panose="02020603050405020304" pitchFamily="18" charset="0"/>
                <a:cs typeface="Times New Roman" panose="02020603050405020304" pitchFamily="18" charset="0"/>
              </a:rPr>
              <a:t>Effective inventory management is key to reducing costs and improving a small business's profitability. </a:t>
            </a:r>
          </a:p>
          <a:p>
            <a:pPr>
              <a:lnSpc>
                <a:spcPct val="150000"/>
              </a:lnSpc>
            </a:pPr>
            <a:r>
              <a:rPr lang="en-US" sz="2000" dirty="0">
                <a:latin typeface="Times New Roman" panose="02020603050405020304" pitchFamily="18" charset="0"/>
                <a:cs typeface="Times New Roman" panose="02020603050405020304" pitchFamily="18" charset="0"/>
              </a:rPr>
              <a:t>By closely monitoring inventory levels and using strategies like just-in-time (JIT) ordering, businesses can avoid excess stock and the associated costs, such as storage fees, spoilage.</a:t>
            </a:r>
          </a:p>
          <a:p>
            <a:pPr algn="just">
              <a:lnSpc>
                <a:spcPct val="150000"/>
              </a:lnSpc>
            </a:pPr>
            <a:endParaRPr lang="en-IN"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964243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455A3D-0EB1-754E-35F0-6C6E1F6FD0B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D2216DA-2815-30D5-A1EA-931F15AD9591}"/>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1F1C7698-B917-9C0B-0086-15613828CD3D}"/>
              </a:ext>
            </a:extLst>
          </p:cNvPr>
          <p:cNvSpPr>
            <a:spLocks noGrp="1"/>
          </p:cNvSpPr>
          <p:nvPr>
            <p:ph idx="1"/>
          </p:nvPr>
        </p:nvSpPr>
        <p:spPr>
          <a:xfrm>
            <a:off x="838200" y="1425677"/>
            <a:ext cx="10515600" cy="4751286"/>
          </a:xfrm>
        </p:spPr>
        <p:txBody>
          <a:bodyPr>
            <a:normAutofit/>
          </a:bodyPr>
          <a:lstStyle/>
          <a:p>
            <a:pPr marL="0" indent="0" algn="just">
              <a:lnSpc>
                <a:spcPct val="150000"/>
              </a:lnSpc>
              <a:buNone/>
            </a:pPr>
            <a:r>
              <a:rPr lang="en-US" sz="2000" b="1" dirty="0">
                <a:latin typeface="Times New Roman" panose="02020603050405020304" pitchFamily="18" charset="0"/>
                <a:cs typeface="Times New Roman" panose="02020603050405020304" pitchFamily="18" charset="0"/>
              </a:rPr>
              <a:t>7 Inventory Reduction Strategies to Optimize Your Supply Chain</a:t>
            </a:r>
          </a:p>
          <a:p>
            <a:pPr marL="0" indent="0" algn="just">
              <a:lnSpc>
                <a:spcPct val="150000"/>
              </a:lnSpc>
              <a:buNone/>
            </a:pPr>
            <a:r>
              <a:rPr lang="en-US" sz="2000" dirty="0">
                <a:latin typeface="Times New Roman" panose="02020603050405020304" pitchFamily="18" charset="0"/>
                <a:cs typeface="Times New Roman" panose="02020603050405020304" pitchFamily="18" charset="0"/>
              </a:rPr>
              <a:t>1. Implement Just-In-Time (JIT) Inventory</a:t>
            </a:r>
          </a:p>
          <a:p>
            <a:pPr marL="0" indent="0" algn="just">
              <a:lnSpc>
                <a:spcPct val="150000"/>
              </a:lnSpc>
              <a:buNone/>
            </a:pPr>
            <a:r>
              <a:rPr lang="en-IN" sz="2000" dirty="0">
                <a:latin typeface="Times New Roman" panose="02020603050405020304" pitchFamily="18" charset="0"/>
                <a:cs typeface="Times New Roman" panose="02020603050405020304" pitchFamily="18" charset="0"/>
              </a:rPr>
              <a:t>2. Improve Demand Forecasting</a:t>
            </a:r>
          </a:p>
          <a:p>
            <a:pPr marL="0" indent="0" algn="just">
              <a:lnSpc>
                <a:spcPct val="150000"/>
              </a:lnSpc>
              <a:buNone/>
            </a:pPr>
            <a:r>
              <a:rPr lang="en-US" sz="2000" dirty="0">
                <a:latin typeface="Times New Roman" panose="02020603050405020304" pitchFamily="18" charset="0"/>
                <a:cs typeface="Times New Roman" panose="02020603050405020304" pitchFamily="18" charset="0"/>
              </a:rPr>
              <a:t>3. Review and Adjust Reorder Points Regularly</a:t>
            </a:r>
          </a:p>
          <a:p>
            <a:pPr marL="0" indent="0" algn="just">
              <a:lnSpc>
                <a:spcPct val="150000"/>
              </a:lnSpc>
              <a:buNone/>
            </a:pPr>
            <a:r>
              <a:rPr lang="en-US" sz="2000" dirty="0">
                <a:latin typeface="Times New Roman" panose="02020603050405020304" pitchFamily="18" charset="0"/>
                <a:cs typeface="Times New Roman" panose="02020603050405020304" pitchFamily="18" charset="0"/>
              </a:rPr>
              <a:t>4. Use ABC Analysis for Inventory Prioritization</a:t>
            </a:r>
          </a:p>
          <a:p>
            <a:pPr marL="0" indent="0" algn="just">
              <a:lnSpc>
                <a:spcPct val="150000"/>
              </a:lnSpc>
              <a:buNone/>
            </a:pPr>
            <a:r>
              <a:rPr lang="en-US" sz="2000" dirty="0">
                <a:latin typeface="Times New Roman" panose="02020603050405020304" pitchFamily="18" charset="0"/>
                <a:cs typeface="Times New Roman" panose="02020603050405020304" pitchFamily="18" charset="0"/>
              </a:rPr>
              <a:t>5. Leverage Inventory Management Software</a:t>
            </a:r>
          </a:p>
          <a:p>
            <a:pPr marL="0" indent="0" algn="just">
              <a:lnSpc>
                <a:spcPct val="150000"/>
              </a:lnSpc>
              <a:buNone/>
            </a:pPr>
            <a:r>
              <a:rPr lang="en-US" sz="2000" dirty="0">
                <a:latin typeface="Times New Roman" panose="02020603050405020304" pitchFamily="18" charset="0"/>
                <a:cs typeface="Times New Roman" panose="02020603050405020304" pitchFamily="18" charset="0"/>
              </a:rPr>
              <a:t>6. Optimize Safety Stock Levels</a:t>
            </a:r>
          </a:p>
          <a:p>
            <a:pPr marL="0" indent="0" algn="just">
              <a:lnSpc>
                <a:spcPct val="150000"/>
              </a:lnSpc>
              <a:buNone/>
            </a:pPr>
            <a:r>
              <a:rPr lang="en-US" sz="2400" dirty="0">
                <a:latin typeface="Times New Roman" panose="02020603050405020304" pitchFamily="18" charset="0"/>
                <a:cs typeface="Times New Roman" panose="02020603050405020304" pitchFamily="18" charset="0"/>
              </a:rPr>
              <a:t>7. Reduce Supplier Lead Times</a:t>
            </a:r>
          </a:p>
          <a:p>
            <a:pPr marL="0" indent="0" algn="just">
              <a:lnSpc>
                <a:spcPct val="150000"/>
              </a:lnSpc>
              <a:buNone/>
            </a:pPr>
            <a:endParaRPr lang="en-US" sz="2000" b="1" dirty="0">
              <a:latin typeface="Times New Roman" panose="02020603050405020304" pitchFamily="18" charset="0"/>
              <a:cs typeface="Times New Roman" panose="02020603050405020304" pitchFamily="18" charset="0"/>
            </a:endParaRPr>
          </a:p>
          <a:p>
            <a:pPr marL="0" indent="0" algn="just">
              <a:lnSpc>
                <a:spcPct val="150000"/>
              </a:lnSpc>
              <a:buNone/>
            </a:pPr>
            <a:endParaRPr lang="en-US" dirty="0"/>
          </a:p>
          <a:p>
            <a:pPr algn="just">
              <a:lnSpc>
                <a:spcPct val="150000"/>
              </a:lnSpc>
            </a:pPr>
            <a:endParaRPr lang="en-IN"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80981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3FE252-FCF8-A7DC-5C99-A0DAA9000B9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421A188-13BB-B90F-AF3A-952300869694}"/>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80CE471B-C4D0-8C63-3853-8CF0A0D00585}"/>
              </a:ext>
            </a:extLst>
          </p:cNvPr>
          <p:cNvSpPr>
            <a:spLocks noGrp="1"/>
          </p:cNvSpPr>
          <p:nvPr>
            <p:ph idx="1"/>
          </p:nvPr>
        </p:nvSpPr>
        <p:spPr>
          <a:xfrm>
            <a:off x="838200" y="1425677"/>
            <a:ext cx="10515600" cy="4751286"/>
          </a:xfrm>
        </p:spPr>
        <p:txBody>
          <a:bodyPr>
            <a:normAutofit lnSpcReduction="10000"/>
          </a:bodyPr>
          <a:lstStyle/>
          <a:p>
            <a:pPr marL="0" indent="0" algn="just">
              <a:lnSpc>
                <a:spcPct val="150000"/>
              </a:lnSpc>
              <a:buNone/>
            </a:pPr>
            <a:r>
              <a:rPr lang="en-US" sz="2000" b="1" dirty="0">
                <a:latin typeface="Times New Roman" panose="02020603050405020304" pitchFamily="18" charset="0"/>
                <a:cs typeface="Times New Roman" panose="02020603050405020304" pitchFamily="18" charset="0"/>
              </a:rPr>
              <a:t>7 Inventory Reduction Strategies to Optimize Your Supply Chain</a:t>
            </a:r>
          </a:p>
          <a:p>
            <a:pPr marL="342900" indent="-342900" algn="just">
              <a:lnSpc>
                <a:spcPct val="150000"/>
              </a:lnSpc>
              <a:buAutoNum type="arabicPeriod"/>
            </a:pPr>
            <a:r>
              <a:rPr lang="en-US" sz="2400" dirty="0">
                <a:latin typeface="Times New Roman" panose="02020603050405020304" pitchFamily="18" charset="0"/>
                <a:cs typeface="Times New Roman" panose="02020603050405020304" pitchFamily="18" charset="0"/>
              </a:rPr>
              <a:t>Implement Just-In-Time (JIT) Inventory : JIT inventory management involves ordering and receiving materials and products only when needed for production or sale</a:t>
            </a:r>
          </a:p>
          <a:p>
            <a:pPr marL="514350" indent="-514350" algn="just">
              <a:lnSpc>
                <a:spcPct val="150000"/>
              </a:lnSpc>
              <a:buAutoNum type="arabicPeriod"/>
            </a:pPr>
            <a:r>
              <a:rPr lang="en-US" sz="2400" dirty="0">
                <a:latin typeface="Times New Roman" panose="02020603050405020304" pitchFamily="18" charset="0"/>
                <a:cs typeface="Times New Roman" panose="02020603050405020304" pitchFamily="18" charset="0"/>
              </a:rPr>
              <a:t>Improve Demand Forecasting: Accurate demand forecasting helps maintain optimal inventory levels.</a:t>
            </a:r>
          </a:p>
          <a:p>
            <a:pPr marL="514350" indent="-514350" algn="just">
              <a:lnSpc>
                <a:spcPct val="150000"/>
              </a:lnSpc>
              <a:buAutoNum type="arabicPeriod"/>
            </a:pPr>
            <a:r>
              <a:rPr lang="en-US" sz="2400" dirty="0">
                <a:latin typeface="Times New Roman" panose="02020603050405020304" pitchFamily="18" charset="0"/>
                <a:cs typeface="Times New Roman" panose="02020603050405020304" pitchFamily="18" charset="0"/>
              </a:rPr>
              <a:t>Review and Adjust Reorder Points Regularly</a:t>
            </a:r>
          </a:p>
          <a:p>
            <a:r>
              <a:rPr lang="en-US" sz="2400" dirty="0">
                <a:latin typeface="Times New Roman" panose="02020603050405020304" pitchFamily="18" charset="0"/>
                <a:cs typeface="Times New Roman" panose="02020603050405020304" pitchFamily="18" charset="0"/>
              </a:rPr>
              <a:t>Setting the right reorder points ensures inventory is restocked before running out, but not so early that it leads to overstocking. </a:t>
            </a:r>
          </a:p>
          <a:p>
            <a:pPr marL="514350" indent="-514350" algn="just">
              <a:lnSpc>
                <a:spcPct val="150000"/>
              </a:lnSpc>
              <a:buAutoNum type="arabicPeriod"/>
            </a:pPr>
            <a:endParaRPr lang="en-US" sz="2000" dirty="0">
              <a:latin typeface="Times New Roman" panose="02020603050405020304" pitchFamily="18" charset="0"/>
              <a:cs typeface="Times New Roman" panose="02020603050405020304" pitchFamily="18" charset="0"/>
            </a:endParaRPr>
          </a:p>
          <a:p>
            <a:pPr marL="0" indent="0" algn="just">
              <a:lnSpc>
                <a:spcPct val="150000"/>
              </a:lnSpc>
              <a:buNone/>
            </a:pPr>
            <a:endParaRPr lang="en-US" sz="2000" b="1" dirty="0">
              <a:latin typeface="Times New Roman" panose="02020603050405020304" pitchFamily="18" charset="0"/>
              <a:cs typeface="Times New Roman" panose="02020603050405020304" pitchFamily="18" charset="0"/>
            </a:endParaRPr>
          </a:p>
          <a:p>
            <a:pPr marL="0" indent="0" algn="just">
              <a:lnSpc>
                <a:spcPct val="150000"/>
              </a:lnSpc>
              <a:buNone/>
            </a:pPr>
            <a:endParaRPr lang="en-US" dirty="0"/>
          </a:p>
          <a:p>
            <a:pPr algn="just">
              <a:lnSpc>
                <a:spcPct val="150000"/>
              </a:lnSpc>
            </a:pPr>
            <a:endParaRPr lang="en-IN"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573035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A1669C-237C-805E-E0A0-85108D4C8EA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1F54483-6EC1-BB60-7838-508C92ABEEF4}"/>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1914FA93-E4E4-C251-330A-9C432ACFAB91}"/>
              </a:ext>
            </a:extLst>
          </p:cNvPr>
          <p:cNvSpPr>
            <a:spLocks noGrp="1"/>
          </p:cNvSpPr>
          <p:nvPr>
            <p:ph idx="1"/>
          </p:nvPr>
        </p:nvSpPr>
        <p:spPr>
          <a:xfrm>
            <a:off x="838200" y="1425677"/>
            <a:ext cx="10515600" cy="4751286"/>
          </a:xfrm>
        </p:spPr>
        <p:txBody>
          <a:bodyPr>
            <a:normAutofit/>
          </a:bodyPr>
          <a:lstStyle/>
          <a:p>
            <a:r>
              <a:rPr lang="en-US" sz="2400" b="1" dirty="0">
                <a:latin typeface="Times New Roman" panose="02020603050405020304" pitchFamily="18" charset="0"/>
                <a:cs typeface="Times New Roman" panose="02020603050405020304" pitchFamily="18" charset="0"/>
              </a:rPr>
              <a:t>4. Use ABC Analysis for Inventory Prioritization</a:t>
            </a:r>
          </a:p>
          <a:p>
            <a:r>
              <a:rPr lang="en-US" sz="2400" dirty="0">
                <a:latin typeface="Times New Roman" panose="02020603050405020304" pitchFamily="18" charset="0"/>
                <a:cs typeface="Times New Roman" panose="02020603050405020304" pitchFamily="18" charset="0"/>
              </a:rPr>
              <a:t>ABC analysis groups inventory into three categories:  </a:t>
            </a:r>
          </a:p>
          <a:p>
            <a:r>
              <a:rPr lang="en-US" sz="2400" dirty="0">
                <a:latin typeface="Times New Roman" panose="02020603050405020304" pitchFamily="18" charset="0"/>
                <a:cs typeface="Times New Roman" panose="02020603050405020304" pitchFamily="18" charset="0"/>
              </a:rPr>
              <a:t>A (high-value, low-quantity)</a:t>
            </a:r>
          </a:p>
          <a:p>
            <a:r>
              <a:rPr lang="en-US" sz="2400" dirty="0">
                <a:latin typeface="Times New Roman" panose="02020603050405020304" pitchFamily="18" charset="0"/>
                <a:cs typeface="Times New Roman" panose="02020603050405020304" pitchFamily="18" charset="0"/>
              </a:rPr>
              <a:t>B (moderate value and quantity)</a:t>
            </a:r>
          </a:p>
          <a:p>
            <a:r>
              <a:rPr lang="en-US" sz="2400" dirty="0">
                <a:latin typeface="Times New Roman" panose="02020603050405020304" pitchFamily="18" charset="0"/>
                <a:cs typeface="Times New Roman" panose="02020603050405020304" pitchFamily="18" charset="0"/>
              </a:rPr>
              <a:t>C (low-value, high-quantity), to focus management efforts.</a:t>
            </a:r>
          </a:p>
          <a:p>
            <a:pPr marL="0" indent="0">
              <a:buNone/>
            </a:pPr>
            <a:r>
              <a:rPr lang="en-US" sz="2400" b="1" dirty="0">
                <a:latin typeface="Times New Roman" panose="02020603050405020304" pitchFamily="18" charset="0"/>
                <a:cs typeface="Times New Roman" panose="02020603050405020304" pitchFamily="18" charset="0"/>
              </a:rPr>
              <a:t>5. Leverage Inventory Management Software</a:t>
            </a:r>
          </a:p>
          <a:p>
            <a:r>
              <a:rPr lang="en-US" sz="2400" dirty="0">
                <a:latin typeface="Times New Roman" panose="02020603050405020304" pitchFamily="18" charset="0"/>
                <a:cs typeface="Times New Roman" panose="02020603050405020304" pitchFamily="18" charset="0"/>
              </a:rPr>
              <a:t>Inventory management software can streamline processes like order tracking, stock monitoring, and supplier management. </a:t>
            </a:r>
          </a:p>
          <a:p>
            <a:pPr algn="just">
              <a:lnSpc>
                <a:spcPct val="150000"/>
              </a:lnSpc>
            </a:pPr>
            <a:endParaRPr lang="en-IN"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340934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E316E4-238E-030B-8E0D-98D14976E9D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7EB7775-6126-4703-2B12-55CF30E120A5}"/>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2F4C251F-42B7-5D60-9AAB-68BB27D63F4F}"/>
              </a:ext>
            </a:extLst>
          </p:cNvPr>
          <p:cNvSpPr>
            <a:spLocks noGrp="1"/>
          </p:cNvSpPr>
          <p:nvPr>
            <p:ph idx="1"/>
          </p:nvPr>
        </p:nvSpPr>
        <p:spPr>
          <a:xfrm>
            <a:off x="838200" y="1425677"/>
            <a:ext cx="10515600" cy="4751286"/>
          </a:xfrm>
        </p:spPr>
        <p:txBody>
          <a:bodyPr>
            <a:normAutofit/>
          </a:bodyPr>
          <a:lstStyle/>
          <a:p>
            <a:pPr algn="just"/>
            <a:r>
              <a:rPr lang="en-US" sz="2400" b="1" dirty="0">
                <a:latin typeface="Times New Roman" panose="02020603050405020304" pitchFamily="18" charset="0"/>
                <a:cs typeface="Times New Roman" panose="02020603050405020304" pitchFamily="18" charset="0"/>
              </a:rPr>
              <a:t>6. Optimize Safety Stock Levels</a:t>
            </a:r>
          </a:p>
          <a:p>
            <a:pPr algn="just"/>
            <a:r>
              <a:rPr lang="en-US" sz="2400" dirty="0">
                <a:latin typeface="Times New Roman" panose="02020603050405020304" pitchFamily="18" charset="0"/>
                <a:cs typeface="Times New Roman" panose="02020603050405020304" pitchFamily="18" charset="0"/>
              </a:rPr>
              <a:t>Safety stock acts as a buffer against demand variability and supply chain disruptions, but excess safety stock can significantly increase carrying costs. </a:t>
            </a:r>
          </a:p>
          <a:p>
            <a:r>
              <a:rPr lang="en-US" b="1" dirty="0">
                <a:latin typeface="Times New Roman" panose="02020603050405020304" pitchFamily="18" charset="0"/>
                <a:cs typeface="Times New Roman" panose="02020603050405020304" pitchFamily="18" charset="0"/>
              </a:rPr>
              <a:t>7. Reduce Supplier Lead Times</a:t>
            </a:r>
          </a:p>
          <a:p>
            <a:r>
              <a:rPr lang="en-US" sz="2400" dirty="0">
                <a:latin typeface="Times New Roman" panose="02020603050405020304" pitchFamily="18" charset="0"/>
                <a:cs typeface="Times New Roman" panose="02020603050405020304" pitchFamily="18" charset="0"/>
              </a:rPr>
              <a:t>Long supplier lead times often force businesses to hold more inventory as a buffer, increasing storage costs and tying up capital.</a:t>
            </a:r>
          </a:p>
          <a:p>
            <a:pPr algn="just">
              <a:lnSpc>
                <a:spcPct val="150000"/>
              </a:lnSpc>
            </a:pPr>
            <a:endParaRPr lang="en-IN"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316187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DB9AF3-3B0E-49A0-D2D6-8096681800F7}"/>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90B9B24-7D4F-42F9-9D09-7172BCFC115C}"/>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A14E5467-4BDF-D2FE-85DE-07EAB1B4F58D}"/>
              </a:ext>
            </a:extLst>
          </p:cNvPr>
          <p:cNvSpPr>
            <a:spLocks noGrp="1"/>
          </p:cNvSpPr>
          <p:nvPr>
            <p:ph idx="1"/>
          </p:nvPr>
        </p:nvSpPr>
        <p:spPr>
          <a:xfrm>
            <a:off x="838200" y="1425677"/>
            <a:ext cx="10515600" cy="4751286"/>
          </a:xfrm>
        </p:spPr>
        <p:txBody>
          <a:bodyPr>
            <a:normAutofit/>
          </a:bodyPr>
          <a:lstStyle/>
          <a:p>
            <a:r>
              <a:rPr lang="en-US" sz="1400" b="1" dirty="0">
                <a:latin typeface="Times New Roman" panose="02020603050405020304" pitchFamily="18" charset="0"/>
                <a:cs typeface="Times New Roman" panose="02020603050405020304" pitchFamily="18" charset="0"/>
              </a:rPr>
              <a:t>E-SCM (Electronic Supply Chain Management) Provides “Real-Time” Benefits</a:t>
            </a:r>
          </a:p>
          <a:p>
            <a:r>
              <a:rPr lang="en-US" sz="1400" b="1" dirty="0">
                <a:latin typeface="Times New Roman" panose="02020603050405020304" pitchFamily="18" charset="0"/>
                <a:cs typeface="Times New Roman" panose="02020603050405020304" pitchFamily="18" charset="0"/>
              </a:rPr>
              <a:t>E-SCM</a:t>
            </a:r>
            <a:r>
              <a:rPr lang="en-US" sz="1400" dirty="0">
                <a:latin typeface="Times New Roman" panose="02020603050405020304" pitchFamily="18" charset="0"/>
                <a:cs typeface="Times New Roman" panose="02020603050405020304" pitchFamily="18" charset="0"/>
              </a:rPr>
              <a:t> means using internet and digital technologies to manage supply chain activities instantly. The term </a:t>
            </a:r>
            <a:r>
              <a:rPr lang="en-US" sz="1400" b="1" dirty="0">
                <a:latin typeface="Times New Roman" panose="02020603050405020304" pitchFamily="18" charset="0"/>
                <a:cs typeface="Times New Roman" panose="02020603050405020304" pitchFamily="18" charset="0"/>
              </a:rPr>
              <a:t>“real-time”</a:t>
            </a:r>
            <a:r>
              <a:rPr lang="en-US" sz="1400" dirty="0">
                <a:latin typeface="Times New Roman" panose="02020603050405020304" pitchFamily="18" charset="0"/>
                <a:cs typeface="Times New Roman" panose="02020603050405020304" pitchFamily="18" charset="0"/>
              </a:rPr>
              <a:t> means information is updated and available immediately, without delay.</a:t>
            </a:r>
          </a:p>
          <a:p>
            <a:r>
              <a:rPr lang="en-US" sz="1600" b="1" dirty="0">
                <a:latin typeface="Times New Roman" panose="02020603050405020304" pitchFamily="18" charset="0"/>
                <a:cs typeface="Times New Roman" panose="02020603050405020304" pitchFamily="18" charset="0"/>
              </a:rPr>
              <a:t>1. Real-Time Information Sharing</a:t>
            </a:r>
          </a:p>
          <a:p>
            <a:r>
              <a:rPr lang="en-US" sz="1600" dirty="0">
                <a:latin typeface="Times New Roman" panose="02020603050405020304" pitchFamily="18" charset="0"/>
                <a:cs typeface="Times New Roman" panose="02020603050405020304" pitchFamily="18" charset="0"/>
              </a:rPr>
              <a:t>All supply chain partners (suppliers, manufacturers, distributors) can access </a:t>
            </a:r>
            <a:r>
              <a:rPr lang="en-US" sz="1600" b="1" dirty="0">
                <a:latin typeface="Times New Roman" panose="02020603050405020304" pitchFamily="18" charset="0"/>
                <a:cs typeface="Times New Roman" panose="02020603050405020304" pitchFamily="18" charset="0"/>
              </a:rPr>
              <a:t>live data</a:t>
            </a:r>
            <a:r>
              <a:rPr lang="en-US" sz="1600" dirty="0">
                <a:latin typeface="Times New Roman" panose="02020603050405020304" pitchFamily="18" charset="0"/>
                <a:cs typeface="Times New Roman" panose="02020603050405020304" pitchFamily="18" charset="0"/>
              </a:rPr>
              <a:t>. </a:t>
            </a:r>
          </a:p>
          <a:p>
            <a:r>
              <a:rPr lang="en-US" sz="1600" dirty="0">
                <a:latin typeface="Times New Roman" panose="02020603050405020304" pitchFamily="18" charset="0"/>
                <a:cs typeface="Times New Roman" panose="02020603050405020304" pitchFamily="18" charset="0"/>
              </a:rPr>
              <a:t>Inventory levels, orders, and delivery status are updated instantly. </a:t>
            </a:r>
          </a:p>
          <a:p>
            <a:r>
              <a:rPr lang="en-US" sz="1600" dirty="0">
                <a:latin typeface="Times New Roman" panose="02020603050405020304" pitchFamily="18" charset="0"/>
                <a:cs typeface="Times New Roman" panose="02020603050405020304" pitchFamily="18" charset="0"/>
              </a:rPr>
              <a:t>Reduces communication delays and misunderstandings. </a:t>
            </a:r>
          </a:p>
          <a:p>
            <a:r>
              <a:rPr lang="en-US" sz="1600" dirty="0">
                <a:latin typeface="Times New Roman" panose="02020603050405020304" pitchFamily="18" charset="0"/>
                <a:cs typeface="Times New Roman" panose="02020603050405020304" pitchFamily="18" charset="0"/>
              </a:rPr>
              <a:t> Example: A retailer can immediately check stock availability in the warehouse</a:t>
            </a:r>
          </a:p>
          <a:p>
            <a:pPr algn="just"/>
            <a:r>
              <a:rPr lang="en-US" sz="1400" b="1" dirty="0">
                <a:latin typeface="Times New Roman" panose="02020603050405020304" pitchFamily="18" charset="0"/>
                <a:cs typeface="Times New Roman" panose="02020603050405020304" pitchFamily="18" charset="0"/>
              </a:rPr>
              <a:t>2. Better Inventory Management</a:t>
            </a:r>
          </a:p>
          <a:p>
            <a:pPr algn="just"/>
            <a:r>
              <a:rPr lang="en-US" sz="1400" dirty="0">
                <a:latin typeface="Times New Roman" panose="02020603050405020304" pitchFamily="18" charset="0"/>
                <a:cs typeface="Times New Roman" panose="02020603050405020304" pitchFamily="18" charset="0"/>
              </a:rPr>
              <a:t>Businesses can monitor stock levels continuously. </a:t>
            </a:r>
          </a:p>
          <a:p>
            <a:pPr algn="just"/>
            <a:r>
              <a:rPr lang="en-US" sz="1400" dirty="0">
                <a:latin typeface="Times New Roman" panose="02020603050405020304" pitchFamily="18" charset="0"/>
                <a:cs typeface="Times New Roman" panose="02020603050405020304" pitchFamily="18" charset="0"/>
              </a:rPr>
              <a:t>Avoids </a:t>
            </a:r>
            <a:r>
              <a:rPr lang="en-US" sz="1400" b="1" dirty="0">
                <a:latin typeface="Times New Roman" panose="02020603050405020304" pitchFamily="18" charset="0"/>
                <a:cs typeface="Times New Roman" panose="02020603050405020304" pitchFamily="18" charset="0"/>
              </a:rPr>
              <a:t>overstocking</a:t>
            </a:r>
            <a:r>
              <a:rPr lang="en-US" sz="1400" dirty="0">
                <a:latin typeface="Times New Roman" panose="02020603050405020304" pitchFamily="18" charset="0"/>
                <a:cs typeface="Times New Roman" panose="02020603050405020304" pitchFamily="18" charset="0"/>
              </a:rPr>
              <a:t> and </a:t>
            </a:r>
            <a:r>
              <a:rPr lang="en-US" sz="1400" b="1" dirty="0">
                <a:latin typeface="Times New Roman" panose="02020603050405020304" pitchFamily="18" charset="0"/>
                <a:cs typeface="Times New Roman" panose="02020603050405020304" pitchFamily="18" charset="0"/>
              </a:rPr>
              <a:t>stock shortages</a:t>
            </a:r>
            <a:r>
              <a:rPr lang="en-US" sz="1400" dirty="0">
                <a:latin typeface="Times New Roman" panose="02020603050405020304" pitchFamily="18" charset="0"/>
                <a:cs typeface="Times New Roman" panose="02020603050405020304" pitchFamily="18" charset="0"/>
              </a:rPr>
              <a:t>. </a:t>
            </a:r>
          </a:p>
          <a:p>
            <a:pPr algn="just"/>
            <a:r>
              <a:rPr lang="en-US" sz="1400" dirty="0">
                <a:latin typeface="Times New Roman" panose="02020603050405020304" pitchFamily="18" charset="0"/>
                <a:cs typeface="Times New Roman" panose="02020603050405020304" pitchFamily="18" charset="0"/>
              </a:rPr>
              <a:t>Enables </a:t>
            </a:r>
            <a:r>
              <a:rPr lang="en-US" sz="1400" b="1" dirty="0">
                <a:latin typeface="Times New Roman" panose="02020603050405020304" pitchFamily="18" charset="0"/>
                <a:cs typeface="Times New Roman" panose="02020603050405020304" pitchFamily="18" charset="0"/>
              </a:rPr>
              <a:t>Just-In-Time (JIT)</a:t>
            </a:r>
            <a:r>
              <a:rPr lang="en-US" sz="1400" dirty="0">
                <a:latin typeface="Times New Roman" panose="02020603050405020304" pitchFamily="18" charset="0"/>
                <a:cs typeface="Times New Roman" panose="02020603050405020304" pitchFamily="18" charset="0"/>
              </a:rPr>
              <a:t> inventory practices. </a:t>
            </a:r>
          </a:p>
          <a:p>
            <a:pPr algn="just"/>
            <a:r>
              <a:rPr lang="en-US" sz="1400" dirty="0">
                <a:latin typeface="Times New Roman" panose="02020603050405020304" pitchFamily="18" charset="0"/>
                <a:cs typeface="Times New Roman" panose="02020603050405020304" pitchFamily="18" charset="0"/>
              </a:rPr>
              <a:t> Result: Reduced storage cost and improved efficiency.</a:t>
            </a:r>
          </a:p>
          <a:p>
            <a:pPr algn="just">
              <a:lnSpc>
                <a:spcPct val="150000"/>
              </a:lnSpc>
            </a:pPr>
            <a:endParaRPr lang="en-IN"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252369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214A6A-72ED-A4E0-9402-6A4EBF60B0FE}"/>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5C66362-68E2-83A4-9F8C-4E6D75AA49A8}"/>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19A2D616-9789-B51C-AE16-22B3AA5B5DEF}"/>
              </a:ext>
            </a:extLst>
          </p:cNvPr>
          <p:cNvSpPr>
            <a:spLocks noGrp="1"/>
          </p:cNvSpPr>
          <p:nvPr>
            <p:ph idx="1"/>
          </p:nvPr>
        </p:nvSpPr>
        <p:spPr>
          <a:xfrm>
            <a:off x="838200" y="1425677"/>
            <a:ext cx="10515600" cy="4751286"/>
          </a:xfrm>
        </p:spPr>
        <p:txBody>
          <a:bodyPr>
            <a:normAutofit/>
          </a:bodyPr>
          <a:lstStyle/>
          <a:p>
            <a:pPr algn="just"/>
            <a:r>
              <a:rPr lang="en-US" sz="1600" b="1" dirty="0">
                <a:latin typeface="Times New Roman" panose="02020603050405020304" pitchFamily="18" charset="0"/>
                <a:cs typeface="Times New Roman" panose="02020603050405020304" pitchFamily="18" charset="0"/>
              </a:rPr>
              <a:t>3. Faster Decision Making</a:t>
            </a:r>
          </a:p>
          <a:p>
            <a:pPr algn="just"/>
            <a:r>
              <a:rPr lang="en-US" sz="1600" dirty="0">
                <a:latin typeface="Times New Roman" panose="02020603050405020304" pitchFamily="18" charset="0"/>
                <a:cs typeface="Times New Roman" panose="02020603050405020304" pitchFamily="18" charset="0"/>
              </a:rPr>
              <a:t>Managers get up-to-date data for quick decisions. </a:t>
            </a:r>
          </a:p>
          <a:p>
            <a:pPr algn="just"/>
            <a:r>
              <a:rPr lang="en-US" sz="1600" dirty="0">
                <a:latin typeface="Times New Roman" panose="02020603050405020304" pitchFamily="18" charset="0"/>
                <a:cs typeface="Times New Roman" panose="02020603050405020304" pitchFamily="18" charset="0"/>
              </a:rPr>
              <a:t>Helps in responding immediately to demand changes or supply issues. </a:t>
            </a:r>
          </a:p>
          <a:p>
            <a:pPr algn="just"/>
            <a:r>
              <a:rPr lang="en-US" sz="1600" dirty="0">
                <a:latin typeface="Times New Roman" panose="02020603050405020304" pitchFamily="18" charset="0"/>
                <a:cs typeface="Times New Roman" panose="02020603050405020304" pitchFamily="18" charset="0"/>
              </a:rPr>
              <a:t> Example: If demand suddenly increases, production can be adjusted instantly.</a:t>
            </a:r>
          </a:p>
          <a:p>
            <a:pPr algn="just"/>
            <a:r>
              <a:rPr lang="en-US" sz="1600" b="1" dirty="0">
                <a:latin typeface="Times New Roman" panose="02020603050405020304" pitchFamily="18" charset="0"/>
                <a:cs typeface="Times New Roman" panose="02020603050405020304" pitchFamily="18" charset="0"/>
              </a:rPr>
              <a:t>4. Improved Customer Service</a:t>
            </a:r>
          </a:p>
          <a:p>
            <a:pPr algn="just"/>
            <a:r>
              <a:rPr lang="en-US" sz="1600" dirty="0">
                <a:latin typeface="Times New Roman" panose="02020603050405020304" pitchFamily="18" charset="0"/>
                <a:cs typeface="Times New Roman" panose="02020603050405020304" pitchFamily="18" charset="0"/>
              </a:rPr>
              <a:t>Customers can track their orders in real time. </a:t>
            </a:r>
          </a:p>
          <a:p>
            <a:pPr algn="just"/>
            <a:r>
              <a:rPr lang="en-US" sz="1600" dirty="0">
                <a:latin typeface="Times New Roman" panose="02020603050405020304" pitchFamily="18" charset="0"/>
                <a:cs typeface="Times New Roman" panose="02020603050405020304" pitchFamily="18" charset="0"/>
              </a:rPr>
              <a:t>Accurate delivery times can be provided. </a:t>
            </a:r>
          </a:p>
          <a:p>
            <a:pPr algn="just"/>
            <a:r>
              <a:rPr lang="en-US" sz="1600" dirty="0">
                <a:latin typeface="Times New Roman" panose="02020603050405020304" pitchFamily="18" charset="0"/>
                <a:cs typeface="Times New Roman" panose="02020603050405020304" pitchFamily="18" charset="0"/>
              </a:rPr>
              <a:t>Faster response to customer queries. </a:t>
            </a:r>
          </a:p>
          <a:p>
            <a:pPr algn="just"/>
            <a:r>
              <a:rPr lang="en-US" sz="1600" dirty="0">
                <a:latin typeface="Times New Roman" panose="02020603050405020304" pitchFamily="18" charset="0"/>
                <a:cs typeface="Times New Roman" panose="02020603050405020304" pitchFamily="18" charset="0"/>
              </a:rPr>
              <a:t>Result: Higher customer satisfaction and trust</a:t>
            </a:r>
          </a:p>
          <a:p>
            <a:pPr algn="just"/>
            <a:r>
              <a:rPr lang="en-US" sz="1600" b="1" dirty="0">
                <a:latin typeface="Times New Roman" panose="02020603050405020304" pitchFamily="18" charset="0"/>
                <a:cs typeface="Times New Roman" panose="02020603050405020304" pitchFamily="18" charset="0"/>
              </a:rPr>
              <a:t>5. Efficient Order Processing</a:t>
            </a:r>
          </a:p>
          <a:p>
            <a:pPr algn="just"/>
            <a:r>
              <a:rPr lang="en-US" sz="1600" dirty="0">
                <a:latin typeface="Times New Roman" panose="02020603050405020304" pitchFamily="18" charset="0"/>
                <a:cs typeface="Times New Roman" panose="02020603050405020304" pitchFamily="18" charset="0"/>
              </a:rPr>
              <a:t>Orders are processed automatically and instantly. </a:t>
            </a:r>
          </a:p>
          <a:p>
            <a:pPr algn="just"/>
            <a:r>
              <a:rPr lang="en-US" sz="1600" dirty="0">
                <a:latin typeface="Times New Roman" panose="02020603050405020304" pitchFamily="18" charset="0"/>
                <a:cs typeface="Times New Roman" panose="02020603050405020304" pitchFamily="18" charset="0"/>
              </a:rPr>
              <a:t>Reduces manual errors and paperwork. </a:t>
            </a:r>
          </a:p>
          <a:p>
            <a:pPr algn="just"/>
            <a:r>
              <a:rPr lang="en-US" sz="1600" dirty="0">
                <a:latin typeface="Times New Roman" panose="02020603050405020304" pitchFamily="18" charset="0"/>
                <a:cs typeface="Times New Roman" panose="02020603050405020304" pitchFamily="18" charset="0"/>
              </a:rPr>
              <a:t> Example: Online orders are directly sent to the warehouse for dispatch.</a:t>
            </a:r>
          </a:p>
          <a:p>
            <a:pPr algn="just">
              <a:lnSpc>
                <a:spcPct val="150000"/>
              </a:lnSpc>
            </a:pPr>
            <a:endParaRPr lang="en-IN"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307682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333EAD-3924-675C-DFCF-277C21EEC24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F335088-F3D0-ECA0-C65B-AC3CC7092A2F}"/>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1AA1B36D-5533-EFC9-2374-CC91FD3B4D05}"/>
              </a:ext>
            </a:extLst>
          </p:cNvPr>
          <p:cNvSpPr>
            <a:spLocks noGrp="1"/>
          </p:cNvSpPr>
          <p:nvPr>
            <p:ph idx="1"/>
          </p:nvPr>
        </p:nvSpPr>
        <p:spPr>
          <a:xfrm>
            <a:off x="838200" y="1425677"/>
            <a:ext cx="10515600" cy="4751286"/>
          </a:xfrm>
        </p:spPr>
        <p:txBody>
          <a:bodyPr>
            <a:normAutofit/>
          </a:bodyPr>
          <a:lstStyle/>
          <a:p>
            <a:pPr algn="just">
              <a:lnSpc>
                <a:spcPct val="150000"/>
              </a:lnSpc>
            </a:pPr>
            <a:r>
              <a:rPr lang="en-IN" sz="1800" b="1" dirty="0">
                <a:latin typeface="Times New Roman" panose="02020603050405020304" pitchFamily="18" charset="0"/>
                <a:cs typeface="Times New Roman" panose="02020603050405020304" pitchFamily="18" charset="0"/>
              </a:rPr>
              <a:t>E-SCM-The Strategic Advantage</a:t>
            </a:r>
          </a:p>
          <a:p>
            <a:pPr algn="just"/>
            <a:r>
              <a:rPr lang="en-US" sz="1800" b="1" dirty="0">
                <a:latin typeface="Times New Roman" panose="02020603050405020304" pitchFamily="18" charset="0"/>
                <a:cs typeface="Times New Roman" panose="02020603050405020304" pitchFamily="18" charset="0"/>
              </a:rPr>
              <a:t>Electronic Supply Chain Management (E-SCM)</a:t>
            </a:r>
            <a:r>
              <a:rPr lang="en-US" sz="1800" dirty="0">
                <a:latin typeface="Times New Roman" panose="02020603050405020304" pitchFamily="18" charset="0"/>
                <a:cs typeface="Times New Roman" panose="02020603050405020304" pitchFamily="18" charset="0"/>
              </a:rPr>
              <a:t> is not just an operational tool—it provides a </a:t>
            </a:r>
            <a:r>
              <a:rPr lang="en-US" sz="1800" b="1" dirty="0">
                <a:latin typeface="Times New Roman" panose="02020603050405020304" pitchFamily="18" charset="0"/>
                <a:cs typeface="Times New Roman" panose="02020603050405020304" pitchFamily="18" charset="0"/>
              </a:rPr>
              <a:t>strategic advantage</a:t>
            </a:r>
            <a:r>
              <a:rPr lang="en-US" sz="1800" dirty="0">
                <a:latin typeface="Times New Roman" panose="02020603050405020304" pitchFamily="18" charset="0"/>
                <a:cs typeface="Times New Roman" panose="02020603050405020304" pitchFamily="18" charset="0"/>
              </a:rPr>
              <a:t> by helping organizations compete more effectively in the digital marketplace.</a:t>
            </a:r>
          </a:p>
          <a:p>
            <a:pPr algn="just"/>
            <a:r>
              <a:rPr lang="en-US" sz="1800" dirty="0">
                <a:latin typeface="Times New Roman" panose="02020603050405020304" pitchFamily="18" charset="0"/>
                <a:cs typeface="Times New Roman" panose="02020603050405020304" pitchFamily="18" charset="0"/>
              </a:rPr>
              <a:t> It integrates technology with supply chain activities to improve performance, responsiveness, and long-term success.</a:t>
            </a:r>
          </a:p>
          <a:p>
            <a:pPr algn="just"/>
            <a:r>
              <a:rPr lang="en-US" sz="1800" b="1" dirty="0">
                <a:latin typeface="Times New Roman" panose="02020603050405020304" pitchFamily="18" charset="0"/>
                <a:cs typeface="Times New Roman" panose="02020603050405020304" pitchFamily="18" charset="0"/>
              </a:rPr>
              <a:t>1. Competitive Advantage</a:t>
            </a:r>
          </a:p>
          <a:p>
            <a:pPr algn="just"/>
            <a:r>
              <a:rPr lang="en-US" sz="1800" dirty="0">
                <a:latin typeface="Times New Roman" panose="02020603050405020304" pitchFamily="18" charset="0"/>
                <a:cs typeface="Times New Roman" panose="02020603050405020304" pitchFamily="18" charset="0"/>
              </a:rPr>
              <a:t>Companies can respond faster to market changes. </a:t>
            </a:r>
          </a:p>
          <a:p>
            <a:pPr algn="just"/>
            <a:r>
              <a:rPr lang="en-US" sz="1800" dirty="0">
                <a:latin typeface="Times New Roman" panose="02020603050405020304" pitchFamily="18" charset="0"/>
                <a:cs typeface="Times New Roman" panose="02020603050405020304" pitchFamily="18" charset="0"/>
              </a:rPr>
              <a:t>Better service and lower costs attract more customers. </a:t>
            </a:r>
          </a:p>
          <a:p>
            <a:pPr algn="just"/>
            <a:r>
              <a:rPr lang="en-US" sz="1800" dirty="0">
                <a:latin typeface="Times New Roman" panose="02020603050405020304" pitchFamily="18" charset="0"/>
                <a:cs typeface="Times New Roman" panose="02020603050405020304" pitchFamily="18" charset="0"/>
              </a:rPr>
              <a:t>Example: Faster delivery compared to competitors.</a:t>
            </a:r>
          </a:p>
          <a:p>
            <a:pPr algn="just"/>
            <a:r>
              <a:rPr lang="en-US" sz="1800" b="1" dirty="0">
                <a:latin typeface="Times New Roman" panose="02020603050405020304" pitchFamily="18" charset="0"/>
                <a:cs typeface="Times New Roman" panose="02020603050405020304" pitchFamily="18" charset="0"/>
              </a:rPr>
              <a:t>2. Cost Reduction</a:t>
            </a:r>
          </a:p>
          <a:p>
            <a:pPr algn="just"/>
            <a:r>
              <a:rPr lang="en-US" sz="1800" dirty="0">
                <a:latin typeface="Times New Roman" panose="02020603050405020304" pitchFamily="18" charset="0"/>
                <a:cs typeface="Times New Roman" panose="02020603050405020304" pitchFamily="18" charset="0"/>
              </a:rPr>
              <a:t>Reduces operational, inventory, and transportation costs. </a:t>
            </a:r>
          </a:p>
          <a:p>
            <a:pPr algn="just"/>
            <a:r>
              <a:rPr lang="en-US" sz="1800" dirty="0">
                <a:latin typeface="Times New Roman" panose="02020603050405020304" pitchFamily="18" charset="0"/>
                <a:cs typeface="Times New Roman" panose="02020603050405020304" pitchFamily="18" charset="0"/>
              </a:rPr>
              <a:t>Eliminates unnecessary processes through automation. </a:t>
            </a:r>
          </a:p>
          <a:p>
            <a:pPr algn="just"/>
            <a:r>
              <a:rPr lang="en-US" sz="1800" dirty="0">
                <a:latin typeface="Times New Roman" panose="02020603050405020304" pitchFamily="18" charset="0"/>
                <a:cs typeface="Times New Roman" panose="02020603050405020304" pitchFamily="18" charset="0"/>
              </a:rPr>
              <a:t>Result: Higher profit margins.</a:t>
            </a:r>
          </a:p>
          <a:p>
            <a:pPr algn="just">
              <a:lnSpc>
                <a:spcPct val="150000"/>
              </a:lnSpc>
            </a:pPr>
            <a:endParaRPr lang="en-IN" sz="1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545429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3E5877-46C5-9E17-5151-A3A31BE4E11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C1CDD70-528E-03BC-2D38-DE63EBFDED17}"/>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D499F36D-3A00-72F2-A190-736C64AE0F4F}"/>
              </a:ext>
            </a:extLst>
          </p:cNvPr>
          <p:cNvSpPr>
            <a:spLocks noGrp="1"/>
          </p:cNvSpPr>
          <p:nvPr>
            <p:ph idx="1"/>
          </p:nvPr>
        </p:nvSpPr>
        <p:spPr>
          <a:xfrm>
            <a:off x="838200" y="1425677"/>
            <a:ext cx="10515600" cy="4751286"/>
          </a:xfrm>
        </p:spPr>
        <p:txBody>
          <a:bodyPr>
            <a:normAutofit/>
          </a:bodyPr>
          <a:lstStyle/>
          <a:p>
            <a:pPr algn="just"/>
            <a:r>
              <a:rPr lang="en-US" sz="1800" b="1" dirty="0">
                <a:latin typeface="Times New Roman" panose="02020603050405020304" pitchFamily="18" charset="0"/>
                <a:cs typeface="Times New Roman" panose="02020603050405020304" pitchFamily="18" charset="0"/>
              </a:rPr>
              <a:t>3. Improved Customer Satisfaction</a:t>
            </a:r>
          </a:p>
          <a:p>
            <a:pPr algn="just"/>
            <a:r>
              <a:rPr lang="en-US" sz="1800" dirty="0">
                <a:latin typeface="Times New Roman" panose="02020603050405020304" pitchFamily="18" charset="0"/>
                <a:cs typeface="Times New Roman" panose="02020603050405020304" pitchFamily="18" charset="0"/>
              </a:rPr>
              <a:t>Real-time order tracking and quick delivery. </a:t>
            </a:r>
          </a:p>
          <a:p>
            <a:pPr algn="just"/>
            <a:r>
              <a:rPr lang="en-US" sz="1800" dirty="0">
                <a:latin typeface="Times New Roman" panose="02020603050405020304" pitchFamily="18" charset="0"/>
                <a:cs typeface="Times New Roman" panose="02020603050405020304" pitchFamily="18" charset="0"/>
              </a:rPr>
              <a:t>Accurate information improves customer trust. </a:t>
            </a:r>
          </a:p>
          <a:p>
            <a:pPr algn="just"/>
            <a:r>
              <a:rPr lang="en-US" sz="1800" dirty="0">
                <a:latin typeface="Times New Roman" panose="02020603050405020304" pitchFamily="18" charset="0"/>
                <a:cs typeface="Times New Roman" panose="02020603050405020304" pitchFamily="18" charset="0"/>
              </a:rPr>
              <a:t>Result: Increased customer loyalty.</a:t>
            </a:r>
          </a:p>
          <a:p>
            <a:pPr algn="just"/>
            <a:r>
              <a:rPr lang="en-US" sz="1800" b="1" dirty="0">
                <a:latin typeface="Times New Roman" panose="02020603050405020304" pitchFamily="18" charset="0"/>
                <a:cs typeface="Times New Roman" panose="02020603050405020304" pitchFamily="18" charset="0"/>
              </a:rPr>
              <a:t>4. Global Market Reach</a:t>
            </a:r>
          </a:p>
          <a:p>
            <a:pPr algn="just"/>
            <a:r>
              <a:rPr lang="en-US" sz="1800" dirty="0">
                <a:latin typeface="Times New Roman" panose="02020603050405020304" pitchFamily="18" charset="0"/>
                <a:cs typeface="Times New Roman" panose="02020603050405020304" pitchFamily="18" charset="0"/>
              </a:rPr>
              <a:t>E-SCM enables businesses to operate globally. </a:t>
            </a:r>
          </a:p>
          <a:p>
            <a:pPr algn="just"/>
            <a:r>
              <a:rPr lang="en-US" sz="1800" dirty="0">
                <a:latin typeface="Times New Roman" panose="02020603050405020304" pitchFamily="18" charset="0"/>
                <a:cs typeface="Times New Roman" panose="02020603050405020304" pitchFamily="18" charset="0"/>
              </a:rPr>
              <a:t>Easy coordination with international suppliers and customers. </a:t>
            </a:r>
          </a:p>
          <a:p>
            <a:pPr algn="just"/>
            <a:r>
              <a:rPr lang="en-US" sz="1800" dirty="0">
                <a:latin typeface="Times New Roman" panose="02020603050405020304" pitchFamily="18" charset="0"/>
                <a:cs typeface="Times New Roman" panose="02020603050405020304" pitchFamily="18" charset="0"/>
              </a:rPr>
              <a:t>Example: A company can source materials from one country and sell in another.</a:t>
            </a:r>
          </a:p>
          <a:p>
            <a:pPr algn="just"/>
            <a:r>
              <a:rPr lang="en-US" sz="1800" b="1" dirty="0">
                <a:latin typeface="Times New Roman" panose="02020603050405020304" pitchFamily="18" charset="0"/>
                <a:cs typeface="Times New Roman" panose="02020603050405020304" pitchFamily="18" charset="0"/>
              </a:rPr>
              <a:t>5. Better Decision Making</a:t>
            </a:r>
          </a:p>
          <a:p>
            <a:pPr algn="just"/>
            <a:r>
              <a:rPr lang="en-US" sz="1800" dirty="0">
                <a:latin typeface="Times New Roman" panose="02020603050405020304" pitchFamily="18" charset="0"/>
                <a:cs typeface="Times New Roman" panose="02020603050405020304" pitchFamily="18" charset="0"/>
              </a:rPr>
              <a:t>Access to real-time data and analytics. </a:t>
            </a:r>
          </a:p>
          <a:p>
            <a:pPr algn="just"/>
            <a:r>
              <a:rPr lang="en-US" sz="1800" dirty="0">
                <a:latin typeface="Times New Roman" panose="02020603050405020304" pitchFamily="18" charset="0"/>
                <a:cs typeface="Times New Roman" panose="02020603050405020304" pitchFamily="18" charset="0"/>
              </a:rPr>
              <a:t>Helps in forecasting demand and planning production. </a:t>
            </a:r>
          </a:p>
          <a:p>
            <a:pPr algn="just"/>
            <a:r>
              <a:rPr lang="en-US" sz="1800" dirty="0">
                <a:latin typeface="Times New Roman" panose="02020603050405020304" pitchFamily="18" charset="0"/>
                <a:cs typeface="Times New Roman" panose="02020603050405020304" pitchFamily="18" charset="0"/>
              </a:rPr>
              <a:t> Result: Reduced risks and improved efficiency.</a:t>
            </a:r>
          </a:p>
          <a:p>
            <a:pPr algn="just">
              <a:lnSpc>
                <a:spcPct val="150000"/>
              </a:lnSpc>
            </a:pPr>
            <a:endParaRPr lang="en-IN"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42101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A424C4-DD0D-63B6-244E-C63EAABF88F4}"/>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7ACA36A5-91A8-142F-AEA4-13B0F59CE534}"/>
              </a:ext>
            </a:extLst>
          </p:cNvPr>
          <p:cNvSpPr>
            <a:spLocks noGrp="1"/>
          </p:cNvSpPr>
          <p:nvPr>
            <p:ph idx="1"/>
          </p:nvPr>
        </p:nvSpPr>
        <p:spPr>
          <a:xfrm>
            <a:off x="779206" y="1238866"/>
            <a:ext cx="10515600" cy="4935792"/>
          </a:xfrm>
        </p:spPr>
        <p:txBody>
          <a:bodyPr>
            <a:noAutofit/>
          </a:bodyPr>
          <a:lstStyle/>
          <a:p>
            <a:pPr algn="just">
              <a:lnSpc>
                <a:spcPct val="160000"/>
              </a:lnSpc>
            </a:pPr>
            <a:r>
              <a:rPr lang="en-US" sz="1800" b="1" dirty="0">
                <a:latin typeface="Times New Roman" panose="02020603050405020304" pitchFamily="18" charset="0"/>
                <a:cs typeface="Times New Roman" panose="02020603050405020304" pitchFamily="18" charset="0"/>
              </a:rPr>
              <a:t>Virtual Value Chain</a:t>
            </a:r>
          </a:p>
          <a:p>
            <a:pPr algn="just">
              <a:lnSpc>
                <a:spcPct val="160000"/>
              </a:lnSpc>
            </a:pPr>
            <a:r>
              <a:rPr lang="en-US" sz="1800" dirty="0">
                <a:latin typeface="Times New Roman" panose="02020603050405020304" pitchFamily="18" charset="0"/>
                <a:cs typeface="Times New Roman" panose="02020603050405020304" pitchFamily="18" charset="0"/>
              </a:rPr>
              <a:t>A physical value chain consist procurement of raw materials, operations, delivery, sales and marketing and service. Information technology has changed the way we look at the value chain. Information technology has introduced concept of virtual value chain.</a:t>
            </a:r>
          </a:p>
          <a:p>
            <a:pPr algn="just">
              <a:lnSpc>
                <a:spcPct val="160000"/>
              </a:lnSpc>
            </a:pPr>
            <a:r>
              <a:rPr lang="en-US" sz="1800" dirty="0">
                <a:latin typeface="Times New Roman" panose="02020603050405020304" pitchFamily="18" charset="0"/>
                <a:cs typeface="Times New Roman" panose="02020603050405020304" pitchFamily="18" charset="0"/>
              </a:rPr>
              <a:t>The components of a virtual value chain are as follows:</a:t>
            </a:r>
          </a:p>
          <a:p>
            <a:pPr algn="just">
              <a:lnSpc>
                <a:spcPct val="160000"/>
              </a:lnSpc>
            </a:pPr>
            <a:r>
              <a:rPr lang="en-US" sz="1800" b="1" dirty="0">
                <a:latin typeface="Times New Roman" panose="02020603050405020304" pitchFamily="18" charset="0"/>
                <a:cs typeface="Times New Roman" panose="02020603050405020304" pitchFamily="18" charset="0"/>
              </a:rPr>
              <a:t>Gather:</a:t>
            </a:r>
            <a:r>
              <a:rPr lang="en-US" sz="1800" dirty="0">
                <a:latin typeface="Times New Roman" panose="02020603050405020304" pitchFamily="18" charset="0"/>
                <a:cs typeface="Times New Roman" panose="02020603050405020304" pitchFamily="18" charset="0"/>
              </a:rPr>
              <a:t> Information age has helped digitization of information. The information is higher than ever before. The internet provides data and information about markets, economies, government policies, etc. Companies gather information relevant to them as a first stage in the virtual value chain.</a:t>
            </a:r>
          </a:p>
          <a:p>
            <a:pPr algn="just">
              <a:lnSpc>
                <a:spcPct val="160000"/>
              </a:lnSpc>
            </a:pPr>
            <a:r>
              <a:rPr lang="en-US" sz="1800" b="1" dirty="0">
                <a:latin typeface="Times New Roman" panose="02020603050405020304" pitchFamily="18" charset="0"/>
                <a:cs typeface="Times New Roman" panose="02020603050405020304" pitchFamily="18" charset="0"/>
              </a:rPr>
              <a:t>Organizing:</a:t>
            </a:r>
            <a:r>
              <a:rPr lang="en-US" sz="1800" dirty="0">
                <a:latin typeface="Times New Roman" panose="02020603050405020304" pitchFamily="18" charset="0"/>
                <a:cs typeface="Times New Roman" panose="02020603050405020304" pitchFamily="18" charset="0"/>
              </a:rPr>
              <a:t> Information gathered in the Second stage of the virtual value chain is in form of text, data tables, video, etc. The challenge in the second stage is to organize the gathered information in a way to retrieve easily for further analysis.</a:t>
            </a:r>
          </a:p>
          <a:p>
            <a:pPr algn="just">
              <a:lnSpc>
                <a:spcPct val="160000"/>
              </a:lnSpc>
            </a:pPr>
            <a:endParaRPr lang="en-US" sz="1800" dirty="0">
              <a:latin typeface="Times New Roman" panose="02020603050405020304" pitchFamily="18" charset="0"/>
              <a:cs typeface="Times New Roman" panose="02020603050405020304" pitchFamily="18" charset="0"/>
            </a:endParaRPr>
          </a:p>
          <a:p>
            <a:pPr marL="0" indent="0" algn="just">
              <a:lnSpc>
                <a:spcPct val="160000"/>
              </a:lnSpc>
              <a:buNone/>
            </a:pPr>
            <a:br>
              <a:rPr lang="en-US" sz="1800" dirty="0">
                <a:latin typeface="Times New Roman" panose="02020603050405020304" pitchFamily="18" charset="0"/>
                <a:cs typeface="Times New Roman" panose="02020603050405020304" pitchFamily="18" charset="0"/>
              </a:rPr>
            </a:br>
            <a:endParaRPr lang="en-IN" sz="1800" dirty="0">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415039AB-AEE2-D991-11A6-967E58190C8C}"/>
              </a:ext>
            </a:extLst>
          </p:cNvPr>
          <p:cNvPicPr>
            <a:picLocks noChangeAspect="1"/>
          </p:cNvPicPr>
          <p:nvPr/>
        </p:nvPicPr>
        <p:blipFill>
          <a:blip r:embed="rId2"/>
          <a:stretch>
            <a:fillRect/>
          </a:stretch>
        </p:blipFill>
        <p:spPr>
          <a:xfrm>
            <a:off x="0" y="0"/>
            <a:ext cx="12192000" cy="1012723"/>
          </a:xfrm>
          <a:prstGeom prst="rect">
            <a:avLst/>
          </a:prstGeom>
        </p:spPr>
      </p:pic>
    </p:spTree>
    <p:extLst>
      <p:ext uri="{BB962C8B-B14F-4D97-AF65-F5344CB8AC3E}">
        <p14:creationId xmlns:p14="http://schemas.microsoft.com/office/powerpoint/2010/main" val="33694916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E0E373-AE80-AD02-ADA1-C1BB1D0B656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58B7824-732F-527A-A76B-96CBB51877B2}"/>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6EDC4D5D-F0E9-D7B0-F51A-D00C513D66AD}"/>
              </a:ext>
            </a:extLst>
          </p:cNvPr>
          <p:cNvSpPr>
            <a:spLocks noGrp="1"/>
          </p:cNvSpPr>
          <p:nvPr>
            <p:ph idx="1"/>
          </p:nvPr>
        </p:nvSpPr>
        <p:spPr>
          <a:xfrm>
            <a:off x="838200" y="1425677"/>
            <a:ext cx="10515600" cy="4751286"/>
          </a:xfrm>
        </p:spPr>
        <p:txBody>
          <a:bodyPr>
            <a:normAutofit/>
          </a:bodyPr>
          <a:lstStyle/>
          <a:p>
            <a:r>
              <a:rPr lang="en-US" sz="1800" b="1" dirty="0"/>
              <a:t>E-Supply Chain Components (E-SCM Components)</a:t>
            </a:r>
          </a:p>
          <a:p>
            <a:r>
              <a:rPr lang="en-US" sz="1800" b="1" dirty="0"/>
              <a:t>E-Supply Chain</a:t>
            </a:r>
            <a:r>
              <a:rPr lang="en-US" sz="1800" dirty="0"/>
              <a:t> consists of all the digital elements and processes that manage the flow of goods, information, and money using internet technologies.</a:t>
            </a:r>
          </a:p>
          <a:p>
            <a:r>
              <a:rPr lang="en-US" sz="1800" b="1" dirty="0"/>
              <a:t>Major Components of E-Supply Chain</a:t>
            </a:r>
          </a:p>
          <a:p>
            <a:r>
              <a:rPr lang="en-US" sz="1800" b="1" dirty="0"/>
              <a:t>1. E-Procurement (Electronic Procurement)</a:t>
            </a:r>
          </a:p>
          <a:p>
            <a:pPr algn="just">
              <a:lnSpc>
                <a:spcPct val="150000"/>
              </a:lnSpc>
            </a:pPr>
            <a:r>
              <a:rPr lang="en-IN" sz="1800" b="1" dirty="0"/>
              <a:t>E-Production (Manufacturing)</a:t>
            </a:r>
          </a:p>
          <a:p>
            <a:pPr algn="just">
              <a:lnSpc>
                <a:spcPct val="150000"/>
              </a:lnSpc>
            </a:pPr>
            <a:r>
              <a:rPr lang="en-IN" sz="1800" b="1" dirty="0"/>
              <a:t>E-Inventory Management</a:t>
            </a:r>
          </a:p>
          <a:p>
            <a:pPr algn="just">
              <a:lnSpc>
                <a:spcPct val="150000"/>
              </a:lnSpc>
            </a:pPr>
            <a:r>
              <a:rPr lang="en-IN" sz="1800" b="1" dirty="0"/>
              <a:t>E-Logistics (Transportation &amp; Distribution)</a:t>
            </a:r>
          </a:p>
          <a:p>
            <a:pPr algn="just">
              <a:lnSpc>
                <a:spcPct val="150000"/>
              </a:lnSpc>
            </a:pPr>
            <a:r>
              <a:rPr lang="en-IN" sz="1800" b="1" dirty="0"/>
              <a:t>E-Order Processing</a:t>
            </a:r>
          </a:p>
          <a:p>
            <a:pPr algn="just">
              <a:lnSpc>
                <a:spcPct val="150000"/>
              </a:lnSpc>
            </a:pPr>
            <a:r>
              <a:rPr lang="en-IN" sz="1800" b="1" dirty="0"/>
              <a:t>E-Warehousing</a:t>
            </a:r>
            <a:endParaRPr lang="en-IN"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65269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06C759-24D7-96DF-B976-309CA32B812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1885BDE-56CF-CBDF-AEF5-5143389E1BC5}"/>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E5700DB9-5D30-A21C-5FC6-4FBC106BE271}"/>
              </a:ext>
            </a:extLst>
          </p:cNvPr>
          <p:cNvSpPr>
            <a:spLocks noGrp="1"/>
          </p:cNvSpPr>
          <p:nvPr>
            <p:ph idx="1"/>
          </p:nvPr>
        </p:nvSpPr>
        <p:spPr>
          <a:xfrm>
            <a:off x="838200" y="1425677"/>
            <a:ext cx="10515600" cy="4751286"/>
          </a:xfrm>
        </p:spPr>
        <p:txBody>
          <a:bodyPr>
            <a:normAutofit/>
          </a:bodyPr>
          <a:lstStyle/>
          <a:p>
            <a:r>
              <a:rPr lang="en-IN" sz="1800" b="1" dirty="0"/>
              <a:t>E-Information Flow</a:t>
            </a:r>
          </a:p>
          <a:p>
            <a:r>
              <a:rPr lang="en-IN" sz="1800" b="1" dirty="0"/>
              <a:t>E-Financial Flow</a:t>
            </a:r>
          </a:p>
          <a:p>
            <a:r>
              <a:rPr lang="en-IN" sz="1800" b="1" dirty="0"/>
              <a:t>Customer Relationship Management (CRM)</a:t>
            </a:r>
          </a:p>
          <a:p>
            <a:r>
              <a:rPr lang="en-IN" sz="1800" b="1" dirty="0"/>
              <a:t>Supplier Relationship Management (SRM)</a:t>
            </a:r>
            <a:endParaRPr lang="en-IN"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582648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162504-4BA1-E8CE-05B6-02B0EA8DD44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DCC90E6-42D3-F9E4-03EF-EA1DFC06455A}"/>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0AF69643-3A68-C046-D872-58CFF825FD46}"/>
              </a:ext>
            </a:extLst>
          </p:cNvPr>
          <p:cNvSpPr>
            <a:spLocks noGrp="1"/>
          </p:cNvSpPr>
          <p:nvPr>
            <p:ph idx="1"/>
          </p:nvPr>
        </p:nvSpPr>
        <p:spPr>
          <a:xfrm>
            <a:off x="838200" y="1425677"/>
            <a:ext cx="10515600" cy="4751286"/>
          </a:xfrm>
        </p:spPr>
        <p:txBody>
          <a:bodyPr>
            <a:normAutofit/>
          </a:bodyPr>
          <a:lstStyle/>
          <a:p>
            <a:pPr algn="just"/>
            <a:r>
              <a:rPr lang="en-US" sz="1800" b="1" dirty="0">
                <a:latin typeface="Times New Roman" panose="02020603050405020304" pitchFamily="18" charset="0"/>
                <a:cs typeface="Times New Roman" panose="02020603050405020304" pitchFamily="18" charset="0"/>
              </a:rPr>
              <a:t>E-Supply Chain Architecture</a:t>
            </a:r>
          </a:p>
          <a:p>
            <a:pPr algn="just"/>
            <a:r>
              <a:rPr lang="en-US" sz="1800" b="1" dirty="0">
                <a:latin typeface="Times New Roman" panose="02020603050405020304" pitchFamily="18" charset="0"/>
                <a:cs typeface="Times New Roman" panose="02020603050405020304" pitchFamily="18" charset="0"/>
              </a:rPr>
              <a:t>Introduction</a:t>
            </a:r>
          </a:p>
          <a:p>
            <a:pPr algn="just"/>
            <a:r>
              <a:rPr lang="en-US" sz="1800" dirty="0">
                <a:latin typeface="Times New Roman" panose="02020603050405020304" pitchFamily="18" charset="0"/>
                <a:cs typeface="Times New Roman" panose="02020603050405020304" pitchFamily="18" charset="0"/>
              </a:rPr>
              <a:t>An </a:t>
            </a:r>
            <a:r>
              <a:rPr lang="en-US" sz="1800" b="1" dirty="0">
                <a:latin typeface="Times New Roman" panose="02020603050405020304" pitchFamily="18" charset="0"/>
                <a:cs typeface="Times New Roman" panose="02020603050405020304" pitchFamily="18" charset="0"/>
              </a:rPr>
              <a:t>E-Supply Chain Architecture</a:t>
            </a:r>
            <a:r>
              <a:rPr lang="en-US" sz="1800" dirty="0">
                <a:latin typeface="Times New Roman" panose="02020603050405020304" pitchFamily="18" charset="0"/>
                <a:cs typeface="Times New Roman" panose="02020603050405020304" pitchFamily="18" charset="0"/>
              </a:rPr>
              <a:t> is the structure and design of an electronic supply chain system that connects suppliers, manufacturers, warehouses, distributors, retailers, and customers through the internet and digital technologies.</a:t>
            </a:r>
          </a:p>
          <a:p>
            <a:pPr algn="just"/>
            <a:r>
              <a:rPr lang="en-US" sz="1800" dirty="0">
                <a:latin typeface="Times New Roman" panose="02020603050405020304" pitchFamily="18" charset="0"/>
                <a:cs typeface="Times New Roman" panose="02020603050405020304" pitchFamily="18" charset="0"/>
              </a:rPr>
              <a:t>It helps organizations manage:</a:t>
            </a:r>
          </a:p>
          <a:p>
            <a:pPr algn="just"/>
            <a:r>
              <a:rPr lang="en-US" sz="1800" dirty="0">
                <a:latin typeface="Times New Roman" panose="02020603050405020304" pitchFamily="18" charset="0"/>
                <a:cs typeface="Times New Roman" panose="02020603050405020304" pitchFamily="18" charset="0"/>
              </a:rPr>
              <a:t>Purchasing </a:t>
            </a:r>
          </a:p>
          <a:p>
            <a:pPr algn="just"/>
            <a:r>
              <a:rPr lang="en-US" sz="1800" dirty="0">
                <a:latin typeface="Times New Roman" panose="02020603050405020304" pitchFamily="18" charset="0"/>
                <a:cs typeface="Times New Roman" panose="02020603050405020304" pitchFamily="18" charset="0"/>
              </a:rPr>
              <a:t>Production </a:t>
            </a:r>
          </a:p>
          <a:p>
            <a:pPr algn="just"/>
            <a:r>
              <a:rPr lang="en-US" sz="1800" dirty="0">
                <a:latin typeface="Times New Roman" panose="02020603050405020304" pitchFamily="18" charset="0"/>
                <a:cs typeface="Times New Roman" panose="02020603050405020304" pitchFamily="18" charset="0"/>
              </a:rPr>
              <a:t>Inventory </a:t>
            </a:r>
          </a:p>
          <a:p>
            <a:pPr algn="just"/>
            <a:r>
              <a:rPr lang="en-US" sz="1800" dirty="0">
                <a:latin typeface="Times New Roman" panose="02020603050405020304" pitchFamily="18" charset="0"/>
                <a:cs typeface="Times New Roman" panose="02020603050405020304" pitchFamily="18" charset="0"/>
              </a:rPr>
              <a:t>Transportation </a:t>
            </a:r>
          </a:p>
          <a:p>
            <a:pPr algn="just"/>
            <a:r>
              <a:rPr lang="en-US" sz="1800" dirty="0">
                <a:latin typeface="Times New Roman" panose="02020603050405020304" pitchFamily="18" charset="0"/>
                <a:cs typeface="Times New Roman" panose="02020603050405020304" pitchFamily="18" charset="0"/>
              </a:rPr>
              <a:t>Customer orders </a:t>
            </a:r>
          </a:p>
          <a:p>
            <a:pPr algn="just"/>
            <a:r>
              <a:rPr lang="en-US" sz="1800" dirty="0">
                <a:latin typeface="Times New Roman" panose="02020603050405020304" pitchFamily="18" charset="0"/>
                <a:cs typeface="Times New Roman" panose="02020603050405020304" pitchFamily="18" charset="0"/>
              </a:rPr>
              <a:t>Information sharing </a:t>
            </a:r>
          </a:p>
          <a:p>
            <a:pPr algn="just"/>
            <a:r>
              <a:rPr lang="en-US" sz="1800" dirty="0">
                <a:latin typeface="Times New Roman" panose="02020603050405020304" pitchFamily="18" charset="0"/>
                <a:cs typeface="Times New Roman" panose="02020603050405020304" pitchFamily="18" charset="0"/>
              </a:rPr>
              <a:t>in a fast and efficient electronic environment.</a:t>
            </a:r>
          </a:p>
          <a:p>
            <a:endParaRPr lang="en-IN"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222191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EA3B17-936E-BB6D-9B98-232B5204A42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0C7C39C-E293-FAA4-B0DC-809250E34AAE}"/>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6483F0F5-FF8F-1919-47B6-4D76339B13FB}"/>
              </a:ext>
            </a:extLst>
          </p:cNvPr>
          <p:cNvSpPr>
            <a:spLocks noGrp="1"/>
          </p:cNvSpPr>
          <p:nvPr>
            <p:ph idx="1"/>
          </p:nvPr>
        </p:nvSpPr>
        <p:spPr>
          <a:xfrm>
            <a:off x="838200" y="1425677"/>
            <a:ext cx="10515600" cy="4751286"/>
          </a:xfrm>
        </p:spPr>
        <p:txBody>
          <a:bodyPr>
            <a:normAutofit/>
          </a:bodyPr>
          <a:lstStyle/>
          <a:p>
            <a:r>
              <a:rPr lang="en-US" sz="1800" b="1" dirty="0"/>
              <a:t>Objectives of E-Supply Chain Architecture</a:t>
            </a:r>
          </a:p>
          <a:p>
            <a:r>
              <a:rPr lang="en-US" sz="1800" dirty="0"/>
              <a:t>Improve coordination among supply chain partners </a:t>
            </a:r>
          </a:p>
          <a:p>
            <a:r>
              <a:rPr lang="en-US" sz="1800" dirty="0"/>
              <a:t>Enable real-time information sharing </a:t>
            </a:r>
          </a:p>
          <a:p>
            <a:r>
              <a:rPr lang="en-US" sz="1800" dirty="0"/>
              <a:t>Reduce operational cost </a:t>
            </a:r>
          </a:p>
          <a:p>
            <a:r>
              <a:rPr lang="en-US" sz="1800" dirty="0"/>
              <a:t>Improve customer satisfaction </a:t>
            </a:r>
          </a:p>
          <a:p>
            <a:r>
              <a:rPr lang="en-US" sz="1800" dirty="0"/>
              <a:t>Increase speed and efficiency </a:t>
            </a:r>
          </a:p>
          <a:p>
            <a:r>
              <a:rPr lang="en-US" sz="1800" dirty="0"/>
              <a:t>Reduce inventory and delays </a:t>
            </a:r>
          </a:p>
          <a:p>
            <a:r>
              <a:rPr lang="en-US" sz="1800" dirty="0"/>
              <a:t>Support online business operations</a:t>
            </a:r>
          </a:p>
          <a:p>
            <a:endParaRPr lang="en-IN"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63337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21E193-2CA1-8E2A-6F89-0CF0CCE4F1A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F04E956-9806-100A-4776-DC250F8DC1D1}"/>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5CC83016-47F8-4175-E3B9-0CE86F079198}"/>
              </a:ext>
            </a:extLst>
          </p:cNvPr>
          <p:cNvSpPr>
            <a:spLocks noGrp="1"/>
          </p:cNvSpPr>
          <p:nvPr>
            <p:ph idx="1"/>
          </p:nvPr>
        </p:nvSpPr>
        <p:spPr>
          <a:xfrm>
            <a:off x="838200" y="1425677"/>
            <a:ext cx="10515600" cy="4751286"/>
          </a:xfrm>
        </p:spPr>
        <p:txBody>
          <a:bodyPr>
            <a:normAutofit fontScale="92500" lnSpcReduction="10000"/>
          </a:bodyPr>
          <a:lstStyle/>
          <a:p>
            <a:r>
              <a:rPr lang="en-US" sz="1800" b="1" dirty="0"/>
              <a:t>Components of E-Supply Chain Architecture</a:t>
            </a:r>
          </a:p>
          <a:p>
            <a:r>
              <a:rPr lang="en-US" sz="1800" b="1" dirty="0"/>
              <a:t>1. Customer Layer</a:t>
            </a:r>
          </a:p>
          <a:p>
            <a:r>
              <a:rPr lang="en-US" sz="1800" dirty="0"/>
              <a:t>This layer interacts directly with customers.</a:t>
            </a:r>
          </a:p>
          <a:p>
            <a:r>
              <a:rPr lang="en-US" sz="1800" b="1" dirty="0"/>
              <a:t>Functions</a:t>
            </a:r>
          </a:p>
          <a:p>
            <a:r>
              <a:rPr lang="en-US" sz="1800" dirty="0"/>
              <a:t>Online ordering </a:t>
            </a:r>
          </a:p>
          <a:p>
            <a:r>
              <a:rPr lang="en-US" sz="1800" dirty="0"/>
              <a:t>Product tracking </a:t>
            </a:r>
          </a:p>
          <a:p>
            <a:r>
              <a:rPr lang="en-US" sz="1800" dirty="0"/>
              <a:t>Customer support </a:t>
            </a:r>
          </a:p>
          <a:p>
            <a:r>
              <a:rPr lang="en-US" sz="1800" dirty="0"/>
              <a:t>Payment processing </a:t>
            </a:r>
          </a:p>
          <a:p>
            <a:r>
              <a:rPr lang="en-US" sz="1800" b="1" dirty="0"/>
              <a:t>Technologies Used</a:t>
            </a:r>
          </a:p>
          <a:p>
            <a:r>
              <a:rPr lang="en-US" sz="1800" dirty="0"/>
              <a:t>Websites </a:t>
            </a:r>
          </a:p>
          <a:p>
            <a:r>
              <a:rPr lang="en-US" sz="1800" dirty="0"/>
              <a:t>Mobile applications </a:t>
            </a:r>
          </a:p>
          <a:p>
            <a:r>
              <a:rPr lang="en-US" sz="1800" dirty="0"/>
              <a:t>E-commerce portals </a:t>
            </a:r>
          </a:p>
          <a:p>
            <a:r>
              <a:rPr lang="en-US" sz="1800" b="1" dirty="0"/>
              <a:t>Example</a:t>
            </a:r>
          </a:p>
          <a:p>
            <a:r>
              <a:rPr lang="en-US" sz="1800" dirty="0"/>
              <a:t>A customer places an order on an online shopping website.</a:t>
            </a:r>
          </a:p>
          <a:p>
            <a:endParaRPr lang="en-IN"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319866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5CDB3B-D2A1-54F5-57B9-74647F5237AE}"/>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ABC3E65-AADD-40A4-6A67-3F412B9FC609}"/>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F266F6EA-B65A-80FF-C95A-ECA9A4D0B812}"/>
              </a:ext>
            </a:extLst>
          </p:cNvPr>
          <p:cNvSpPr>
            <a:spLocks noGrp="1"/>
          </p:cNvSpPr>
          <p:nvPr>
            <p:ph idx="1"/>
          </p:nvPr>
        </p:nvSpPr>
        <p:spPr>
          <a:xfrm>
            <a:off x="838200" y="1425677"/>
            <a:ext cx="10515600" cy="4751286"/>
          </a:xfrm>
        </p:spPr>
        <p:txBody>
          <a:bodyPr>
            <a:normAutofit fontScale="92500" lnSpcReduction="10000"/>
          </a:bodyPr>
          <a:lstStyle/>
          <a:p>
            <a:r>
              <a:rPr lang="en-US" sz="1800" b="1" dirty="0"/>
              <a:t>2. Application Layer</a:t>
            </a:r>
          </a:p>
          <a:p>
            <a:r>
              <a:rPr lang="en-US" sz="1800" dirty="0"/>
              <a:t>This layer contains software applications that manage supply chain operations.</a:t>
            </a:r>
          </a:p>
          <a:p>
            <a:r>
              <a:rPr lang="en-US" sz="1800" b="1" dirty="0"/>
              <a:t>Main Applications</a:t>
            </a:r>
          </a:p>
          <a:p>
            <a:r>
              <a:rPr lang="en-US" sz="1800" b="1" dirty="0"/>
              <a:t>a) ERP (Enterprise Resource Planning)</a:t>
            </a:r>
          </a:p>
          <a:p>
            <a:r>
              <a:rPr lang="en-US" sz="1800" dirty="0"/>
              <a:t>Integrates business functions like:</a:t>
            </a:r>
          </a:p>
          <a:p>
            <a:r>
              <a:rPr lang="en-US" sz="1800" dirty="0"/>
              <a:t>Finance </a:t>
            </a:r>
          </a:p>
          <a:p>
            <a:r>
              <a:rPr lang="en-US" sz="1800" dirty="0"/>
              <a:t>Production </a:t>
            </a:r>
          </a:p>
          <a:p>
            <a:r>
              <a:rPr lang="en-US" sz="1800" dirty="0"/>
              <a:t>HR </a:t>
            </a:r>
          </a:p>
          <a:p>
            <a:r>
              <a:rPr lang="en-US" sz="1800" dirty="0"/>
              <a:t>Inventory </a:t>
            </a:r>
          </a:p>
          <a:p>
            <a:r>
              <a:rPr lang="en-US" sz="1800" b="1" dirty="0"/>
              <a:t>b) SCM (Supply Chain Management)</a:t>
            </a:r>
          </a:p>
          <a:p>
            <a:r>
              <a:rPr lang="en-US" sz="1800" dirty="0"/>
              <a:t>Manages:</a:t>
            </a:r>
          </a:p>
          <a:p>
            <a:r>
              <a:rPr lang="en-US" sz="1800" dirty="0"/>
              <a:t>Procurement </a:t>
            </a:r>
          </a:p>
          <a:p>
            <a:r>
              <a:rPr lang="en-US" sz="1800" dirty="0"/>
              <a:t>Logistics </a:t>
            </a:r>
          </a:p>
          <a:p>
            <a:r>
              <a:rPr lang="en-US" sz="1800" dirty="0"/>
              <a:t>Inventory control</a:t>
            </a:r>
          </a:p>
          <a:p>
            <a:endParaRPr lang="en-IN"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32721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310410-1962-AE4A-0BF3-020BC6916697}"/>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BDF23B0-95B2-805A-1C73-04006508CE1D}"/>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F360D2DC-2D9F-EF1B-92C3-AF8E32C40B0C}"/>
              </a:ext>
            </a:extLst>
          </p:cNvPr>
          <p:cNvSpPr>
            <a:spLocks noGrp="1"/>
          </p:cNvSpPr>
          <p:nvPr>
            <p:ph idx="1"/>
          </p:nvPr>
        </p:nvSpPr>
        <p:spPr>
          <a:xfrm>
            <a:off x="838200" y="1425677"/>
            <a:ext cx="10515600" cy="4751286"/>
          </a:xfrm>
        </p:spPr>
        <p:txBody>
          <a:bodyPr>
            <a:normAutofit/>
          </a:bodyPr>
          <a:lstStyle/>
          <a:p>
            <a:r>
              <a:rPr lang="en-US" sz="1800" b="1" dirty="0"/>
              <a:t>c) CRM (Customer Relationship Management)</a:t>
            </a:r>
          </a:p>
          <a:p>
            <a:r>
              <a:rPr lang="en-US" sz="1800" dirty="0"/>
              <a:t>Handles:</a:t>
            </a:r>
          </a:p>
          <a:p>
            <a:r>
              <a:rPr lang="en-US" sz="1800" dirty="0"/>
              <a:t>Customer interactions </a:t>
            </a:r>
          </a:p>
          <a:p>
            <a:r>
              <a:rPr lang="en-US" sz="1800" dirty="0"/>
              <a:t>Complaints </a:t>
            </a:r>
          </a:p>
          <a:p>
            <a:r>
              <a:rPr lang="en-US" sz="1800" dirty="0"/>
              <a:t>Marketing activities </a:t>
            </a:r>
          </a:p>
          <a:p>
            <a:r>
              <a:rPr lang="en-US" sz="1800" b="1" dirty="0"/>
              <a:t>d) WMS (Warehouse Management System)</a:t>
            </a:r>
          </a:p>
          <a:p>
            <a:r>
              <a:rPr lang="en-US" sz="1800" dirty="0"/>
              <a:t>Controls:</a:t>
            </a:r>
          </a:p>
          <a:p>
            <a:r>
              <a:rPr lang="en-US" sz="1800" dirty="0"/>
              <a:t>Storage </a:t>
            </a:r>
          </a:p>
          <a:p>
            <a:r>
              <a:rPr lang="en-US" sz="1800" dirty="0"/>
              <a:t>Stock movement </a:t>
            </a:r>
          </a:p>
          <a:p>
            <a:r>
              <a:rPr lang="en-US" sz="1800" dirty="0"/>
              <a:t>Dispatching</a:t>
            </a:r>
          </a:p>
          <a:p>
            <a:endParaRPr lang="en-IN"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0647930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030A9A-4DDE-86DB-3086-1452901E003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19AA62E-11ED-DD84-04AE-6C02B33ABBDD}"/>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4F4BACF6-1CC7-8F7E-BD47-AB7168127529}"/>
              </a:ext>
            </a:extLst>
          </p:cNvPr>
          <p:cNvSpPr>
            <a:spLocks noGrp="1"/>
          </p:cNvSpPr>
          <p:nvPr>
            <p:ph idx="1"/>
          </p:nvPr>
        </p:nvSpPr>
        <p:spPr>
          <a:xfrm>
            <a:off x="838200" y="1425677"/>
            <a:ext cx="10515600" cy="4751286"/>
          </a:xfrm>
        </p:spPr>
        <p:txBody>
          <a:bodyPr>
            <a:normAutofit lnSpcReduction="10000"/>
          </a:bodyPr>
          <a:lstStyle/>
          <a:p>
            <a:r>
              <a:rPr lang="en-IN" sz="1800" b="1" dirty="0"/>
              <a:t>3. Information Layer</a:t>
            </a:r>
          </a:p>
          <a:p>
            <a:r>
              <a:rPr lang="en-IN" sz="1800" dirty="0"/>
              <a:t>This layer manages data and information flow.</a:t>
            </a:r>
          </a:p>
          <a:p>
            <a:r>
              <a:rPr lang="en-IN" sz="1800" b="1" dirty="0"/>
              <a:t>Functions</a:t>
            </a:r>
          </a:p>
          <a:p>
            <a:r>
              <a:rPr lang="en-IN" sz="1800" dirty="0"/>
              <a:t>Data collection </a:t>
            </a:r>
          </a:p>
          <a:p>
            <a:r>
              <a:rPr lang="en-IN" sz="1800" dirty="0"/>
              <a:t>Data storage </a:t>
            </a:r>
          </a:p>
          <a:p>
            <a:r>
              <a:rPr lang="en-IN" sz="1800" dirty="0"/>
              <a:t>Data analysis </a:t>
            </a:r>
          </a:p>
          <a:p>
            <a:r>
              <a:rPr lang="en-IN" sz="1800" dirty="0"/>
              <a:t>Information sharing </a:t>
            </a:r>
          </a:p>
          <a:p>
            <a:r>
              <a:rPr lang="en-IN" sz="1800" b="1" dirty="0"/>
              <a:t>Technologies</a:t>
            </a:r>
          </a:p>
          <a:p>
            <a:r>
              <a:rPr lang="en-IN" sz="1800" dirty="0"/>
              <a:t>Databases </a:t>
            </a:r>
          </a:p>
          <a:p>
            <a:r>
              <a:rPr lang="en-IN" sz="1800" dirty="0"/>
              <a:t>Cloud storage </a:t>
            </a:r>
          </a:p>
          <a:p>
            <a:r>
              <a:rPr lang="en-IN" sz="1800" dirty="0"/>
              <a:t>Data warehouses </a:t>
            </a:r>
          </a:p>
          <a:p>
            <a:r>
              <a:rPr lang="en-IN" sz="1800" b="1" dirty="0"/>
              <a:t>Importance</a:t>
            </a:r>
          </a:p>
          <a:p>
            <a:r>
              <a:rPr lang="en-IN" sz="1800" dirty="0"/>
              <a:t>Provides accurate and real-time information for decision-making.</a:t>
            </a:r>
          </a:p>
          <a:p>
            <a:endParaRPr lang="en-IN"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148537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3B7A91-E857-CD7E-9591-7BD22B53D6E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26FED46-5FEE-5F03-10B4-A6DB80A8E9D0}"/>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A22CFC7A-7C83-1912-CD10-37DE30E16BB9}"/>
              </a:ext>
            </a:extLst>
          </p:cNvPr>
          <p:cNvSpPr>
            <a:spLocks noGrp="1"/>
          </p:cNvSpPr>
          <p:nvPr>
            <p:ph idx="1"/>
          </p:nvPr>
        </p:nvSpPr>
        <p:spPr>
          <a:xfrm>
            <a:off x="838200" y="1425677"/>
            <a:ext cx="10515600" cy="4751286"/>
          </a:xfrm>
        </p:spPr>
        <p:txBody>
          <a:bodyPr>
            <a:normAutofit/>
          </a:bodyPr>
          <a:lstStyle/>
          <a:p>
            <a:r>
              <a:rPr lang="en-IN" sz="1800" b="1" dirty="0"/>
              <a:t>4. Communication Network Layer</a:t>
            </a:r>
          </a:p>
          <a:p>
            <a:r>
              <a:rPr lang="en-IN" sz="1800" dirty="0"/>
              <a:t>This layer connects all participants electronically.</a:t>
            </a:r>
          </a:p>
          <a:p>
            <a:r>
              <a:rPr lang="en-IN" sz="1800" b="1" dirty="0"/>
              <a:t>Technologies Used</a:t>
            </a:r>
          </a:p>
          <a:p>
            <a:r>
              <a:rPr lang="en-IN" sz="1800" dirty="0"/>
              <a:t>Internet </a:t>
            </a:r>
          </a:p>
          <a:p>
            <a:r>
              <a:rPr lang="en-IN" sz="1800" dirty="0"/>
              <a:t>Intranet </a:t>
            </a:r>
          </a:p>
          <a:p>
            <a:r>
              <a:rPr lang="en-IN" sz="1800" dirty="0"/>
              <a:t>Extranet </a:t>
            </a:r>
          </a:p>
          <a:p>
            <a:r>
              <a:rPr lang="en-IN" sz="1800" dirty="0"/>
              <a:t>Electronic Data Interchange (EDI) </a:t>
            </a:r>
          </a:p>
          <a:p>
            <a:r>
              <a:rPr lang="en-IN" sz="1800" b="1" dirty="0"/>
              <a:t>Functions</a:t>
            </a:r>
          </a:p>
          <a:p>
            <a:r>
              <a:rPr lang="en-IN" sz="1800" dirty="0"/>
              <a:t>Fast communication </a:t>
            </a:r>
          </a:p>
          <a:p>
            <a:r>
              <a:rPr lang="en-IN" sz="1800" dirty="0"/>
              <a:t>Secure data transfer </a:t>
            </a:r>
          </a:p>
          <a:p>
            <a:r>
              <a:rPr lang="en-IN" sz="1800" dirty="0"/>
              <a:t>Supplier coordination</a:t>
            </a:r>
          </a:p>
          <a:p>
            <a:endParaRPr lang="en-IN"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904941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86D94B-223B-6387-387B-2DAC551740C9}"/>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23CC8C3-9516-DFE4-D368-1F317BF313D2}"/>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D909A407-548E-8E1F-FF68-DFB205DE52D6}"/>
              </a:ext>
            </a:extLst>
          </p:cNvPr>
          <p:cNvSpPr>
            <a:spLocks noGrp="1"/>
          </p:cNvSpPr>
          <p:nvPr>
            <p:ph idx="1"/>
          </p:nvPr>
        </p:nvSpPr>
        <p:spPr>
          <a:xfrm>
            <a:off x="838200" y="1425677"/>
            <a:ext cx="10515600" cy="4751286"/>
          </a:xfrm>
        </p:spPr>
        <p:txBody>
          <a:bodyPr>
            <a:normAutofit/>
          </a:bodyPr>
          <a:lstStyle/>
          <a:p>
            <a:r>
              <a:rPr lang="en-US" sz="1800" b="1" dirty="0"/>
              <a:t>5. Supplier Layer</a:t>
            </a:r>
          </a:p>
          <a:p>
            <a:r>
              <a:rPr lang="en-US" sz="1800" dirty="0"/>
              <a:t>Includes suppliers and vendors who provide raw materials or products.</a:t>
            </a:r>
          </a:p>
          <a:p>
            <a:r>
              <a:rPr lang="en-US" sz="1800" b="1" dirty="0"/>
              <a:t>Functions</a:t>
            </a:r>
          </a:p>
          <a:p>
            <a:r>
              <a:rPr lang="en-US" sz="1800" dirty="0"/>
              <a:t>Supply raw materials </a:t>
            </a:r>
          </a:p>
          <a:p>
            <a:r>
              <a:rPr lang="en-US" sz="1800" dirty="0"/>
              <a:t>Receive purchase orders electronically </a:t>
            </a:r>
          </a:p>
          <a:p>
            <a:r>
              <a:rPr lang="en-US" sz="1800" dirty="0"/>
              <a:t>Update stock availability </a:t>
            </a:r>
          </a:p>
          <a:p>
            <a:r>
              <a:rPr lang="en-US" sz="1800" b="1" dirty="0"/>
              <a:t>Benefits</a:t>
            </a:r>
          </a:p>
          <a:p>
            <a:r>
              <a:rPr lang="en-US" sz="1800" dirty="0"/>
              <a:t>Faster procurement </a:t>
            </a:r>
          </a:p>
          <a:p>
            <a:r>
              <a:rPr lang="en-US" sz="1800" dirty="0"/>
              <a:t>Better supplier coordination</a:t>
            </a:r>
          </a:p>
          <a:p>
            <a:endParaRPr lang="en-IN"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354924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12C80A-00C8-718A-E12A-57548C297D4F}"/>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F7A178FD-5F8B-0C9C-BD5D-B08D8D967756}"/>
              </a:ext>
            </a:extLst>
          </p:cNvPr>
          <p:cNvSpPr>
            <a:spLocks noGrp="1"/>
          </p:cNvSpPr>
          <p:nvPr>
            <p:ph idx="1"/>
          </p:nvPr>
        </p:nvSpPr>
        <p:spPr>
          <a:xfrm>
            <a:off x="779206" y="1238866"/>
            <a:ext cx="10515600" cy="4935792"/>
          </a:xfrm>
        </p:spPr>
        <p:txBody>
          <a:bodyPr>
            <a:normAutofit/>
          </a:bodyPr>
          <a:lstStyle/>
          <a:p>
            <a:pPr algn="just">
              <a:lnSpc>
                <a:spcPct val="160000"/>
              </a:lnSpc>
            </a:pPr>
            <a:r>
              <a:rPr lang="en-US" sz="1800" b="1" dirty="0">
                <a:latin typeface="Times New Roman" panose="02020603050405020304" pitchFamily="18" charset="0"/>
                <a:cs typeface="Times New Roman" panose="02020603050405020304" pitchFamily="18" charset="0"/>
              </a:rPr>
              <a:t>Selection:</a:t>
            </a:r>
            <a:r>
              <a:rPr lang="en-US" sz="1800" dirty="0">
                <a:latin typeface="Times New Roman" panose="02020603050405020304" pitchFamily="18" charset="0"/>
                <a:cs typeface="Times New Roman" panose="02020603050405020304" pitchFamily="18" charset="0"/>
              </a:rPr>
              <a:t> In the third stage of virtual value chain, organizations analyze captured information to add value to customers. Organizations develop better ways of dealing with customers, product delivery, etc. using information.</a:t>
            </a:r>
          </a:p>
          <a:p>
            <a:pPr algn="just">
              <a:lnSpc>
                <a:spcPct val="160000"/>
              </a:lnSpc>
            </a:pPr>
            <a:r>
              <a:rPr lang="en-US" sz="1800" b="1" dirty="0">
                <a:latin typeface="Times New Roman" panose="02020603050405020304" pitchFamily="18" charset="0"/>
                <a:cs typeface="Times New Roman" panose="02020603050405020304" pitchFamily="18" charset="0"/>
              </a:rPr>
              <a:t>Synthesization:</a:t>
            </a:r>
            <a:r>
              <a:rPr lang="en-US" sz="1800" dirty="0">
                <a:latin typeface="Times New Roman" panose="02020603050405020304" pitchFamily="18" charset="0"/>
                <a:cs typeface="Times New Roman" panose="02020603050405020304" pitchFamily="18" charset="0"/>
              </a:rPr>
              <a:t> In the fourth stage of virtual value chain, organizations synthesize the available data. The data reaches the end user in the desired format.</a:t>
            </a:r>
          </a:p>
          <a:p>
            <a:pPr algn="just">
              <a:lnSpc>
                <a:spcPct val="160000"/>
              </a:lnSpc>
            </a:pPr>
            <a:r>
              <a:rPr lang="en-US" sz="1800" b="1" dirty="0">
                <a:latin typeface="Times New Roman" panose="02020603050405020304" pitchFamily="18" charset="0"/>
                <a:cs typeface="Times New Roman" panose="02020603050405020304" pitchFamily="18" charset="0"/>
              </a:rPr>
              <a:t>Distribution:</a:t>
            </a:r>
            <a:r>
              <a:rPr lang="en-US" sz="1800" dirty="0">
                <a:latin typeface="Times New Roman" panose="02020603050405020304" pitchFamily="18" charset="0"/>
                <a:cs typeface="Times New Roman" panose="02020603050405020304" pitchFamily="18" charset="0"/>
              </a:rPr>
              <a:t> The last stage of the virtual value chain is delivery of information to the end user. In a physical value chain, products are delivered to customers, in the virtual value chain this is replaced by a digital product. For example, digital movie streaming of movies compared to mail delivery of DVD. </a:t>
            </a:r>
          </a:p>
          <a:p>
            <a:pPr algn="just">
              <a:lnSpc>
                <a:spcPct val="160000"/>
              </a:lnSpc>
            </a:pPr>
            <a:endParaRPr lang="en-IN" sz="1800" dirty="0">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59C0509B-1D62-5F36-727B-DD79CDDCEA02}"/>
              </a:ext>
            </a:extLst>
          </p:cNvPr>
          <p:cNvPicPr>
            <a:picLocks noChangeAspect="1"/>
          </p:cNvPicPr>
          <p:nvPr/>
        </p:nvPicPr>
        <p:blipFill>
          <a:blip r:embed="rId2"/>
          <a:stretch>
            <a:fillRect/>
          </a:stretch>
        </p:blipFill>
        <p:spPr>
          <a:xfrm>
            <a:off x="0" y="0"/>
            <a:ext cx="12192000" cy="1012723"/>
          </a:xfrm>
          <a:prstGeom prst="rect">
            <a:avLst/>
          </a:prstGeom>
        </p:spPr>
      </p:pic>
    </p:spTree>
    <p:extLst>
      <p:ext uri="{BB962C8B-B14F-4D97-AF65-F5344CB8AC3E}">
        <p14:creationId xmlns:p14="http://schemas.microsoft.com/office/powerpoint/2010/main" val="6125064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45F5F8-64C5-24A2-98E6-D688F604FFDE}"/>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90D54101-3A1A-06B7-5242-FC10B3FA3C6F}"/>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5A7AFBD0-9F40-2738-F750-398EE72372EA}"/>
              </a:ext>
            </a:extLst>
          </p:cNvPr>
          <p:cNvSpPr>
            <a:spLocks noGrp="1"/>
          </p:cNvSpPr>
          <p:nvPr>
            <p:ph idx="1"/>
          </p:nvPr>
        </p:nvSpPr>
        <p:spPr>
          <a:xfrm>
            <a:off x="838200" y="1425677"/>
            <a:ext cx="10515600" cy="4751286"/>
          </a:xfrm>
        </p:spPr>
        <p:txBody>
          <a:bodyPr>
            <a:normAutofit/>
          </a:bodyPr>
          <a:lstStyle/>
          <a:p>
            <a:r>
              <a:rPr lang="en-US" sz="1800" b="1" dirty="0"/>
              <a:t>6. Manufacturing Layer</a:t>
            </a:r>
          </a:p>
          <a:p>
            <a:r>
              <a:rPr lang="en-US" sz="1800" dirty="0"/>
              <a:t>This layer handles production activities.</a:t>
            </a:r>
          </a:p>
          <a:p>
            <a:r>
              <a:rPr lang="en-US" sz="1800" b="1" dirty="0"/>
              <a:t>Functions</a:t>
            </a:r>
          </a:p>
          <a:p>
            <a:r>
              <a:rPr lang="en-US" sz="1800" dirty="0"/>
              <a:t>Production planning </a:t>
            </a:r>
          </a:p>
          <a:p>
            <a:r>
              <a:rPr lang="en-US" sz="1800" dirty="0"/>
              <a:t>Scheduling </a:t>
            </a:r>
          </a:p>
          <a:p>
            <a:r>
              <a:rPr lang="en-US" sz="1800" dirty="0"/>
              <a:t>Quality control </a:t>
            </a:r>
          </a:p>
          <a:p>
            <a:r>
              <a:rPr lang="en-US" sz="1800" dirty="0"/>
              <a:t>Packaging </a:t>
            </a:r>
          </a:p>
          <a:p>
            <a:r>
              <a:rPr lang="en-US" sz="1800" b="1" dirty="0"/>
              <a:t>Importance</a:t>
            </a:r>
          </a:p>
          <a:p>
            <a:r>
              <a:rPr lang="en-US" sz="1800" dirty="0"/>
              <a:t>Ensures products are manufactured according to customer demand.</a:t>
            </a:r>
          </a:p>
          <a:p>
            <a:endParaRPr lang="en-IN"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929724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38C1C0-29A8-D4A0-FB47-6B418139C8A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A16F2A6-99EE-3174-DAE5-891249C855A1}"/>
              </a:ext>
            </a:extLst>
          </p:cNvPr>
          <p:cNvPicPr>
            <a:picLocks noChangeAspect="1"/>
          </p:cNvPicPr>
          <p:nvPr/>
        </p:nvPicPr>
        <p:blipFill>
          <a:blip r:embed="rId2"/>
          <a:stretch>
            <a:fillRect/>
          </a:stretch>
        </p:blipFill>
        <p:spPr>
          <a:xfrm>
            <a:off x="0" y="0"/>
            <a:ext cx="12192000" cy="1012723"/>
          </a:xfrm>
          <a:prstGeom prst="rect">
            <a:avLst/>
          </a:prstGeom>
        </p:spPr>
      </p:pic>
      <p:sp>
        <p:nvSpPr>
          <p:cNvPr id="11" name="Content Placeholder 10">
            <a:extLst>
              <a:ext uri="{FF2B5EF4-FFF2-40B4-BE49-F238E27FC236}">
                <a16:creationId xmlns:a16="http://schemas.microsoft.com/office/drawing/2014/main" id="{85FBD11C-3672-2DDA-A319-5703DAB0363B}"/>
              </a:ext>
            </a:extLst>
          </p:cNvPr>
          <p:cNvSpPr>
            <a:spLocks noGrp="1"/>
          </p:cNvSpPr>
          <p:nvPr>
            <p:ph idx="1"/>
          </p:nvPr>
        </p:nvSpPr>
        <p:spPr>
          <a:xfrm>
            <a:off x="838200" y="1425677"/>
            <a:ext cx="10515600" cy="4751286"/>
          </a:xfrm>
        </p:spPr>
        <p:txBody>
          <a:bodyPr>
            <a:normAutofit/>
          </a:bodyPr>
          <a:lstStyle/>
          <a:p>
            <a:r>
              <a:rPr lang="en-US" sz="1800" b="1" dirty="0"/>
              <a:t>7. Distribution and Logistics Layer</a:t>
            </a:r>
          </a:p>
          <a:p>
            <a:r>
              <a:rPr lang="en-US" sz="1800" dirty="0"/>
              <a:t>Responsible for movement of goods.</a:t>
            </a:r>
          </a:p>
          <a:p>
            <a:r>
              <a:rPr lang="en-US" sz="1800" b="1" dirty="0"/>
              <a:t>Functions</a:t>
            </a:r>
          </a:p>
          <a:p>
            <a:r>
              <a:rPr lang="en-US" sz="1800" dirty="0"/>
              <a:t>Transportation </a:t>
            </a:r>
          </a:p>
          <a:p>
            <a:r>
              <a:rPr lang="en-US" sz="1800" dirty="0"/>
              <a:t>Delivery tracking </a:t>
            </a:r>
          </a:p>
          <a:p>
            <a:r>
              <a:rPr lang="en-US" sz="1800" dirty="0"/>
              <a:t>Warehouse operations </a:t>
            </a:r>
          </a:p>
          <a:p>
            <a:r>
              <a:rPr lang="en-US" sz="1800" dirty="0"/>
              <a:t>Distribution management </a:t>
            </a:r>
          </a:p>
          <a:p>
            <a:r>
              <a:rPr lang="en-US" sz="1800" b="1" dirty="0"/>
              <a:t>Technologies</a:t>
            </a:r>
          </a:p>
          <a:p>
            <a:r>
              <a:rPr lang="en-US" sz="1800" dirty="0"/>
              <a:t>GPS tracking </a:t>
            </a:r>
          </a:p>
          <a:p>
            <a:r>
              <a:rPr lang="en-US" sz="1800" dirty="0"/>
              <a:t>RFID </a:t>
            </a:r>
          </a:p>
          <a:p>
            <a:r>
              <a:rPr lang="en-US" sz="1800" dirty="0"/>
              <a:t>Logistics software</a:t>
            </a:r>
          </a:p>
          <a:p>
            <a:endParaRPr lang="en-IN"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310541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53E1D-5342-656D-BC70-34052D203D5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298ED32-8C26-9ECF-1595-832CF700703D}"/>
              </a:ext>
            </a:extLst>
          </p:cNvPr>
          <p:cNvPicPr>
            <a:picLocks noChangeAspect="1"/>
          </p:cNvPicPr>
          <p:nvPr/>
        </p:nvPicPr>
        <p:blipFill>
          <a:blip r:embed="rId2"/>
          <a:stretch>
            <a:fillRect/>
          </a:stretch>
        </p:blipFill>
        <p:spPr>
          <a:xfrm>
            <a:off x="0" y="0"/>
            <a:ext cx="12192000" cy="1012723"/>
          </a:xfrm>
          <a:prstGeom prst="rect">
            <a:avLst/>
          </a:prstGeom>
        </p:spPr>
      </p:pic>
      <p:pic>
        <p:nvPicPr>
          <p:cNvPr id="3" name="Content Placeholder 2">
            <a:extLst>
              <a:ext uri="{FF2B5EF4-FFF2-40B4-BE49-F238E27FC236}">
                <a16:creationId xmlns:a16="http://schemas.microsoft.com/office/drawing/2014/main" id="{2232248B-5DAC-14BF-7379-88DEFE3A0E67}"/>
              </a:ext>
            </a:extLst>
          </p:cNvPr>
          <p:cNvPicPr>
            <a:picLocks noGrp="1" noChangeAspect="1"/>
          </p:cNvPicPr>
          <p:nvPr>
            <p:ph idx="1"/>
          </p:nvPr>
        </p:nvPicPr>
        <p:blipFill>
          <a:blip r:embed="rId3"/>
          <a:stretch>
            <a:fillRect/>
          </a:stretch>
        </p:blipFill>
        <p:spPr>
          <a:xfrm>
            <a:off x="1787903" y="1425575"/>
            <a:ext cx="8616194" cy="4751388"/>
          </a:xfrm>
          <a:prstGeom prst="rect">
            <a:avLst/>
          </a:prstGeom>
        </p:spPr>
      </p:pic>
    </p:spTree>
    <p:extLst>
      <p:ext uri="{BB962C8B-B14F-4D97-AF65-F5344CB8AC3E}">
        <p14:creationId xmlns:p14="http://schemas.microsoft.com/office/powerpoint/2010/main" val="80061042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965B16-A1CA-F6DF-4007-657215B1F04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1CF6153-05AC-0680-1A21-0E2ED1A8371B}"/>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20E14F32-D943-CCCD-3F3E-AE5F5D817083}"/>
              </a:ext>
            </a:extLst>
          </p:cNvPr>
          <p:cNvSpPr>
            <a:spLocks noGrp="1"/>
          </p:cNvSpPr>
          <p:nvPr>
            <p:ph idx="1"/>
          </p:nvPr>
        </p:nvSpPr>
        <p:spPr>
          <a:xfrm>
            <a:off x="838200" y="1130710"/>
            <a:ext cx="10515600" cy="5046253"/>
          </a:xfrm>
        </p:spPr>
        <p:txBody>
          <a:bodyPr>
            <a:normAutofit fontScale="77500" lnSpcReduction="20000"/>
          </a:bodyPr>
          <a:lstStyle/>
          <a:p>
            <a:pPr algn="just"/>
            <a:r>
              <a:rPr lang="en-US" sz="2400" b="1" dirty="0">
                <a:latin typeface="Times New Roman" panose="02020603050405020304" pitchFamily="18" charset="0"/>
                <a:cs typeface="Times New Roman" panose="02020603050405020304" pitchFamily="18" charset="0"/>
              </a:rPr>
              <a:t>What is Mobile Commerce?</a:t>
            </a:r>
          </a:p>
          <a:p>
            <a:pPr algn="just">
              <a:lnSpc>
                <a:spcPct val="160000"/>
              </a:lnSpc>
            </a:pPr>
            <a:r>
              <a:rPr lang="en-US" sz="2300" dirty="0">
                <a:latin typeface="Times New Roman" panose="02020603050405020304" pitchFamily="18" charset="0"/>
                <a:cs typeface="Times New Roman" panose="02020603050405020304" pitchFamily="18" charset="0"/>
              </a:rPr>
              <a:t>Mobile commerce, also known as m-commerce or </a:t>
            </a:r>
            <a:r>
              <a:rPr lang="en-US" sz="2300" dirty="0" err="1">
                <a:latin typeface="Times New Roman" panose="02020603050405020304" pitchFamily="18" charset="0"/>
                <a:cs typeface="Times New Roman" panose="02020603050405020304" pitchFamily="18" charset="0"/>
              </a:rPr>
              <a:t>mCommerce</a:t>
            </a:r>
            <a:r>
              <a:rPr lang="en-US" sz="2300" dirty="0">
                <a:latin typeface="Times New Roman" panose="02020603050405020304" pitchFamily="18" charset="0"/>
                <a:cs typeface="Times New Roman" panose="02020603050405020304" pitchFamily="18" charset="0"/>
              </a:rPr>
              <a:t> or wireless eCommerce, is any transaction involving the transfer of ownership or rights to use goods and services, which is initiated/facilitated/completed by the use of mobile/handheld device and wireless technology.</a:t>
            </a:r>
          </a:p>
          <a:p>
            <a:pPr algn="just">
              <a:lnSpc>
                <a:spcPct val="160000"/>
              </a:lnSpc>
            </a:pPr>
            <a:r>
              <a:rPr lang="en-US" sz="2300" dirty="0">
                <a:latin typeface="Times New Roman" panose="02020603050405020304" pitchFamily="18" charset="0"/>
                <a:cs typeface="Times New Roman" panose="02020603050405020304" pitchFamily="18" charset="0"/>
              </a:rPr>
              <a:t>In simple terms, m-commerce involves the delivery of electronic commerce capabilities through smartphones and other mobile devices.</a:t>
            </a:r>
          </a:p>
          <a:p>
            <a:pPr algn="just">
              <a:lnSpc>
                <a:spcPct val="160000"/>
              </a:lnSpc>
            </a:pPr>
            <a:r>
              <a:rPr lang="en-US" sz="2600" b="1" dirty="0">
                <a:latin typeface="Times New Roman" panose="02020603050405020304" pitchFamily="18" charset="0"/>
                <a:cs typeface="Times New Roman" panose="02020603050405020304" pitchFamily="18" charset="0"/>
              </a:rPr>
              <a:t>History Of Mobile Commerce</a:t>
            </a:r>
          </a:p>
          <a:p>
            <a:pPr algn="just">
              <a:lnSpc>
                <a:spcPct val="160000"/>
              </a:lnSpc>
            </a:pPr>
            <a:r>
              <a:rPr lang="en-US" sz="2600" dirty="0">
                <a:latin typeface="Times New Roman" panose="02020603050405020304" pitchFamily="18" charset="0"/>
                <a:cs typeface="Times New Roman" panose="02020603050405020304" pitchFamily="18" charset="0"/>
              </a:rPr>
              <a:t>The phrase mobile commerce was first coined in 1997 by Kevin Duffey at the launch of the Global Mobile Commerce Forum. The concept was brought to life in the same year by Coca-Cola which installed two mobile-phone enabled vending machines in Helsinki which accepted payment via SMS text messages.</a:t>
            </a:r>
          </a:p>
          <a:p>
            <a:endParaRPr lang="en-IN" sz="2400" dirty="0"/>
          </a:p>
        </p:txBody>
      </p:sp>
    </p:spTree>
    <p:extLst>
      <p:ext uri="{BB962C8B-B14F-4D97-AF65-F5344CB8AC3E}">
        <p14:creationId xmlns:p14="http://schemas.microsoft.com/office/powerpoint/2010/main" val="3040689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A6401-39B2-BE4F-599C-5C9D226B1EF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3195290-DCDE-EBF4-8D7A-D4C22C428778}"/>
              </a:ext>
            </a:extLst>
          </p:cNvPr>
          <p:cNvPicPr>
            <a:picLocks noChangeAspect="1"/>
          </p:cNvPicPr>
          <p:nvPr/>
        </p:nvPicPr>
        <p:blipFill>
          <a:blip r:embed="rId2"/>
          <a:stretch>
            <a:fillRect/>
          </a:stretch>
        </p:blipFill>
        <p:spPr>
          <a:xfrm>
            <a:off x="0" y="0"/>
            <a:ext cx="12192000" cy="1012723"/>
          </a:xfrm>
          <a:prstGeom prst="rect">
            <a:avLst/>
          </a:prstGeom>
        </p:spPr>
      </p:pic>
      <p:pic>
        <p:nvPicPr>
          <p:cNvPr id="3" name="Content Placeholder 2">
            <a:extLst>
              <a:ext uri="{FF2B5EF4-FFF2-40B4-BE49-F238E27FC236}">
                <a16:creationId xmlns:a16="http://schemas.microsoft.com/office/drawing/2014/main" id="{EFB0A6D9-DDBB-A25E-A323-7CF1AB1E6E91}"/>
              </a:ext>
            </a:extLst>
          </p:cNvPr>
          <p:cNvPicPr>
            <a:picLocks noGrp="1" noChangeAspect="1"/>
          </p:cNvPicPr>
          <p:nvPr>
            <p:ph idx="1"/>
          </p:nvPr>
        </p:nvPicPr>
        <p:blipFill>
          <a:blip r:embed="rId3"/>
          <a:stretch>
            <a:fillRect/>
          </a:stretch>
        </p:blipFill>
        <p:spPr>
          <a:xfrm>
            <a:off x="1431374" y="1130300"/>
            <a:ext cx="9329252" cy="5046663"/>
          </a:xfrm>
          <a:prstGeom prst="rect">
            <a:avLst/>
          </a:prstGeom>
        </p:spPr>
      </p:pic>
    </p:spTree>
    <p:extLst>
      <p:ext uri="{BB962C8B-B14F-4D97-AF65-F5344CB8AC3E}">
        <p14:creationId xmlns:p14="http://schemas.microsoft.com/office/powerpoint/2010/main" val="360389026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C7FA59-9F30-94B2-7E0A-37B813B35D7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0AC337C7-6AC8-D382-A666-BF0DC0AE03EA}"/>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A43F8E20-0268-D7E8-C650-5E832668E443}"/>
              </a:ext>
            </a:extLst>
          </p:cNvPr>
          <p:cNvSpPr>
            <a:spLocks noGrp="1"/>
          </p:cNvSpPr>
          <p:nvPr>
            <p:ph idx="1"/>
          </p:nvPr>
        </p:nvSpPr>
        <p:spPr>
          <a:xfrm>
            <a:off x="285134" y="1170039"/>
            <a:ext cx="11068665" cy="5006924"/>
          </a:xfrm>
        </p:spPr>
        <p:txBody>
          <a:bodyPr>
            <a:normAutofit/>
          </a:bodyPr>
          <a:lstStyle/>
          <a:p>
            <a:pPr algn="just" fontAlgn="base">
              <a:lnSpc>
                <a:spcPct val="150000"/>
              </a:lnSpc>
            </a:pPr>
            <a:r>
              <a:rPr lang="en-US" sz="2000" b="1" dirty="0">
                <a:latin typeface="Times New Roman" panose="02020603050405020304" pitchFamily="18" charset="0"/>
                <a:cs typeface="Times New Roman" panose="02020603050405020304" pitchFamily="18" charset="0"/>
              </a:rPr>
              <a:t>Navigation to Nearby Locations:</a:t>
            </a:r>
            <a:r>
              <a:rPr lang="en-US" sz="2000" dirty="0">
                <a:latin typeface="Times New Roman" panose="02020603050405020304" pitchFamily="18" charset="0"/>
                <a:cs typeface="Times New Roman" panose="02020603050405020304" pitchFamily="18" charset="0"/>
              </a:rPr>
              <a:t> Mobile devices integrate GPS technology, which allows users to easily find and navigate to points of interest such as restaurants, hospitals, and other local services. This capability not only enhances convenience but also supports local economies by directing consumers to nearby businesses.</a:t>
            </a:r>
          </a:p>
          <a:p>
            <a:pPr algn="just" fontAlgn="base">
              <a:lnSpc>
                <a:spcPct val="150000"/>
              </a:lnSpc>
            </a:pPr>
            <a:r>
              <a:rPr lang="en-US" sz="2000" b="1" dirty="0">
                <a:latin typeface="Times New Roman" panose="02020603050405020304" pitchFamily="18" charset="0"/>
                <a:cs typeface="Times New Roman" panose="02020603050405020304" pitchFamily="18" charset="0"/>
              </a:rPr>
              <a:t>Instant Communication:</a:t>
            </a:r>
            <a:r>
              <a:rPr lang="en-US" sz="2000" dirty="0">
                <a:latin typeface="Times New Roman" panose="02020603050405020304" pitchFamily="18" charset="0"/>
                <a:cs typeface="Times New Roman" panose="02020603050405020304" pitchFamily="18" charset="0"/>
              </a:rPr>
              <a:t> The integration of communication tools into mobile devices allows users to stay connected with family and friends, regardless of their physical location. This connectivity is vital not only for social interactions but also for professional communications and in situations that require immediate coordination or emergency responses.</a:t>
            </a:r>
          </a:p>
          <a:p>
            <a:pPr algn="just">
              <a:lnSpc>
                <a:spcPct val="150000"/>
              </a:lnSpc>
            </a:pP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665957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ED4264-4DFD-9A48-0BCD-5EDB4B91C659}"/>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EA7578C-66BD-05AE-EC82-3B4B3BF9E1D2}"/>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E787B5C2-DB66-11BE-E78A-7D94C1D33EFA}"/>
              </a:ext>
            </a:extLst>
          </p:cNvPr>
          <p:cNvSpPr>
            <a:spLocks noGrp="1"/>
          </p:cNvSpPr>
          <p:nvPr>
            <p:ph idx="1"/>
          </p:nvPr>
        </p:nvSpPr>
        <p:spPr>
          <a:xfrm>
            <a:off x="285134" y="1170039"/>
            <a:ext cx="11068665" cy="5006924"/>
          </a:xfrm>
        </p:spPr>
        <p:txBody>
          <a:bodyPr>
            <a:normAutofit/>
          </a:bodyPr>
          <a:lstStyle/>
          <a:p>
            <a:pPr algn="just">
              <a:lnSpc>
                <a:spcPct val="150000"/>
              </a:lnSpc>
            </a:pPr>
            <a:r>
              <a:rPr lang="en-US" sz="2400" b="1" dirty="0">
                <a:latin typeface="Times New Roman" panose="02020603050405020304" pitchFamily="18" charset="0"/>
                <a:cs typeface="Times New Roman" panose="02020603050405020304" pitchFamily="18" charset="0"/>
              </a:rPr>
              <a:t>Direct Mobile Payments:</a:t>
            </a:r>
            <a:r>
              <a:rPr lang="en-US" sz="2400" dirty="0">
                <a:latin typeface="Times New Roman" panose="02020603050405020304" pitchFamily="18" charset="0"/>
                <a:cs typeface="Times New Roman" panose="02020603050405020304" pitchFamily="18" charset="0"/>
              </a:rPr>
              <a:t> M-commerce enables users to make secure payments directly from their mobile devices, whether in physical stores or online. This is facilitated by various mobile payment systems like Apple Pay, Google Wallet, and Samsung Pay, which store digital versions of a user's credit and debit cards.</a:t>
            </a:r>
          </a:p>
          <a:p>
            <a:pPr algn="just">
              <a:lnSpc>
                <a:spcPct val="150000"/>
              </a:lnSpc>
            </a:pPr>
            <a:r>
              <a:rPr lang="en-US" sz="2400" b="1" dirty="0">
                <a:latin typeface="Times New Roman" panose="02020603050405020304" pitchFamily="18" charset="0"/>
                <a:cs typeface="Times New Roman" panose="02020603050405020304" pitchFamily="18" charset="0"/>
              </a:rPr>
              <a:t>Access to Transportation Services:</a:t>
            </a:r>
            <a:r>
              <a:rPr lang="en-US" sz="2400" dirty="0">
                <a:latin typeface="Times New Roman" panose="02020603050405020304" pitchFamily="18" charset="0"/>
                <a:cs typeface="Times New Roman" panose="02020603050405020304" pitchFamily="18" charset="0"/>
              </a:rPr>
              <a:t> Mobile commerce has revolutionized how consumers access transportation services. Through apps like Uber and Lyft, users can book rides from their smartphones, which has dramatically impacted the taxi and transportation industries. </a:t>
            </a:r>
            <a:endParaRPr lang="en-IN"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7217401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3F7AEC-A590-F919-8D19-D5E52440053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9D51A95C-B4AE-2F73-709B-BFB51318C6EF}"/>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516D5AAB-A4C6-4626-1946-E830973DFBA2}"/>
              </a:ext>
            </a:extLst>
          </p:cNvPr>
          <p:cNvSpPr>
            <a:spLocks noGrp="1"/>
          </p:cNvSpPr>
          <p:nvPr>
            <p:ph idx="1"/>
          </p:nvPr>
        </p:nvSpPr>
        <p:spPr>
          <a:xfrm>
            <a:off x="285134" y="1170039"/>
            <a:ext cx="11068665" cy="5006924"/>
          </a:xfrm>
        </p:spPr>
        <p:txBody>
          <a:bodyPr>
            <a:normAutofit/>
          </a:bodyPr>
          <a:lstStyle/>
          <a:p>
            <a:pPr marL="0" indent="0" fontAlgn="base">
              <a:buNone/>
            </a:pPr>
            <a:r>
              <a:rPr lang="en-US" sz="2000" b="1" dirty="0">
                <a:latin typeface="Times New Roman" panose="02020603050405020304" pitchFamily="18" charset="0"/>
                <a:cs typeface="Times New Roman" panose="02020603050405020304" pitchFamily="18" charset="0"/>
              </a:rPr>
              <a:t>Applications of M-Commerce</a:t>
            </a:r>
          </a:p>
          <a:p>
            <a:pPr fontAlgn="base"/>
            <a:r>
              <a:rPr lang="en-US" sz="2000" b="1" dirty="0">
                <a:latin typeface="Times New Roman" panose="02020603050405020304" pitchFamily="18" charset="0"/>
                <a:cs typeface="Times New Roman" panose="02020603050405020304" pitchFamily="18" charset="0"/>
              </a:rPr>
              <a:t>1. Mobile Banking</a:t>
            </a:r>
          </a:p>
          <a:p>
            <a:pPr fontAlgn="base"/>
            <a:r>
              <a:rPr lang="en-US" sz="2000" dirty="0">
                <a:latin typeface="Times New Roman" panose="02020603050405020304" pitchFamily="18" charset="0"/>
                <a:cs typeface="Times New Roman" panose="02020603050405020304" pitchFamily="18" charset="0"/>
              </a:rPr>
              <a:t>Mobile banking involves using a mobile application or website to conduct banking transactions. This method is more immediate than traditional online banking.</a:t>
            </a:r>
          </a:p>
          <a:p>
            <a:pPr fontAlgn="base"/>
            <a:r>
              <a:rPr lang="en-US" sz="2000" b="1" dirty="0">
                <a:latin typeface="Times New Roman" panose="02020603050405020304" pitchFamily="18" charset="0"/>
                <a:cs typeface="Times New Roman" panose="02020603050405020304" pitchFamily="18" charset="0"/>
              </a:rPr>
              <a:t>Example</a:t>
            </a:r>
            <a:r>
              <a:rPr lang="en-US" sz="2000" dirty="0">
                <a:latin typeface="Times New Roman" panose="02020603050405020304" pitchFamily="18" charset="0"/>
                <a:cs typeface="Times New Roman" panose="02020603050405020304" pitchFamily="18" charset="0"/>
              </a:rPr>
              <a:t>: In Nigeria, a significant portion of banking transactions are executed via mobile phones, demonstrating the widespread adoption and convenience of mobile banking solutions.</a:t>
            </a:r>
          </a:p>
          <a:p>
            <a:pPr fontAlgn="base"/>
            <a:r>
              <a:rPr lang="en-US" sz="2000" b="1" dirty="0">
                <a:latin typeface="Times New Roman" panose="02020603050405020304" pitchFamily="18" charset="0"/>
                <a:cs typeface="Times New Roman" panose="02020603050405020304" pitchFamily="18" charset="0"/>
              </a:rPr>
              <a:t>2. Mobile Ticketing and Booking</a:t>
            </a:r>
          </a:p>
          <a:p>
            <a:pPr fontAlgn="base"/>
            <a:r>
              <a:rPr lang="en-US" sz="2000" b="1" dirty="0">
                <a:latin typeface="Times New Roman" panose="02020603050405020304" pitchFamily="18" charset="0"/>
                <a:cs typeface="Times New Roman" panose="02020603050405020304" pitchFamily="18" charset="0"/>
              </a:rPr>
              <a:t>Functionality</a:t>
            </a:r>
            <a:r>
              <a:rPr lang="en-US" sz="2000" dirty="0">
                <a:latin typeface="Times New Roman" panose="02020603050405020304" pitchFamily="18" charset="0"/>
                <a:cs typeface="Times New Roman" panose="02020603050405020304" pitchFamily="18" charset="0"/>
              </a:rPr>
              <a:t>: Users can make bookings and receive tickets directly on their mobile devices. Payments made from mobile phones lead to the instant delivery of digital tickets or boarding passes.</a:t>
            </a:r>
          </a:p>
          <a:p>
            <a:pPr fontAlgn="base"/>
            <a:r>
              <a:rPr lang="en-US" sz="2000" b="1" dirty="0">
                <a:latin typeface="Times New Roman" panose="02020603050405020304" pitchFamily="18" charset="0"/>
                <a:cs typeface="Times New Roman" panose="02020603050405020304" pitchFamily="18" charset="0"/>
              </a:rPr>
              <a:t>Adoption</a:t>
            </a:r>
            <a:r>
              <a:rPr lang="en-US" sz="2000" dirty="0">
                <a:latin typeface="Times New Roman" panose="02020603050405020304" pitchFamily="18" charset="0"/>
                <a:cs typeface="Times New Roman" panose="02020603050405020304" pitchFamily="18" charset="0"/>
              </a:rPr>
              <a:t>: Services like IRCTC in India provide mobile ticketing options, showing the utility and increasing reliance on mobile solutions for travel-related needs.</a:t>
            </a:r>
          </a:p>
          <a:p>
            <a:pPr algn="just">
              <a:lnSpc>
                <a:spcPct val="150000"/>
              </a:lnSpc>
            </a:pPr>
            <a:endParaRPr lang="en-IN"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029181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1FFA2F-8AF3-C38B-1DF2-4CA67A67018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8606377-BDC4-285A-8E63-271F0EE59CF4}"/>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EA2011AD-45A5-A1DA-B059-9035FF986059}"/>
              </a:ext>
            </a:extLst>
          </p:cNvPr>
          <p:cNvSpPr>
            <a:spLocks noGrp="1"/>
          </p:cNvSpPr>
          <p:nvPr>
            <p:ph idx="1"/>
          </p:nvPr>
        </p:nvSpPr>
        <p:spPr>
          <a:xfrm>
            <a:off x="285134" y="1170039"/>
            <a:ext cx="11068665" cy="5006924"/>
          </a:xfrm>
        </p:spPr>
        <p:txBody>
          <a:bodyPr>
            <a:normAutofit/>
          </a:bodyPr>
          <a:lstStyle/>
          <a:p>
            <a:pPr fontAlgn="base"/>
            <a:r>
              <a:rPr lang="en-US" sz="2000" b="1" dirty="0">
                <a:latin typeface="Times New Roman" panose="02020603050405020304" pitchFamily="18" charset="0"/>
                <a:cs typeface="Times New Roman" panose="02020603050405020304" pitchFamily="18" charset="0"/>
              </a:rPr>
              <a:t>3. E-bills</a:t>
            </a:r>
          </a:p>
          <a:p>
            <a:pPr fontAlgn="base"/>
            <a:r>
              <a:rPr lang="en-US" sz="2000" dirty="0">
                <a:latin typeface="Times New Roman" panose="02020603050405020304" pitchFamily="18" charset="0"/>
                <a:cs typeface="Times New Roman" panose="02020603050405020304" pitchFamily="18" charset="0"/>
              </a:rPr>
              <a:t>This category includes mobile vouchers, coupons, and loyalty cards or points systems that can be managed and redeemed through mobile devices.</a:t>
            </a:r>
          </a:p>
          <a:p>
            <a:pPr fontAlgn="base"/>
            <a:r>
              <a:rPr lang="en-US" sz="2000" b="1" dirty="0">
                <a:latin typeface="Times New Roman" panose="02020603050405020304" pitchFamily="18" charset="0"/>
                <a:cs typeface="Times New Roman" panose="02020603050405020304" pitchFamily="18" charset="0"/>
              </a:rPr>
              <a:t>Mobile Vouchers:</a:t>
            </a:r>
            <a:r>
              <a:rPr lang="en-US" sz="2000" dirty="0">
                <a:latin typeface="Times New Roman" panose="02020603050405020304" pitchFamily="18" charset="0"/>
                <a:cs typeface="Times New Roman" panose="02020603050405020304" pitchFamily="18" charset="0"/>
              </a:rPr>
              <a:t> Users can store and manage digital vouchers on their mobile devices, which can be readily accessed and redeemed at various retailers or service providers. These vouchers often come with QR codes that can be scanned at checkout points, streamlining the redemption process.</a:t>
            </a:r>
          </a:p>
          <a:p>
            <a:pPr fontAlgn="base"/>
            <a:r>
              <a:rPr lang="en-US" sz="2000" b="1" dirty="0">
                <a:latin typeface="Times New Roman" panose="02020603050405020304" pitchFamily="18" charset="0"/>
                <a:cs typeface="Times New Roman" panose="02020603050405020304" pitchFamily="18" charset="0"/>
              </a:rPr>
              <a:t>4. M-Commerce in Airline Ticketing</a:t>
            </a:r>
          </a:p>
          <a:p>
            <a:pPr fontAlgn="base"/>
            <a:r>
              <a:rPr lang="en-US" sz="2000" b="1" dirty="0">
                <a:latin typeface="Times New Roman" panose="02020603050405020304" pitchFamily="18" charset="0"/>
                <a:cs typeface="Times New Roman" panose="02020603050405020304" pitchFamily="18" charset="0"/>
              </a:rPr>
              <a:t>Services</a:t>
            </a:r>
            <a:r>
              <a:rPr lang="en-US" sz="2000" dirty="0">
                <a:latin typeface="Times New Roman" panose="02020603050405020304" pitchFamily="18" charset="0"/>
                <a:cs typeface="Times New Roman" panose="02020603050405020304" pitchFamily="18" charset="0"/>
              </a:rPr>
              <a:t>: Airline tickets can be purchased and altered through mobile devices. For instance, Kingfisher Airlines' "</a:t>
            </a:r>
            <a:r>
              <a:rPr lang="en-US" sz="2000" dirty="0" err="1">
                <a:latin typeface="Times New Roman" panose="02020603050405020304" pitchFamily="18" charset="0"/>
                <a:cs typeface="Times New Roman" panose="02020603050405020304" pitchFamily="18" charset="0"/>
              </a:rPr>
              <a:t>flybuy</a:t>
            </a:r>
            <a:r>
              <a:rPr lang="en-US" sz="2000" dirty="0">
                <a:latin typeface="Times New Roman" panose="02020603050405020304" pitchFamily="18" charset="0"/>
                <a:cs typeface="Times New Roman" panose="02020603050405020304" pitchFamily="18" charset="0"/>
              </a:rPr>
              <a:t> SMS" service allows customers to inquire about flights and book tickets via SMS.</a:t>
            </a:r>
          </a:p>
          <a:p>
            <a:pPr fontAlgn="base"/>
            <a:r>
              <a:rPr lang="en-US" sz="2000" b="1" dirty="0">
                <a:latin typeface="Times New Roman" panose="02020603050405020304" pitchFamily="18" charset="0"/>
                <a:cs typeface="Times New Roman" panose="02020603050405020304" pitchFamily="18" charset="0"/>
              </a:rPr>
              <a:t>Extended Services</a:t>
            </a:r>
            <a:r>
              <a:rPr lang="en-US" sz="2000" dirty="0">
                <a:latin typeface="Times New Roman" panose="02020603050405020304" pitchFamily="18" charset="0"/>
                <a:cs typeface="Times New Roman" panose="02020603050405020304" pitchFamily="18" charset="0"/>
              </a:rPr>
              <a:t>: This application is also prevalent in booking movie tickets through mobile services.</a:t>
            </a:r>
          </a:p>
          <a:p>
            <a:pPr algn="just">
              <a:lnSpc>
                <a:spcPct val="150000"/>
              </a:lnSpc>
            </a:pPr>
            <a:endParaRPr lang="en-IN"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5113063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CEE193-A14B-21CF-8EA1-C7E6066B9E5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80516E6-4B80-3994-B471-2CAF1DD3A1D1}"/>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FBCA5B20-83EB-5E21-248D-753059DB46F0}"/>
              </a:ext>
            </a:extLst>
          </p:cNvPr>
          <p:cNvSpPr>
            <a:spLocks noGrp="1"/>
          </p:cNvSpPr>
          <p:nvPr>
            <p:ph idx="1"/>
          </p:nvPr>
        </p:nvSpPr>
        <p:spPr>
          <a:xfrm>
            <a:off x="285134" y="1170039"/>
            <a:ext cx="11068665" cy="5006924"/>
          </a:xfrm>
        </p:spPr>
        <p:txBody>
          <a:bodyPr>
            <a:normAutofit lnSpcReduction="10000"/>
          </a:bodyPr>
          <a:lstStyle/>
          <a:p>
            <a:pPr fontAlgn="base"/>
            <a:r>
              <a:rPr lang="en-US" sz="2000" b="1" dirty="0">
                <a:latin typeface="Times New Roman" panose="02020603050405020304" pitchFamily="18" charset="0"/>
                <a:cs typeface="Times New Roman" panose="02020603050405020304" pitchFamily="18" charset="0"/>
              </a:rPr>
              <a:t>5. M-Commerce in Entertainment</a:t>
            </a:r>
          </a:p>
          <a:p>
            <a:pPr fontAlgn="base"/>
            <a:r>
              <a:rPr lang="en-US" sz="2000" b="1" dirty="0">
                <a:latin typeface="Times New Roman" panose="02020603050405020304" pitchFamily="18" charset="0"/>
                <a:cs typeface="Times New Roman" panose="02020603050405020304" pitchFamily="18" charset="0"/>
              </a:rPr>
              <a:t>Entertainment Options</a:t>
            </a:r>
            <a:r>
              <a:rPr lang="en-US" sz="2000" dirty="0">
                <a:latin typeface="Times New Roman" panose="02020603050405020304" pitchFamily="18" charset="0"/>
                <a:cs typeface="Times New Roman" panose="02020603050405020304" pitchFamily="18" charset="0"/>
              </a:rPr>
              <a:t>: Mobile devices act as portable music players, and the sale of downloadable ringtones represents a successful M-commerce application.</a:t>
            </a:r>
          </a:p>
          <a:p>
            <a:pPr fontAlgn="base"/>
            <a:r>
              <a:rPr lang="en-US" sz="2000" b="1" dirty="0">
                <a:latin typeface="Times New Roman" panose="02020603050405020304" pitchFamily="18" charset="0"/>
                <a:cs typeface="Times New Roman" panose="02020603050405020304" pitchFamily="18" charset="0"/>
              </a:rPr>
              <a:t>Revenue</a:t>
            </a:r>
            <a:r>
              <a:rPr lang="en-US" sz="2000" dirty="0">
                <a:latin typeface="Times New Roman" panose="02020603050405020304" pitchFamily="18" charset="0"/>
                <a:cs typeface="Times New Roman" panose="02020603050405020304" pitchFamily="18" charset="0"/>
              </a:rPr>
              <a:t>: Mobile phone manufacturers and wireless providers benefit financially from selling various types of customized ringtones.</a:t>
            </a:r>
          </a:p>
          <a:p>
            <a:pPr algn="just">
              <a:lnSpc>
                <a:spcPct val="150000"/>
              </a:lnSpc>
            </a:pPr>
            <a:endParaRPr lang="en-IN" sz="1050" dirty="0">
              <a:latin typeface="Times New Roman" panose="02020603050405020304" pitchFamily="18" charset="0"/>
              <a:cs typeface="Times New Roman" panose="02020603050405020304" pitchFamily="18" charset="0"/>
            </a:endParaRPr>
          </a:p>
          <a:p>
            <a:pPr algn="just">
              <a:lnSpc>
                <a:spcPct val="150000"/>
              </a:lnSpc>
            </a:pPr>
            <a:r>
              <a:rPr lang="en-IN" sz="1900" b="1" dirty="0">
                <a:latin typeface="Times New Roman" panose="02020603050405020304" pitchFamily="18" charset="0"/>
                <a:cs typeface="Times New Roman" panose="02020603050405020304" pitchFamily="18" charset="0"/>
              </a:rPr>
              <a:t>Technologies supporting M-commerce (wireless networks, mobile apps, mobile payment gateways, QR codes, NFC, etc.) </a:t>
            </a:r>
          </a:p>
          <a:p>
            <a:pPr algn="just"/>
            <a:r>
              <a:rPr lang="en-US" sz="1900" b="1" dirty="0">
                <a:latin typeface="Times New Roman" panose="02020603050405020304" pitchFamily="18" charset="0"/>
                <a:cs typeface="Times New Roman" panose="02020603050405020304" pitchFamily="18" charset="0"/>
              </a:rPr>
              <a:t>Technologies Supporting M-Commerce</a:t>
            </a:r>
          </a:p>
          <a:p>
            <a:pPr algn="just"/>
            <a:r>
              <a:rPr lang="en-US" sz="1900" b="1" dirty="0">
                <a:latin typeface="Times New Roman" panose="02020603050405020304" pitchFamily="18" charset="0"/>
                <a:cs typeface="Times New Roman" panose="02020603050405020304" pitchFamily="18" charset="0"/>
              </a:rPr>
              <a:t>Introduction</a:t>
            </a:r>
          </a:p>
          <a:p>
            <a:pPr algn="just"/>
            <a:r>
              <a:rPr lang="en-US" sz="1900" b="1" dirty="0">
                <a:latin typeface="Times New Roman" panose="02020603050405020304" pitchFamily="18" charset="0"/>
                <a:cs typeface="Times New Roman" panose="02020603050405020304" pitchFamily="18" charset="0"/>
              </a:rPr>
              <a:t>M-Commerce (Mobile Commerce)</a:t>
            </a:r>
            <a:r>
              <a:rPr lang="en-US" sz="1900" dirty="0">
                <a:latin typeface="Times New Roman" panose="02020603050405020304" pitchFamily="18" charset="0"/>
                <a:cs typeface="Times New Roman" panose="02020603050405020304" pitchFamily="18" charset="0"/>
              </a:rPr>
              <a:t> refers to buying, selling, banking, payments, and other business transactions conducted through mobile devices such as smartphones and tablets using wireless internet technologies.</a:t>
            </a:r>
          </a:p>
          <a:p>
            <a:pPr algn="just"/>
            <a:r>
              <a:rPr lang="en-US" sz="1900" dirty="0">
                <a:latin typeface="Times New Roman" panose="02020603050405020304" pitchFamily="18" charset="0"/>
                <a:cs typeface="Times New Roman" panose="02020603050405020304" pitchFamily="18" charset="0"/>
              </a:rPr>
              <a:t>M-commerce depends on several advanced technologies that enable secure, fast, and convenient mobile transactions.</a:t>
            </a:r>
          </a:p>
          <a:p>
            <a:pPr algn="just">
              <a:lnSpc>
                <a:spcPct val="150000"/>
              </a:lnSpc>
            </a:pPr>
            <a:endParaRPr lang="en-IN"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94816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3D775-B530-C8E4-F004-4825E9969220}"/>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7850D70-0B73-B134-6865-2F25A3C888DD}"/>
              </a:ext>
            </a:extLst>
          </p:cNvPr>
          <p:cNvSpPr>
            <a:spLocks noGrp="1"/>
          </p:cNvSpPr>
          <p:nvPr>
            <p:ph idx="1"/>
          </p:nvPr>
        </p:nvSpPr>
        <p:spPr>
          <a:xfrm>
            <a:off x="779206" y="1238866"/>
            <a:ext cx="10515600" cy="4935792"/>
          </a:xfrm>
        </p:spPr>
        <p:txBody>
          <a:bodyPr>
            <a:normAutofit fontScale="92500" lnSpcReduction="10000"/>
          </a:bodyPr>
          <a:lstStyle/>
          <a:p>
            <a:pPr algn="just">
              <a:lnSpc>
                <a:spcPct val="150000"/>
              </a:lnSpc>
            </a:pPr>
            <a:r>
              <a:rPr lang="en-US" sz="2000" b="1" dirty="0">
                <a:latin typeface="Times New Roman" panose="02020603050405020304" pitchFamily="18" charset="0"/>
                <a:cs typeface="Times New Roman" panose="02020603050405020304" pitchFamily="18" charset="0"/>
              </a:rPr>
              <a:t>Importance of Virtual Value Chain</a:t>
            </a:r>
          </a:p>
          <a:p>
            <a:pPr algn="just">
              <a:lnSpc>
                <a:spcPct val="150000"/>
              </a:lnSpc>
            </a:pPr>
            <a:r>
              <a:rPr lang="en-US" sz="2000" dirty="0">
                <a:latin typeface="Times New Roman" panose="02020603050405020304" pitchFamily="18" charset="0"/>
                <a:cs typeface="Times New Roman" panose="02020603050405020304" pitchFamily="18" charset="0"/>
              </a:rPr>
              <a:t>The concept of a virtual value chain was devised looking at current internet penetration(</a:t>
            </a:r>
            <a:r>
              <a:rPr lang="en-US" sz="2000" b="1" dirty="0"/>
              <a:t>Penetration</a:t>
            </a:r>
            <a:r>
              <a:rPr lang="en-US" sz="2000" dirty="0"/>
              <a:t> </a:t>
            </a:r>
            <a:r>
              <a:rPr lang="en-US" sz="2000" b="1" dirty="0"/>
              <a:t>refers to the extent to which a product, service, or technology has entered and been accepted in a market or among users</a:t>
            </a:r>
            <a:r>
              <a:rPr lang="en-US" sz="2000" dirty="0"/>
              <a:t>.)</a:t>
            </a:r>
            <a:r>
              <a:rPr lang="en-US" sz="2000" dirty="0">
                <a:latin typeface="Times New Roman" panose="02020603050405020304" pitchFamily="18" charset="0"/>
                <a:cs typeface="Times New Roman" panose="02020603050405020304" pitchFamily="18" charset="0"/>
              </a:rPr>
              <a:t> It provides addition to existing value chain. </a:t>
            </a:r>
          </a:p>
          <a:p>
            <a:pPr algn="just">
              <a:lnSpc>
                <a:spcPct val="150000"/>
              </a:lnSpc>
            </a:pPr>
            <a:r>
              <a:rPr lang="en-US" sz="2000" dirty="0">
                <a:latin typeface="Times New Roman" panose="02020603050405020304" pitchFamily="18" charset="0"/>
                <a:cs typeface="Times New Roman" panose="02020603050405020304" pitchFamily="18" charset="0"/>
              </a:rPr>
              <a:t>Information technology helps in  view of physical value and making it efficient and effective.</a:t>
            </a:r>
          </a:p>
          <a:p>
            <a:pPr algn="just">
              <a:lnSpc>
                <a:spcPct val="150000"/>
              </a:lnSpc>
            </a:pPr>
            <a:r>
              <a:rPr lang="en-US" sz="2000" dirty="0">
                <a:latin typeface="Times New Roman" panose="02020603050405020304" pitchFamily="18" charset="0"/>
                <a:cs typeface="Times New Roman" panose="02020603050405020304" pitchFamily="18" charset="0"/>
              </a:rPr>
              <a:t>Today’s information systems are capable of capturing information from every part of the value chain. This information is utilized to optimize performance at each stage.</a:t>
            </a:r>
          </a:p>
          <a:p>
            <a:pPr algn="just">
              <a:lnSpc>
                <a:spcPct val="150000"/>
              </a:lnSpc>
            </a:pPr>
            <a:r>
              <a:rPr lang="en-US" sz="2000" dirty="0">
                <a:latin typeface="Times New Roman" panose="02020603050405020304" pitchFamily="18" charset="0"/>
                <a:cs typeface="Times New Roman" panose="02020603050405020304" pitchFamily="18" charset="0"/>
              </a:rPr>
              <a:t> However, this information can also be utilized to improve customer experience at each stage. </a:t>
            </a:r>
          </a:p>
          <a:p>
            <a:pPr algn="just">
              <a:lnSpc>
                <a:spcPct val="150000"/>
              </a:lnSpc>
            </a:pPr>
            <a:r>
              <a:rPr lang="en-US" sz="2000" dirty="0">
                <a:latin typeface="Times New Roman" panose="02020603050405020304" pitchFamily="18" charset="0"/>
                <a:cs typeface="Times New Roman" panose="02020603050405020304" pitchFamily="18" charset="0"/>
              </a:rPr>
              <a:t>This enhanced experience can be through new product and services, thus generating more revenue to the company.</a:t>
            </a:r>
          </a:p>
          <a:p>
            <a:pPr algn="just">
              <a:lnSpc>
                <a:spcPct val="150000"/>
              </a:lnSpc>
            </a:pPr>
            <a:endParaRPr lang="en-IN" sz="2000" dirty="0">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B249FBCD-4139-981D-065D-AE8BC79F85A1}"/>
              </a:ext>
            </a:extLst>
          </p:cNvPr>
          <p:cNvPicPr>
            <a:picLocks noChangeAspect="1"/>
          </p:cNvPicPr>
          <p:nvPr/>
        </p:nvPicPr>
        <p:blipFill>
          <a:blip r:embed="rId2"/>
          <a:stretch>
            <a:fillRect/>
          </a:stretch>
        </p:blipFill>
        <p:spPr>
          <a:xfrm>
            <a:off x="0" y="0"/>
            <a:ext cx="12192000" cy="1012723"/>
          </a:xfrm>
          <a:prstGeom prst="rect">
            <a:avLst/>
          </a:prstGeom>
        </p:spPr>
      </p:pic>
    </p:spTree>
    <p:extLst>
      <p:ext uri="{BB962C8B-B14F-4D97-AF65-F5344CB8AC3E}">
        <p14:creationId xmlns:p14="http://schemas.microsoft.com/office/powerpoint/2010/main" val="324666897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2B3394-6867-FF5B-7A10-AF65EFB3AF5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5802DC3A-7424-29A9-7BED-FBD177025D42}"/>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E5815F7B-4684-62E8-7E6F-74084DF7A7F9}"/>
              </a:ext>
            </a:extLst>
          </p:cNvPr>
          <p:cNvSpPr>
            <a:spLocks noGrp="1"/>
          </p:cNvSpPr>
          <p:nvPr>
            <p:ph idx="1"/>
          </p:nvPr>
        </p:nvSpPr>
        <p:spPr>
          <a:xfrm>
            <a:off x="285134" y="1170039"/>
            <a:ext cx="11068665" cy="5006924"/>
          </a:xfrm>
        </p:spPr>
        <p:txBody>
          <a:bodyPr>
            <a:normAutofit fontScale="92500" lnSpcReduction="10000"/>
          </a:bodyPr>
          <a:lstStyle/>
          <a:p>
            <a:r>
              <a:rPr lang="en-US" sz="2000" b="1" dirty="0"/>
              <a:t>Technologies Supporting M-Commerce</a:t>
            </a:r>
          </a:p>
          <a:p>
            <a:r>
              <a:rPr lang="en-US" sz="2000" b="1" dirty="0"/>
              <a:t>1. Wireless Networks</a:t>
            </a:r>
          </a:p>
          <a:p>
            <a:r>
              <a:rPr lang="en-US" sz="2000" dirty="0"/>
              <a:t>Wireless networks provide internet connectivity for mobile devices.</a:t>
            </a:r>
          </a:p>
          <a:p>
            <a:r>
              <a:rPr lang="en-US" sz="2000" dirty="0"/>
              <a:t>They form the backbone of M-commerce.</a:t>
            </a:r>
          </a:p>
          <a:p>
            <a:r>
              <a:rPr lang="en-US" sz="2000" b="1" dirty="0"/>
              <a:t>Types of Wireless Networks</a:t>
            </a:r>
          </a:p>
          <a:p>
            <a:r>
              <a:rPr lang="en-US" sz="2000" b="1" dirty="0"/>
              <a:t>a) Cellular Networks</a:t>
            </a:r>
          </a:p>
          <a:p>
            <a:r>
              <a:rPr lang="en-US" sz="2000" dirty="0"/>
              <a:t>These networks are provided by telecom operators.</a:t>
            </a:r>
          </a:p>
          <a:p>
            <a:r>
              <a:rPr lang="en-US" sz="2000" b="1" dirty="0"/>
              <a:t>Importance in M-Commerce</a:t>
            </a:r>
          </a:p>
          <a:p>
            <a:r>
              <a:rPr lang="en-US" sz="2000" dirty="0"/>
              <a:t>Enables mobile shopping </a:t>
            </a:r>
          </a:p>
          <a:p>
            <a:r>
              <a:rPr lang="en-US" sz="2000" dirty="0"/>
              <a:t>Supports online banking </a:t>
            </a:r>
          </a:p>
          <a:p>
            <a:r>
              <a:rPr lang="en-US" sz="2000" dirty="0"/>
              <a:t>Allows real-time communication </a:t>
            </a:r>
          </a:p>
          <a:p>
            <a:r>
              <a:rPr lang="en-US" sz="2000" dirty="0"/>
              <a:t>Enables fast transaction processing </a:t>
            </a:r>
          </a:p>
          <a:p>
            <a:r>
              <a:rPr lang="en-US" sz="2000" b="1" dirty="0"/>
              <a:t>Example</a:t>
            </a:r>
          </a:p>
          <a:p>
            <a:r>
              <a:rPr lang="en-US" sz="2000" dirty="0"/>
              <a:t>Using mobile data to purchase products online.</a:t>
            </a:r>
          </a:p>
          <a:p>
            <a:pPr algn="just">
              <a:lnSpc>
                <a:spcPct val="150000"/>
              </a:lnSpc>
            </a:pPr>
            <a:endParaRPr lang="en-IN"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8865434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4E0444-FE42-DCB8-67CB-D08142F3FF1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31B3F2C-036B-86BD-A7B9-EEC37A7E2170}"/>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161A39D4-E8C1-9D7A-A39B-E68BB6700BEF}"/>
              </a:ext>
            </a:extLst>
          </p:cNvPr>
          <p:cNvSpPr>
            <a:spLocks noGrp="1"/>
          </p:cNvSpPr>
          <p:nvPr>
            <p:ph idx="1"/>
          </p:nvPr>
        </p:nvSpPr>
        <p:spPr>
          <a:xfrm>
            <a:off x="285134" y="1170039"/>
            <a:ext cx="11068665" cy="5006924"/>
          </a:xfrm>
        </p:spPr>
        <p:txBody>
          <a:bodyPr>
            <a:normAutofit/>
          </a:bodyPr>
          <a:lstStyle/>
          <a:p>
            <a:r>
              <a:rPr lang="en-US" sz="2000" b="1" dirty="0"/>
              <a:t>b) Wi-Fi Networks</a:t>
            </a:r>
          </a:p>
          <a:p>
            <a:r>
              <a:rPr lang="en-US" sz="2000" dirty="0"/>
              <a:t>Wi-Fi allows wireless internet access within limited areas.</a:t>
            </a:r>
          </a:p>
          <a:p>
            <a:r>
              <a:rPr lang="en-US" sz="2000" b="1" dirty="0"/>
              <a:t>Advantages</a:t>
            </a:r>
          </a:p>
          <a:p>
            <a:r>
              <a:rPr lang="en-US" sz="2000" dirty="0"/>
              <a:t>Faster internet speed </a:t>
            </a:r>
          </a:p>
          <a:p>
            <a:r>
              <a:rPr lang="en-US" sz="2000" dirty="0"/>
              <a:t>Lower cost </a:t>
            </a:r>
          </a:p>
          <a:p>
            <a:r>
              <a:rPr lang="en-US" sz="2000" dirty="0"/>
              <a:t>Easy connectivity </a:t>
            </a:r>
          </a:p>
          <a:p>
            <a:r>
              <a:rPr lang="en-US" sz="2000" b="1" dirty="0"/>
              <a:t>Uses in M-Commerce</a:t>
            </a:r>
          </a:p>
          <a:p>
            <a:r>
              <a:rPr lang="en-US" sz="2000" dirty="0"/>
              <a:t>Mobile shopping in malls </a:t>
            </a:r>
          </a:p>
          <a:p>
            <a:r>
              <a:rPr lang="en-US" sz="2000" dirty="0"/>
              <a:t>Restaurant digital payments </a:t>
            </a:r>
          </a:p>
          <a:p>
            <a:r>
              <a:rPr lang="en-US" sz="2000" dirty="0"/>
              <a:t>Online ticket booking</a:t>
            </a:r>
          </a:p>
          <a:p>
            <a:pPr algn="just">
              <a:lnSpc>
                <a:spcPct val="150000"/>
              </a:lnSpc>
            </a:pPr>
            <a:endParaRPr lang="en-IN"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577340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8098B-B7FE-6A96-567E-F2435876073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9AFC6F1-822C-212C-BC6E-F1FFE28ECCD4}"/>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AA62FE92-674A-991A-324F-BAAF6F7FEF64}"/>
              </a:ext>
            </a:extLst>
          </p:cNvPr>
          <p:cNvSpPr>
            <a:spLocks noGrp="1"/>
          </p:cNvSpPr>
          <p:nvPr>
            <p:ph idx="1"/>
          </p:nvPr>
        </p:nvSpPr>
        <p:spPr>
          <a:xfrm>
            <a:off x="285134" y="1170039"/>
            <a:ext cx="11068665" cy="5006924"/>
          </a:xfrm>
        </p:spPr>
        <p:txBody>
          <a:bodyPr>
            <a:normAutofit/>
          </a:bodyPr>
          <a:lstStyle/>
          <a:p>
            <a:r>
              <a:rPr lang="en-US" sz="2000" b="1" dirty="0"/>
              <a:t>c) Bluetooth Technology</a:t>
            </a:r>
          </a:p>
          <a:p>
            <a:r>
              <a:rPr lang="en-US" sz="2000" dirty="0"/>
              <a:t>Bluetooth enables short-range wireless communication.</a:t>
            </a:r>
          </a:p>
          <a:p>
            <a:r>
              <a:rPr lang="en-US" sz="2000" b="1" dirty="0"/>
              <a:t>Uses</a:t>
            </a:r>
          </a:p>
          <a:p>
            <a:r>
              <a:rPr lang="en-US" sz="2000" dirty="0"/>
              <a:t>Contactless payments </a:t>
            </a:r>
          </a:p>
          <a:p>
            <a:r>
              <a:rPr lang="en-US" sz="2000" dirty="0"/>
              <a:t>Device connectivity </a:t>
            </a:r>
          </a:p>
          <a:p>
            <a:r>
              <a:rPr lang="en-US" sz="2000" dirty="0"/>
              <a:t>Data transfer </a:t>
            </a:r>
          </a:p>
          <a:p>
            <a:r>
              <a:rPr lang="en-US" sz="2000" b="1" dirty="0"/>
              <a:t>Example</a:t>
            </a:r>
          </a:p>
          <a:p>
            <a:r>
              <a:rPr lang="en-US" sz="2000" dirty="0"/>
              <a:t>Wireless payment through Bluetooth-enabled POS devices.</a:t>
            </a:r>
          </a:p>
          <a:p>
            <a:pPr algn="just">
              <a:lnSpc>
                <a:spcPct val="150000"/>
              </a:lnSpc>
            </a:pPr>
            <a:endParaRPr lang="en-IN"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8557464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602AAF-5898-B421-9F7B-6A1F9A41963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64D54B9-D4F7-2691-DE90-C45B17E71D9E}"/>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B35700F0-D37F-5338-9A64-03A29CFE3B00}"/>
              </a:ext>
            </a:extLst>
          </p:cNvPr>
          <p:cNvSpPr>
            <a:spLocks noGrp="1"/>
          </p:cNvSpPr>
          <p:nvPr>
            <p:ph idx="1"/>
          </p:nvPr>
        </p:nvSpPr>
        <p:spPr>
          <a:xfrm>
            <a:off x="285134" y="1170039"/>
            <a:ext cx="11068665" cy="5006924"/>
          </a:xfrm>
        </p:spPr>
        <p:txBody>
          <a:bodyPr>
            <a:normAutofit lnSpcReduction="10000"/>
          </a:bodyPr>
          <a:lstStyle/>
          <a:p>
            <a:r>
              <a:rPr lang="en-US" sz="2000" b="1" dirty="0"/>
              <a:t>2. Mobile Applications (Mobile Apps)</a:t>
            </a:r>
          </a:p>
          <a:p>
            <a:r>
              <a:rPr lang="en-US" sz="2000" dirty="0"/>
              <a:t>Mobile apps are software applications designed for smartphones and tablets.</a:t>
            </a:r>
          </a:p>
          <a:p>
            <a:r>
              <a:rPr lang="en-US" sz="2000" dirty="0"/>
              <a:t>They are major tools for M-commerce services.</a:t>
            </a:r>
          </a:p>
          <a:p>
            <a:r>
              <a:rPr lang="en-US" sz="2000" b="1" dirty="0"/>
              <a:t>Types of Mobile Apps</a:t>
            </a:r>
          </a:p>
          <a:p>
            <a:r>
              <a:rPr lang="en-US" sz="2000" b="1" dirty="0"/>
              <a:t>a) Shopping Apps</a:t>
            </a:r>
          </a:p>
          <a:p>
            <a:r>
              <a:rPr lang="en-US" sz="2000" dirty="0"/>
              <a:t>Used for:</a:t>
            </a:r>
          </a:p>
          <a:p>
            <a:r>
              <a:rPr lang="en-US" sz="2000" dirty="0"/>
              <a:t>Product browsing </a:t>
            </a:r>
          </a:p>
          <a:p>
            <a:r>
              <a:rPr lang="en-US" sz="2000" dirty="0"/>
              <a:t>Ordering </a:t>
            </a:r>
          </a:p>
          <a:p>
            <a:r>
              <a:rPr lang="en-US" sz="2000" dirty="0"/>
              <a:t>Tracking delivery</a:t>
            </a:r>
          </a:p>
          <a:p>
            <a:r>
              <a:rPr lang="en-IN" sz="2000" b="1" dirty="0"/>
              <a:t>Examples</a:t>
            </a:r>
          </a:p>
          <a:p>
            <a:r>
              <a:rPr lang="en-IN" sz="2000" dirty="0"/>
              <a:t>Amazon </a:t>
            </a:r>
          </a:p>
          <a:p>
            <a:r>
              <a:rPr lang="en-IN" sz="2000" dirty="0"/>
              <a:t>Flipkart </a:t>
            </a:r>
          </a:p>
          <a:p>
            <a:r>
              <a:rPr lang="en-IN" sz="2000" dirty="0" err="1"/>
              <a:t>Meesho</a:t>
            </a:r>
            <a:endParaRPr lang="en-IN" sz="2000" dirty="0"/>
          </a:p>
          <a:p>
            <a:pPr algn="just">
              <a:lnSpc>
                <a:spcPct val="150000"/>
              </a:lnSpc>
            </a:pPr>
            <a:endParaRPr lang="en-IN"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3777706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E8DC82-7A98-6DA3-9CCF-F3688E23BC2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D42858B-3C25-C13E-ED59-47493356D657}"/>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758BA365-F000-BC29-9525-EA51DF474E4C}"/>
              </a:ext>
            </a:extLst>
          </p:cNvPr>
          <p:cNvSpPr>
            <a:spLocks noGrp="1"/>
          </p:cNvSpPr>
          <p:nvPr>
            <p:ph idx="1"/>
          </p:nvPr>
        </p:nvSpPr>
        <p:spPr>
          <a:xfrm>
            <a:off x="285134" y="1170039"/>
            <a:ext cx="11068665" cy="5006924"/>
          </a:xfrm>
        </p:spPr>
        <p:txBody>
          <a:bodyPr>
            <a:normAutofit/>
          </a:bodyPr>
          <a:lstStyle/>
          <a:p>
            <a:r>
              <a:rPr lang="en-US" sz="2000" b="1" dirty="0"/>
              <a:t>b) Banking Apps</a:t>
            </a:r>
          </a:p>
          <a:p>
            <a:r>
              <a:rPr lang="en-US" sz="2000" dirty="0"/>
              <a:t>Provide:</a:t>
            </a:r>
          </a:p>
          <a:p>
            <a:r>
              <a:rPr lang="en-US" sz="2000" dirty="0"/>
              <a:t>Fund transfer </a:t>
            </a:r>
          </a:p>
          <a:p>
            <a:r>
              <a:rPr lang="en-US" sz="2000" dirty="0"/>
              <a:t>Balance checking </a:t>
            </a:r>
          </a:p>
          <a:p>
            <a:r>
              <a:rPr lang="en-US" sz="2000" dirty="0"/>
              <a:t>Bill payment </a:t>
            </a:r>
          </a:p>
          <a:p>
            <a:r>
              <a:rPr lang="en-US" sz="2000" b="1" dirty="0"/>
              <a:t>Examples</a:t>
            </a:r>
          </a:p>
          <a:p>
            <a:r>
              <a:rPr lang="en-US" sz="2000" dirty="0"/>
              <a:t>Google Pay </a:t>
            </a:r>
          </a:p>
          <a:p>
            <a:r>
              <a:rPr lang="en-US" sz="2000" dirty="0" err="1"/>
              <a:t>PhonePe</a:t>
            </a:r>
            <a:r>
              <a:rPr lang="en-US" sz="2000" dirty="0"/>
              <a:t> </a:t>
            </a:r>
          </a:p>
          <a:p>
            <a:r>
              <a:rPr lang="en-US" sz="2000" dirty="0"/>
              <a:t>Paytm</a:t>
            </a:r>
          </a:p>
          <a:p>
            <a:pPr algn="just">
              <a:lnSpc>
                <a:spcPct val="150000"/>
              </a:lnSpc>
            </a:pPr>
            <a:endParaRPr lang="en-IN"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6084417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150A29-BB00-0D45-DA0D-FEC83C92C36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049E657A-93EE-785A-6A73-AB217166EA6F}"/>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4243BB23-41E8-C762-0FC4-0EF16AABC32C}"/>
              </a:ext>
            </a:extLst>
          </p:cNvPr>
          <p:cNvSpPr>
            <a:spLocks noGrp="1"/>
          </p:cNvSpPr>
          <p:nvPr>
            <p:ph idx="1"/>
          </p:nvPr>
        </p:nvSpPr>
        <p:spPr>
          <a:xfrm>
            <a:off x="285134" y="1170039"/>
            <a:ext cx="11068665" cy="5006924"/>
          </a:xfrm>
        </p:spPr>
        <p:txBody>
          <a:bodyPr>
            <a:normAutofit/>
          </a:bodyPr>
          <a:lstStyle/>
          <a:p>
            <a:r>
              <a:rPr lang="en-US" sz="2000" b="1" dirty="0"/>
              <a:t>c) Service Apps</a:t>
            </a:r>
          </a:p>
          <a:p>
            <a:r>
              <a:rPr lang="en-US" sz="2000" dirty="0"/>
              <a:t>Used for:</a:t>
            </a:r>
          </a:p>
          <a:p>
            <a:r>
              <a:rPr lang="en-US" sz="2000" dirty="0"/>
              <a:t>Food delivery </a:t>
            </a:r>
          </a:p>
          <a:p>
            <a:r>
              <a:rPr lang="en-US" sz="2000" dirty="0"/>
              <a:t>Cab booking </a:t>
            </a:r>
          </a:p>
          <a:p>
            <a:r>
              <a:rPr lang="en-US" sz="2000" dirty="0"/>
              <a:t>Ticket reservation </a:t>
            </a:r>
          </a:p>
          <a:p>
            <a:r>
              <a:rPr lang="en-US" sz="2000" b="1" dirty="0"/>
              <a:t>Examples</a:t>
            </a:r>
          </a:p>
          <a:p>
            <a:r>
              <a:rPr lang="en-US" sz="2000" dirty="0"/>
              <a:t>Swiggy </a:t>
            </a:r>
          </a:p>
          <a:p>
            <a:r>
              <a:rPr lang="en-US" sz="2000" dirty="0"/>
              <a:t>Zomato </a:t>
            </a:r>
          </a:p>
          <a:p>
            <a:r>
              <a:rPr lang="en-US" sz="2000" dirty="0"/>
              <a:t>Uber</a:t>
            </a:r>
          </a:p>
          <a:p>
            <a:pPr algn="just">
              <a:lnSpc>
                <a:spcPct val="150000"/>
              </a:lnSpc>
            </a:pPr>
            <a:endParaRPr lang="en-IN"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5528763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3C6CF0-DE07-28FB-B36E-2BA11D1EF56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C2C6975-A5FF-23F0-8366-8D1675E55B26}"/>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CD1FFDE3-E992-2245-3B87-C14A3521481F}"/>
              </a:ext>
            </a:extLst>
          </p:cNvPr>
          <p:cNvSpPr>
            <a:spLocks noGrp="1"/>
          </p:cNvSpPr>
          <p:nvPr>
            <p:ph idx="1"/>
          </p:nvPr>
        </p:nvSpPr>
        <p:spPr>
          <a:xfrm>
            <a:off x="285134" y="1170039"/>
            <a:ext cx="11068665" cy="5006924"/>
          </a:xfrm>
        </p:spPr>
        <p:txBody>
          <a:bodyPr>
            <a:normAutofit fontScale="62500" lnSpcReduction="20000"/>
          </a:bodyPr>
          <a:lstStyle/>
          <a:p>
            <a:r>
              <a:rPr lang="en-US" sz="2300" b="1" dirty="0">
                <a:latin typeface="Times New Roman" panose="02020603050405020304" pitchFamily="18" charset="0"/>
                <a:cs typeface="Times New Roman" panose="02020603050405020304" pitchFamily="18" charset="0"/>
              </a:rPr>
              <a:t>3. Mobile Payment Gateways</a:t>
            </a:r>
          </a:p>
          <a:p>
            <a:r>
              <a:rPr lang="en-US" sz="2300" dirty="0">
                <a:latin typeface="Times New Roman" panose="02020603050405020304" pitchFamily="18" charset="0"/>
                <a:cs typeface="Times New Roman" panose="02020603050405020304" pitchFamily="18" charset="0"/>
              </a:rPr>
              <a:t>A mobile payment gateway is a technology that securely processes online payments through mobile devices.</a:t>
            </a:r>
          </a:p>
          <a:p>
            <a:r>
              <a:rPr lang="en-US" sz="2300" dirty="0">
                <a:latin typeface="Times New Roman" panose="02020603050405020304" pitchFamily="18" charset="0"/>
                <a:cs typeface="Times New Roman" panose="02020603050405020304" pitchFamily="18" charset="0"/>
              </a:rPr>
              <a:t>It acts as a bridge between:</a:t>
            </a:r>
          </a:p>
          <a:p>
            <a:r>
              <a:rPr lang="en-US" sz="2300" dirty="0">
                <a:latin typeface="Times New Roman" panose="02020603050405020304" pitchFamily="18" charset="0"/>
                <a:cs typeface="Times New Roman" panose="02020603050405020304" pitchFamily="18" charset="0"/>
              </a:rPr>
              <a:t>Customer </a:t>
            </a:r>
          </a:p>
          <a:p>
            <a:r>
              <a:rPr lang="en-US" sz="2300" dirty="0">
                <a:latin typeface="Times New Roman" panose="02020603050405020304" pitchFamily="18" charset="0"/>
                <a:cs typeface="Times New Roman" panose="02020603050405020304" pitchFamily="18" charset="0"/>
              </a:rPr>
              <a:t>Merchant </a:t>
            </a:r>
          </a:p>
          <a:p>
            <a:r>
              <a:rPr lang="en-US" sz="2300" dirty="0">
                <a:latin typeface="Times New Roman" panose="02020603050405020304" pitchFamily="18" charset="0"/>
                <a:cs typeface="Times New Roman" panose="02020603050405020304" pitchFamily="18" charset="0"/>
              </a:rPr>
              <a:t>Bank</a:t>
            </a:r>
          </a:p>
          <a:p>
            <a:r>
              <a:rPr lang="en-US" sz="2300" b="1" dirty="0">
                <a:latin typeface="Times New Roman" panose="02020603050405020304" pitchFamily="18" charset="0"/>
                <a:cs typeface="Times New Roman" panose="02020603050405020304" pitchFamily="18" charset="0"/>
              </a:rPr>
              <a:t>Examples of Payment Gateways</a:t>
            </a:r>
          </a:p>
          <a:p>
            <a:r>
              <a:rPr lang="en-US" sz="2300" dirty="0" err="1">
                <a:latin typeface="Times New Roman" panose="02020603050405020304" pitchFamily="18" charset="0"/>
                <a:cs typeface="Times New Roman" panose="02020603050405020304" pitchFamily="18" charset="0"/>
              </a:rPr>
              <a:t>Razorpay</a:t>
            </a:r>
            <a:r>
              <a:rPr lang="en-US" sz="2300" dirty="0">
                <a:latin typeface="Times New Roman" panose="02020603050405020304" pitchFamily="18" charset="0"/>
                <a:cs typeface="Times New Roman" panose="02020603050405020304" pitchFamily="18" charset="0"/>
              </a:rPr>
              <a:t> </a:t>
            </a:r>
          </a:p>
          <a:p>
            <a:r>
              <a:rPr lang="en-US" sz="2300" dirty="0">
                <a:latin typeface="Times New Roman" panose="02020603050405020304" pitchFamily="18" charset="0"/>
                <a:cs typeface="Times New Roman" panose="02020603050405020304" pitchFamily="18" charset="0"/>
              </a:rPr>
              <a:t>PayPal </a:t>
            </a:r>
          </a:p>
          <a:p>
            <a:r>
              <a:rPr lang="en-US" sz="2300" dirty="0">
                <a:latin typeface="Times New Roman" panose="02020603050405020304" pitchFamily="18" charset="0"/>
                <a:cs typeface="Times New Roman" panose="02020603050405020304" pitchFamily="18" charset="0"/>
              </a:rPr>
              <a:t>Stripe </a:t>
            </a:r>
          </a:p>
          <a:p>
            <a:r>
              <a:rPr lang="en-US" sz="2300" dirty="0">
                <a:latin typeface="Times New Roman" panose="02020603050405020304" pitchFamily="18" charset="0"/>
                <a:cs typeface="Times New Roman" panose="02020603050405020304" pitchFamily="18" charset="0"/>
              </a:rPr>
              <a:t>Paytm Gateway </a:t>
            </a:r>
          </a:p>
          <a:p>
            <a:br>
              <a:rPr lang="en-US" sz="2300" dirty="0">
                <a:latin typeface="Times New Roman" panose="02020603050405020304" pitchFamily="18" charset="0"/>
                <a:cs typeface="Times New Roman" panose="02020603050405020304" pitchFamily="18" charset="0"/>
              </a:rPr>
            </a:br>
            <a:endParaRPr lang="en-US" sz="2300" dirty="0">
              <a:latin typeface="Times New Roman" panose="02020603050405020304" pitchFamily="18" charset="0"/>
              <a:cs typeface="Times New Roman" panose="02020603050405020304" pitchFamily="18" charset="0"/>
            </a:endParaRPr>
          </a:p>
          <a:p>
            <a:r>
              <a:rPr lang="en-US" sz="2300" b="1" dirty="0">
                <a:latin typeface="Times New Roman" panose="02020603050405020304" pitchFamily="18" charset="0"/>
                <a:cs typeface="Times New Roman" panose="02020603050405020304" pitchFamily="18" charset="0"/>
              </a:rPr>
              <a:t>Advantages</a:t>
            </a:r>
          </a:p>
          <a:p>
            <a:r>
              <a:rPr lang="en-US" sz="2300" dirty="0">
                <a:latin typeface="Times New Roman" panose="02020603050405020304" pitchFamily="18" charset="0"/>
                <a:cs typeface="Times New Roman" panose="02020603050405020304" pitchFamily="18" charset="0"/>
              </a:rPr>
              <a:t>Secure transactions </a:t>
            </a:r>
          </a:p>
          <a:p>
            <a:r>
              <a:rPr lang="en-US" sz="2300" dirty="0">
                <a:latin typeface="Times New Roman" panose="02020603050405020304" pitchFamily="18" charset="0"/>
                <a:cs typeface="Times New Roman" panose="02020603050405020304" pitchFamily="18" charset="0"/>
              </a:rPr>
              <a:t>Instant payments </a:t>
            </a:r>
          </a:p>
          <a:p>
            <a:r>
              <a:rPr lang="en-US" sz="2300" dirty="0">
                <a:latin typeface="Times New Roman" panose="02020603050405020304" pitchFamily="18" charset="0"/>
                <a:cs typeface="Times New Roman" panose="02020603050405020304" pitchFamily="18" charset="0"/>
              </a:rPr>
              <a:t>Supports global payments </a:t>
            </a:r>
          </a:p>
          <a:p>
            <a:r>
              <a:rPr lang="en-US" sz="2300" dirty="0">
                <a:latin typeface="Times New Roman" panose="02020603050405020304" pitchFamily="18" charset="0"/>
                <a:cs typeface="Times New Roman" panose="02020603050405020304" pitchFamily="18" charset="0"/>
              </a:rPr>
              <a:t>Easy integration with apps</a:t>
            </a:r>
          </a:p>
          <a:p>
            <a:pPr algn="just">
              <a:lnSpc>
                <a:spcPct val="150000"/>
              </a:lnSpc>
            </a:pPr>
            <a:endParaRPr lang="en-IN"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267276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E95A26-9CE3-9AC3-6BED-800FF171A31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1E8760A-69EC-76C4-ED1C-AAA0A42E81EF}"/>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BB7935E2-2CB3-EE34-AB3B-C0463214348F}"/>
              </a:ext>
            </a:extLst>
          </p:cNvPr>
          <p:cNvSpPr>
            <a:spLocks noGrp="1"/>
          </p:cNvSpPr>
          <p:nvPr>
            <p:ph idx="1"/>
          </p:nvPr>
        </p:nvSpPr>
        <p:spPr>
          <a:xfrm>
            <a:off x="285134" y="1170039"/>
            <a:ext cx="11068665" cy="5006924"/>
          </a:xfrm>
        </p:spPr>
        <p:txBody>
          <a:bodyPr>
            <a:normAutofit/>
          </a:bodyPr>
          <a:lstStyle/>
          <a:p>
            <a:r>
              <a:rPr lang="en-US" sz="2000" b="1" dirty="0"/>
              <a:t>Working of QR Codes</a:t>
            </a:r>
          </a:p>
          <a:p>
            <a:r>
              <a:rPr lang="en-US" sz="2000" b="1" dirty="0"/>
              <a:t>Step 1</a:t>
            </a:r>
          </a:p>
          <a:p>
            <a:r>
              <a:rPr lang="en-US" sz="2000" dirty="0"/>
              <a:t>Merchant displays QR code.</a:t>
            </a:r>
          </a:p>
          <a:p>
            <a:r>
              <a:rPr lang="en-US" sz="2000" b="1" dirty="0"/>
              <a:t>Step 2</a:t>
            </a:r>
          </a:p>
          <a:p>
            <a:r>
              <a:rPr lang="en-US" sz="2000" dirty="0"/>
              <a:t>Customer scans QR code using mobile app.</a:t>
            </a:r>
          </a:p>
          <a:p>
            <a:r>
              <a:rPr lang="en-US" sz="2000" b="1" dirty="0"/>
              <a:t>Step 3</a:t>
            </a:r>
          </a:p>
          <a:p>
            <a:r>
              <a:rPr lang="en-US" sz="2000" dirty="0"/>
              <a:t>Payment details appear automatically.</a:t>
            </a:r>
          </a:p>
          <a:p>
            <a:r>
              <a:rPr lang="en-US" sz="2000" b="1" dirty="0"/>
              <a:t>Step 4</a:t>
            </a:r>
          </a:p>
          <a:p>
            <a:r>
              <a:rPr lang="en-US" sz="2000" dirty="0"/>
              <a:t>Customer confirms payment.</a:t>
            </a:r>
          </a:p>
          <a:p>
            <a:pPr algn="just">
              <a:lnSpc>
                <a:spcPct val="150000"/>
              </a:lnSpc>
            </a:pPr>
            <a:endParaRPr lang="en-IN"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782901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EE7BA5-0752-196F-4777-4F7E17EE32E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AD1B766-ECC4-DF3D-DB0E-914FA53A3765}"/>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AEAEEECF-C3D2-5D40-816B-7415CDE8294E}"/>
              </a:ext>
            </a:extLst>
          </p:cNvPr>
          <p:cNvSpPr>
            <a:spLocks noGrp="1"/>
          </p:cNvSpPr>
          <p:nvPr>
            <p:ph idx="1"/>
          </p:nvPr>
        </p:nvSpPr>
        <p:spPr>
          <a:xfrm>
            <a:off x="285134" y="1170039"/>
            <a:ext cx="11068665" cy="5006924"/>
          </a:xfrm>
        </p:spPr>
        <p:txBody>
          <a:bodyPr>
            <a:normAutofit/>
          </a:bodyPr>
          <a:lstStyle/>
          <a:p>
            <a:r>
              <a:rPr lang="en-US" sz="2000" b="1" dirty="0"/>
              <a:t>Advantages of QR Codes</a:t>
            </a:r>
          </a:p>
          <a:p>
            <a:r>
              <a:rPr lang="en-US" sz="2000" dirty="0"/>
              <a:t>Fast payments </a:t>
            </a:r>
          </a:p>
          <a:p>
            <a:r>
              <a:rPr lang="en-US" sz="2000" dirty="0"/>
              <a:t>Contactless transactions </a:t>
            </a:r>
          </a:p>
          <a:p>
            <a:r>
              <a:rPr lang="en-US" sz="2000" dirty="0"/>
              <a:t>Low cost </a:t>
            </a:r>
          </a:p>
          <a:p>
            <a:r>
              <a:rPr lang="en-US" sz="2000" dirty="0"/>
              <a:t>Easy to use </a:t>
            </a:r>
          </a:p>
          <a:p>
            <a:r>
              <a:rPr lang="en-US" sz="2000" dirty="0"/>
              <a:t>Secure and reliable</a:t>
            </a:r>
          </a:p>
          <a:p>
            <a:r>
              <a:rPr lang="en-US" sz="2000" b="1" dirty="0"/>
              <a:t>5. NFC (Near Field Communication)</a:t>
            </a:r>
          </a:p>
          <a:p>
            <a:r>
              <a:rPr lang="en-US" sz="2000" dirty="0"/>
              <a:t>NFC is a short-range wireless communication technology that allows devices to exchange data when placed close together.</a:t>
            </a:r>
          </a:p>
          <a:p>
            <a:r>
              <a:rPr lang="en-US" sz="2000" dirty="0"/>
              <a:t>Used mainly for contactless payments.</a:t>
            </a:r>
          </a:p>
          <a:p>
            <a:pPr algn="just">
              <a:lnSpc>
                <a:spcPct val="150000"/>
              </a:lnSpc>
            </a:pPr>
            <a:endParaRPr lang="en-IN"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4530223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718268-E717-F0B3-36B1-21C7FCBA1C09}"/>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06022E9-E9DB-8B25-F595-8C4F6EC21F55}"/>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78200CDE-AA38-2377-C3F2-DAF82F651E7D}"/>
              </a:ext>
            </a:extLst>
          </p:cNvPr>
          <p:cNvSpPr>
            <a:spLocks noGrp="1"/>
          </p:cNvSpPr>
          <p:nvPr>
            <p:ph idx="1"/>
          </p:nvPr>
        </p:nvSpPr>
        <p:spPr>
          <a:xfrm>
            <a:off x="285134" y="1170039"/>
            <a:ext cx="11068665" cy="5006924"/>
          </a:xfrm>
        </p:spPr>
        <p:txBody>
          <a:bodyPr>
            <a:normAutofit/>
          </a:bodyPr>
          <a:lstStyle/>
          <a:p>
            <a:r>
              <a:rPr lang="en-US" sz="2000" b="1" dirty="0"/>
              <a:t>Working of NFC</a:t>
            </a:r>
          </a:p>
          <a:p>
            <a:r>
              <a:rPr lang="en-US" sz="2000" b="1" dirty="0"/>
              <a:t>Step 1</a:t>
            </a:r>
          </a:p>
          <a:p>
            <a:r>
              <a:rPr lang="en-US" sz="2000" dirty="0"/>
              <a:t>Customer brings smartphone near NFC reader.</a:t>
            </a:r>
          </a:p>
          <a:p>
            <a:r>
              <a:rPr lang="en-US" sz="2000" b="1" dirty="0"/>
              <a:t>Step 2</a:t>
            </a:r>
          </a:p>
          <a:p>
            <a:r>
              <a:rPr lang="en-US" sz="2000" dirty="0"/>
              <a:t>Devices communicate wirelessly.</a:t>
            </a:r>
          </a:p>
          <a:p>
            <a:r>
              <a:rPr lang="en-US" sz="2000" b="1" dirty="0"/>
              <a:t>Step 3</a:t>
            </a:r>
          </a:p>
          <a:p>
            <a:r>
              <a:rPr lang="en-US" sz="2000" dirty="0"/>
              <a:t>Payment information is transferred securely.</a:t>
            </a:r>
          </a:p>
          <a:p>
            <a:r>
              <a:rPr lang="en-US" sz="2000" b="1" dirty="0"/>
              <a:t>Step 4</a:t>
            </a:r>
          </a:p>
          <a:p>
            <a:r>
              <a:rPr lang="en-US" sz="2000" dirty="0"/>
              <a:t>Transaction completes instantly.</a:t>
            </a:r>
          </a:p>
          <a:p>
            <a:pPr algn="just">
              <a:lnSpc>
                <a:spcPct val="150000"/>
              </a:lnSpc>
            </a:pPr>
            <a:endParaRPr lang="en-IN"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785206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C47372-4929-3F2A-8EA4-A0503436FF16}"/>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0AC17839-E55E-A24D-4B1C-9ACA104C2CB2}"/>
              </a:ext>
            </a:extLst>
          </p:cNvPr>
          <p:cNvSpPr>
            <a:spLocks noGrp="1"/>
          </p:cNvSpPr>
          <p:nvPr>
            <p:ph idx="1"/>
          </p:nvPr>
        </p:nvSpPr>
        <p:spPr>
          <a:xfrm>
            <a:off x="779206" y="1238866"/>
            <a:ext cx="10515600" cy="4935792"/>
          </a:xfrm>
        </p:spPr>
        <p:txBody>
          <a:bodyPr>
            <a:normAutofit/>
          </a:bodyPr>
          <a:lstStyle/>
          <a:p>
            <a:pPr algn="just">
              <a:lnSpc>
                <a:spcPct val="150000"/>
              </a:lnSpc>
            </a:pPr>
            <a:r>
              <a:rPr lang="en-IN" sz="2400" b="1" dirty="0">
                <a:latin typeface="Times New Roman" panose="02020603050405020304" pitchFamily="18" charset="0"/>
                <a:cs typeface="Times New Roman" panose="02020603050405020304" pitchFamily="18" charset="0"/>
              </a:rPr>
              <a:t>Seven Dimensions of e-Commerce</a:t>
            </a:r>
          </a:p>
          <a:p>
            <a:pPr algn="just">
              <a:lnSpc>
                <a:spcPct val="150000"/>
              </a:lnSpc>
            </a:pPr>
            <a:r>
              <a:rPr lang="en-US" b="1" dirty="0">
                <a:latin typeface="Times New Roman" panose="02020603050405020304" pitchFamily="18" charset="0"/>
                <a:cs typeface="Times New Roman" panose="02020603050405020304" pitchFamily="18" charset="0"/>
              </a:rPr>
              <a:t>Introduction</a:t>
            </a:r>
          </a:p>
          <a:p>
            <a:pPr algn="just">
              <a:lnSpc>
                <a:spcPct val="150000"/>
              </a:lnSpc>
            </a:pPr>
            <a:r>
              <a:rPr lang="en-US" sz="2000" dirty="0">
                <a:latin typeface="Times New Roman" panose="02020603050405020304" pitchFamily="18" charset="0"/>
                <a:cs typeface="Times New Roman" panose="02020603050405020304" pitchFamily="18" charset="0"/>
              </a:rPr>
              <a:t>The way business or commerce gets conducted has undergone a great deal of change due to the advent of information and communication revolution. </a:t>
            </a:r>
          </a:p>
          <a:p>
            <a:pPr algn="just">
              <a:lnSpc>
                <a:spcPct val="150000"/>
              </a:lnSpc>
            </a:pPr>
            <a:r>
              <a:rPr lang="en-US" sz="2000" dirty="0">
                <a:latin typeface="Times New Roman" panose="02020603050405020304" pitchFamily="18" charset="0"/>
                <a:cs typeface="Times New Roman" panose="02020603050405020304" pitchFamily="18" charset="0"/>
              </a:rPr>
              <a:t>In the last two decades or so there has been a phenomenal growth in e-commerce. Electronic commerce or e-commerce consists of buying selling and auction of various products and services.</a:t>
            </a:r>
          </a:p>
          <a:p>
            <a:pPr marL="0" indent="0" algn="just">
              <a:lnSpc>
                <a:spcPct val="150000"/>
              </a:lnSpc>
              <a:buNone/>
            </a:pPr>
            <a:endParaRPr lang="en-IN" sz="2000" dirty="0">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179355B0-DC23-62BC-B876-D95C0DE93976}"/>
              </a:ext>
            </a:extLst>
          </p:cNvPr>
          <p:cNvPicPr>
            <a:picLocks noChangeAspect="1"/>
          </p:cNvPicPr>
          <p:nvPr/>
        </p:nvPicPr>
        <p:blipFill>
          <a:blip r:embed="rId2"/>
          <a:stretch>
            <a:fillRect/>
          </a:stretch>
        </p:blipFill>
        <p:spPr>
          <a:xfrm>
            <a:off x="0" y="0"/>
            <a:ext cx="12192000" cy="1012723"/>
          </a:xfrm>
          <a:prstGeom prst="rect">
            <a:avLst/>
          </a:prstGeom>
        </p:spPr>
      </p:pic>
    </p:spTree>
    <p:extLst>
      <p:ext uri="{BB962C8B-B14F-4D97-AF65-F5344CB8AC3E}">
        <p14:creationId xmlns:p14="http://schemas.microsoft.com/office/powerpoint/2010/main" val="131737159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5D5CDE-635C-E949-B0E2-01B4B78708D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3002EEB-4EB0-850A-244B-13BBFF6A6A4F}"/>
              </a:ext>
            </a:extLst>
          </p:cNvPr>
          <p:cNvPicPr>
            <a:picLocks noChangeAspect="1"/>
          </p:cNvPicPr>
          <p:nvPr/>
        </p:nvPicPr>
        <p:blipFill>
          <a:blip r:embed="rId2"/>
          <a:stretch>
            <a:fillRect/>
          </a:stretch>
        </p:blipFill>
        <p:spPr>
          <a:xfrm>
            <a:off x="0" y="0"/>
            <a:ext cx="12192000" cy="1012723"/>
          </a:xfrm>
          <a:prstGeom prst="rect">
            <a:avLst/>
          </a:prstGeom>
        </p:spPr>
      </p:pic>
      <p:graphicFrame>
        <p:nvGraphicFramePr>
          <p:cNvPr id="10" name="Content Placeholder 9">
            <a:extLst>
              <a:ext uri="{FF2B5EF4-FFF2-40B4-BE49-F238E27FC236}">
                <a16:creationId xmlns:a16="http://schemas.microsoft.com/office/drawing/2014/main" id="{14A1776C-A107-2EDF-7050-A6669843AE3B}"/>
              </a:ext>
            </a:extLst>
          </p:cNvPr>
          <p:cNvGraphicFramePr>
            <a:graphicFrameLocks noGrp="1"/>
          </p:cNvGraphicFramePr>
          <p:nvPr>
            <p:ph idx="1"/>
            <p:extLst>
              <p:ext uri="{D42A27DB-BD31-4B8C-83A1-F6EECF244321}">
                <p14:modId xmlns:p14="http://schemas.microsoft.com/office/powerpoint/2010/main" val="2666126244"/>
              </p:ext>
            </p:extLst>
          </p:nvPr>
        </p:nvGraphicFramePr>
        <p:xfrm>
          <a:off x="561975" y="2759075"/>
          <a:ext cx="10515600" cy="1828800"/>
        </p:xfrm>
        <a:graphic>
          <a:graphicData uri="http://schemas.openxmlformats.org/drawingml/2006/table">
            <a:tbl>
              <a:tblPr/>
              <a:tblGrid>
                <a:gridCol w="5257800">
                  <a:extLst>
                    <a:ext uri="{9D8B030D-6E8A-4147-A177-3AD203B41FA5}">
                      <a16:colId xmlns:a16="http://schemas.microsoft.com/office/drawing/2014/main" val="887511653"/>
                    </a:ext>
                  </a:extLst>
                </a:gridCol>
                <a:gridCol w="5257800">
                  <a:extLst>
                    <a:ext uri="{9D8B030D-6E8A-4147-A177-3AD203B41FA5}">
                      <a16:colId xmlns:a16="http://schemas.microsoft.com/office/drawing/2014/main" val="2357222597"/>
                    </a:ext>
                  </a:extLst>
                </a:gridCol>
              </a:tblGrid>
              <a:tr h="0">
                <a:tc>
                  <a:txBody>
                    <a:bodyPr/>
                    <a:lstStyle/>
                    <a:p>
                      <a:pPr>
                        <a:buNone/>
                      </a:pPr>
                      <a:r>
                        <a:rPr lang="en-IN" b="1" dirty="0"/>
                        <a:t>Application</a:t>
                      </a:r>
                    </a:p>
                  </a:txBody>
                  <a:tcPr anchor="ctr">
                    <a:lnL>
                      <a:noFill/>
                    </a:lnL>
                    <a:lnR>
                      <a:noFill/>
                    </a:lnR>
                    <a:lnT>
                      <a:noFill/>
                    </a:lnT>
                    <a:lnB>
                      <a:noFill/>
                    </a:lnB>
                    <a:noFill/>
                  </a:tcPr>
                </a:tc>
                <a:tc>
                  <a:txBody>
                    <a:bodyPr/>
                    <a:lstStyle/>
                    <a:p>
                      <a:pPr>
                        <a:buNone/>
                      </a:pPr>
                      <a:r>
                        <a:rPr lang="en-IN" b="1" dirty="0"/>
                        <a:t>Description</a:t>
                      </a:r>
                    </a:p>
                  </a:txBody>
                  <a:tcPr anchor="ctr">
                    <a:lnL>
                      <a:noFill/>
                    </a:lnL>
                    <a:lnR>
                      <a:noFill/>
                    </a:lnR>
                    <a:lnT>
                      <a:noFill/>
                    </a:lnT>
                    <a:lnB>
                      <a:noFill/>
                    </a:lnB>
                    <a:noFill/>
                  </a:tcPr>
                </a:tc>
                <a:extLst>
                  <a:ext uri="{0D108BD9-81ED-4DB2-BD59-A6C34878D82A}">
                    <a16:rowId xmlns:a16="http://schemas.microsoft.com/office/drawing/2014/main" val="426148739"/>
                  </a:ext>
                </a:extLst>
              </a:tr>
              <a:tr h="0">
                <a:tc>
                  <a:txBody>
                    <a:bodyPr/>
                    <a:lstStyle/>
                    <a:p>
                      <a:pPr>
                        <a:buNone/>
                      </a:pPr>
                      <a:r>
                        <a:rPr lang="en-IN" dirty="0"/>
                        <a:t>Contactless Payments</a:t>
                      </a:r>
                    </a:p>
                  </a:txBody>
                  <a:tcPr anchor="ctr">
                    <a:lnL>
                      <a:noFill/>
                    </a:lnL>
                    <a:lnR>
                      <a:noFill/>
                    </a:lnR>
                    <a:lnT>
                      <a:noFill/>
                    </a:lnT>
                    <a:lnB>
                      <a:noFill/>
                    </a:lnB>
                    <a:noFill/>
                  </a:tcPr>
                </a:tc>
                <a:tc>
                  <a:txBody>
                    <a:bodyPr/>
                    <a:lstStyle/>
                    <a:p>
                      <a:pPr>
                        <a:buNone/>
                      </a:pPr>
                      <a:r>
                        <a:rPr lang="en-IN"/>
                        <a:t>Tap-to-pay</a:t>
                      </a:r>
                    </a:p>
                  </a:txBody>
                  <a:tcPr anchor="ctr">
                    <a:lnL>
                      <a:noFill/>
                    </a:lnL>
                    <a:lnR>
                      <a:noFill/>
                    </a:lnR>
                    <a:lnT>
                      <a:noFill/>
                    </a:lnT>
                    <a:lnB>
                      <a:noFill/>
                    </a:lnB>
                    <a:noFill/>
                  </a:tcPr>
                </a:tc>
                <a:extLst>
                  <a:ext uri="{0D108BD9-81ED-4DB2-BD59-A6C34878D82A}">
                    <a16:rowId xmlns:a16="http://schemas.microsoft.com/office/drawing/2014/main" val="1119723315"/>
                  </a:ext>
                </a:extLst>
              </a:tr>
              <a:tr h="0">
                <a:tc>
                  <a:txBody>
                    <a:bodyPr/>
                    <a:lstStyle/>
                    <a:p>
                      <a:pPr>
                        <a:buNone/>
                      </a:pPr>
                      <a:r>
                        <a:rPr lang="en-IN"/>
                        <a:t>Smart Cards</a:t>
                      </a:r>
                    </a:p>
                  </a:txBody>
                  <a:tcPr anchor="ctr">
                    <a:lnL>
                      <a:noFill/>
                    </a:lnL>
                    <a:lnR>
                      <a:noFill/>
                    </a:lnR>
                    <a:lnT>
                      <a:noFill/>
                    </a:lnT>
                    <a:lnB>
                      <a:noFill/>
                    </a:lnB>
                    <a:noFill/>
                  </a:tcPr>
                </a:tc>
                <a:tc>
                  <a:txBody>
                    <a:bodyPr/>
                    <a:lstStyle/>
                    <a:p>
                      <a:pPr>
                        <a:buNone/>
                      </a:pPr>
                      <a:r>
                        <a:rPr lang="en-IN"/>
                        <a:t>Access control</a:t>
                      </a:r>
                    </a:p>
                  </a:txBody>
                  <a:tcPr anchor="ctr">
                    <a:lnL>
                      <a:noFill/>
                    </a:lnL>
                    <a:lnR>
                      <a:noFill/>
                    </a:lnR>
                    <a:lnT>
                      <a:noFill/>
                    </a:lnT>
                    <a:lnB>
                      <a:noFill/>
                    </a:lnB>
                    <a:noFill/>
                  </a:tcPr>
                </a:tc>
                <a:extLst>
                  <a:ext uri="{0D108BD9-81ED-4DB2-BD59-A6C34878D82A}">
                    <a16:rowId xmlns:a16="http://schemas.microsoft.com/office/drawing/2014/main" val="3689718322"/>
                  </a:ext>
                </a:extLst>
              </a:tr>
              <a:tr h="0">
                <a:tc>
                  <a:txBody>
                    <a:bodyPr/>
                    <a:lstStyle/>
                    <a:p>
                      <a:pPr>
                        <a:buNone/>
                      </a:pPr>
                      <a:r>
                        <a:rPr lang="en-IN"/>
                        <a:t>Ticketing</a:t>
                      </a:r>
                    </a:p>
                  </a:txBody>
                  <a:tcPr anchor="ctr">
                    <a:lnL>
                      <a:noFill/>
                    </a:lnL>
                    <a:lnR>
                      <a:noFill/>
                    </a:lnR>
                    <a:lnT>
                      <a:noFill/>
                    </a:lnT>
                    <a:lnB>
                      <a:noFill/>
                    </a:lnB>
                    <a:noFill/>
                  </a:tcPr>
                </a:tc>
                <a:tc>
                  <a:txBody>
                    <a:bodyPr/>
                    <a:lstStyle/>
                    <a:p>
                      <a:pPr>
                        <a:buNone/>
                      </a:pPr>
                      <a:r>
                        <a:rPr lang="en-IN"/>
                        <a:t>Metro and bus tickets</a:t>
                      </a:r>
                    </a:p>
                  </a:txBody>
                  <a:tcPr anchor="ctr">
                    <a:lnL>
                      <a:noFill/>
                    </a:lnL>
                    <a:lnR>
                      <a:noFill/>
                    </a:lnR>
                    <a:lnT>
                      <a:noFill/>
                    </a:lnT>
                    <a:lnB>
                      <a:noFill/>
                    </a:lnB>
                    <a:noFill/>
                  </a:tcPr>
                </a:tc>
                <a:extLst>
                  <a:ext uri="{0D108BD9-81ED-4DB2-BD59-A6C34878D82A}">
                    <a16:rowId xmlns:a16="http://schemas.microsoft.com/office/drawing/2014/main" val="1409145173"/>
                  </a:ext>
                </a:extLst>
              </a:tr>
              <a:tr h="0">
                <a:tc>
                  <a:txBody>
                    <a:bodyPr/>
                    <a:lstStyle/>
                    <a:p>
                      <a:pPr>
                        <a:buNone/>
                      </a:pPr>
                      <a:r>
                        <a:rPr lang="en-IN"/>
                        <a:t>Data Sharing</a:t>
                      </a:r>
                    </a:p>
                  </a:txBody>
                  <a:tcPr anchor="ctr">
                    <a:lnL>
                      <a:noFill/>
                    </a:lnL>
                    <a:lnR>
                      <a:noFill/>
                    </a:lnR>
                    <a:lnT>
                      <a:noFill/>
                    </a:lnT>
                    <a:lnB>
                      <a:noFill/>
                    </a:lnB>
                    <a:noFill/>
                  </a:tcPr>
                </a:tc>
                <a:tc>
                  <a:txBody>
                    <a:bodyPr/>
                    <a:lstStyle/>
                    <a:p>
                      <a:pPr>
                        <a:buNone/>
                      </a:pPr>
                      <a:r>
                        <a:rPr lang="en-IN" dirty="0"/>
                        <a:t>Small file transfer</a:t>
                      </a:r>
                    </a:p>
                  </a:txBody>
                  <a:tcPr anchor="ctr">
                    <a:lnL>
                      <a:noFill/>
                    </a:lnL>
                    <a:lnR>
                      <a:noFill/>
                    </a:lnR>
                    <a:lnT>
                      <a:noFill/>
                    </a:lnT>
                    <a:lnB>
                      <a:noFill/>
                    </a:lnB>
                    <a:noFill/>
                  </a:tcPr>
                </a:tc>
                <a:extLst>
                  <a:ext uri="{0D108BD9-81ED-4DB2-BD59-A6C34878D82A}">
                    <a16:rowId xmlns:a16="http://schemas.microsoft.com/office/drawing/2014/main" val="3769472326"/>
                  </a:ext>
                </a:extLst>
              </a:tr>
            </a:tbl>
          </a:graphicData>
        </a:graphic>
      </p:graphicFrame>
      <p:sp>
        <p:nvSpPr>
          <p:cNvPr id="11" name="Rectangle 4">
            <a:extLst>
              <a:ext uri="{FF2B5EF4-FFF2-40B4-BE49-F238E27FC236}">
                <a16:creationId xmlns:a16="http://schemas.microsoft.com/office/drawing/2014/main" id="{33148F6B-DC32-5BE6-863D-1AC44C715E6D}"/>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Arial" panose="020B0604020202020204" pitchFamily="34" charset="0"/>
              </a:rPr>
              <a:t>Applications of NFC</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3148837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AECF39-C8BB-0458-0C51-3AFC23BA256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09D1147-71B5-D5F8-34DF-B5BBC11FED28}"/>
              </a:ext>
            </a:extLst>
          </p:cNvPr>
          <p:cNvPicPr>
            <a:picLocks noChangeAspect="1"/>
          </p:cNvPicPr>
          <p:nvPr/>
        </p:nvPicPr>
        <p:blipFill>
          <a:blip r:embed="rId2"/>
          <a:stretch>
            <a:fillRect/>
          </a:stretch>
        </p:blipFill>
        <p:spPr>
          <a:xfrm>
            <a:off x="0" y="0"/>
            <a:ext cx="12192000" cy="1012723"/>
          </a:xfrm>
          <a:prstGeom prst="rect">
            <a:avLst/>
          </a:prstGeom>
        </p:spPr>
      </p:pic>
      <p:graphicFrame>
        <p:nvGraphicFramePr>
          <p:cNvPr id="10" name="Content Placeholder 9">
            <a:extLst>
              <a:ext uri="{FF2B5EF4-FFF2-40B4-BE49-F238E27FC236}">
                <a16:creationId xmlns:a16="http://schemas.microsoft.com/office/drawing/2014/main" id="{F90BC2FB-2191-930B-A06A-E82237DE48D4}"/>
              </a:ext>
            </a:extLst>
          </p:cNvPr>
          <p:cNvGraphicFramePr>
            <a:graphicFrameLocks noGrp="1"/>
          </p:cNvGraphicFramePr>
          <p:nvPr>
            <p:ph idx="1"/>
            <p:extLst>
              <p:ext uri="{D42A27DB-BD31-4B8C-83A1-F6EECF244321}">
                <p14:modId xmlns:p14="http://schemas.microsoft.com/office/powerpoint/2010/main" val="35631572"/>
              </p:ext>
            </p:extLst>
          </p:nvPr>
        </p:nvGraphicFramePr>
        <p:xfrm>
          <a:off x="561975" y="2759075"/>
          <a:ext cx="5257800" cy="1828800"/>
        </p:xfrm>
        <a:graphic>
          <a:graphicData uri="http://schemas.openxmlformats.org/drawingml/2006/table">
            <a:tbl>
              <a:tblPr/>
              <a:tblGrid>
                <a:gridCol w="5257800">
                  <a:extLst>
                    <a:ext uri="{9D8B030D-6E8A-4147-A177-3AD203B41FA5}">
                      <a16:colId xmlns:a16="http://schemas.microsoft.com/office/drawing/2014/main" val="2357222597"/>
                    </a:ext>
                  </a:extLst>
                </a:gridCol>
              </a:tblGrid>
              <a:tr h="0">
                <a:tc>
                  <a:txBody>
                    <a:bodyPr/>
                    <a:lstStyle/>
                    <a:p>
                      <a:pPr>
                        <a:buNone/>
                      </a:pPr>
                      <a:endParaRPr lang="en-IN" b="1" dirty="0"/>
                    </a:p>
                  </a:txBody>
                  <a:tcPr anchor="ctr">
                    <a:lnL>
                      <a:noFill/>
                    </a:lnL>
                    <a:lnR>
                      <a:noFill/>
                    </a:lnR>
                    <a:lnT>
                      <a:noFill/>
                    </a:lnT>
                    <a:lnB>
                      <a:noFill/>
                    </a:lnB>
                    <a:noFill/>
                  </a:tcPr>
                </a:tc>
                <a:extLst>
                  <a:ext uri="{0D108BD9-81ED-4DB2-BD59-A6C34878D82A}">
                    <a16:rowId xmlns:a16="http://schemas.microsoft.com/office/drawing/2014/main" val="426148739"/>
                  </a:ext>
                </a:extLst>
              </a:tr>
              <a:tr h="0">
                <a:tc>
                  <a:txBody>
                    <a:bodyPr/>
                    <a:lstStyle/>
                    <a:p>
                      <a:pPr>
                        <a:buNone/>
                      </a:pPr>
                      <a:endParaRPr lang="en-IN"/>
                    </a:p>
                  </a:txBody>
                  <a:tcPr anchor="ctr">
                    <a:lnL>
                      <a:noFill/>
                    </a:lnL>
                    <a:lnR>
                      <a:noFill/>
                    </a:lnR>
                    <a:lnT>
                      <a:noFill/>
                    </a:lnT>
                    <a:lnB>
                      <a:noFill/>
                    </a:lnB>
                    <a:noFill/>
                  </a:tcPr>
                </a:tc>
                <a:extLst>
                  <a:ext uri="{0D108BD9-81ED-4DB2-BD59-A6C34878D82A}">
                    <a16:rowId xmlns:a16="http://schemas.microsoft.com/office/drawing/2014/main" val="1119723315"/>
                  </a:ext>
                </a:extLst>
              </a:tr>
              <a:tr h="0">
                <a:tc>
                  <a:txBody>
                    <a:bodyPr/>
                    <a:lstStyle/>
                    <a:p>
                      <a:pPr>
                        <a:buNone/>
                      </a:pPr>
                      <a:endParaRPr lang="en-IN" dirty="0"/>
                    </a:p>
                  </a:txBody>
                  <a:tcPr anchor="ctr">
                    <a:lnL>
                      <a:noFill/>
                    </a:lnL>
                    <a:lnR>
                      <a:noFill/>
                    </a:lnR>
                    <a:lnT>
                      <a:noFill/>
                    </a:lnT>
                    <a:lnB>
                      <a:noFill/>
                    </a:lnB>
                    <a:noFill/>
                  </a:tcPr>
                </a:tc>
                <a:extLst>
                  <a:ext uri="{0D108BD9-81ED-4DB2-BD59-A6C34878D82A}">
                    <a16:rowId xmlns:a16="http://schemas.microsoft.com/office/drawing/2014/main" val="3689718322"/>
                  </a:ext>
                </a:extLst>
              </a:tr>
              <a:tr h="0">
                <a:tc>
                  <a:txBody>
                    <a:bodyPr/>
                    <a:lstStyle/>
                    <a:p>
                      <a:pPr>
                        <a:buNone/>
                      </a:pPr>
                      <a:endParaRPr lang="en-IN"/>
                    </a:p>
                  </a:txBody>
                  <a:tcPr anchor="ctr">
                    <a:lnL>
                      <a:noFill/>
                    </a:lnL>
                    <a:lnR>
                      <a:noFill/>
                    </a:lnR>
                    <a:lnT>
                      <a:noFill/>
                    </a:lnT>
                    <a:lnB>
                      <a:noFill/>
                    </a:lnB>
                    <a:noFill/>
                  </a:tcPr>
                </a:tc>
                <a:extLst>
                  <a:ext uri="{0D108BD9-81ED-4DB2-BD59-A6C34878D82A}">
                    <a16:rowId xmlns:a16="http://schemas.microsoft.com/office/drawing/2014/main" val="1409145173"/>
                  </a:ext>
                </a:extLst>
              </a:tr>
              <a:tr h="0">
                <a:tc>
                  <a:txBody>
                    <a:bodyPr/>
                    <a:lstStyle/>
                    <a:p>
                      <a:pPr>
                        <a:buNone/>
                      </a:pPr>
                      <a:endParaRPr lang="en-IN" dirty="0"/>
                    </a:p>
                  </a:txBody>
                  <a:tcPr anchor="ctr">
                    <a:lnL>
                      <a:noFill/>
                    </a:lnL>
                    <a:lnR>
                      <a:noFill/>
                    </a:lnR>
                    <a:lnT>
                      <a:noFill/>
                    </a:lnT>
                    <a:lnB>
                      <a:noFill/>
                    </a:lnB>
                    <a:noFill/>
                  </a:tcPr>
                </a:tc>
                <a:extLst>
                  <a:ext uri="{0D108BD9-81ED-4DB2-BD59-A6C34878D82A}">
                    <a16:rowId xmlns:a16="http://schemas.microsoft.com/office/drawing/2014/main" val="3769472326"/>
                  </a:ext>
                </a:extLst>
              </a:tr>
            </a:tbl>
          </a:graphicData>
        </a:graphic>
      </p:graphicFrame>
      <p:sp>
        <p:nvSpPr>
          <p:cNvPr id="3" name="TextBox 2">
            <a:extLst>
              <a:ext uri="{FF2B5EF4-FFF2-40B4-BE49-F238E27FC236}">
                <a16:creationId xmlns:a16="http://schemas.microsoft.com/office/drawing/2014/main" id="{11B970A7-B80C-FD55-BFFB-54D2B02199F0}"/>
              </a:ext>
            </a:extLst>
          </p:cNvPr>
          <p:cNvSpPr txBox="1"/>
          <p:nvPr/>
        </p:nvSpPr>
        <p:spPr>
          <a:xfrm>
            <a:off x="176980" y="1012722"/>
            <a:ext cx="11267768" cy="3782061"/>
          </a:xfrm>
          <a:prstGeom prst="rect">
            <a:avLst/>
          </a:prstGeom>
          <a:noFill/>
        </p:spPr>
        <p:txBody>
          <a:bodyPr wrap="square">
            <a:spAutoFit/>
          </a:bodyPr>
          <a:lstStyle/>
          <a:p>
            <a:pPr algn="just">
              <a:lnSpc>
                <a:spcPct val="150000"/>
              </a:lnSpc>
              <a:buNone/>
            </a:pPr>
            <a:r>
              <a:rPr lang="en-US" b="1" dirty="0">
                <a:latin typeface="Times New Roman" panose="02020603050405020304" pitchFamily="18" charset="0"/>
                <a:cs typeface="Times New Roman" panose="02020603050405020304" pitchFamily="18" charset="0"/>
              </a:rPr>
              <a:t>Role of Institutions in Entrepreneurship Development</a:t>
            </a:r>
          </a:p>
          <a:p>
            <a:pPr algn="just">
              <a:lnSpc>
                <a:spcPct val="150000"/>
              </a:lnSpc>
              <a:buNone/>
            </a:pPr>
            <a:r>
              <a:rPr lang="en-US" b="1" dirty="0">
                <a:latin typeface="Times New Roman" panose="02020603050405020304" pitchFamily="18" charset="0"/>
                <a:cs typeface="Times New Roman" panose="02020603050405020304" pitchFamily="18" charset="0"/>
              </a:rPr>
              <a:t>National Small Industries Corporation (NSIC)</a:t>
            </a:r>
          </a:p>
          <a:p>
            <a:pPr algn="just">
              <a:lnSpc>
                <a:spcPct val="150000"/>
              </a:lnSpc>
              <a:buNone/>
            </a:pPr>
            <a:r>
              <a:rPr lang="en-US" b="1" dirty="0">
                <a:latin typeface="Times New Roman" panose="02020603050405020304" pitchFamily="18" charset="0"/>
                <a:cs typeface="Times New Roman" panose="02020603050405020304" pitchFamily="18" charset="0"/>
              </a:rPr>
              <a:t>Introduction</a:t>
            </a:r>
          </a:p>
          <a:p>
            <a:pPr algn="just">
              <a:lnSpc>
                <a:spcPct val="150000"/>
              </a:lnSpc>
              <a:buNone/>
            </a:pPr>
            <a:r>
              <a:rPr lang="en-US" dirty="0">
                <a:latin typeface="Times New Roman" panose="02020603050405020304" pitchFamily="18" charset="0"/>
                <a:cs typeface="Times New Roman" panose="02020603050405020304" pitchFamily="18" charset="0"/>
              </a:rPr>
              <a:t>Entrepreneurship development is important for economic growth, employment generation, industrial development, and innovation. Various institutions in India support entrepreneurs by providing finance, training, marketing assistance, technology, and infrastructure.</a:t>
            </a:r>
          </a:p>
          <a:p>
            <a:pPr algn="just">
              <a:lnSpc>
                <a:spcPct val="150000"/>
              </a:lnSpc>
              <a:buNone/>
            </a:pPr>
            <a:r>
              <a:rPr lang="en-US" dirty="0">
                <a:latin typeface="Times New Roman" panose="02020603050405020304" pitchFamily="18" charset="0"/>
                <a:cs typeface="Times New Roman" panose="02020603050405020304" pitchFamily="18" charset="0"/>
              </a:rPr>
              <a:t>One of the major institutions supporting small-scale industries and entrepreneurs is the </a:t>
            </a:r>
            <a:r>
              <a:rPr lang="en-US" b="1" dirty="0">
                <a:latin typeface="Times New Roman" panose="02020603050405020304" pitchFamily="18" charset="0"/>
                <a:cs typeface="Times New Roman" panose="02020603050405020304" pitchFamily="18" charset="0"/>
              </a:rPr>
              <a:t>National Small Industries Corporation (NSIC).</a:t>
            </a:r>
          </a:p>
          <a:p>
            <a:pPr algn="just">
              <a:lnSpc>
                <a:spcPct val="150000"/>
              </a:lnSpc>
              <a:buNone/>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7718010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CB02A9-CEBD-4663-68CD-10D4FB56DEF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C518A06-09D9-90D7-44DA-37C200495397}"/>
              </a:ext>
            </a:extLst>
          </p:cNvPr>
          <p:cNvPicPr>
            <a:picLocks noChangeAspect="1"/>
          </p:cNvPicPr>
          <p:nvPr/>
        </p:nvPicPr>
        <p:blipFill>
          <a:blip r:embed="rId2"/>
          <a:stretch>
            <a:fillRect/>
          </a:stretch>
        </p:blipFill>
        <p:spPr>
          <a:xfrm>
            <a:off x="0" y="0"/>
            <a:ext cx="12192000" cy="1012723"/>
          </a:xfrm>
          <a:prstGeom prst="rect">
            <a:avLst/>
          </a:prstGeom>
        </p:spPr>
      </p:pic>
      <p:graphicFrame>
        <p:nvGraphicFramePr>
          <p:cNvPr id="10" name="Content Placeholder 9">
            <a:extLst>
              <a:ext uri="{FF2B5EF4-FFF2-40B4-BE49-F238E27FC236}">
                <a16:creationId xmlns:a16="http://schemas.microsoft.com/office/drawing/2014/main" id="{E2D039ED-405A-02B0-5262-8CC23241AC58}"/>
              </a:ext>
            </a:extLst>
          </p:cNvPr>
          <p:cNvGraphicFramePr>
            <a:graphicFrameLocks noGrp="1"/>
          </p:cNvGraphicFramePr>
          <p:nvPr>
            <p:ph idx="1"/>
          </p:nvPr>
        </p:nvGraphicFramePr>
        <p:xfrm>
          <a:off x="561975" y="2759075"/>
          <a:ext cx="5257800" cy="1828800"/>
        </p:xfrm>
        <a:graphic>
          <a:graphicData uri="http://schemas.openxmlformats.org/drawingml/2006/table">
            <a:tbl>
              <a:tblPr/>
              <a:tblGrid>
                <a:gridCol w="5257800">
                  <a:extLst>
                    <a:ext uri="{9D8B030D-6E8A-4147-A177-3AD203B41FA5}">
                      <a16:colId xmlns:a16="http://schemas.microsoft.com/office/drawing/2014/main" val="2357222597"/>
                    </a:ext>
                  </a:extLst>
                </a:gridCol>
              </a:tblGrid>
              <a:tr h="0">
                <a:tc>
                  <a:txBody>
                    <a:bodyPr/>
                    <a:lstStyle/>
                    <a:p>
                      <a:pPr>
                        <a:buNone/>
                      </a:pPr>
                      <a:endParaRPr lang="en-IN" b="1" dirty="0"/>
                    </a:p>
                  </a:txBody>
                  <a:tcPr anchor="ctr">
                    <a:lnL>
                      <a:noFill/>
                    </a:lnL>
                    <a:lnR>
                      <a:noFill/>
                    </a:lnR>
                    <a:lnT>
                      <a:noFill/>
                    </a:lnT>
                    <a:lnB>
                      <a:noFill/>
                    </a:lnB>
                    <a:noFill/>
                  </a:tcPr>
                </a:tc>
                <a:extLst>
                  <a:ext uri="{0D108BD9-81ED-4DB2-BD59-A6C34878D82A}">
                    <a16:rowId xmlns:a16="http://schemas.microsoft.com/office/drawing/2014/main" val="426148739"/>
                  </a:ext>
                </a:extLst>
              </a:tr>
              <a:tr h="0">
                <a:tc>
                  <a:txBody>
                    <a:bodyPr/>
                    <a:lstStyle/>
                    <a:p>
                      <a:pPr>
                        <a:buNone/>
                      </a:pPr>
                      <a:endParaRPr lang="en-IN"/>
                    </a:p>
                  </a:txBody>
                  <a:tcPr anchor="ctr">
                    <a:lnL>
                      <a:noFill/>
                    </a:lnL>
                    <a:lnR>
                      <a:noFill/>
                    </a:lnR>
                    <a:lnT>
                      <a:noFill/>
                    </a:lnT>
                    <a:lnB>
                      <a:noFill/>
                    </a:lnB>
                    <a:noFill/>
                  </a:tcPr>
                </a:tc>
                <a:extLst>
                  <a:ext uri="{0D108BD9-81ED-4DB2-BD59-A6C34878D82A}">
                    <a16:rowId xmlns:a16="http://schemas.microsoft.com/office/drawing/2014/main" val="1119723315"/>
                  </a:ext>
                </a:extLst>
              </a:tr>
              <a:tr h="0">
                <a:tc>
                  <a:txBody>
                    <a:bodyPr/>
                    <a:lstStyle/>
                    <a:p>
                      <a:pPr>
                        <a:buNone/>
                      </a:pPr>
                      <a:endParaRPr lang="en-IN" dirty="0"/>
                    </a:p>
                  </a:txBody>
                  <a:tcPr anchor="ctr">
                    <a:lnL>
                      <a:noFill/>
                    </a:lnL>
                    <a:lnR>
                      <a:noFill/>
                    </a:lnR>
                    <a:lnT>
                      <a:noFill/>
                    </a:lnT>
                    <a:lnB>
                      <a:noFill/>
                    </a:lnB>
                    <a:noFill/>
                  </a:tcPr>
                </a:tc>
                <a:extLst>
                  <a:ext uri="{0D108BD9-81ED-4DB2-BD59-A6C34878D82A}">
                    <a16:rowId xmlns:a16="http://schemas.microsoft.com/office/drawing/2014/main" val="3689718322"/>
                  </a:ext>
                </a:extLst>
              </a:tr>
              <a:tr h="0">
                <a:tc>
                  <a:txBody>
                    <a:bodyPr/>
                    <a:lstStyle/>
                    <a:p>
                      <a:pPr>
                        <a:buNone/>
                      </a:pPr>
                      <a:endParaRPr lang="en-IN"/>
                    </a:p>
                  </a:txBody>
                  <a:tcPr anchor="ctr">
                    <a:lnL>
                      <a:noFill/>
                    </a:lnL>
                    <a:lnR>
                      <a:noFill/>
                    </a:lnR>
                    <a:lnT>
                      <a:noFill/>
                    </a:lnT>
                    <a:lnB>
                      <a:noFill/>
                    </a:lnB>
                    <a:noFill/>
                  </a:tcPr>
                </a:tc>
                <a:extLst>
                  <a:ext uri="{0D108BD9-81ED-4DB2-BD59-A6C34878D82A}">
                    <a16:rowId xmlns:a16="http://schemas.microsoft.com/office/drawing/2014/main" val="1409145173"/>
                  </a:ext>
                </a:extLst>
              </a:tr>
              <a:tr h="0">
                <a:tc>
                  <a:txBody>
                    <a:bodyPr/>
                    <a:lstStyle/>
                    <a:p>
                      <a:pPr>
                        <a:buNone/>
                      </a:pPr>
                      <a:endParaRPr lang="en-IN" dirty="0"/>
                    </a:p>
                  </a:txBody>
                  <a:tcPr anchor="ctr">
                    <a:lnL>
                      <a:noFill/>
                    </a:lnL>
                    <a:lnR>
                      <a:noFill/>
                    </a:lnR>
                    <a:lnT>
                      <a:noFill/>
                    </a:lnT>
                    <a:lnB>
                      <a:noFill/>
                    </a:lnB>
                    <a:noFill/>
                  </a:tcPr>
                </a:tc>
                <a:extLst>
                  <a:ext uri="{0D108BD9-81ED-4DB2-BD59-A6C34878D82A}">
                    <a16:rowId xmlns:a16="http://schemas.microsoft.com/office/drawing/2014/main" val="3769472326"/>
                  </a:ext>
                </a:extLst>
              </a:tr>
            </a:tbl>
          </a:graphicData>
        </a:graphic>
      </p:graphicFrame>
      <p:sp>
        <p:nvSpPr>
          <p:cNvPr id="3" name="TextBox 2">
            <a:extLst>
              <a:ext uri="{FF2B5EF4-FFF2-40B4-BE49-F238E27FC236}">
                <a16:creationId xmlns:a16="http://schemas.microsoft.com/office/drawing/2014/main" id="{38203FA8-4F53-173F-573F-94809456DCE0}"/>
              </a:ext>
            </a:extLst>
          </p:cNvPr>
          <p:cNvSpPr txBox="1"/>
          <p:nvPr/>
        </p:nvSpPr>
        <p:spPr>
          <a:xfrm>
            <a:off x="176980" y="1012722"/>
            <a:ext cx="11267768" cy="3782061"/>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Objectives of NSIC</a:t>
            </a:r>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Promote growth of small-scale industries </a:t>
            </a:r>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Support entrepreneurship development </a:t>
            </a:r>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Provide marketing assistance to MSMEs </a:t>
            </a:r>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Improve competitiveness of small enterprises </a:t>
            </a:r>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Provide technological and financial support </a:t>
            </a:r>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Help MSMEs participate in government procurement </a:t>
            </a:r>
          </a:p>
          <a:p>
            <a:pPr marL="285750" indent="-285750">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Encourage export promotion</a:t>
            </a:r>
          </a:p>
          <a:p>
            <a:pPr algn="just">
              <a:lnSpc>
                <a:spcPct val="150000"/>
              </a:lnSpc>
              <a:buNone/>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7701497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8F400-8ADC-3087-E539-AFB50936687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949FDE3-7DAF-6F6C-A845-070C4D246589}"/>
              </a:ext>
            </a:extLst>
          </p:cNvPr>
          <p:cNvPicPr>
            <a:picLocks noChangeAspect="1"/>
          </p:cNvPicPr>
          <p:nvPr/>
        </p:nvPicPr>
        <p:blipFill>
          <a:blip r:embed="rId2"/>
          <a:stretch>
            <a:fillRect/>
          </a:stretch>
        </p:blipFill>
        <p:spPr>
          <a:xfrm>
            <a:off x="0" y="0"/>
            <a:ext cx="12192000" cy="1012723"/>
          </a:xfrm>
          <a:prstGeom prst="rect">
            <a:avLst/>
          </a:prstGeom>
        </p:spPr>
      </p:pic>
      <p:graphicFrame>
        <p:nvGraphicFramePr>
          <p:cNvPr id="10" name="Content Placeholder 9">
            <a:extLst>
              <a:ext uri="{FF2B5EF4-FFF2-40B4-BE49-F238E27FC236}">
                <a16:creationId xmlns:a16="http://schemas.microsoft.com/office/drawing/2014/main" id="{A8372435-CD36-8CCD-F2FF-5ACE67215B9E}"/>
              </a:ext>
            </a:extLst>
          </p:cNvPr>
          <p:cNvGraphicFramePr>
            <a:graphicFrameLocks noGrp="1"/>
          </p:cNvGraphicFramePr>
          <p:nvPr>
            <p:ph idx="1"/>
          </p:nvPr>
        </p:nvGraphicFramePr>
        <p:xfrm>
          <a:off x="561975" y="2759075"/>
          <a:ext cx="5257800" cy="1828800"/>
        </p:xfrm>
        <a:graphic>
          <a:graphicData uri="http://schemas.openxmlformats.org/drawingml/2006/table">
            <a:tbl>
              <a:tblPr/>
              <a:tblGrid>
                <a:gridCol w="5257800">
                  <a:extLst>
                    <a:ext uri="{9D8B030D-6E8A-4147-A177-3AD203B41FA5}">
                      <a16:colId xmlns:a16="http://schemas.microsoft.com/office/drawing/2014/main" val="2357222597"/>
                    </a:ext>
                  </a:extLst>
                </a:gridCol>
              </a:tblGrid>
              <a:tr h="0">
                <a:tc>
                  <a:txBody>
                    <a:bodyPr/>
                    <a:lstStyle/>
                    <a:p>
                      <a:pPr>
                        <a:buNone/>
                      </a:pPr>
                      <a:endParaRPr lang="en-IN" b="1" dirty="0"/>
                    </a:p>
                  </a:txBody>
                  <a:tcPr anchor="ctr">
                    <a:lnL>
                      <a:noFill/>
                    </a:lnL>
                    <a:lnR>
                      <a:noFill/>
                    </a:lnR>
                    <a:lnT>
                      <a:noFill/>
                    </a:lnT>
                    <a:lnB>
                      <a:noFill/>
                    </a:lnB>
                    <a:noFill/>
                  </a:tcPr>
                </a:tc>
                <a:extLst>
                  <a:ext uri="{0D108BD9-81ED-4DB2-BD59-A6C34878D82A}">
                    <a16:rowId xmlns:a16="http://schemas.microsoft.com/office/drawing/2014/main" val="426148739"/>
                  </a:ext>
                </a:extLst>
              </a:tr>
              <a:tr h="0">
                <a:tc>
                  <a:txBody>
                    <a:bodyPr/>
                    <a:lstStyle/>
                    <a:p>
                      <a:pPr>
                        <a:buNone/>
                      </a:pPr>
                      <a:endParaRPr lang="en-IN"/>
                    </a:p>
                  </a:txBody>
                  <a:tcPr anchor="ctr">
                    <a:lnL>
                      <a:noFill/>
                    </a:lnL>
                    <a:lnR>
                      <a:noFill/>
                    </a:lnR>
                    <a:lnT>
                      <a:noFill/>
                    </a:lnT>
                    <a:lnB>
                      <a:noFill/>
                    </a:lnB>
                    <a:noFill/>
                  </a:tcPr>
                </a:tc>
                <a:extLst>
                  <a:ext uri="{0D108BD9-81ED-4DB2-BD59-A6C34878D82A}">
                    <a16:rowId xmlns:a16="http://schemas.microsoft.com/office/drawing/2014/main" val="1119723315"/>
                  </a:ext>
                </a:extLst>
              </a:tr>
              <a:tr h="0">
                <a:tc>
                  <a:txBody>
                    <a:bodyPr/>
                    <a:lstStyle/>
                    <a:p>
                      <a:pPr>
                        <a:buNone/>
                      </a:pPr>
                      <a:endParaRPr lang="en-IN" dirty="0"/>
                    </a:p>
                  </a:txBody>
                  <a:tcPr anchor="ctr">
                    <a:lnL>
                      <a:noFill/>
                    </a:lnL>
                    <a:lnR>
                      <a:noFill/>
                    </a:lnR>
                    <a:lnT>
                      <a:noFill/>
                    </a:lnT>
                    <a:lnB>
                      <a:noFill/>
                    </a:lnB>
                    <a:noFill/>
                  </a:tcPr>
                </a:tc>
                <a:extLst>
                  <a:ext uri="{0D108BD9-81ED-4DB2-BD59-A6C34878D82A}">
                    <a16:rowId xmlns:a16="http://schemas.microsoft.com/office/drawing/2014/main" val="3689718322"/>
                  </a:ext>
                </a:extLst>
              </a:tr>
              <a:tr h="0">
                <a:tc>
                  <a:txBody>
                    <a:bodyPr/>
                    <a:lstStyle/>
                    <a:p>
                      <a:pPr>
                        <a:buNone/>
                      </a:pPr>
                      <a:endParaRPr lang="en-IN"/>
                    </a:p>
                  </a:txBody>
                  <a:tcPr anchor="ctr">
                    <a:lnL>
                      <a:noFill/>
                    </a:lnL>
                    <a:lnR>
                      <a:noFill/>
                    </a:lnR>
                    <a:lnT>
                      <a:noFill/>
                    </a:lnT>
                    <a:lnB>
                      <a:noFill/>
                    </a:lnB>
                    <a:noFill/>
                  </a:tcPr>
                </a:tc>
                <a:extLst>
                  <a:ext uri="{0D108BD9-81ED-4DB2-BD59-A6C34878D82A}">
                    <a16:rowId xmlns:a16="http://schemas.microsoft.com/office/drawing/2014/main" val="1409145173"/>
                  </a:ext>
                </a:extLst>
              </a:tr>
              <a:tr h="0">
                <a:tc>
                  <a:txBody>
                    <a:bodyPr/>
                    <a:lstStyle/>
                    <a:p>
                      <a:pPr>
                        <a:buNone/>
                      </a:pPr>
                      <a:endParaRPr lang="en-IN" dirty="0"/>
                    </a:p>
                  </a:txBody>
                  <a:tcPr anchor="ctr">
                    <a:lnL>
                      <a:noFill/>
                    </a:lnL>
                    <a:lnR>
                      <a:noFill/>
                    </a:lnR>
                    <a:lnT>
                      <a:noFill/>
                    </a:lnT>
                    <a:lnB>
                      <a:noFill/>
                    </a:lnB>
                    <a:noFill/>
                  </a:tcPr>
                </a:tc>
                <a:extLst>
                  <a:ext uri="{0D108BD9-81ED-4DB2-BD59-A6C34878D82A}">
                    <a16:rowId xmlns:a16="http://schemas.microsoft.com/office/drawing/2014/main" val="3769472326"/>
                  </a:ext>
                </a:extLst>
              </a:tr>
            </a:tbl>
          </a:graphicData>
        </a:graphic>
      </p:graphicFrame>
      <p:sp>
        <p:nvSpPr>
          <p:cNvPr id="3" name="TextBox 2">
            <a:extLst>
              <a:ext uri="{FF2B5EF4-FFF2-40B4-BE49-F238E27FC236}">
                <a16:creationId xmlns:a16="http://schemas.microsoft.com/office/drawing/2014/main" id="{A25BD3D1-8BDD-71E6-C793-DFD4ECBD047C}"/>
              </a:ext>
            </a:extLst>
          </p:cNvPr>
          <p:cNvSpPr txBox="1"/>
          <p:nvPr/>
        </p:nvSpPr>
        <p:spPr>
          <a:xfrm>
            <a:off x="176980" y="1012722"/>
            <a:ext cx="11267768" cy="3228063"/>
          </a:xfrm>
          <a:prstGeom prst="rect">
            <a:avLst/>
          </a:prstGeom>
          <a:noFill/>
        </p:spPr>
        <p:txBody>
          <a:bodyPr wrap="square">
            <a:spAutoFit/>
          </a:bodyPr>
          <a:lstStyle/>
          <a:p>
            <a:pPr algn="just"/>
            <a:r>
              <a:rPr lang="en-IN" b="1" dirty="0">
                <a:latin typeface="Times New Roman" panose="02020603050405020304" pitchFamily="18" charset="0"/>
                <a:cs typeface="Times New Roman" panose="02020603050405020304" pitchFamily="18" charset="0"/>
              </a:rPr>
              <a:t>Role of NSIC in Entrepreneurship Development</a:t>
            </a:r>
          </a:p>
          <a:p>
            <a:pPr algn="just"/>
            <a:r>
              <a:rPr lang="en-IN" b="1" dirty="0">
                <a:latin typeface="Times New Roman" panose="02020603050405020304" pitchFamily="18" charset="0"/>
                <a:cs typeface="Times New Roman" panose="02020603050405020304" pitchFamily="18" charset="0"/>
              </a:rPr>
              <a:t>1. Financial Assistance</a:t>
            </a:r>
          </a:p>
          <a:p>
            <a:pPr algn="just"/>
            <a:r>
              <a:rPr lang="en-IN" dirty="0">
                <a:latin typeface="Times New Roman" panose="02020603050405020304" pitchFamily="18" charset="0"/>
                <a:cs typeface="Times New Roman" panose="02020603050405020304" pitchFamily="18" charset="0"/>
              </a:rPr>
              <a:t>NSIC helps entrepreneurs obtain finance for their businesses.</a:t>
            </a:r>
          </a:p>
          <a:p>
            <a:pPr algn="just"/>
            <a:r>
              <a:rPr lang="en-IN" b="1" dirty="0">
                <a:latin typeface="Times New Roman" panose="02020603050405020304" pitchFamily="18" charset="0"/>
                <a:cs typeface="Times New Roman" panose="02020603050405020304" pitchFamily="18" charset="0"/>
              </a:rPr>
              <a:t>Services</a:t>
            </a:r>
          </a:p>
          <a:p>
            <a:pPr algn="just"/>
            <a:r>
              <a:rPr lang="en-IN" dirty="0">
                <a:latin typeface="Times New Roman" panose="02020603050405020304" pitchFamily="18" charset="0"/>
                <a:cs typeface="Times New Roman" panose="02020603050405020304" pitchFamily="18" charset="0"/>
              </a:rPr>
              <a:t>Bank credit facilitation </a:t>
            </a:r>
          </a:p>
          <a:p>
            <a:pPr algn="just"/>
            <a:r>
              <a:rPr lang="en-IN" dirty="0">
                <a:latin typeface="Times New Roman" panose="02020603050405020304" pitchFamily="18" charset="0"/>
                <a:cs typeface="Times New Roman" panose="02020603050405020304" pitchFamily="18" charset="0"/>
              </a:rPr>
              <a:t>Subsidy support </a:t>
            </a:r>
          </a:p>
          <a:p>
            <a:pPr algn="just"/>
            <a:r>
              <a:rPr lang="en-IN" dirty="0">
                <a:latin typeface="Times New Roman" panose="02020603050405020304" pitchFamily="18" charset="0"/>
                <a:cs typeface="Times New Roman" panose="02020603050405020304" pitchFamily="18" charset="0"/>
              </a:rPr>
              <a:t>Assistance for raw material purchase </a:t>
            </a:r>
          </a:p>
          <a:p>
            <a:pPr algn="just"/>
            <a:r>
              <a:rPr lang="en-IN" b="1" dirty="0">
                <a:latin typeface="Times New Roman" panose="02020603050405020304" pitchFamily="18" charset="0"/>
                <a:cs typeface="Times New Roman" panose="02020603050405020304" pitchFamily="18" charset="0"/>
              </a:rPr>
              <a:t>Importance</a:t>
            </a:r>
          </a:p>
          <a:p>
            <a:pPr algn="just"/>
            <a:r>
              <a:rPr lang="en-IN" dirty="0">
                <a:latin typeface="Times New Roman" panose="02020603050405020304" pitchFamily="18" charset="0"/>
                <a:cs typeface="Times New Roman" panose="02020603050405020304" pitchFamily="18" charset="0"/>
              </a:rPr>
              <a:t>Reduces financial burden </a:t>
            </a:r>
          </a:p>
          <a:p>
            <a:pPr algn="just"/>
            <a:r>
              <a:rPr lang="en-IN" dirty="0">
                <a:latin typeface="Times New Roman" panose="02020603050405020304" pitchFamily="18" charset="0"/>
                <a:cs typeface="Times New Roman" panose="02020603050405020304" pitchFamily="18" charset="0"/>
              </a:rPr>
              <a:t>Helps new entrepreneurs start businesses</a:t>
            </a:r>
          </a:p>
          <a:p>
            <a:pPr algn="just">
              <a:lnSpc>
                <a:spcPct val="150000"/>
              </a:lnSpc>
              <a:buNone/>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6026165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5C211A-F975-C18B-F0B2-DB7FA1504CF7}"/>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77299F9-D45E-FDBC-DB7C-4278C2C15D17}"/>
              </a:ext>
            </a:extLst>
          </p:cNvPr>
          <p:cNvPicPr>
            <a:picLocks noChangeAspect="1"/>
          </p:cNvPicPr>
          <p:nvPr/>
        </p:nvPicPr>
        <p:blipFill>
          <a:blip r:embed="rId2"/>
          <a:stretch>
            <a:fillRect/>
          </a:stretch>
        </p:blipFill>
        <p:spPr>
          <a:xfrm>
            <a:off x="0" y="0"/>
            <a:ext cx="12192000" cy="1012723"/>
          </a:xfrm>
          <a:prstGeom prst="rect">
            <a:avLst/>
          </a:prstGeom>
        </p:spPr>
      </p:pic>
      <p:graphicFrame>
        <p:nvGraphicFramePr>
          <p:cNvPr id="10" name="Content Placeholder 9">
            <a:extLst>
              <a:ext uri="{FF2B5EF4-FFF2-40B4-BE49-F238E27FC236}">
                <a16:creationId xmlns:a16="http://schemas.microsoft.com/office/drawing/2014/main" id="{CF6755C0-2571-9CBE-9F09-D8257C16BF9B}"/>
              </a:ext>
            </a:extLst>
          </p:cNvPr>
          <p:cNvGraphicFramePr>
            <a:graphicFrameLocks noGrp="1"/>
          </p:cNvGraphicFramePr>
          <p:nvPr>
            <p:ph idx="1"/>
          </p:nvPr>
        </p:nvGraphicFramePr>
        <p:xfrm>
          <a:off x="561975" y="2759075"/>
          <a:ext cx="5257800" cy="1828800"/>
        </p:xfrm>
        <a:graphic>
          <a:graphicData uri="http://schemas.openxmlformats.org/drawingml/2006/table">
            <a:tbl>
              <a:tblPr/>
              <a:tblGrid>
                <a:gridCol w="5257800">
                  <a:extLst>
                    <a:ext uri="{9D8B030D-6E8A-4147-A177-3AD203B41FA5}">
                      <a16:colId xmlns:a16="http://schemas.microsoft.com/office/drawing/2014/main" val="2357222597"/>
                    </a:ext>
                  </a:extLst>
                </a:gridCol>
              </a:tblGrid>
              <a:tr h="0">
                <a:tc>
                  <a:txBody>
                    <a:bodyPr/>
                    <a:lstStyle/>
                    <a:p>
                      <a:pPr>
                        <a:buNone/>
                      </a:pPr>
                      <a:endParaRPr lang="en-IN" b="1" dirty="0"/>
                    </a:p>
                  </a:txBody>
                  <a:tcPr anchor="ctr">
                    <a:lnL>
                      <a:noFill/>
                    </a:lnL>
                    <a:lnR>
                      <a:noFill/>
                    </a:lnR>
                    <a:lnT>
                      <a:noFill/>
                    </a:lnT>
                    <a:lnB>
                      <a:noFill/>
                    </a:lnB>
                    <a:noFill/>
                  </a:tcPr>
                </a:tc>
                <a:extLst>
                  <a:ext uri="{0D108BD9-81ED-4DB2-BD59-A6C34878D82A}">
                    <a16:rowId xmlns:a16="http://schemas.microsoft.com/office/drawing/2014/main" val="426148739"/>
                  </a:ext>
                </a:extLst>
              </a:tr>
              <a:tr h="0">
                <a:tc>
                  <a:txBody>
                    <a:bodyPr/>
                    <a:lstStyle/>
                    <a:p>
                      <a:pPr>
                        <a:buNone/>
                      </a:pPr>
                      <a:endParaRPr lang="en-IN"/>
                    </a:p>
                  </a:txBody>
                  <a:tcPr anchor="ctr">
                    <a:lnL>
                      <a:noFill/>
                    </a:lnL>
                    <a:lnR>
                      <a:noFill/>
                    </a:lnR>
                    <a:lnT>
                      <a:noFill/>
                    </a:lnT>
                    <a:lnB>
                      <a:noFill/>
                    </a:lnB>
                    <a:noFill/>
                  </a:tcPr>
                </a:tc>
                <a:extLst>
                  <a:ext uri="{0D108BD9-81ED-4DB2-BD59-A6C34878D82A}">
                    <a16:rowId xmlns:a16="http://schemas.microsoft.com/office/drawing/2014/main" val="1119723315"/>
                  </a:ext>
                </a:extLst>
              </a:tr>
              <a:tr h="0">
                <a:tc>
                  <a:txBody>
                    <a:bodyPr/>
                    <a:lstStyle/>
                    <a:p>
                      <a:pPr>
                        <a:buNone/>
                      </a:pPr>
                      <a:endParaRPr lang="en-IN" dirty="0"/>
                    </a:p>
                  </a:txBody>
                  <a:tcPr anchor="ctr">
                    <a:lnL>
                      <a:noFill/>
                    </a:lnL>
                    <a:lnR>
                      <a:noFill/>
                    </a:lnR>
                    <a:lnT>
                      <a:noFill/>
                    </a:lnT>
                    <a:lnB>
                      <a:noFill/>
                    </a:lnB>
                    <a:noFill/>
                  </a:tcPr>
                </a:tc>
                <a:extLst>
                  <a:ext uri="{0D108BD9-81ED-4DB2-BD59-A6C34878D82A}">
                    <a16:rowId xmlns:a16="http://schemas.microsoft.com/office/drawing/2014/main" val="3689718322"/>
                  </a:ext>
                </a:extLst>
              </a:tr>
              <a:tr h="0">
                <a:tc>
                  <a:txBody>
                    <a:bodyPr/>
                    <a:lstStyle/>
                    <a:p>
                      <a:pPr>
                        <a:buNone/>
                      </a:pPr>
                      <a:endParaRPr lang="en-IN"/>
                    </a:p>
                  </a:txBody>
                  <a:tcPr anchor="ctr">
                    <a:lnL>
                      <a:noFill/>
                    </a:lnL>
                    <a:lnR>
                      <a:noFill/>
                    </a:lnR>
                    <a:lnT>
                      <a:noFill/>
                    </a:lnT>
                    <a:lnB>
                      <a:noFill/>
                    </a:lnB>
                    <a:noFill/>
                  </a:tcPr>
                </a:tc>
                <a:extLst>
                  <a:ext uri="{0D108BD9-81ED-4DB2-BD59-A6C34878D82A}">
                    <a16:rowId xmlns:a16="http://schemas.microsoft.com/office/drawing/2014/main" val="1409145173"/>
                  </a:ext>
                </a:extLst>
              </a:tr>
              <a:tr h="0">
                <a:tc>
                  <a:txBody>
                    <a:bodyPr/>
                    <a:lstStyle/>
                    <a:p>
                      <a:pPr>
                        <a:buNone/>
                      </a:pPr>
                      <a:endParaRPr lang="en-IN" dirty="0"/>
                    </a:p>
                  </a:txBody>
                  <a:tcPr anchor="ctr">
                    <a:lnL>
                      <a:noFill/>
                    </a:lnL>
                    <a:lnR>
                      <a:noFill/>
                    </a:lnR>
                    <a:lnT>
                      <a:noFill/>
                    </a:lnT>
                    <a:lnB>
                      <a:noFill/>
                    </a:lnB>
                    <a:noFill/>
                  </a:tcPr>
                </a:tc>
                <a:extLst>
                  <a:ext uri="{0D108BD9-81ED-4DB2-BD59-A6C34878D82A}">
                    <a16:rowId xmlns:a16="http://schemas.microsoft.com/office/drawing/2014/main" val="3769472326"/>
                  </a:ext>
                </a:extLst>
              </a:tr>
            </a:tbl>
          </a:graphicData>
        </a:graphic>
      </p:graphicFrame>
      <p:sp>
        <p:nvSpPr>
          <p:cNvPr id="3" name="TextBox 2">
            <a:extLst>
              <a:ext uri="{FF2B5EF4-FFF2-40B4-BE49-F238E27FC236}">
                <a16:creationId xmlns:a16="http://schemas.microsoft.com/office/drawing/2014/main" id="{FA7DAB81-26F5-C563-DEC5-00B623A56277}"/>
              </a:ext>
            </a:extLst>
          </p:cNvPr>
          <p:cNvSpPr txBox="1"/>
          <p:nvPr/>
        </p:nvSpPr>
        <p:spPr>
          <a:xfrm>
            <a:off x="176980" y="1012722"/>
            <a:ext cx="11267768" cy="6275051"/>
          </a:xfrm>
          <a:prstGeom prst="rect">
            <a:avLst/>
          </a:prstGeom>
          <a:noFill/>
        </p:spPr>
        <p:txBody>
          <a:bodyPr wrap="square">
            <a:spAutoFit/>
          </a:bodyPr>
          <a:lstStyle/>
          <a:p>
            <a:pPr algn="just"/>
            <a:r>
              <a:rPr lang="en-US" b="1" dirty="0">
                <a:latin typeface="Times New Roman" panose="02020603050405020304" pitchFamily="18" charset="0"/>
                <a:cs typeface="Times New Roman" panose="02020603050405020304" pitchFamily="18" charset="0"/>
              </a:rPr>
              <a:t>2. Raw Material Assistance</a:t>
            </a:r>
          </a:p>
          <a:p>
            <a:pPr algn="just"/>
            <a:r>
              <a:rPr lang="en-US" dirty="0">
                <a:latin typeface="Times New Roman" panose="02020603050405020304" pitchFamily="18" charset="0"/>
                <a:cs typeface="Times New Roman" panose="02020603050405020304" pitchFamily="18" charset="0"/>
              </a:rPr>
              <a:t>NSIC supplies raw materials to small industries.</a:t>
            </a:r>
          </a:p>
          <a:p>
            <a:pPr algn="just"/>
            <a:r>
              <a:rPr lang="en-US" b="1" dirty="0">
                <a:latin typeface="Times New Roman" panose="02020603050405020304" pitchFamily="18" charset="0"/>
                <a:cs typeface="Times New Roman" panose="02020603050405020304" pitchFamily="18" charset="0"/>
              </a:rPr>
              <a:t>Materials Provided</a:t>
            </a:r>
          </a:p>
          <a:p>
            <a:pPr algn="just"/>
            <a:r>
              <a:rPr lang="en-US" dirty="0">
                <a:latin typeface="Times New Roman" panose="02020603050405020304" pitchFamily="18" charset="0"/>
                <a:cs typeface="Times New Roman" panose="02020603050405020304" pitchFamily="18" charset="0"/>
              </a:rPr>
              <a:t>Steel </a:t>
            </a:r>
          </a:p>
          <a:p>
            <a:pPr algn="just"/>
            <a:r>
              <a:rPr lang="en-US" dirty="0">
                <a:latin typeface="Times New Roman" panose="02020603050405020304" pitchFamily="18" charset="0"/>
                <a:cs typeface="Times New Roman" panose="02020603050405020304" pitchFamily="18" charset="0"/>
              </a:rPr>
              <a:t>Aluminum </a:t>
            </a:r>
          </a:p>
          <a:p>
            <a:pPr algn="just"/>
            <a:r>
              <a:rPr lang="en-US" dirty="0">
                <a:latin typeface="Times New Roman" panose="02020603050405020304" pitchFamily="18" charset="0"/>
                <a:cs typeface="Times New Roman" panose="02020603050405020304" pitchFamily="18" charset="0"/>
              </a:rPr>
              <a:t>Copper </a:t>
            </a:r>
          </a:p>
          <a:p>
            <a:pPr algn="just"/>
            <a:r>
              <a:rPr lang="en-US" dirty="0">
                <a:latin typeface="Times New Roman" panose="02020603050405020304" pitchFamily="18" charset="0"/>
                <a:cs typeface="Times New Roman" panose="02020603050405020304" pitchFamily="18" charset="0"/>
              </a:rPr>
              <a:t>Coal </a:t>
            </a:r>
          </a:p>
          <a:p>
            <a:pPr algn="just"/>
            <a:r>
              <a:rPr lang="en-US" b="1" dirty="0">
                <a:latin typeface="Times New Roman" panose="02020603050405020304" pitchFamily="18" charset="0"/>
                <a:cs typeface="Times New Roman" panose="02020603050405020304" pitchFamily="18" charset="0"/>
              </a:rPr>
              <a:t>Benefits</a:t>
            </a:r>
          </a:p>
          <a:p>
            <a:pPr algn="just"/>
            <a:r>
              <a:rPr lang="en-US" dirty="0">
                <a:latin typeface="Times New Roman" panose="02020603050405020304" pitchFamily="18" charset="0"/>
                <a:cs typeface="Times New Roman" panose="02020603050405020304" pitchFamily="18" charset="0"/>
              </a:rPr>
              <a:t>Easy availability of quality materials </a:t>
            </a:r>
          </a:p>
          <a:p>
            <a:pPr algn="just"/>
            <a:r>
              <a:rPr lang="en-US" dirty="0">
                <a:latin typeface="Times New Roman" panose="02020603050405020304" pitchFamily="18" charset="0"/>
                <a:cs typeface="Times New Roman" panose="02020603050405020304" pitchFamily="18" charset="0"/>
              </a:rPr>
              <a:t>Bulk purchase advantage </a:t>
            </a:r>
          </a:p>
          <a:p>
            <a:pPr algn="just"/>
            <a:r>
              <a:rPr lang="en-US" dirty="0">
                <a:latin typeface="Times New Roman" panose="02020603050405020304" pitchFamily="18" charset="0"/>
                <a:cs typeface="Times New Roman" panose="02020603050405020304" pitchFamily="18" charset="0"/>
              </a:rPr>
              <a:t>Lower cost</a:t>
            </a:r>
          </a:p>
          <a:p>
            <a:pPr algn="just"/>
            <a:r>
              <a:rPr lang="en-US" b="1" dirty="0">
                <a:latin typeface="Times New Roman" panose="02020603050405020304" pitchFamily="18" charset="0"/>
                <a:cs typeface="Times New Roman" panose="02020603050405020304" pitchFamily="18" charset="0"/>
              </a:rPr>
              <a:t>3. Marketing Assistance</a:t>
            </a:r>
          </a:p>
          <a:p>
            <a:pPr algn="just"/>
            <a:r>
              <a:rPr lang="en-US" dirty="0">
                <a:latin typeface="Times New Roman" panose="02020603050405020304" pitchFamily="18" charset="0"/>
                <a:cs typeface="Times New Roman" panose="02020603050405020304" pitchFamily="18" charset="0"/>
              </a:rPr>
              <a:t>NSIC helps small businesses market their products.</a:t>
            </a:r>
          </a:p>
          <a:p>
            <a:pPr algn="just"/>
            <a:r>
              <a:rPr lang="en-US" b="1" dirty="0">
                <a:latin typeface="Times New Roman" panose="02020603050405020304" pitchFamily="18" charset="0"/>
                <a:cs typeface="Times New Roman" panose="02020603050405020304" pitchFamily="18" charset="0"/>
              </a:rPr>
              <a:t>Activities</a:t>
            </a:r>
          </a:p>
          <a:p>
            <a:pPr algn="just"/>
            <a:r>
              <a:rPr lang="en-US" dirty="0">
                <a:latin typeface="Times New Roman" panose="02020603050405020304" pitchFamily="18" charset="0"/>
                <a:cs typeface="Times New Roman" panose="02020603050405020304" pitchFamily="18" charset="0"/>
              </a:rPr>
              <a:t>Organizing exhibitions and trade fairs </a:t>
            </a:r>
          </a:p>
          <a:p>
            <a:pPr algn="just"/>
            <a:r>
              <a:rPr lang="en-US" dirty="0">
                <a:latin typeface="Times New Roman" panose="02020603050405020304" pitchFamily="18" charset="0"/>
                <a:cs typeface="Times New Roman" panose="02020603050405020304" pitchFamily="18" charset="0"/>
              </a:rPr>
              <a:t>Buyer-seller meets </a:t>
            </a:r>
          </a:p>
          <a:p>
            <a:pPr algn="just"/>
            <a:r>
              <a:rPr lang="en-US" dirty="0">
                <a:latin typeface="Times New Roman" panose="02020603050405020304" pitchFamily="18" charset="0"/>
                <a:cs typeface="Times New Roman" panose="02020603050405020304" pitchFamily="18" charset="0"/>
              </a:rPr>
              <a:t>Government purchase programs </a:t>
            </a:r>
          </a:p>
          <a:p>
            <a:pPr algn="just"/>
            <a:r>
              <a:rPr lang="en-US" dirty="0">
                <a:latin typeface="Times New Roman" panose="02020603050405020304" pitchFamily="18" charset="0"/>
                <a:cs typeface="Times New Roman" panose="02020603050405020304" pitchFamily="18" charset="0"/>
              </a:rPr>
              <a:t>Digital marketing support </a:t>
            </a:r>
          </a:p>
          <a:p>
            <a:pPr algn="just"/>
            <a:r>
              <a:rPr lang="en-US" b="1" dirty="0">
                <a:latin typeface="Times New Roman" panose="02020603050405020304" pitchFamily="18" charset="0"/>
                <a:cs typeface="Times New Roman" panose="02020603050405020304" pitchFamily="18" charset="0"/>
              </a:rPr>
              <a:t>Benefits</a:t>
            </a:r>
          </a:p>
          <a:p>
            <a:pPr algn="just"/>
            <a:r>
              <a:rPr lang="en-US" dirty="0">
                <a:latin typeface="Times New Roman" panose="02020603050405020304" pitchFamily="18" charset="0"/>
                <a:cs typeface="Times New Roman" panose="02020603050405020304" pitchFamily="18" charset="0"/>
              </a:rPr>
              <a:t>Improves market access </a:t>
            </a:r>
          </a:p>
          <a:p>
            <a:pPr algn="just"/>
            <a:r>
              <a:rPr lang="en-US" dirty="0">
                <a:latin typeface="Times New Roman" panose="02020603050405020304" pitchFamily="18" charset="0"/>
                <a:cs typeface="Times New Roman" panose="02020603050405020304" pitchFamily="18" charset="0"/>
              </a:rPr>
              <a:t>Increases sales opportunities</a:t>
            </a:r>
          </a:p>
          <a:p>
            <a:pPr algn="just">
              <a:lnSpc>
                <a:spcPct val="150000"/>
              </a:lnSpc>
              <a:buNone/>
            </a:pP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052634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1DE25-91FA-9AA6-6542-5658423F0DD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073ED03F-9926-F018-F15F-DECFC7BE0770}"/>
              </a:ext>
            </a:extLst>
          </p:cNvPr>
          <p:cNvPicPr>
            <a:picLocks noChangeAspect="1"/>
          </p:cNvPicPr>
          <p:nvPr/>
        </p:nvPicPr>
        <p:blipFill>
          <a:blip r:embed="rId2"/>
          <a:stretch>
            <a:fillRect/>
          </a:stretch>
        </p:blipFill>
        <p:spPr>
          <a:xfrm>
            <a:off x="0" y="0"/>
            <a:ext cx="12192000" cy="1012723"/>
          </a:xfrm>
          <a:prstGeom prst="rect">
            <a:avLst/>
          </a:prstGeom>
        </p:spPr>
      </p:pic>
      <p:graphicFrame>
        <p:nvGraphicFramePr>
          <p:cNvPr id="10" name="Content Placeholder 9">
            <a:extLst>
              <a:ext uri="{FF2B5EF4-FFF2-40B4-BE49-F238E27FC236}">
                <a16:creationId xmlns:a16="http://schemas.microsoft.com/office/drawing/2014/main" id="{48C77F8F-B468-1743-DBA4-CA06E01A3C9C}"/>
              </a:ext>
            </a:extLst>
          </p:cNvPr>
          <p:cNvGraphicFramePr>
            <a:graphicFrameLocks noGrp="1"/>
          </p:cNvGraphicFramePr>
          <p:nvPr>
            <p:ph idx="1"/>
          </p:nvPr>
        </p:nvGraphicFramePr>
        <p:xfrm>
          <a:off x="561975" y="2759075"/>
          <a:ext cx="5257800" cy="1828800"/>
        </p:xfrm>
        <a:graphic>
          <a:graphicData uri="http://schemas.openxmlformats.org/drawingml/2006/table">
            <a:tbl>
              <a:tblPr/>
              <a:tblGrid>
                <a:gridCol w="5257800">
                  <a:extLst>
                    <a:ext uri="{9D8B030D-6E8A-4147-A177-3AD203B41FA5}">
                      <a16:colId xmlns:a16="http://schemas.microsoft.com/office/drawing/2014/main" val="2357222597"/>
                    </a:ext>
                  </a:extLst>
                </a:gridCol>
              </a:tblGrid>
              <a:tr h="0">
                <a:tc>
                  <a:txBody>
                    <a:bodyPr/>
                    <a:lstStyle/>
                    <a:p>
                      <a:pPr>
                        <a:buNone/>
                      </a:pPr>
                      <a:endParaRPr lang="en-IN" b="1" dirty="0"/>
                    </a:p>
                  </a:txBody>
                  <a:tcPr anchor="ctr">
                    <a:lnL>
                      <a:noFill/>
                    </a:lnL>
                    <a:lnR>
                      <a:noFill/>
                    </a:lnR>
                    <a:lnT>
                      <a:noFill/>
                    </a:lnT>
                    <a:lnB>
                      <a:noFill/>
                    </a:lnB>
                    <a:noFill/>
                  </a:tcPr>
                </a:tc>
                <a:extLst>
                  <a:ext uri="{0D108BD9-81ED-4DB2-BD59-A6C34878D82A}">
                    <a16:rowId xmlns:a16="http://schemas.microsoft.com/office/drawing/2014/main" val="426148739"/>
                  </a:ext>
                </a:extLst>
              </a:tr>
              <a:tr h="0">
                <a:tc>
                  <a:txBody>
                    <a:bodyPr/>
                    <a:lstStyle/>
                    <a:p>
                      <a:pPr>
                        <a:buNone/>
                      </a:pPr>
                      <a:endParaRPr lang="en-IN"/>
                    </a:p>
                  </a:txBody>
                  <a:tcPr anchor="ctr">
                    <a:lnL>
                      <a:noFill/>
                    </a:lnL>
                    <a:lnR>
                      <a:noFill/>
                    </a:lnR>
                    <a:lnT>
                      <a:noFill/>
                    </a:lnT>
                    <a:lnB>
                      <a:noFill/>
                    </a:lnB>
                    <a:noFill/>
                  </a:tcPr>
                </a:tc>
                <a:extLst>
                  <a:ext uri="{0D108BD9-81ED-4DB2-BD59-A6C34878D82A}">
                    <a16:rowId xmlns:a16="http://schemas.microsoft.com/office/drawing/2014/main" val="1119723315"/>
                  </a:ext>
                </a:extLst>
              </a:tr>
              <a:tr h="0">
                <a:tc>
                  <a:txBody>
                    <a:bodyPr/>
                    <a:lstStyle/>
                    <a:p>
                      <a:pPr>
                        <a:buNone/>
                      </a:pPr>
                      <a:endParaRPr lang="en-IN" dirty="0"/>
                    </a:p>
                  </a:txBody>
                  <a:tcPr anchor="ctr">
                    <a:lnL>
                      <a:noFill/>
                    </a:lnL>
                    <a:lnR>
                      <a:noFill/>
                    </a:lnR>
                    <a:lnT>
                      <a:noFill/>
                    </a:lnT>
                    <a:lnB>
                      <a:noFill/>
                    </a:lnB>
                    <a:noFill/>
                  </a:tcPr>
                </a:tc>
                <a:extLst>
                  <a:ext uri="{0D108BD9-81ED-4DB2-BD59-A6C34878D82A}">
                    <a16:rowId xmlns:a16="http://schemas.microsoft.com/office/drawing/2014/main" val="3689718322"/>
                  </a:ext>
                </a:extLst>
              </a:tr>
              <a:tr h="0">
                <a:tc>
                  <a:txBody>
                    <a:bodyPr/>
                    <a:lstStyle/>
                    <a:p>
                      <a:pPr>
                        <a:buNone/>
                      </a:pPr>
                      <a:endParaRPr lang="en-IN"/>
                    </a:p>
                  </a:txBody>
                  <a:tcPr anchor="ctr">
                    <a:lnL>
                      <a:noFill/>
                    </a:lnL>
                    <a:lnR>
                      <a:noFill/>
                    </a:lnR>
                    <a:lnT>
                      <a:noFill/>
                    </a:lnT>
                    <a:lnB>
                      <a:noFill/>
                    </a:lnB>
                    <a:noFill/>
                  </a:tcPr>
                </a:tc>
                <a:extLst>
                  <a:ext uri="{0D108BD9-81ED-4DB2-BD59-A6C34878D82A}">
                    <a16:rowId xmlns:a16="http://schemas.microsoft.com/office/drawing/2014/main" val="1409145173"/>
                  </a:ext>
                </a:extLst>
              </a:tr>
              <a:tr h="0">
                <a:tc>
                  <a:txBody>
                    <a:bodyPr/>
                    <a:lstStyle/>
                    <a:p>
                      <a:pPr>
                        <a:buNone/>
                      </a:pPr>
                      <a:endParaRPr lang="en-IN" dirty="0"/>
                    </a:p>
                  </a:txBody>
                  <a:tcPr anchor="ctr">
                    <a:lnL>
                      <a:noFill/>
                    </a:lnL>
                    <a:lnR>
                      <a:noFill/>
                    </a:lnR>
                    <a:lnT>
                      <a:noFill/>
                    </a:lnT>
                    <a:lnB>
                      <a:noFill/>
                    </a:lnB>
                    <a:noFill/>
                  </a:tcPr>
                </a:tc>
                <a:extLst>
                  <a:ext uri="{0D108BD9-81ED-4DB2-BD59-A6C34878D82A}">
                    <a16:rowId xmlns:a16="http://schemas.microsoft.com/office/drawing/2014/main" val="3769472326"/>
                  </a:ext>
                </a:extLst>
              </a:tr>
            </a:tbl>
          </a:graphicData>
        </a:graphic>
      </p:graphicFrame>
      <p:sp>
        <p:nvSpPr>
          <p:cNvPr id="3" name="TextBox 2">
            <a:extLst>
              <a:ext uri="{FF2B5EF4-FFF2-40B4-BE49-F238E27FC236}">
                <a16:creationId xmlns:a16="http://schemas.microsoft.com/office/drawing/2014/main" id="{970E3068-54FF-890A-F296-9615C3B0F2A6}"/>
              </a:ext>
            </a:extLst>
          </p:cNvPr>
          <p:cNvSpPr txBox="1"/>
          <p:nvPr/>
        </p:nvSpPr>
        <p:spPr>
          <a:xfrm>
            <a:off x="176980" y="1012722"/>
            <a:ext cx="11267768" cy="5998052"/>
          </a:xfrm>
          <a:prstGeom prst="rect">
            <a:avLst/>
          </a:prstGeom>
          <a:noFill/>
        </p:spPr>
        <p:txBody>
          <a:bodyPr wrap="square">
            <a:spAutoFit/>
          </a:bodyPr>
          <a:lstStyle/>
          <a:p>
            <a:pPr algn="just"/>
            <a:r>
              <a:rPr lang="en-US" b="1" dirty="0">
                <a:latin typeface="Times New Roman" panose="02020603050405020304" pitchFamily="18" charset="0"/>
                <a:cs typeface="Times New Roman" panose="02020603050405020304" pitchFamily="18" charset="0"/>
              </a:rPr>
              <a:t>4. Single Point Registration Scheme (SPRS)</a:t>
            </a:r>
          </a:p>
          <a:p>
            <a:pPr algn="just"/>
            <a:r>
              <a:rPr lang="en-US" dirty="0">
                <a:latin typeface="Times New Roman" panose="02020603050405020304" pitchFamily="18" charset="0"/>
                <a:cs typeface="Times New Roman" panose="02020603050405020304" pitchFamily="18" charset="0"/>
              </a:rPr>
              <a:t>NSIC registers MSMEs under the Government Purchase Program.</a:t>
            </a:r>
          </a:p>
          <a:p>
            <a:pPr algn="just"/>
            <a:r>
              <a:rPr lang="en-US" b="1" dirty="0">
                <a:latin typeface="Times New Roman" panose="02020603050405020304" pitchFamily="18" charset="0"/>
                <a:cs typeface="Times New Roman" panose="02020603050405020304" pitchFamily="18" charset="0"/>
              </a:rPr>
              <a:t>Advantages</a:t>
            </a:r>
          </a:p>
          <a:p>
            <a:pPr algn="just"/>
            <a:r>
              <a:rPr lang="en-US" dirty="0">
                <a:latin typeface="Times New Roman" panose="02020603050405020304" pitchFamily="18" charset="0"/>
                <a:cs typeface="Times New Roman" panose="02020603050405020304" pitchFamily="18" charset="0"/>
              </a:rPr>
              <a:t>Free tender documents </a:t>
            </a:r>
          </a:p>
          <a:p>
            <a:pPr algn="just"/>
            <a:r>
              <a:rPr lang="en-US" dirty="0">
                <a:latin typeface="Times New Roman" panose="02020603050405020304" pitchFamily="18" charset="0"/>
                <a:cs typeface="Times New Roman" panose="02020603050405020304" pitchFamily="18" charset="0"/>
              </a:rPr>
              <a:t>Exemption from earnest money deposit (EMD) </a:t>
            </a:r>
          </a:p>
          <a:p>
            <a:pPr algn="just"/>
            <a:r>
              <a:rPr lang="en-US" dirty="0">
                <a:latin typeface="Times New Roman" panose="02020603050405020304" pitchFamily="18" charset="0"/>
                <a:cs typeface="Times New Roman" panose="02020603050405020304" pitchFamily="18" charset="0"/>
              </a:rPr>
              <a:t>Preference in government purchases </a:t>
            </a:r>
          </a:p>
          <a:p>
            <a:pPr algn="just"/>
            <a:r>
              <a:rPr lang="en-US" b="1" dirty="0">
                <a:latin typeface="Times New Roman" panose="02020603050405020304" pitchFamily="18" charset="0"/>
                <a:cs typeface="Times New Roman" panose="02020603050405020304" pitchFamily="18" charset="0"/>
              </a:rPr>
              <a:t>Importance</a:t>
            </a:r>
          </a:p>
          <a:p>
            <a:pPr algn="just"/>
            <a:r>
              <a:rPr lang="en-US" dirty="0">
                <a:latin typeface="Times New Roman" panose="02020603050405020304" pitchFamily="18" charset="0"/>
                <a:cs typeface="Times New Roman" panose="02020603050405020304" pitchFamily="18" charset="0"/>
              </a:rPr>
              <a:t>Helps small businesses participate in government tenders.</a:t>
            </a:r>
          </a:p>
          <a:p>
            <a:pPr algn="just"/>
            <a:r>
              <a:rPr lang="en-US" b="1" dirty="0">
                <a:latin typeface="Times New Roman" panose="02020603050405020304" pitchFamily="18" charset="0"/>
                <a:cs typeface="Times New Roman" panose="02020603050405020304" pitchFamily="18" charset="0"/>
              </a:rPr>
              <a:t>5. Technology Support and Training</a:t>
            </a:r>
          </a:p>
          <a:p>
            <a:pPr algn="just"/>
            <a:r>
              <a:rPr lang="en-US" dirty="0">
                <a:latin typeface="Times New Roman" panose="02020603050405020304" pitchFamily="18" charset="0"/>
                <a:cs typeface="Times New Roman" panose="02020603050405020304" pitchFamily="18" charset="0"/>
              </a:rPr>
              <a:t>NSIC provides technical training and skill development.</a:t>
            </a:r>
          </a:p>
          <a:p>
            <a:pPr algn="just"/>
            <a:r>
              <a:rPr lang="en-US" b="1" dirty="0">
                <a:latin typeface="Times New Roman" panose="02020603050405020304" pitchFamily="18" charset="0"/>
                <a:cs typeface="Times New Roman" panose="02020603050405020304" pitchFamily="18" charset="0"/>
              </a:rPr>
              <a:t>Training Areas</a:t>
            </a:r>
          </a:p>
          <a:p>
            <a:pPr algn="just"/>
            <a:r>
              <a:rPr lang="en-US" dirty="0">
                <a:latin typeface="Times New Roman" panose="02020603050405020304" pitchFamily="18" charset="0"/>
                <a:cs typeface="Times New Roman" panose="02020603050405020304" pitchFamily="18" charset="0"/>
              </a:rPr>
              <a:t>Entrepreneurship development </a:t>
            </a:r>
          </a:p>
          <a:p>
            <a:pPr algn="just"/>
            <a:r>
              <a:rPr lang="en-US" dirty="0">
                <a:latin typeface="Times New Roman" panose="02020603050405020304" pitchFamily="18" charset="0"/>
                <a:cs typeface="Times New Roman" panose="02020603050405020304" pitchFamily="18" charset="0"/>
              </a:rPr>
              <a:t>Computer training </a:t>
            </a:r>
          </a:p>
          <a:p>
            <a:pPr algn="just"/>
            <a:r>
              <a:rPr lang="en-US" dirty="0">
                <a:latin typeface="Times New Roman" panose="02020603050405020304" pitchFamily="18" charset="0"/>
                <a:cs typeface="Times New Roman" panose="02020603050405020304" pitchFamily="18" charset="0"/>
              </a:rPr>
              <a:t>Machine operation </a:t>
            </a:r>
          </a:p>
          <a:p>
            <a:pPr algn="just"/>
            <a:r>
              <a:rPr lang="en-US" dirty="0">
                <a:latin typeface="Times New Roman" panose="02020603050405020304" pitchFamily="18" charset="0"/>
                <a:cs typeface="Times New Roman" panose="02020603050405020304" pitchFamily="18" charset="0"/>
              </a:rPr>
              <a:t>Digital skills </a:t>
            </a:r>
          </a:p>
          <a:p>
            <a:pPr algn="just"/>
            <a:r>
              <a:rPr lang="en-US" b="1" dirty="0">
                <a:latin typeface="Times New Roman" panose="02020603050405020304" pitchFamily="18" charset="0"/>
                <a:cs typeface="Times New Roman" panose="02020603050405020304" pitchFamily="18" charset="0"/>
              </a:rPr>
              <a:t>Technical </a:t>
            </a:r>
            <a:r>
              <a:rPr lang="en-US" b="1" dirty="0" err="1">
                <a:latin typeface="Times New Roman" panose="02020603050405020304" pitchFamily="18" charset="0"/>
                <a:cs typeface="Times New Roman" panose="02020603050405020304" pitchFamily="18" charset="0"/>
              </a:rPr>
              <a:t>Centres</a:t>
            </a:r>
            <a:endParaRPr lang="en-US" b="1"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NSIC operates technical centers across India.</a:t>
            </a:r>
          </a:p>
          <a:p>
            <a:pPr algn="just"/>
            <a:r>
              <a:rPr lang="en-US" b="1" dirty="0">
                <a:latin typeface="Times New Roman" panose="02020603050405020304" pitchFamily="18" charset="0"/>
                <a:cs typeface="Times New Roman" panose="02020603050405020304" pitchFamily="18" charset="0"/>
              </a:rPr>
              <a:t>Benefits</a:t>
            </a:r>
          </a:p>
          <a:p>
            <a:pPr algn="just"/>
            <a:r>
              <a:rPr lang="en-US" dirty="0">
                <a:latin typeface="Times New Roman" panose="02020603050405020304" pitchFamily="18" charset="0"/>
                <a:cs typeface="Times New Roman" panose="02020603050405020304" pitchFamily="18" charset="0"/>
              </a:rPr>
              <a:t>Improves technical knowledge </a:t>
            </a:r>
          </a:p>
          <a:p>
            <a:pPr algn="just"/>
            <a:r>
              <a:rPr lang="en-US" dirty="0">
                <a:latin typeface="Times New Roman" panose="02020603050405020304" pitchFamily="18" charset="0"/>
                <a:cs typeface="Times New Roman" panose="02020603050405020304" pitchFamily="18" charset="0"/>
              </a:rPr>
              <a:t>Enhances employability and productivity</a:t>
            </a:r>
          </a:p>
          <a:p>
            <a:pPr algn="just">
              <a:lnSpc>
                <a:spcPct val="150000"/>
              </a:lnSpc>
              <a:buNone/>
            </a:pP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78188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3F3B9-87E4-03AF-5DD6-2B2CC76BC52E}"/>
            </a:ext>
          </a:extLst>
        </p:cNvPr>
        <p:cNvGrpSpPr/>
        <p:nvPr/>
      </p:nvGrpSpPr>
      <p:grpSpPr>
        <a:xfrm>
          <a:off x="0" y="0"/>
          <a:ext cx="0" cy="0"/>
          <a:chOff x="0" y="0"/>
          <a:chExt cx="0" cy="0"/>
        </a:xfrm>
      </p:grpSpPr>
      <p:pic>
        <p:nvPicPr>
          <p:cNvPr id="3" name="Content Placeholder 2">
            <a:extLst>
              <a:ext uri="{FF2B5EF4-FFF2-40B4-BE49-F238E27FC236}">
                <a16:creationId xmlns:a16="http://schemas.microsoft.com/office/drawing/2014/main" id="{92B74DF5-77A1-A69B-4647-8B561CAEBD8C}"/>
              </a:ext>
            </a:extLst>
          </p:cNvPr>
          <p:cNvPicPr>
            <a:picLocks noGrp="1" noChangeAspect="1"/>
          </p:cNvPicPr>
          <p:nvPr>
            <p:ph idx="1"/>
          </p:nvPr>
        </p:nvPicPr>
        <p:blipFill>
          <a:blip r:embed="rId2"/>
          <a:stretch>
            <a:fillRect/>
          </a:stretch>
        </p:blipFill>
        <p:spPr>
          <a:xfrm>
            <a:off x="2486331" y="1238250"/>
            <a:ext cx="7101864" cy="4937125"/>
          </a:xfrm>
          <a:prstGeom prst="rect">
            <a:avLst/>
          </a:prstGeom>
        </p:spPr>
      </p:pic>
      <p:pic>
        <p:nvPicPr>
          <p:cNvPr id="7" name="Picture 6">
            <a:extLst>
              <a:ext uri="{FF2B5EF4-FFF2-40B4-BE49-F238E27FC236}">
                <a16:creationId xmlns:a16="http://schemas.microsoft.com/office/drawing/2014/main" id="{F3841BB6-CCC3-8C2E-4D2A-1ADED7A3E645}"/>
              </a:ext>
            </a:extLst>
          </p:cNvPr>
          <p:cNvPicPr>
            <a:picLocks noChangeAspect="1"/>
          </p:cNvPicPr>
          <p:nvPr/>
        </p:nvPicPr>
        <p:blipFill>
          <a:blip r:embed="rId3"/>
          <a:stretch>
            <a:fillRect/>
          </a:stretch>
        </p:blipFill>
        <p:spPr>
          <a:xfrm>
            <a:off x="0" y="0"/>
            <a:ext cx="12192000" cy="1012723"/>
          </a:xfrm>
          <a:prstGeom prst="rect">
            <a:avLst/>
          </a:prstGeom>
        </p:spPr>
      </p:pic>
    </p:spTree>
    <p:extLst>
      <p:ext uri="{BB962C8B-B14F-4D97-AF65-F5344CB8AC3E}">
        <p14:creationId xmlns:p14="http://schemas.microsoft.com/office/powerpoint/2010/main" val="14262677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1A7298-77EA-E92E-26B5-C8C63346920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502B4B5-8BB4-618F-EC00-49B148527F60}"/>
              </a:ext>
            </a:extLst>
          </p:cNvPr>
          <p:cNvPicPr>
            <a:picLocks noChangeAspect="1"/>
          </p:cNvPicPr>
          <p:nvPr/>
        </p:nvPicPr>
        <p:blipFill>
          <a:blip r:embed="rId2"/>
          <a:stretch>
            <a:fillRect/>
          </a:stretch>
        </p:blipFill>
        <p:spPr>
          <a:xfrm>
            <a:off x="0" y="0"/>
            <a:ext cx="12192000" cy="1012723"/>
          </a:xfrm>
          <a:prstGeom prst="rect">
            <a:avLst/>
          </a:prstGeom>
        </p:spPr>
      </p:pic>
      <p:sp>
        <p:nvSpPr>
          <p:cNvPr id="4" name="Content Placeholder 3">
            <a:extLst>
              <a:ext uri="{FF2B5EF4-FFF2-40B4-BE49-F238E27FC236}">
                <a16:creationId xmlns:a16="http://schemas.microsoft.com/office/drawing/2014/main" id="{DEC4AA94-5136-04F9-6F64-EE2D2E575B22}"/>
              </a:ext>
            </a:extLst>
          </p:cNvPr>
          <p:cNvSpPr>
            <a:spLocks noGrp="1"/>
          </p:cNvSpPr>
          <p:nvPr>
            <p:ph idx="1"/>
          </p:nvPr>
        </p:nvSpPr>
        <p:spPr>
          <a:xfrm>
            <a:off x="838200" y="1238865"/>
            <a:ext cx="10515600" cy="4938098"/>
          </a:xfrm>
        </p:spPr>
        <p:txBody>
          <a:bodyPr/>
          <a:lstStyle/>
          <a:p>
            <a:r>
              <a:rPr lang="en-US" dirty="0"/>
              <a:t>The model can be applied to many situations and is a valuable tool when organizational design is at question. The most common uses of the framework are:</a:t>
            </a:r>
          </a:p>
          <a:p>
            <a:r>
              <a:rPr lang="en-US" dirty="0"/>
              <a:t>To facilitate organizational change.</a:t>
            </a:r>
          </a:p>
          <a:p>
            <a:r>
              <a:rPr lang="en-US" dirty="0"/>
              <a:t>To help implement a new strategy.</a:t>
            </a:r>
          </a:p>
          <a:p>
            <a:r>
              <a:rPr lang="en-US" dirty="0"/>
              <a:t>To identify how each area may change in the future.</a:t>
            </a:r>
          </a:p>
          <a:p>
            <a:r>
              <a:rPr lang="en-US" dirty="0"/>
              <a:t>To facilitate the merger of organizations</a:t>
            </a:r>
          </a:p>
          <a:p>
            <a:endParaRPr lang="en-IN" dirty="0"/>
          </a:p>
        </p:txBody>
      </p:sp>
    </p:spTree>
    <p:extLst>
      <p:ext uri="{BB962C8B-B14F-4D97-AF65-F5344CB8AC3E}">
        <p14:creationId xmlns:p14="http://schemas.microsoft.com/office/powerpoint/2010/main" val="27222118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1390</TotalTime>
  <Words>4709</Words>
  <Application>Microsoft Office PowerPoint</Application>
  <PresentationFormat>Widescreen</PresentationFormat>
  <Paragraphs>616</Paragraphs>
  <Slides>75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75</vt:i4>
      </vt:variant>
    </vt:vector>
  </HeadingPairs>
  <TitlesOfParts>
    <vt:vector size="80"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Poojitha S</dc:creator>
  <cp:lastModifiedBy>Poojitha S</cp:lastModifiedBy>
  <cp:revision>90</cp:revision>
  <dcterms:created xsi:type="dcterms:W3CDTF">2026-04-30T14:56:33Z</dcterms:created>
  <dcterms:modified xsi:type="dcterms:W3CDTF">2026-06-06T16:11:41Z</dcterms:modified>
</cp:coreProperties>
</file>