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2" r:id="rId47"/>
    <p:sldId id="301" r:id="rId48"/>
    <p:sldId id="303" r:id="rId49"/>
    <p:sldId id="304" r:id="rId50"/>
    <p:sldId id="305" r:id="rId51"/>
    <p:sldId id="306" r:id="rId52"/>
    <p:sldId id="307" r:id="rId53"/>
    <p:sldId id="311" r:id="rId54"/>
    <p:sldId id="312" r:id="rId55"/>
    <p:sldId id="308" r:id="rId56"/>
    <p:sldId id="309" r:id="rId57"/>
    <p:sldId id="310"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 id="328" r:id="rId74"/>
    <p:sldId id="329" r:id="rId75"/>
    <p:sldId id="330" r:id="rId76"/>
    <p:sldId id="331" r:id="rId77"/>
    <p:sldId id="332" r:id="rId78"/>
    <p:sldId id="333" r:id="rId79"/>
    <p:sldId id="334" r:id="rId80"/>
    <p:sldId id="335" r:id="rId81"/>
    <p:sldId id="336" r:id="rId82"/>
    <p:sldId id="337" r:id="rId83"/>
    <p:sldId id="338" r:id="rId84"/>
    <p:sldId id="339" r:id="rId85"/>
    <p:sldId id="340" r:id="rId86"/>
    <p:sldId id="341" r:id="rId87"/>
    <p:sldId id="342" r:id="rId88"/>
    <p:sldId id="343" r:id="rId89"/>
    <p:sldId id="344" r:id="rId90"/>
    <p:sldId id="345" r:id="rId91"/>
    <p:sldId id="346" r:id="rId92"/>
    <p:sldId id="347" r:id="rId9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B250C2C4-232D-4072-ABD1-28083F3A0843}">
          <p14:sldIdLst>
            <p14:sldId id="256"/>
            <p14:sldId id="257"/>
            <p14:sldId id="258"/>
            <p14:sldId id="259"/>
            <p14:sldId id="260"/>
            <p14:sldId id="261"/>
            <p14:sldId id="262"/>
            <p14:sldId id="263"/>
            <p14:sldId id="264"/>
            <p14:sldId id="265"/>
            <p14:sldId id="266"/>
            <p14:sldId id="267"/>
            <p14:sldId id="268"/>
            <p14:sldId id="269"/>
            <p14:sldId id="270"/>
            <p14:sldId id="271"/>
            <p14:sldId id="272"/>
            <p14:sldId id="273"/>
            <p14:sldId id="274"/>
            <p14:sldId id="275"/>
            <p14:sldId id="276"/>
            <p14:sldId id="277"/>
            <p14:sldId id="278"/>
            <p14:sldId id="279"/>
            <p14:sldId id="280"/>
            <p14:sldId id="281"/>
            <p14:sldId id="282"/>
            <p14:sldId id="283"/>
            <p14:sldId id="284"/>
            <p14:sldId id="285"/>
            <p14:sldId id="286"/>
            <p14:sldId id="287"/>
            <p14:sldId id="288"/>
            <p14:sldId id="289"/>
            <p14:sldId id="290"/>
            <p14:sldId id="291"/>
            <p14:sldId id="292"/>
            <p14:sldId id="293"/>
            <p14:sldId id="294"/>
            <p14:sldId id="295"/>
            <p14:sldId id="296"/>
            <p14:sldId id="297"/>
            <p14:sldId id="298"/>
            <p14:sldId id="299"/>
            <p14:sldId id="300"/>
            <p14:sldId id="302"/>
            <p14:sldId id="301"/>
            <p14:sldId id="303"/>
            <p14:sldId id="304"/>
            <p14:sldId id="305"/>
            <p14:sldId id="306"/>
            <p14:sldId id="307"/>
            <p14:sldId id="311"/>
            <p14:sldId id="312"/>
            <p14:sldId id="308"/>
            <p14:sldId id="309"/>
            <p14:sldId id="310"/>
            <p14:sldId id="313"/>
            <p14:sldId id="314"/>
            <p14:sldId id="315"/>
            <p14:sldId id="316"/>
            <p14:sldId id="317"/>
            <p14:sldId id="318"/>
            <p14:sldId id="319"/>
            <p14:sldId id="320"/>
            <p14:sldId id="321"/>
            <p14:sldId id="322"/>
            <p14:sldId id="323"/>
            <p14:sldId id="324"/>
            <p14:sldId id="325"/>
            <p14:sldId id="326"/>
            <p14:sldId id="327"/>
            <p14:sldId id="328"/>
            <p14:sldId id="329"/>
            <p14:sldId id="330"/>
            <p14:sldId id="331"/>
            <p14:sldId id="332"/>
            <p14:sldId id="333"/>
            <p14:sldId id="334"/>
            <p14:sldId id="335"/>
            <p14:sldId id="336"/>
            <p14:sldId id="337"/>
            <p14:sldId id="338"/>
            <p14:sldId id="339"/>
            <p14:sldId id="340"/>
            <p14:sldId id="341"/>
            <p14:sldId id="342"/>
            <p14:sldId id="343"/>
            <p14:sldId id="344"/>
            <p14:sldId id="345"/>
            <p14:sldId id="346"/>
            <p14:sldId id="347"/>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83007" autoAdjust="0"/>
  </p:normalViewPr>
  <p:slideViewPr>
    <p:cSldViewPr snapToGrid="0">
      <p:cViewPr varScale="1">
        <p:scale>
          <a:sx n="68" d="100"/>
          <a:sy n="68" d="100"/>
        </p:scale>
        <p:origin x="1262" y="3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presProps" Target="presProps.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84BA549-A5F4-474F-A7F1-AC0FD8534A31}" type="datetimeFigureOut">
              <a:rPr lang="en-IN" smtClean="0"/>
              <a:t>30-04-2026</a:t>
            </a:fld>
            <a:endParaRPr lang="en-I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BE9AF8B-65F5-4A5C-A853-247BA75D5DB0}" type="slidenum">
              <a:rPr lang="en-IN" smtClean="0"/>
              <a:t>‹#›</a:t>
            </a:fld>
            <a:endParaRPr lang="en-IN"/>
          </a:p>
        </p:txBody>
      </p:sp>
    </p:spTree>
    <p:extLst>
      <p:ext uri="{BB962C8B-B14F-4D97-AF65-F5344CB8AC3E}">
        <p14:creationId xmlns:p14="http://schemas.microsoft.com/office/powerpoint/2010/main" val="42207710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F37C55-7CB0-45D8-F5C7-FDFBCF8B107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IN"/>
          </a:p>
        </p:txBody>
      </p:sp>
      <p:sp>
        <p:nvSpPr>
          <p:cNvPr id="3" name="Subtitle 2">
            <a:extLst>
              <a:ext uri="{FF2B5EF4-FFF2-40B4-BE49-F238E27FC236}">
                <a16:creationId xmlns:a16="http://schemas.microsoft.com/office/drawing/2014/main" id="{B3DBDE32-2CEC-2D8D-9FD1-B4C8965DE62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N"/>
          </a:p>
        </p:txBody>
      </p:sp>
      <p:sp>
        <p:nvSpPr>
          <p:cNvPr id="4" name="Date Placeholder 3">
            <a:extLst>
              <a:ext uri="{FF2B5EF4-FFF2-40B4-BE49-F238E27FC236}">
                <a16:creationId xmlns:a16="http://schemas.microsoft.com/office/drawing/2014/main" id="{AA3FAA50-2B15-EC80-1288-3F67E83D21E3}"/>
              </a:ext>
            </a:extLst>
          </p:cNvPr>
          <p:cNvSpPr>
            <a:spLocks noGrp="1"/>
          </p:cNvSpPr>
          <p:nvPr>
            <p:ph type="dt" sz="half" idx="10"/>
          </p:nvPr>
        </p:nvSpPr>
        <p:spPr/>
        <p:txBody>
          <a:bodyPr/>
          <a:lstStyle/>
          <a:p>
            <a:fld id="{8A770E7E-A0FD-4BCA-9A64-1B644D6CD2BA}" type="datetimeFigureOut">
              <a:rPr lang="en-IN" smtClean="0"/>
              <a:t>30-04-2026</a:t>
            </a:fld>
            <a:endParaRPr lang="en-IN"/>
          </a:p>
        </p:txBody>
      </p:sp>
      <p:sp>
        <p:nvSpPr>
          <p:cNvPr id="5" name="Footer Placeholder 4">
            <a:extLst>
              <a:ext uri="{FF2B5EF4-FFF2-40B4-BE49-F238E27FC236}">
                <a16:creationId xmlns:a16="http://schemas.microsoft.com/office/drawing/2014/main" id="{056CBDB7-4928-AE9C-E3B4-8CF0ED66588D}"/>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28FED31B-CC19-3D00-E08C-564632758349}"/>
              </a:ext>
            </a:extLst>
          </p:cNvPr>
          <p:cNvSpPr>
            <a:spLocks noGrp="1"/>
          </p:cNvSpPr>
          <p:nvPr>
            <p:ph type="sldNum" sz="quarter" idx="12"/>
          </p:nvPr>
        </p:nvSpPr>
        <p:spPr/>
        <p:txBody>
          <a:bodyPr/>
          <a:lstStyle/>
          <a:p>
            <a:fld id="{37891155-B1E2-491F-B835-693246357FF7}" type="slidenum">
              <a:rPr lang="en-IN" smtClean="0"/>
              <a:t>‹#›</a:t>
            </a:fld>
            <a:endParaRPr lang="en-IN"/>
          </a:p>
        </p:txBody>
      </p:sp>
    </p:spTree>
    <p:extLst>
      <p:ext uri="{BB962C8B-B14F-4D97-AF65-F5344CB8AC3E}">
        <p14:creationId xmlns:p14="http://schemas.microsoft.com/office/powerpoint/2010/main" val="19941570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F34117-AB4C-554F-0067-0FA6BA0C0409}"/>
              </a:ext>
            </a:extLst>
          </p:cNvPr>
          <p:cNvSpPr>
            <a:spLocks noGrp="1"/>
          </p:cNvSpPr>
          <p:nvPr>
            <p:ph type="title"/>
          </p:nvPr>
        </p:nvSpPr>
        <p:spPr/>
        <p:txBody>
          <a:bodyPr/>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9F8CF0F1-3A92-F6A6-A012-5961119E77B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C615FBE0-64DE-3BA8-7EF3-C6F13BC9E281}"/>
              </a:ext>
            </a:extLst>
          </p:cNvPr>
          <p:cNvSpPr>
            <a:spLocks noGrp="1"/>
          </p:cNvSpPr>
          <p:nvPr>
            <p:ph type="dt" sz="half" idx="10"/>
          </p:nvPr>
        </p:nvSpPr>
        <p:spPr/>
        <p:txBody>
          <a:bodyPr/>
          <a:lstStyle/>
          <a:p>
            <a:fld id="{8A770E7E-A0FD-4BCA-9A64-1B644D6CD2BA}" type="datetimeFigureOut">
              <a:rPr lang="en-IN" smtClean="0"/>
              <a:t>30-04-2026</a:t>
            </a:fld>
            <a:endParaRPr lang="en-IN"/>
          </a:p>
        </p:txBody>
      </p:sp>
      <p:sp>
        <p:nvSpPr>
          <p:cNvPr id="5" name="Footer Placeholder 4">
            <a:extLst>
              <a:ext uri="{FF2B5EF4-FFF2-40B4-BE49-F238E27FC236}">
                <a16:creationId xmlns:a16="http://schemas.microsoft.com/office/drawing/2014/main" id="{DC4F3BFB-073B-7C66-C059-83A3DC8CC268}"/>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FCBD3ADD-B55B-9863-A003-6B88D145CEB5}"/>
              </a:ext>
            </a:extLst>
          </p:cNvPr>
          <p:cNvSpPr>
            <a:spLocks noGrp="1"/>
          </p:cNvSpPr>
          <p:nvPr>
            <p:ph type="sldNum" sz="quarter" idx="12"/>
          </p:nvPr>
        </p:nvSpPr>
        <p:spPr/>
        <p:txBody>
          <a:bodyPr/>
          <a:lstStyle/>
          <a:p>
            <a:fld id="{37891155-B1E2-491F-B835-693246357FF7}" type="slidenum">
              <a:rPr lang="en-IN" smtClean="0"/>
              <a:t>‹#›</a:t>
            </a:fld>
            <a:endParaRPr lang="en-IN"/>
          </a:p>
        </p:txBody>
      </p:sp>
    </p:spTree>
    <p:extLst>
      <p:ext uri="{BB962C8B-B14F-4D97-AF65-F5344CB8AC3E}">
        <p14:creationId xmlns:p14="http://schemas.microsoft.com/office/powerpoint/2010/main" val="24090510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AFC5D02-E960-D3C2-AB17-80C61F945FB9}"/>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922AB877-9E23-7403-FD7B-ED3FC066887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DAB7450D-5552-482A-2511-C75D8B7855E1}"/>
              </a:ext>
            </a:extLst>
          </p:cNvPr>
          <p:cNvSpPr>
            <a:spLocks noGrp="1"/>
          </p:cNvSpPr>
          <p:nvPr>
            <p:ph type="dt" sz="half" idx="10"/>
          </p:nvPr>
        </p:nvSpPr>
        <p:spPr/>
        <p:txBody>
          <a:bodyPr/>
          <a:lstStyle/>
          <a:p>
            <a:fld id="{8A770E7E-A0FD-4BCA-9A64-1B644D6CD2BA}" type="datetimeFigureOut">
              <a:rPr lang="en-IN" smtClean="0"/>
              <a:t>30-04-2026</a:t>
            </a:fld>
            <a:endParaRPr lang="en-IN"/>
          </a:p>
        </p:txBody>
      </p:sp>
      <p:sp>
        <p:nvSpPr>
          <p:cNvPr id="5" name="Footer Placeholder 4">
            <a:extLst>
              <a:ext uri="{FF2B5EF4-FFF2-40B4-BE49-F238E27FC236}">
                <a16:creationId xmlns:a16="http://schemas.microsoft.com/office/drawing/2014/main" id="{80209969-E787-EC31-2BE8-6A5FC70D6404}"/>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B4670E95-4DB3-EA8C-8ECF-5C96BD37C3E5}"/>
              </a:ext>
            </a:extLst>
          </p:cNvPr>
          <p:cNvSpPr>
            <a:spLocks noGrp="1"/>
          </p:cNvSpPr>
          <p:nvPr>
            <p:ph type="sldNum" sz="quarter" idx="12"/>
          </p:nvPr>
        </p:nvSpPr>
        <p:spPr/>
        <p:txBody>
          <a:bodyPr/>
          <a:lstStyle/>
          <a:p>
            <a:fld id="{37891155-B1E2-491F-B835-693246357FF7}" type="slidenum">
              <a:rPr lang="en-IN" smtClean="0"/>
              <a:t>‹#›</a:t>
            </a:fld>
            <a:endParaRPr lang="en-IN"/>
          </a:p>
        </p:txBody>
      </p:sp>
    </p:spTree>
    <p:extLst>
      <p:ext uri="{BB962C8B-B14F-4D97-AF65-F5344CB8AC3E}">
        <p14:creationId xmlns:p14="http://schemas.microsoft.com/office/powerpoint/2010/main" val="18406977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C3F04C-C2B3-10F0-A821-092647855CEC}"/>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168805BB-848E-30C6-A0C5-F1F8DEC8F4C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E9FED7FA-DA0E-FDD5-4242-8B41D1949842}"/>
              </a:ext>
            </a:extLst>
          </p:cNvPr>
          <p:cNvSpPr>
            <a:spLocks noGrp="1"/>
          </p:cNvSpPr>
          <p:nvPr>
            <p:ph type="dt" sz="half" idx="10"/>
          </p:nvPr>
        </p:nvSpPr>
        <p:spPr/>
        <p:txBody>
          <a:bodyPr/>
          <a:lstStyle/>
          <a:p>
            <a:fld id="{8A770E7E-A0FD-4BCA-9A64-1B644D6CD2BA}" type="datetimeFigureOut">
              <a:rPr lang="en-IN" smtClean="0"/>
              <a:t>30-04-2026</a:t>
            </a:fld>
            <a:endParaRPr lang="en-IN"/>
          </a:p>
        </p:txBody>
      </p:sp>
      <p:sp>
        <p:nvSpPr>
          <p:cNvPr id="5" name="Footer Placeholder 4">
            <a:extLst>
              <a:ext uri="{FF2B5EF4-FFF2-40B4-BE49-F238E27FC236}">
                <a16:creationId xmlns:a16="http://schemas.microsoft.com/office/drawing/2014/main" id="{1287A613-A7A7-7B78-F31F-28BB17C1DA0A}"/>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382B7665-DDE1-0F7B-6FB0-435370C6C4BF}"/>
              </a:ext>
            </a:extLst>
          </p:cNvPr>
          <p:cNvSpPr>
            <a:spLocks noGrp="1"/>
          </p:cNvSpPr>
          <p:nvPr>
            <p:ph type="sldNum" sz="quarter" idx="12"/>
          </p:nvPr>
        </p:nvSpPr>
        <p:spPr/>
        <p:txBody>
          <a:bodyPr/>
          <a:lstStyle/>
          <a:p>
            <a:fld id="{37891155-B1E2-491F-B835-693246357FF7}" type="slidenum">
              <a:rPr lang="en-IN" smtClean="0"/>
              <a:t>‹#›</a:t>
            </a:fld>
            <a:endParaRPr lang="en-IN"/>
          </a:p>
        </p:txBody>
      </p:sp>
    </p:spTree>
    <p:extLst>
      <p:ext uri="{BB962C8B-B14F-4D97-AF65-F5344CB8AC3E}">
        <p14:creationId xmlns:p14="http://schemas.microsoft.com/office/powerpoint/2010/main" val="39663276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2F2D83-6504-6FCF-7557-B8DC83CF7A2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IN"/>
          </a:p>
        </p:txBody>
      </p:sp>
      <p:sp>
        <p:nvSpPr>
          <p:cNvPr id="3" name="Text Placeholder 2">
            <a:extLst>
              <a:ext uri="{FF2B5EF4-FFF2-40B4-BE49-F238E27FC236}">
                <a16:creationId xmlns:a16="http://schemas.microsoft.com/office/drawing/2014/main" id="{92795635-31B4-F766-8E7C-28291807308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C68402F-02C7-F505-E956-66A5660F4F02}"/>
              </a:ext>
            </a:extLst>
          </p:cNvPr>
          <p:cNvSpPr>
            <a:spLocks noGrp="1"/>
          </p:cNvSpPr>
          <p:nvPr>
            <p:ph type="dt" sz="half" idx="10"/>
          </p:nvPr>
        </p:nvSpPr>
        <p:spPr/>
        <p:txBody>
          <a:bodyPr/>
          <a:lstStyle/>
          <a:p>
            <a:fld id="{8A770E7E-A0FD-4BCA-9A64-1B644D6CD2BA}" type="datetimeFigureOut">
              <a:rPr lang="en-IN" smtClean="0"/>
              <a:t>30-04-2026</a:t>
            </a:fld>
            <a:endParaRPr lang="en-IN"/>
          </a:p>
        </p:txBody>
      </p:sp>
      <p:sp>
        <p:nvSpPr>
          <p:cNvPr id="5" name="Footer Placeholder 4">
            <a:extLst>
              <a:ext uri="{FF2B5EF4-FFF2-40B4-BE49-F238E27FC236}">
                <a16:creationId xmlns:a16="http://schemas.microsoft.com/office/drawing/2014/main" id="{56B2FA7C-B991-8214-54A7-0A7F62231D91}"/>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44DF06E6-5B9F-D223-987D-4975C45084F1}"/>
              </a:ext>
            </a:extLst>
          </p:cNvPr>
          <p:cNvSpPr>
            <a:spLocks noGrp="1"/>
          </p:cNvSpPr>
          <p:nvPr>
            <p:ph type="sldNum" sz="quarter" idx="12"/>
          </p:nvPr>
        </p:nvSpPr>
        <p:spPr/>
        <p:txBody>
          <a:bodyPr/>
          <a:lstStyle/>
          <a:p>
            <a:fld id="{37891155-B1E2-491F-B835-693246357FF7}" type="slidenum">
              <a:rPr lang="en-IN" smtClean="0"/>
              <a:t>‹#›</a:t>
            </a:fld>
            <a:endParaRPr lang="en-IN"/>
          </a:p>
        </p:txBody>
      </p:sp>
    </p:spTree>
    <p:extLst>
      <p:ext uri="{BB962C8B-B14F-4D97-AF65-F5344CB8AC3E}">
        <p14:creationId xmlns:p14="http://schemas.microsoft.com/office/powerpoint/2010/main" val="14262068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11628F-32B7-2AB6-5AD1-EFA18B0CC338}"/>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2407A933-8277-E186-C7F6-111E3D67D1A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a:extLst>
              <a:ext uri="{FF2B5EF4-FFF2-40B4-BE49-F238E27FC236}">
                <a16:creationId xmlns:a16="http://schemas.microsoft.com/office/drawing/2014/main" id="{C4767018-5CFB-444E-5C06-8AB7E61A2B5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a:extLst>
              <a:ext uri="{FF2B5EF4-FFF2-40B4-BE49-F238E27FC236}">
                <a16:creationId xmlns:a16="http://schemas.microsoft.com/office/drawing/2014/main" id="{B5EB4BCC-5262-7203-FDDF-A57EFF6E62BE}"/>
              </a:ext>
            </a:extLst>
          </p:cNvPr>
          <p:cNvSpPr>
            <a:spLocks noGrp="1"/>
          </p:cNvSpPr>
          <p:nvPr>
            <p:ph type="dt" sz="half" idx="10"/>
          </p:nvPr>
        </p:nvSpPr>
        <p:spPr/>
        <p:txBody>
          <a:bodyPr/>
          <a:lstStyle/>
          <a:p>
            <a:fld id="{8A770E7E-A0FD-4BCA-9A64-1B644D6CD2BA}" type="datetimeFigureOut">
              <a:rPr lang="en-IN" smtClean="0"/>
              <a:t>30-04-2026</a:t>
            </a:fld>
            <a:endParaRPr lang="en-IN"/>
          </a:p>
        </p:txBody>
      </p:sp>
      <p:sp>
        <p:nvSpPr>
          <p:cNvPr id="6" name="Footer Placeholder 5">
            <a:extLst>
              <a:ext uri="{FF2B5EF4-FFF2-40B4-BE49-F238E27FC236}">
                <a16:creationId xmlns:a16="http://schemas.microsoft.com/office/drawing/2014/main" id="{2D096220-9958-5113-84A6-1273D760E41B}"/>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14EDF160-5ACE-770F-F2DB-A2637B544B02}"/>
              </a:ext>
            </a:extLst>
          </p:cNvPr>
          <p:cNvSpPr>
            <a:spLocks noGrp="1"/>
          </p:cNvSpPr>
          <p:nvPr>
            <p:ph type="sldNum" sz="quarter" idx="12"/>
          </p:nvPr>
        </p:nvSpPr>
        <p:spPr/>
        <p:txBody>
          <a:bodyPr/>
          <a:lstStyle/>
          <a:p>
            <a:fld id="{37891155-B1E2-491F-B835-693246357FF7}" type="slidenum">
              <a:rPr lang="en-IN" smtClean="0"/>
              <a:t>‹#›</a:t>
            </a:fld>
            <a:endParaRPr lang="en-IN"/>
          </a:p>
        </p:txBody>
      </p:sp>
    </p:spTree>
    <p:extLst>
      <p:ext uri="{BB962C8B-B14F-4D97-AF65-F5344CB8AC3E}">
        <p14:creationId xmlns:p14="http://schemas.microsoft.com/office/powerpoint/2010/main" val="13469767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E45DA7-7A0C-568D-ECA3-561A18E124D8}"/>
              </a:ext>
            </a:extLst>
          </p:cNvPr>
          <p:cNvSpPr>
            <a:spLocks noGrp="1"/>
          </p:cNvSpPr>
          <p:nvPr>
            <p:ph type="title"/>
          </p:nvPr>
        </p:nvSpPr>
        <p:spPr>
          <a:xfrm>
            <a:off x="839788" y="365125"/>
            <a:ext cx="10515600" cy="1325563"/>
          </a:xfrm>
        </p:spPr>
        <p:txBody>
          <a:bodyPr/>
          <a:lstStyle/>
          <a:p>
            <a:r>
              <a:rPr lang="en-US"/>
              <a:t>Click to edit Master title style</a:t>
            </a:r>
            <a:endParaRPr lang="en-IN"/>
          </a:p>
        </p:txBody>
      </p:sp>
      <p:sp>
        <p:nvSpPr>
          <p:cNvPr id="3" name="Text Placeholder 2">
            <a:extLst>
              <a:ext uri="{FF2B5EF4-FFF2-40B4-BE49-F238E27FC236}">
                <a16:creationId xmlns:a16="http://schemas.microsoft.com/office/drawing/2014/main" id="{D1BE4F40-F09D-885E-45BB-148055C05CD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4C9D562-625E-010E-76E2-432DD726A78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a:extLst>
              <a:ext uri="{FF2B5EF4-FFF2-40B4-BE49-F238E27FC236}">
                <a16:creationId xmlns:a16="http://schemas.microsoft.com/office/drawing/2014/main" id="{836357EF-3392-6CD3-F807-0A0F41D5892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8D19622-3032-1C7E-7526-895E1C955EA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6">
            <a:extLst>
              <a:ext uri="{FF2B5EF4-FFF2-40B4-BE49-F238E27FC236}">
                <a16:creationId xmlns:a16="http://schemas.microsoft.com/office/drawing/2014/main" id="{438CB274-7E06-6DA7-333E-AFCC5B3FA3B1}"/>
              </a:ext>
            </a:extLst>
          </p:cNvPr>
          <p:cNvSpPr>
            <a:spLocks noGrp="1"/>
          </p:cNvSpPr>
          <p:nvPr>
            <p:ph type="dt" sz="half" idx="10"/>
          </p:nvPr>
        </p:nvSpPr>
        <p:spPr/>
        <p:txBody>
          <a:bodyPr/>
          <a:lstStyle/>
          <a:p>
            <a:fld id="{8A770E7E-A0FD-4BCA-9A64-1B644D6CD2BA}" type="datetimeFigureOut">
              <a:rPr lang="en-IN" smtClean="0"/>
              <a:t>30-04-2026</a:t>
            </a:fld>
            <a:endParaRPr lang="en-IN"/>
          </a:p>
        </p:txBody>
      </p:sp>
      <p:sp>
        <p:nvSpPr>
          <p:cNvPr id="8" name="Footer Placeholder 7">
            <a:extLst>
              <a:ext uri="{FF2B5EF4-FFF2-40B4-BE49-F238E27FC236}">
                <a16:creationId xmlns:a16="http://schemas.microsoft.com/office/drawing/2014/main" id="{5D3399BD-8866-6225-A99A-9D9074F048EE}"/>
              </a:ext>
            </a:extLst>
          </p:cNvPr>
          <p:cNvSpPr>
            <a:spLocks noGrp="1"/>
          </p:cNvSpPr>
          <p:nvPr>
            <p:ph type="ftr" sz="quarter" idx="11"/>
          </p:nvPr>
        </p:nvSpPr>
        <p:spPr/>
        <p:txBody>
          <a:bodyPr/>
          <a:lstStyle/>
          <a:p>
            <a:endParaRPr lang="en-IN"/>
          </a:p>
        </p:txBody>
      </p:sp>
      <p:sp>
        <p:nvSpPr>
          <p:cNvPr id="9" name="Slide Number Placeholder 8">
            <a:extLst>
              <a:ext uri="{FF2B5EF4-FFF2-40B4-BE49-F238E27FC236}">
                <a16:creationId xmlns:a16="http://schemas.microsoft.com/office/drawing/2014/main" id="{4B6F36D1-650C-227F-458A-1381F04D9EE2}"/>
              </a:ext>
            </a:extLst>
          </p:cNvPr>
          <p:cNvSpPr>
            <a:spLocks noGrp="1"/>
          </p:cNvSpPr>
          <p:nvPr>
            <p:ph type="sldNum" sz="quarter" idx="12"/>
          </p:nvPr>
        </p:nvSpPr>
        <p:spPr/>
        <p:txBody>
          <a:bodyPr/>
          <a:lstStyle/>
          <a:p>
            <a:fld id="{37891155-B1E2-491F-B835-693246357FF7}" type="slidenum">
              <a:rPr lang="en-IN" smtClean="0"/>
              <a:t>‹#›</a:t>
            </a:fld>
            <a:endParaRPr lang="en-IN"/>
          </a:p>
        </p:txBody>
      </p:sp>
    </p:spTree>
    <p:extLst>
      <p:ext uri="{BB962C8B-B14F-4D97-AF65-F5344CB8AC3E}">
        <p14:creationId xmlns:p14="http://schemas.microsoft.com/office/powerpoint/2010/main" val="30503053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830477-A648-FB8D-0B47-14B75D156B39}"/>
              </a:ext>
            </a:extLst>
          </p:cNvPr>
          <p:cNvSpPr>
            <a:spLocks noGrp="1"/>
          </p:cNvSpPr>
          <p:nvPr>
            <p:ph type="title"/>
          </p:nvPr>
        </p:nvSpPr>
        <p:spPr/>
        <p:txBody>
          <a:bodyPr/>
          <a:lstStyle/>
          <a:p>
            <a:r>
              <a:rPr lang="en-US"/>
              <a:t>Click to edit Master title style</a:t>
            </a:r>
            <a:endParaRPr lang="en-IN"/>
          </a:p>
        </p:txBody>
      </p:sp>
      <p:sp>
        <p:nvSpPr>
          <p:cNvPr id="3" name="Date Placeholder 2">
            <a:extLst>
              <a:ext uri="{FF2B5EF4-FFF2-40B4-BE49-F238E27FC236}">
                <a16:creationId xmlns:a16="http://schemas.microsoft.com/office/drawing/2014/main" id="{9E40AA1B-3D65-21F3-7D9D-08B46B52A25A}"/>
              </a:ext>
            </a:extLst>
          </p:cNvPr>
          <p:cNvSpPr>
            <a:spLocks noGrp="1"/>
          </p:cNvSpPr>
          <p:nvPr>
            <p:ph type="dt" sz="half" idx="10"/>
          </p:nvPr>
        </p:nvSpPr>
        <p:spPr/>
        <p:txBody>
          <a:bodyPr/>
          <a:lstStyle/>
          <a:p>
            <a:fld id="{8A770E7E-A0FD-4BCA-9A64-1B644D6CD2BA}" type="datetimeFigureOut">
              <a:rPr lang="en-IN" smtClean="0"/>
              <a:t>30-04-2026</a:t>
            </a:fld>
            <a:endParaRPr lang="en-IN"/>
          </a:p>
        </p:txBody>
      </p:sp>
      <p:sp>
        <p:nvSpPr>
          <p:cNvPr id="4" name="Footer Placeholder 3">
            <a:extLst>
              <a:ext uri="{FF2B5EF4-FFF2-40B4-BE49-F238E27FC236}">
                <a16:creationId xmlns:a16="http://schemas.microsoft.com/office/drawing/2014/main" id="{0EBA7D1E-0EC8-E868-5DCC-C33346920FB1}"/>
              </a:ext>
            </a:extLst>
          </p:cNvPr>
          <p:cNvSpPr>
            <a:spLocks noGrp="1"/>
          </p:cNvSpPr>
          <p:nvPr>
            <p:ph type="ftr" sz="quarter" idx="11"/>
          </p:nvPr>
        </p:nvSpPr>
        <p:spPr/>
        <p:txBody>
          <a:bodyPr/>
          <a:lstStyle/>
          <a:p>
            <a:endParaRPr lang="en-IN"/>
          </a:p>
        </p:txBody>
      </p:sp>
      <p:sp>
        <p:nvSpPr>
          <p:cNvPr id="5" name="Slide Number Placeholder 4">
            <a:extLst>
              <a:ext uri="{FF2B5EF4-FFF2-40B4-BE49-F238E27FC236}">
                <a16:creationId xmlns:a16="http://schemas.microsoft.com/office/drawing/2014/main" id="{7AD849F3-E5EE-B693-8FCF-0203D09795A9}"/>
              </a:ext>
            </a:extLst>
          </p:cNvPr>
          <p:cNvSpPr>
            <a:spLocks noGrp="1"/>
          </p:cNvSpPr>
          <p:nvPr>
            <p:ph type="sldNum" sz="quarter" idx="12"/>
          </p:nvPr>
        </p:nvSpPr>
        <p:spPr/>
        <p:txBody>
          <a:bodyPr/>
          <a:lstStyle/>
          <a:p>
            <a:fld id="{37891155-B1E2-491F-B835-693246357FF7}" type="slidenum">
              <a:rPr lang="en-IN" smtClean="0"/>
              <a:t>‹#›</a:t>
            </a:fld>
            <a:endParaRPr lang="en-IN"/>
          </a:p>
        </p:txBody>
      </p:sp>
    </p:spTree>
    <p:extLst>
      <p:ext uri="{BB962C8B-B14F-4D97-AF65-F5344CB8AC3E}">
        <p14:creationId xmlns:p14="http://schemas.microsoft.com/office/powerpoint/2010/main" val="4059823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D51F57A-80E5-AC80-5512-1788F0AB9849}"/>
              </a:ext>
            </a:extLst>
          </p:cNvPr>
          <p:cNvSpPr>
            <a:spLocks noGrp="1"/>
          </p:cNvSpPr>
          <p:nvPr>
            <p:ph type="dt" sz="half" idx="10"/>
          </p:nvPr>
        </p:nvSpPr>
        <p:spPr/>
        <p:txBody>
          <a:bodyPr/>
          <a:lstStyle/>
          <a:p>
            <a:fld id="{8A770E7E-A0FD-4BCA-9A64-1B644D6CD2BA}" type="datetimeFigureOut">
              <a:rPr lang="en-IN" smtClean="0"/>
              <a:t>30-04-2026</a:t>
            </a:fld>
            <a:endParaRPr lang="en-IN"/>
          </a:p>
        </p:txBody>
      </p:sp>
      <p:sp>
        <p:nvSpPr>
          <p:cNvPr id="3" name="Footer Placeholder 2">
            <a:extLst>
              <a:ext uri="{FF2B5EF4-FFF2-40B4-BE49-F238E27FC236}">
                <a16:creationId xmlns:a16="http://schemas.microsoft.com/office/drawing/2014/main" id="{880E0651-B8E3-E2F6-D462-83FD90209DA9}"/>
              </a:ext>
            </a:extLst>
          </p:cNvPr>
          <p:cNvSpPr>
            <a:spLocks noGrp="1"/>
          </p:cNvSpPr>
          <p:nvPr>
            <p:ph type="ftr" sz="quarter" idx="11"/>
          </p:nvPr>
        </p:nvSpPr>
        <p:spPr/>
        <p:txBody>
          <a:bodyPr/>
          <a:lstStyle/>
          <a:p>
            <a:endParaRPr lang="en-IN"/>
          </a:p>
        </p:txBody>
      </p:sp>
      <p:sp>
        <p:nvSpPr>
          <p:cNvPr id="4" name="Slide Number Placeholder 3">
            <a:extLst>
              <a:ext uri="{FF2B5EF4-FFF2-40B4-BE49-F238E27FC236}">
                <a16:creationId xmlns:a16="http://schemas.microsoft.com/office/drawing/2014/main" id="{CCCFC730-E751-AD40-E97C-94EE27CF5317}"/>
              </a:ext>
            </a:extLst>
          </p:cNvPr>
          <p:cNvSpPr>
            <a:spLocks noGrp="1"/>
          </p:cNvSpPr>
          <p:nvPr>
            <p:ph type="sldNum" sz="quarter" idx="12"/>
          </p:nvPr>
        </p:nvSpPr>
        <p:spPr/>
        <p:txBody>
          <a:bodyPr/>
          <a:lstStyle/>
          <a:p>
            <a:fld id="{37891155-B1E2-491F-B835-693246357FF7}" type="slidenum">
              <a:rPr lang="en-IN" smtClean="0"/>
              <a:t>‹#›</a:t>
            </a:fld>
            <a:endParaRPr lang="en-IN"/>
          </a:p>
        </p:txBody>
      </p:sp>
    </p:spTree>
    <p:extLst>
      <p:ext uri="{BB962C8B-B14F-4D97-AF65-F5344CB8AC3E}">
        <p14:creationId xmlns:p14="http://schemas.microsoft.com/office/powerpoint/2010/main" val="6687832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B1614C-2AD3-42D1-3717-0F26AB520D9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Content Placeholder 2">
            <a:extLst>
              <a:ext uri="{FF2B5EF4-FFF2-40B4-BE49-F238E27FC236}">
                <a16:creationId xmlns:a16="http://schemas.microsoft.com/office/drawing/2014/main" id="{01C6FC6F-7D9C-0C93-F932-FBFAFD48C2A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a:extLst>
              <a:ext uri="{FF2B5EF4-FFF2-40B4-BE49-F238E27FC236}">
                <a16:creationId xmlns:a16="http://schemas.microsoft.com/office/drawing/2014/main" id="{D9FFCBFB-0152-F59C-C65B-948585A9B96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485AF33-2AB1-2A82-4ED8-84B760D905EC}"/>
              </a:ext>
            </a:extLst>
          </p:cNvPr>
          <p:cNvSpPr>
            <a:spLocks noGrp="1"/>
          </p:cNvSpPr>
          <p:nvPr>
            <p:ph type="dt" sz="half" idx="10"/>
          </p:nvPr>
        </p:nvSpPr>
        <p:spPr/>
        <p:txBody>
          <a:bodyPr/>
          <a:lstStyle/>
          <a:p>
            <a:fld id="{8A770E7E-A0FD-4BCA-9A64-1B644D6CD2BA}" type="datetimeFigureOut">
              <a:rPr lang="en-IN" smtClean="0"/>
              <a:t>30-04-2026</a:t>
            </a:fld>
            <a:endParaRPr lang="en-IN"/>
          </a:p>
        </p:txBody>
      </p:sp>
      <p:sp>
        <p:nvSpPr>
          <p:cNvPr id="6" name="Footer Placeholder 5">
            <a:extLst>
              <a:ext uri="{FF2B5EF4-FFF2-40B4-BE49-F238E27FC236}">
                <a16:creationId xmlns:a16="http://schemas.microsoft.com/office/drawing/2014/main" id="{00079E0B-FB28-BB3C-D97F-BC24B609B636}"/>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4B098864-5A9C-897E-2A42-6740379847A4}"/>
              </a:ext>
            </a:extLst>
          </p:cNvPr>
          <p:cNvSpPr>
            <a:spLocks noGrp="1"/>
          </p:cNvSpPr>
          <p:nvPr>
            <p:ph type="sldNum" sz="quarter" idx="12"/>
          </p:nvPr>
        </p:nvSpPr>
        <p:spPr/>
        <p:txBody>
          <a:bodyPr/>
          <a:lstStyle/>
          <a:p>
            <a:fld id="{37891155-B1E2-491F-B835-693246357FF7}" type="slidenum">
              <a:rPr lang="en-IN" smtClean="0"/>
              <a:t>‹#›</a:t>
            </a:fld>
            <a:endParaRPr lang="en-IN"/>
          </a:p>
        </p:txBody>
      </p:sp>
    </p:spTree>
    <p:extLst>
      <p:ext uri="{BB962C8B-B14F-4D97-AF65-F5344CB8AC3E}">
        <p14:creationId xmlns:p14="http://schemas.microsoft.com/office/powerpoint/2010/main" val="2141875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3C1E5F-E880-CC5D-FCBE-AABC4397A26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Picture Placeholder 2">
            <a:extLst>
              <a:ext uri="{FF2B5EF4-FFF2-40B4-BE49-F238E27FC236}">
                <a16:creationId xmlns:a16="http://schemas.microsoft.com/office/drawing/2014/main" id="{047DF0EE-BB2D-D1EA-D59F-5571C783013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a:extLst>
              <a:ext uri="{FF2B5EF4-FFF2-40B4-BE49-F238E27FC236}">
                <a16:creationId xmlns:a16="http://schemas.microsoft.com/office/drawing/2014/main" id="{D3C7BA98-378B-5F86-8E37-4238A3DDC20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36A87AE-AEB1-06F5-3A06-E7308AB96A98}"/>
              </a:ext>
            </a:extLst>
          </p:cNvPr>
          <p:cNvSpPr>
            <a:spLocks noGrp="1"/>
          </p:cNvSpPr>
          <p:nvPr>
            <p:ph type="dt" sz="half" idx="10"/>
          </p:nvPr>
        </p:nvSpPr>
        <p:spPr/>
        <p:txBody>
          <a:bodyPr/>
          <a:lstStyle/>
          <a:p>
            <a:fld id="{8A770E7E-A0FD-4BCA-9A64-1B644D6CD2BA}" type="datetimeFigureOut">
              <a:rPr lang="en-IN" smtClean="0"/>
              <a:t>30-04-2026</a:t>
            </a:fld>
            <a:endParaRPr lang="en-IN"/>
          </a:p>
        </p:txBody>
      </p:sp>
      <p:sp>
        <p:nvSpPr>
          <p:cNvPr id="6" name="Footer Placeholder 5">
            <a:extLst>
              <a:ext uri="{FF2B5EF4-FFF2-40B4-BE49-F238E27FC236}">
                <a16:creationId xmlns:a16="http://schemas.microsoft.com/office/drawing/2014/main" id="{ACCFCD85-2938-11E6-BD2C-595CFD4493E7}"/>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C12A70EB-C248-5850-8DAC-19CCDAB1C5E7}"/>
              </a:ext>
            </a:extLst>
          </p:cNvPr>
          <p:cNvSpPr>
            <a:spLocks noGrp="1"/>
          </p:cNvSpPr>
          <p:nvPr>
            <p:ph type="sldNum" sz="quarter" idx="12"/>
          </p:nvPr>
        </p:nvSpPr>
        <p:spPr/>
        <p:txBody>
          <a:bodyPr/>
          <a:lstStyle/>
          <a:p>
            <a:fld id="{37891155-B1E2-491F-B835-693246357FF7}" type="slidenum">
              <a:rPr lang="en-IN" smtClean="0"/>
              <a:t>‹#›</a:t>
            </a:fld>
            <a:endParaRPr lang="en-IN"/>
          </a:p>
        </p:txBody>
      </p:sp>
    </p:spTree>
    <p:extLst>
      <p:ext uri="{BB962C8B-B14F-4D97-AF65-F5344CB8AC3E}">
        <p14:creationId xmlns:p14="http://schemas.microsoft.com/office/powerpoint/2010/main" val="32911655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AAFBE2F-DDBB-9A34-E694-21F191563A9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25423D6B-9779-3595-C839-8F92C9DEF8F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C2483A07-D0FA-0935-1948-D491CD4C526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A770E7E-A0FD-4BCA-9A64-1B644D6CD2BA}" type="datetimeFigureOut">
              <a:rPr lang="en-IN" smtClean="0"/>
              <a:t>30-04-2026</a:t>
            </a:fld>
            <a:endParaRPr lang="en-IN"/>
          </a:p>
        </p:txBody>
      </p:sp>
      <p:sp>
        <p:nvSpPr>
          <p:cNvPr id="5" name="Footer Placeholder 4">
            <a:extLst>
              <a:ext uri="{FF2B5EF4-FFF2-40B4-BE49-F238E27FC236}">
                <a16:creationId xmlns:a16="http://schemas.microsoft.com/office/drawing/2014/main" id="{00B9FDD8-8D18-0D5E-3208-5EC19C373DB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N"/>
          </a:p>
        </p:txBody>
      </p:sp>
      <p:sp>
        <p:nvSpPr>
          <p:cNvPr id="6" name="Slide Number Placeholder 5">
            <a:extLst>
              <a:ext uri="{FF2B5EF4-FFF2-40B4-BE49-F238E27FC236}">
                <a16:creationId xmlns:a16="http://schemas.microsoft.com/office/drawing/2014/main" id="{13FAD0B9-2159-F31A-15CC-AA08A6B3734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7891155-B1E2-491F-B835-693246357FF7}" type="slidenum">
              <a:rPr lang="en-IN" smtClean="0"/>
              <a:t>‹#›</a:t>
            </a:fld>
            <a:endParaRPr lang="en-IN"/>
          </a:p>
        </p:txBody>
      </p:sp>
    </p:spTree>
    <p:extLst>
      <p:ext uri="{BB962C8B-B14F-4D97-AF65-F5344CB8AC3E}">
        <p14:creationId xmlns:p14="http://schemas.microsoft.com/office/powerpoint/2010/main" val="276693254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www.geeksforgeeks.org/sql/sql-injection/" TargetMode="External"/><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hyperlink" Target="https://www.geeksforgeeks.org/operating-systems/what-is-an-operating-system/" TargetMode="External"/><Relationship Id="rId5" Type="http://schemas.openxmlformats.org/officeDocument/2006/relationships/hyperlink" Target="https://www.geeksforgeeks.org/blogs/what-is-a-website/" TargetMode="External"/><Relationship Id="rId4" Type="http://schemas.openxmlformats.org/officeDocument/2006/relationships/hyperlink" Target="https://www.geeksforgeeks.org/sql/sql-tutorial/" TargetMode="External"/></Relationships>
</file>

<file path=ppt/slides/_rels/slide13.xml.rels><?xml version="1.0" encoding="UTF-8" standalone="yes"?>
<Relationships xmlns="http://schemas.openxmlformats.org/package/2006/relationships"><Relationship Id="rId3" Type="http://schemas.openxmlformats.org/officeDocument/2006/relationships/hyperlink" Target="https://www.geeksforgeeks.org/blogs/data-breach/" TargetMode="External"/><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s://www.malwarebytes.com/malware" TargetMode="External"/><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hyperlink" Target="https://www.crowdstrike.com/cybersecurity-101/attack-types/backdoor-attack/" TargetMode="External"/><Relationship Id="rId4" Type="http://schemas.openxmlformats.org/officeDocument/2006/relationships/hyperlink" Target="https://www.hostinger.com/in/tutorials/why-do-websites-crash" TargetMode="External"/></Relationships>
</file>

<file path=ppt/slides/_rels/slide15.xml.rels><?xml version="1.0" encoding="UTF-8" standalone="yes"?>
<Relationships xmlns="http://schemas.openxmlformats.org/package/2006/relationships"><Relationship Id="rId3" Type="http://schemas.openxmlformats.org/officeDocument/2006/relationships/hyperlink" Target="https://www.w3schools.com/sql/sql_injection.asp" TargetMode="External"/><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s://www.proofpoint.com/us/threat-reference/data-breach" TargetMode="External"/><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s://sosafe-awareness.com/company/press/global-businesses-face-escalating-ai-risk-as-87-hit-by-ai-cyberattacks/" TargetMode="External"/><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hyperlink" Target="https://ksandk.com/banking/payment-aggregators-payment-and-settlements-act/" TargetMode="External"/><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www.geeksforgeeks.org/computer-networks/the-cia-triad-in-cryptography/" TargetMode="External"/><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hyperlink" Target="https://en.wikipedia.org/wiki/Financial_transaction" TargetMode="External"/><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hyperlink" Target="https://www.investopedia.com/terms/f/fintech.asp" TargetMode="External"/><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hyperlink" Target="https://www.investopedia.com/terms/c/creditcard.asp" TargetMode="External"/><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hyperlink" Target="https://www.investopedia.com/terms/t/third-party.asp" TargetMode="External"/><Relationship Id="rId4" Type="http://schemas.openxmlformats.org/officeDocument/2006/relationships/hyperlink" Target="https://www.investopedia.com/terms/t/transaction.asp" TargetMode="External"/></Relationships>
</file>

<file path=ppt/slides/_rels/slide66.xml.rels><?xml version="1.0" encoding="UTF-8" standalone="yes"?>
<Relationships xmlns="http://schemas.openxmlformats.org/package/2006/relationships"><Relationship Id="rId3" Type="http://schemas.openxmlformats.org/officeDocument/2006/relationships/hyperlink" Target="https://www.investopedia.com/terms/d/digital-wallet.asp" TargetMode="External"/><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hyperlink" Target="https://en.wikipedia.org/wiki/Digital_wallet" TargetMode="External"/><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hyperlink" Target="https://www.growth-hackers.net/how-use-ctas-effectively-increase-your-sales/" TargetMode="External"/><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hyperlink" Target="https://www.growth-hackers.net/best-landing-page-companies/" TargetMode="External"/><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hyperlink" Target="https://www.forbes.com/advisor/business/software/best-crm-small-business/" TargetMode="External"/><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8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hyperlink" Target="https://www.forbes.com/advisor/business/software/best-vpn/" TargetMode="External"/><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8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hyperlink" Target="https://www.zendesk.co.uk/blog/customer-experience/retention/customer-retention/" TargetMode="External"/><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hyperlink" Target="https://www.zendesk.co.uk/blog/customer-experience/retention/grow-customer-base-uk/" TargetMode="External"/><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hyperlink" Target="https://www.invespcro.com/blog/customer-acquisition-retention/" TargetMode="External"/><Relationship Id="rId4" Type="http://schemas.openxmlformats.org/officeDocument/2006/relationships/hyperlink" Target="https://hbr.org/2014/10/the-value-of-keeping-the-right-customers" TargetMode="External"/></Relationships>
</file>

<file path=ppt/slides/_rels/slide92.xml.rels><?xml version="1.0" encoding="UTF-8" standalone="yes"?>
<Relationships xmlns="http://schemas.openxmlformats.org/package/2006/relationships"><Relationship Id="rId3" Type="http://schemas.openxmlformats.org/officeDocument/2006/relationships/hyperlink" Target="https://media.bain.com/Images/BB_Prescription_cutting_costs.pdf" TargetMode="External"/><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hyperlink" Target="https://www.zendesk.co.uk/blog/customer-experience/retention/calculate-customer-retention-rate/"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0DDB2CEA-AD98-653F-B653-1155B2B70410}"/>
              </a:ext>
            </a:extLst>
          </p:cNvPr>
          <p:cNvSpPr>
            <a:spLocks noGrp="1"/>
          </p:cNvSpPr>
          <p:nvPr>
            <p:ph idx="1"/>
          </p:nvPr>
        </p:nvSpPr>
        <p:spPr>
          <a:xfrm>
            <a:off x="838200" y="1219200"/>
            <a:ext cx="10515600" cy="4957763"/>
          </a:xfrm>
        </p:spPr>
        <p:txBody>
          <a:bodyPr/>
          <a:lstStyle/>
          <a:p>
            <a:pPr marL="0" indent="0" algn="ctr">
              <a:buNone/>
            </a:pPr>
            <a:endParaRPr lang="en-IN" dirty="0"/>
          </a:p>
          <a:p>
            <a:pPr marL="0" indent="0" algn="ctr">
              <a:buNone/>
            </a:pPr>
            <a:endParaRPr lang="en-IN" dirty="0"/>
          </a:p>
          <a:p>
            <a:pPr marL="0" indent="0" algn="ctr">
              <a:buNone/>
            </a:pPr>
            <a:endParaRPr lang="en-IN" dirty="0"/>
          </a:p>
          <a:p>
            <a:pPr marL="0" indent="0" algn="ctr">
              <a:buNone/>
            </a:pPr>
            <a:r>
              <a:rPr lang="en-IN" b="1" dirty="0">
                <a:latin typeface="Times New Roman" panose="02020603050405020304" pitchFamily="18" charset="0"/>
                <a:cs typeface="Times New Roman" panose="02020603050405020304" pitchFamily="18" charset="0"/>
              </a:rPr>
              <a:t>MODULE 4</a:t>
            </a:r>
          </a:p>
          <a:p>
            <a:pPr marL="0" indent="0" algn="ctr">
              <a:buNone/>
            </a:pPr>
            <a:r>
              <a:rPr lang="en-IN" b="1" dirty="0">
                <a:latin typeface="Times New Roman" panose="02020603050405020304" pitchFamily="18" charset="0"/>
                <a:cs typeface="Times New Roman" panose="02020603050405020304" pitchFamily="18" charset="0"/>
              </a:rPr>
              <a:t>DIGITAL ENTREPRENEURSHIP</a:t>
            </a:r>
          </a:p>
          <a:p>
            <a:pPr marL="914400" lvl="2" indent="0" algn="ctr">
              <a:buNone/>
            </a:pPr>
            <a:r>
              <a:rPr lang="en-IN" b="1" dirty="0">
                <a:latin typeface="Times New Roman" panose="02020603050405020304" pitchFamily="18" charset="0"/>
                <a:cs typeface="Times New Roman" panose="02020603050405020304" pitchFamily="18" charset="0"/>
              </a:rPr>
              <a:t>				</a:t>
            </a:r>
          </a:p>
          <a:p>
            <a:pPr marL="914400" lvl="2" indent="0" algn="ctr">
              <a:buNone/>
            </a:pPr>
            <a:r>
              <a:rPr lang="en-IN" b="1" dirty="0">
                <a:latin typeface="Times New Roman" panose="02020603050405020304" pitchFamily="18" charset="0"/>
                <a:cs typeface="Times New Roman" panose="02020603050405020304" pitchFamily="18" charset="0"/>
              </a:rPr>
              <a:t>					By ,</a:t>
            </a:r>
          </a:p>
          <a:p>
            <a:pPr marL="914400" lvl="2" indent="0" algn="ctr">
              <a:buNone/>
            </a:pPr>
            <a:r>
              <a:rPr lang="en-IN" b="1" dirty="0">
                <a:latin typeface="Times New Roman" panose="02020603050405020304" pitchFamily="18" charset="0"/>
                <a:cs typeface="Times New Roman" panose="02020603050405020304" pitchFamily="18" charset="0"/>
              </a:rPr>
              <a:t>							Prof .Poojitha S</a:t>
            </a:r>
          </a:p>
          <a:p>
            <a:pPr marL="914400" lvl="2" indent="0" algn="ctr">
              <a:buNone/>
            </a:pPr>
            <a:r>
              <a:rPr lang="en-IN" b="1" dirty="0">
                <a:latin typeface="Times New Roman" panose="02020603050405020304" pitchFamily="18" charset="0"/>
                <a:cs typeface="Times New Roman" panose="02020603050405020304" pitchFamily="18" charset="0"/>
              </a:rPr>
              <a:t>							Assistant Professor</a:t>
            </a:r>
          </a:p>
          <a:p>
            <a:pPr marL="914400" lvl="2" indent="0" algn="ctr">
              <a:buNone/>
            </a:pPr>
            <a:r>
              <a:rPr lang="en-IN" b="1" dirty="0">
                <a:latin typeface="Times New Roman" panose="02020603050405020304" pitchFamily="18" charset="0"/>
                <a:cs typeface="Times New Roman" panose="02020603050405020304" pitchFamily="18" charset="0"/>
              </a:rPr>
              <a:t>							Dept of BCA</a:t>
            </a:r>
          </a:p>
          <a:p>
            <a:pPr marL="914400" lvl="2" indent="0" algn="ctr">
              <a:buNone/>
            </a:pPr>
            <a:r>
              <a:rPr lang="en-IN" b="1" dirty="0">
                <a:latin typeface="Times New Roman" panose="02020603050405020304" pitchFamily="18" charset="0"/>
                <a:cs typeface="Times New Roman" panose="02020603050405020304" pitchFamily="18" charset="0"/>
              </a:rPr>
              <a:t>							ATMECE</a:t>
            </a:r>
          </a:p>
        </p:txBody>
      </p:sp>
      <p:pic>
        <p:nvPicPr>
          <p:cNvPr id="6" name="Picture 5">
            <a:extLst>
              <a:ext uri="{FF2B5EF4-FFF2-40B4-BE49-F238E27FC236}">
                <a16:creationId xmlns:a16="http://schemas.microsoft.com/office/drawing/2014/main" id="{C02E809D-5DD0-747F-8E49-DCED3B4CB4D2}"/>
              </a:ext>
            </a:extLst>
          </p:cNvPr>
          <p:cNvPicPr>
            <a:picLocks noChangeAspect="1"/>
          </p:cNvPicPr>
          <p:nvPr/>
        </p:nvPicPr>
        <p:blipFill>
          <a:blip r:embed="rId2"/>
          <a:stretch>
            <a:fillRect/>
          </a:stretch>
        </p:blipFill>
        <p:spPr>
          <a:xfrm>
            <a:off x="0" y="0"/>
            <a:ext cx="12192000" cy="1044762"/>
          </a:xfrm>
          <a:prstGeom prst="rect">
            <a:avLst/>
          </a:prstGeom>
        </p:spPr>
      </p:pic>
    </p:spTree>
    <p:extLst>
      <p:ext uri="{BB962C8B-B14F-4D97-AF65-F5344CB8AC3E}">
        <p14:creationId xmlns:p14="http://schemas.microsoft.com/office/powerpoint/2010/main" val="33101008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2EFFBA-E49A-014C-6C00-CB02690CDE5C}"/>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E34FF41B-F5B8-8B38-85A7-269017BD0AFE}"/>
              </a:ext>
            </a:extLst>
          </p:cNvPr>
          <p:cNvSpPr>
            <a:spLocks noGrp="1"/>
          </p:cNvSpPr>
          <p:nvPr>
            <p:ph idx="1"/>
          </p:nvPr>
        </p:nvSpPr>
        <p:spPr>
          <a:xfrm>
            <a:off x="838200" y="1219200"/>
            <a:ext cx="10515600" cy="4957763"/>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96E553F8-7A08-8B93-FB53-823A379F5559}"/>
              </a:ext>
            </a:extLst>
          </p:cNvPr>
          <p:cNvPicPr>
            <a:picLocks noChangeAspect="1"/>
          </p:cNvPicPr>
          <p:nvPr/>
        </p:nvPicPr>
        <p:blipFill>
          <a:blip r:embed="rId2"/>
          <a:stretch>
            <a:fillRect/>
          </a:stretch>
        </p:blipFill>
        <p:spPr>
          <a:xfrm>
            <a:off x="0" y="0"/>
            <a:ext cx="12192000" cy="1044762"/>
          </a:xfrm>
          <a:prstGeom prst="rect">
            <a:avLst/>
          </a:prstGeom>
        </p:spPr>
      </p:pic>
      <p:sp>
        <p:nvSpPr>
          <p:cNvPr id="4" name="TextBox 3">
            <a:extLst>
              <a:ext uri="{FF2B5EF4-FFF2-40B4-BE49-F238E27FC236}">
                <a16:creationId xmlns:a16="http://schemas.microsoft.com/office/drawing/2014/main" id="{C9E5A054-B259-0E9C-E75C-9FC95F99B221}"/>
              </a:ext>
            </a:extLst>
          </p:cNvPr>
          <p:cNvSpPr txBox="1"/>
          <p:nvPr/>
        </p:nvSpPr>
        <p:spPr>
          <a:xfrm>
            <a:off x="530941" y="1140542"/>
            <a:ext cx="10854813" cy="4197559"/>
          </a:xfrm>
          <a:prstGeom prst="rect">
            <a:avLst/>
          </a:prstGeom>
          <a:noFill/>
        </p:spPr>
        <p:txBody>
          <a:bodyPr wrap="square">
            <a:spAutoFit/>
          </a:bodyPr>
          <a:lstStyle/>
          <a:p>
            <a:pPr algn="just" fontAlgn="base">
              <a:lnSpc>
                <a:spcPct val="150000"/>
              </a:lnSpc>
            </a:pPr>
            <a:r>
              <a:rPr lang="en-US" b="1" dirty="0">
                <a:latin typeface="Times New Roman" panose="02020603050405020304" pitchFamily="18" charset="0"/>
                <a:cs typeface="Times New Roman" panose="02020603050405020304" pitchFamily="18" charset="0"/>
              </a:rPr>
              <a:t>5. Recover</a:t>
            </a:r>
          </a:p>
          <a:p>
            <a:pPr algn="just" fontAlgn="base">
              <a:lnSpc>
                <a:spcPct val="150000"/>
              </a:lnSpc>
            </a:pPr>
            <a:r>
              <a:rPr lang="en-US" dirty="0">
                <a:latin typeface="Times New Roman" panose="02020603050405020304" pitchFamily="18" charset="0"/>
                <a:cs typeface="Times New Roman" panose="02020603050405020304" pitchFamily="18" charset="0"/>
              </a:rPr>
              <a:t>The final stage involves</a:t>
            </a:r>
            <a:r>
              <a:rPr lang="en-US" b="1" dirty="0">
                <a:latin typeface="Times New Roman" panose="02020603050405020304" pitchFamily="18" charset="0"/>
                <a:cs typeface="Times New Roman" panose="02020603050405020304" pitchFamily="18" charset="0"/>
              </a:rPr>
              <a:t> restoring systems and services </a:t>
            </a:r>
            <a:r>
              <a:rPr lang="en-US" dirty="0">
                <a:latin typeface="Times New Roman" panose="02020603050405020304" pitchFamily="18" charset="0"/>
                <a:cs typeface="Times New Roman" panose="02020603050405020304" pitchFamily="18" charset="0"/>
              </a:rPr>
              <a:t>that may have been affected during the security incident. This phase helps business operations resume as quickly as possible while improving future security as well. It also includes communicating with all stakeholders regarding the recovery process. Lessons learned from the incident are applied to reframe the organization’s security practices.</a:t>
            </a:r>
          </a:p>
          <a:p>
            <a:pPr algn="just" fontAlgn="base">
              <a:lnSpc>
                <a:spcPct val="150000"/>
              </a:lnSpc>
            </a:pPr>
            <a:r>
              <a:rPr lang="en-US" dirty="0">
                <a:latin typeface="Times New Roman" panose="02020603050405020304" pitchFamily="18" charset="0"/>
                <a:cs typeface="Times New Roman" panose="02020603050405020304" pitchFamily="18" charset="0"/>
              </a:rPr>
              <a:t>Implementing recovery plans to restore affected services and capabilities.</a:t>
            </a:r>
          </a:p>
          <a:p>
            <a:pPr algn="just" fontAlgn="base">
              <a:lnSpc>
                <a:spcPct val="150000"/>
              </a:lnSpc>
            </a:pPr>
            <a:r>
              <a:rPr lang="en-US" dirty="0">
                <a:latin typeface="Times New Roman" panose="02020603050405020304" pitchFamily="18" charset="0"/>
                <a:cs typeface="Times New Roman" panose="02020603050405020304" pitchFamily="18" charset="0"/>
              </a:rPr>
              <a:t>Applying lessons learned to improve the overall security posture.</a:t>
            </a:r>
          </a:p>
          <a:p>
            <a:pPr algn="just" fontAlgn="base">
              <a:lnSpc>
                <a:spcPct val="150000"/>
              </a:lnSpc>
            </a:pPr>
            <a:r>
              <a:rPr lang="en-US" b="1" dirty="0">
                <a:latin typeface="Times New Roman" panose="02020603050405020304" pitchFamily="18" charset="0"/>
                <a:cs typeface="Times New Roman" panose="02020603050405020304" pitchFamily="18" charset="0"/>
              </a:rPr>
              <a:t>For Example:</a:t>
            </a:r>
            <a:endParaRPr lang="en-US" dirty="0">
              <a:latin typeface="Times New Roman" panose="02020603050405020304" pitchFamily="18" charset="0"/>
              <a:cs typeface="Times New Roman" panose="02020603050405020304" pitchFamily="18" charset="0"/>
            </a:endParaRPr>
          </a:p>
          <a:p>
            <a:pPr algn="just" fontAlgn="base">
              <a:lnSpc>
                <a:spcPct val="150000"/>
              </a:lnSpc>
            </a:pPr>
            <a:r>
              <a:rPr lang="en-US" dirty="0">
                <a:latin typeface="Times New Roman" panose="02020603050405020304" pitchFamily="18" charset="0"/>
                <a:cs typeface="Times New Roman" panose="02020603050405020304" pitchFamily="18" charset="0"/>
              </a:rPr>
              <a:t>The hospital restores patient records from</a:t>
            </a:r>
            <a:r>
              <a:rPr lang="en-US" b="1" dirty="0">
                <a:latin typeface="Times New Roman" panose="02020603050405020304" pitchFamily="18" charset="0"/>
                <a:cs typeface="Times New Roman" panose="02020603050405020304" pitchFamily="18" charset="0"/>
              </a:rPr>
              <a:t> secure backups</a:t>
            </a:r>
            <a:r>
              <a:rPr lang="en-US" dirty="0">
                <a:latin typeface="Times New Roman" panose="02020603050405020304" pitchFamily="18" charset="0"/>
                <a:cs typeface="Times New Roman" panose="02020603050405020304" pitchFamily="18" charset="0"/>
              </a:rPr>
              <a:t> and</a:t>
            </a:r>
            <a:r>
              <a:rPr lang="en-US" b="1" dirty="0">
                <a:latin typeface="Times New Roman" panose="02020603050405020304" pitchFamily="18" charset="0"/>
                <a:cs typeface="Times New Roman" panose="02020603050405020304" pitchFamily="18" charset="0"/>
              </a:rPr>
              <a:t> updates security protocols</a:t>
            </a:r>
            <a:r>
              <a:rPr lang="en-US" dirty="0">
                <a:latin typeface="Times New Roman" panose="02020603050405020304" pitchFamily="18" charset="0"/>
                <a:cs typeface="Times New Roman" panose="02020603050405020304" pitchFamily="18" charset="0"/>
              </a:rPr>
              <a:t>. Also, the hospital staff is trained to practice </a:t>
            </a:r>
            <a:r>
              <a:rPr lang="en-US" b="1" dirty="0">
                <a:latin typeface="Times New Roman" panose="02020603050405020304" pitchFamily="18" charset="0"/>
                <a:cs typeface="Times New Roman" panose="02020603050405020304" pitchFamily="18" charset="0"/>
              </a:rPr>
              <a:t>cyber hygiene </a:t>
            </a:r>
            <a:r>
              <a:rPr lang="en-US" dirty="0">
                <a:latin typeface="Times New Roman" panose="02020603050405020304" pitchFamily="18" charset="0"/>
                <a:cs typeface="Times New Roman" panose="02020603050405020304" pitchFamily="18" charset="0"/>
              </a:rPr>
              <a:t>practices to avoid such security incidents in the future</a:t>
            </a:r>
          </a:p>
        </p:txBody>
      </p:sp>
    </p:spTree>
    <p:extLst>
      <p:ext uri="{BB962C8B-B14F-4D97-AF65-F5344CB8AC3E}">
        <p14:creationId xmlns:p14="http://schemas.microsoft.com/office/powerpoint/2010/main" val="20177975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F6A7FE-7920-4ADC-CEE3-E793A3252EB7}"/>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0A3C2FA9-3995-DABD-F136-73EEF95A7843}"/>
              </a:ext>
            </a:extLst>
          </p:cNvPr>
          <p:cNvSpPr>
            <a:spLocks noGrp="1"/>
          </p:cNvSpPr>
          <p:nvPr>
            <p:ph idx="1"/>
          </p:nvPr>
        </p:nvSpPr>
        <p:spPr>
          <a:xfrm>
            <a:off x="838200" y="1219200"/>
            <a:ext cx="10515600" cy="4957763"/>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3FCB73C4-6BB7-86E7-E3F8-AF336E5E1B6A}"/>
              </a:ext>
            </a:extLst>
          </p:cNvPr>
          <p:cNvPicPr>
            <a:picLocks noChangeAspect="1"/>
          </p:cNvPicPr>
          <p:nvPr/>
        </p:nvPicPr>
        <p:blipFill>
          <a:blip r:embed="rId2"/>
          <a:stretch>
            <a:fillRect/>
          </a:stretch>
        </p:blipFill>
        <p:spPr>
          <a:xfrm>
            <a:off x="0" y="0"/>
            <a:ext cx="12192000" cy="1044762"/>
          </a:xfrm>
          <a:prstGeom prst="rect">
            <a:avLst/>
          </a:prstGeom>
        </p:spPr>
      </p:pic>
      <p:sp>
        <p:nvSpPr>
          <p:cNvPr id="4" name="TextBox 3">
            <a:extLst>
              <a:ext uri="{FF2B5EF4-FFF2-40B4-BE49-F238E27FC236}">
                <a16:creationId xmlns:a16="http://schemas.microsoft.com/office/drawing/2014/main" id="{EA7336D0-3DE9-7EE4-0738-EE835A167E02}"/>
              </a:ext>
            </a:extLst>
          </p:cNvPr>
          <p:cNvSpPr txBox="1"/>
          <p:nvPr/>
        </p:nvSpPr>
        <p:spPr>
          <a:xfrm>
            <a:off x="530941" y="1140542"/>
            <a:ext cx="10854813" cy="4610878"/>
          </a:xfrm>
          <a:prstGeom prst="rect">
            <a:avLst/>
          </a:prstGeom>
          <a:noFill/>
        </p:spPr>
        <p:txBody>
          <a:bodyPr wrap="square">
            <a:spAutoFit/>
          </a:bodyPr>
          <a:lstStyle/>
          <a:p>
            <a:pPr marL="285750" indent="-285750" algn="just" fontAlgn="base">
              <a:lnSpc>
                <a:spcPct val="150000"/>
              </a:lnSpc>
              <a:buFont typeface="Arial" panose="020B0604020202020204" pitchFamily="34" charset="0"/>
              <a:buChar char="•"/>
            </a:pPr>
            <a:r>
              <a:rPr lang="en-US" b="1" dirty="0"/>
              <a:t>Tools for Information System Security</a:t>
            </a:r>
          </a:p>
          <a:p>
            <a:pPr marL="285750" indent="-285750" algn="just" fontAlgn="base">
              <a:lnSpc>
                <a:spcPct val="150000"/>
              </a:lnSpc>
              <a:buFont typeface="Arial" panose="020B0604020202020204" pitchFamily="34" charset="0"/>
              <a:buChar char="•"/>
            </a:pPr>
            <a:r>
              <a:rPr lang="en-IN" b="1" dirty="0"/>
              <a:t>1. Authentication</a:t>
            </a:r>
          </a:p>
          <a:p>
            <a:pPr marL="285750" indent="-285750" algn="just" fontAlgn="base">
              <a:lnSpc>
                <a:spcPct val="150000"/>
              </a:lnSpc>
              <a:buFont typeface="Arial" panose="020B0604020202020204" pitchFamily="34" charset="0"/>
              <a:buChar char="•"/>
            </a:pPr>
            <a:r>
              <a:rPr lang="en-IN" b="1" dirty="0"/>
              <a:t>2. Access Control</a:t>
            </a:r>
          </a:p>
          <a:p>
            <a:pPr marL="285750" indent="-285750" algn="just" fontAlgn="base">
              <a:lnSpc>
                <a:spcPct val="150000"/>
              </a:lnSpc>
              <a:buFont typeface="Arial" panose="020B0604020202020204" pitchFamily="34" charset="0"/>
              <a:buChar char="•"/>
            </a:pPr>
            <a:r>
              <a:rPr lang="en-IN" b="1" dirty="0"/>
              <a:t>3. Encryption</a:t>
            </a:r>
          </a:p>
          <a:p>
            <a:pPr marL="285750" indent="-285750" algn="just" fontAlgn="base">
              <a:lnSpc>
                <a:spcPct val="150000"/>
              </a:lnSpc>
              <a:buFont typeface="Arial" panose="020B0604020202020204" pitchFamily="34" charset="0"/>
              <a:buChar char="•"/>
            </a:pPr>
            <a:r>
              <a:rPr lang="en-IN" b="1" dirty="0"/>
              <a:t>4. Backups</a:t>
            </a:r>
          </a:p>
          <a:p>
            <a:pPr marL="285750" indent="-285750" algn="just" fontAlgn="base">
              <a:lnSpc>
                <a:spcPct val="150000"/>
              </a:lnSpc>
              <a:buFont typeface="Arial" panose="020B0604020202020204" pitchFamily="34" charset="0"/>
              <a:buChar char="•"/>
            </a:pPr>
            <a:r>
              <a:rPr lang="en-IN" b="1" dirty="0"/>
              <a:t>5. Firewalls</a:t>
            </a:r>
          </a:p>
          <a:p>
            <a:pPr marL="285750" indent="-285750" algn="just" fontAlgn="base">
              <a:lnSpc>
                <a:spcPct val="150000"/>
              </a:lnSpc>
              <a:buFont typeface="Arial" panose="020B0604020202020204" pitchFamily="34" charset="0"/>
              <a:buChar char="•"/>
            </a:pPr>
            <a:endParaRPr lang="en-IN" b="1" dirty="0"/>
          </a:p>
          <a:p>
            <a:pPr marL="285750" indent="-285750" algn="just" fontAlgn="base">
              <a:lnSpc>
                <a:spcPct val="150000"/>
              </a:lnSpc>
              <a:buFont typeface="Arial" panose="020B0604020202020204" pitchFamily="34" charset="0"/>
              <a:buChar char="•"/>
            </a:pPr>
            <a:endParaRPr lang="en-US" dirty="0">
              <a:latin typeface="Times New Roman" panose="02020603050405020304" pitchFamily="18" charset="0"/>
              <a:cs typeface="Times New Roman" panose="02020603050405020304" pitchFamily="18" charset="0"/>
            </a:endParaRPr>
          </a:p>
          <a:p>
            <a:pPr marL="285750" indent="-285750" algn="just" fontAlgn="base">
              <a:lnSpc>
                <a:spcPct val="150000"/>
              </a:lnSpc>
              <a:buFont typeface="Arial" panose="020B0604020202020204" pitchFamily="34" charset="0"/>
              <a:buChar char="•"/>
            </a:pPr>
            <a:endParaRPr lang="en-US" dirty="0"/>
          </a:p>
          <a:p>
            <a:pPr lvl="1" algn="just" fontAlgn="base"/>
            <a:endParaRPr lang="en-US" dirty="0">
              <a:latin typeface="Times New Roman" panose="02020603050405020304" pitchFamily="18" charset="0"/>
              <a:cs typeface="Times New Roman" panose="02020603050405020304" pitchFamily="18" charset="0"/>
            </a:endParaRPr>
          </a:p>
          <a:p>
            <a:pPr algn="l" fontAlgn="base">
              <a:lnSpc>
                <a:spcPts val="2100"/>
              </a:lnSpc>
              <a:spcBef>
                <a:spcPts val="1800"/>
              </a:spcBef>
              <a:spcAft>
                <a:spcPts val="1800"/>
              </a:spcAft>
              <a:buNone/>
            </a:pPr>
            <a:r>
              <a:rPr lang="en-US" b="1" i="0" dirty="0">
                <a:solidFill>
                  <a:srgbClr val="FFFFFF"/>
                </a:solidFill>
                <a:effectLst/>
                <a:latin typeface="Nunito" pitchFamily="2" charset="0"/>
              </a:rPr>
              <a:t>The Procedure of Remote Login</a:t>
            </a:r>
          </a:p>
        </p:txBody>
      </p:sp>
    </p:spTree>
    <p:extLst>
      <p:ext uri="{BB962C8B-B14F-4D97-AF65-F5344CB8AC3E}">
        <p14:creationId xmlns:p14="http://schemas.microsoft.com/office/powerpoint/2010/main" val="16996020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C55E6E-AE7E-C8BC-C6AB-26EDF1EB0D34}"/>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939227EC-5514-8545-5CA3-B8166343D90B}"/>
              </a:ext>
            </a:extLst>
          </p:cNvPr>
          <p:cNvSpPr>
            <a:spLocks noGrp="1"/>
          </p:cNvSpPr>
          <p:nvPr>
            <p:ph idx="1"/>
          </p:nvPr>
        </p:nvSpPr>
        <p:spPr>
          <a:xfrm>
            <a:off x="838200" y="1219200"/>
            <a:ext cx="10515600" cy="4957763"/>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330C2A22-AB8D-4BEB-A62C-C259BF2C42B2}"/>
              </a:ext>
            </a:extLst>
          </p:cNvPr>
          <p:cNvPicPr>
            <a:picLocks noChangeAspect="1"/>
          </p:cNvPicPr>
          <p:nvPr/>
        </p:nvPicPr>
        <p:blipFill>
          <a:blip r:embed="rId2"/>
          <a:stretch>
            <a:fillRect/>
          </a:stretch>
        </p:blipFill>
        <p:spPr>
          <a:xfrm>
            <a:off x="0" y="0"/>
            <a:ext cx="12192000" cy="1044762"/>
          </a:xfrm>
          <a:prstGeom prst="rect">
            <a:avLst/>
          </a:prstGeom>
        </p:spPr>
      </p:pic>
      <p:sp>
        <p:nvSpPr>
          <p:cNvPr id="4" name="TextBox 3">
            <a:extLst>
              <a:ext uri="{FF2B5EF4-FFF2-40B4-BE49-F238E27FC236}">
                <a16:creationId xmlns:a16="http://schemas.microsoft.com/office/drawing/2014/main" id="{2E9ADA7F-E664-4E58-1580-01BB2ADE6BB3}"/>
              </a:ext>
            </a:extLst>
          </p:cNvPr>
          <p:cNvSpPr txBox="1"/>
          <p:nvPr/>
        </p:nvSpPr>
        <p:spPr>
          <a:xfrm>
            <a:off x="530941" y="1140542"/>
            <a:ext cx="10854813" cy="6047809"/>
          </a:xfrm>
          <a:prstGeom prst="rect">
            <a:avLst/>
          </a:prstGeom>
          <a:noFill/>
        </p:spPr>
        <p:txBody>
          <a:bodyPr wrap="square">
            <a:spAutoFit/>
          </a:bodyPr>
          <a:lstStyle/>
          <a:p>
            <a:r>
              <a:rPr lang="en-US" b="1" dirty="0"/>
              <a:t>What Is Network Security?</a:t>
            </a:r>
          </a:p>
          <a:p>
            <a:r>
              <a:rPr lang="en-US" dirty="0"/>
              <a:t>Network security incorporates various technologies, processes, and devices into a broad strategy that protects the integrity, confidentiality, and accessibility of computer networks. Organizations of all sizes, industries, or infrastructure types require network security to protect against an ever-evolving cyber threat landscape.</a:t>
            </a:r>
          </a:p>
          <a:p>
            <a:endParaRPr lang="en-US" dirty="0">
              <a:latin typeface="Times New Roman" panose="02020603050405020304" pitchFamily="18" charset="0"/>
              <a:cs typeface="Times New Roman" panose="02020603050405020304" pitchFamily="18" charset="0"/>
            </a:endParaRPr>
          </a:p>
          <a:p>
            <a:pPr algn="just" fontAlgn="base">
              <a:lnSpc>
                <a:spcPct val="150000"/>
              </a:lnSpc>
            </a:pPr>
            <a:r>
              <a:rPr lang="en-US" b="1" dirty="0">
                <a:latin typeface="Times New Roman" panose="02020603050405020304" pitchFamily="18" charset="0"/>
                <a:cs typeface="Times New Roman" panose="02020603050405020304" pitchFamily="18" charset="0"/>
              </a:rPr>
              <a:t>Security Risks in Website</a:t>
            </a:r>
          </a:p>
          <a:p>
            <a:pPr algn="just" fontAlgn="base">
              <a:lnSpc>
                <a:spcPct val="150000"/>
              </a:lnSpc>
            </a:pPr>
            <a:r>
              <a:rPr lang="en-US" b="1" dirty="0">
                <a:latin typeface="Times New Roman" panose="02020603050405020304" pitchFamily="18" charset="0"/>
                <a:cs typeface="Times New Roman" panose="02020603050405020304" pitchFamily="18" charset="0"/>
              </a:rPr>
              <a:t>1. Injection</a:t>
            </a:r>
          </a:p>
          <a:p>
            <a:pPr algn="just" fontAlgn="base">
              <a:lnSpc>
                <a:spcPct val="150000"/>
              </a:lnSpc>
            </a:pPr>
            <a:r>
              <a:rPr lang="en-US" u="sng" dirty="0">
                <a:latin typeface="Times New Roman" panose="02020603050405020304" pitchFamily="18" charset="0"/>
                <a:cs typeface="Times New Roman" panose="02020603050405020304" pitchFamily="18" charset="0"/>
                <a:hlinkClick r:id="rId3"/>
              </a:rPr>
              <a:t>Injection </a:t>
            </a:r>
            <a:r>
              <a:rPr lang="en-US" dirty="0">
                <a:latin typeface="Times New Roman" panose="02020603050405020304" pitchFamily="18" charset="0"/>
                <a:cs typeface="Times New Roman" panose="02020603050405020304" pitchFamily="18" charset="0"/>
              </a:rPr>
              <a:t>or </a:t>
            </a:r>
            <a:r>
              <a:rPr lang="en-US" u="sng" dirty="0">
                <a:latin typeface="Times New Roman" panose="02020603050405020304" pitchFamily="18" charset="0"/>
                <a:cs typeface="Times New Roman" panose="02020603050405020304" pitchFamily="18" charset="0"/>
                <a:hlinkClick r:id="rId4"/>
              </a:rPr>
              <a:t>SQL </a:t>
            </a:r>
            <a:r>
              <a:rPr lang="en-US" dirty="0">
                <a:latin typeface="Times New Roman" panose="02020603050405020304" pitchFamily="18" charset="0"/>
                <a:cs typeface="Times New Roman" panose="02020603050405020304" pitchFamily="18" charset="0"/>
              </a:rPr>
              <a:t>injection is a type of security attack in which the malicious attacker inserts or injects a query via input data (as simple as via filling a form on the </a:t>
            </a:r>
            <a:r>
              <a:rPr lang="en-US" u="sng" dirty="0">
                <a:latin typeface="Times New Roman" panose="02020603050405020304" pitchFamily="18" charset="0"/>
                <a:cs typeface="Times New Roman" panose="02020603050405020304" pitchFamily="18" charset="0"/>
                <a:hlinkClick r:id="rId5"/>
              </a:rPr>
              <a:t>website</a:t>
            </a:r>
            <a:r>
              <a:rPr lang="en-US" dirty="0">
                <a:latin typeface="Times New Roman" panose="02020603050405020304" pitchFamily="18" charset="0"/>
                <a:cs typeface="Times New Roman" panose="02020603050405020304" pitchFamily="18" charset="0"/>
              </a:rPr>
              <a:t>) from the client-side to the server. If it is successful, the attacker can read data from the database, add new data, update data, delete some data present in the database, issue administrator commands to carry out privileged database tasks, or even issue commands to the </a:t>
            </a:r>
            <a:r>
              <a:rPr lang="en-US" u="sng" dirty="0">
                <a:latin typeface="Times New Roman" panose="02020603050405020304" pitchFamily="18" charset="0"/>
                <a:cs typeface="Times New Roman" panose="02020603050405020304" pitchFamily="18" charset="0"/>
                <a:hlinkClick r:id="rId6"/>
              </a:rPr>
              <a:t>operating system</a:t>
            </a:r>
            <a:r>
              <a:rPr lang="en-US" dirty="0">
                <a:latin typeface="Times New Roman" panose="02020603050405020304" pitchFamily="18" charset="0"/>
                <a:cs typeface="Times New Roman" panose="02020603050405020304" pitchFamily="18" charset="0"/>
              </a:rPr>
              <a:t> in some cases. </a:t>
            </a:r>
          </a:p>
          <a:p>
            <a:pPr algn="just" fontAlgn="base">
              <a:lnSpc>
                <a:spcPct val="150000"/>
              </a:lnSpc>
            </a:pPr>
            <a:endParaRPr lang="en-US" dirty="0">
              <a:latin typeface="Times New Roman" panose="02020603050405020304" pitchFamily="18" charset="0"/>
              <a:cs typeface="Times New Roman" panose="02020603050405020304" pitchFamily="18" charset="0"/>
            </a:endParaRPr>
          </a:p>
          <a:p>
            <a:pPr algn="just" fontAlgn="base">
              <a:lnSpc>
                <a:spcPct val="150000"/>
              </a:lnSpc>
            </a:pPr>
            <a:endParaRPr lang="en-US" dirty="0">
              <a:latin typeface="Times New Roman" panose="02020603050405020304" pitchFamily="18" charset="0"/>
              <a:cs typeface="Times New Roman" panose="02020603050405020304" pitchFamily="18" charset="0"/>
            </a:endParaRPr>
          </a:p>
          <a:p>
            <a:endParaRPr lang="en-US" dirty="0">
              <a:latin typeface="Times New Roman" panose="02020603050405020304" pitchFamily="18" charset="0"/>
              <a:cs typeface="Times New Roman" panose="02020603050405020304" pitchFamily="18" charset="0"/>
            </a:endParaRPr>
          </a:p>
          <a:p>
            <a:pPr marL="285750" indent="-285750" algn="just" fontAlgn="base">
              <a:buFont typeface="Arial" panose="020B0604020202020204" pitchFamily="34" charset="0"/>
              <a:buChar char="•"/>
            </a:pPr>
            <a:endParaRPr lang="en-US" dirty="0"/>
          </a:p>
          <a:p>
            <a:pPr lvl="1" algn="just" fontAlgn="base"/>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905092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738CD6-9D63-ACAD-9022-9D35444E17F4}"/>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0DADB8A0-9280-02DF-2775-AA4A2AAF3AF9}"/>
              </a:ext>
            </a:extLst>
          </p:cNvPr>
          <p:cNvSpPr>
            <a:spLocks noGrp="1"/>
          </p:cNvSpPr>
          <p:nvPr>
            <p:ph idx="1"/>
          </p:nvPr>
        </p:nvSpPr>
        <p:spPr>
          <a:xfrm>
            <a:off x="838200" y="1219200"/>
            <a:ext cx="10515600" cy="4957763"/>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1AED5393-FB1B-C907-6405-F1376B0B3D92}"/>
              </a:ext>
            </a:extLst>
          </p:cNvPr>
          <p:cNvPicPr>
            <a:picLocks noChangeAspect="1"/>
          </p:cNvPicPr>
          <p:nvPr/>
        </p:nvPicPr>
        <p:blipFill>
          <a:blip r:embed="rId2"/>
          <a:stretch>
            <a:fillRect/>
          </a:stretch>
        </p:blipFill>
        <p:spPr>
          <a:xfrm>
            <a:off x="0" y="0"/>
            <a:ext cx="12192000" cy="1044762"/>
          </a:xfrm>
          <a:prstGeom prst="rect">
            <a:avLst/>
          </a:prstGeom>
        </p:spPr>
      </p:pic>
      <p:sp>
        <p:nvSpPr>
          <p:cNvPr id="4" name="TextBox 3">
            <a:extLst>
              <a:ext uri="{FF2B5EF4-FFF2-40B4-BE49-F238E27FC236}">
                <a16:creationId xmlns:a16="http://schemas.microsoft.com/office/drawing/2014/main" id="{EC5D0C99-0E01-2237-104C-F2E3ED1BFA1D}"/>
              </a:ext>
            </a:extLst>
          </p:cNvPr>
          <p:cNvSpPr txBox="1"/>
          <p:nvPr/>
        </p:nvSpPr>
        <p:spPr>
          <a:xfrm>
            <a:off x="703063" y="1011450"/>
            <a:ext cx="10854813" cy="7848302"/>
          </a:xfrm>
          <a:prstGeom prst="rect">
            <a:avLst/>
          </a:prstGeom>
          <a:noFill/>
        </p:spPr>
        <p:txBody>
          <a:bodyPr wrap="square">
            <a:spAutoFit/>
          </a:bodyPr>
          <a:lstStyle/>
          <a:p>
            <a:pPr fontAlgn="base">
              <a:lnSpc>
                <a:spcPct val="150000"/>
              </a:lnSpc>
            </a:pPr>
            <a:r>
              <a:rPr lang="en-US" b="1" dirty="0">
                <a:latin typeface="Times New Roman" panose="02020603050405020304" pitchFamily="18" charset="0"/>
                <a:cs typeface="Times New Roman" panose="02020603050405020304" pitchFamily="18" charset="0"/>
              </a:rPr>
              <a:t>2. Broken Authentication</a:t>
            </a:r>
          </a:p>
          <a:p>
            <a:pPr fontAlgn="base">
              <a:lnSpc>
                <a:spcPct val="150000"/>
              </a:lnSpc>
            </a:pPr>
            <a:r>
              <a:rPr lang="en-US" dirty="0">
                <a:latin typeface="Times New Roman" panose="02020603050405020304" pitchFamily="18" charset="0"/>
                <a:cs typeface="Times New Roman" panose="02020603050405020304" pitchFamily="18" charset="0"/>
              </a:rPr>
              <a:t>It is a case where the authentication system of the web application is broken and can result in a series of security threats. This is possible if the adversary carries out a brute force attack to disguise itself as a user, permitting the users to use weak passwords that are either dictionary words or common passwords like “12345678”, “password” etc.</a:t>
            </a:r>
          </a:p>
          <a:p>
            <a:pPr fontAlgn="base">
              <a:lnSpc>
                <a:spcPct val="150000"/>
              </a:lnSpc>
            </a:pPr>
            <a:r>
              <a:rPr lang="en-US" b="1" dirty="0">
                <a:latin typeface="Times New Roman" panose="02020603050405020304" pitchFamily="18" charset="0"/>
                <a:cs typeface="Times New Roman" panose="02020603050405020304" pitchFamily="18" charset="0"/>
              </a:rPr>
              <a:t>3. Sensitive Data Exposure</a:t>
            </a:r>
          </a:p>
          <a:p>
            <a:pPr fontAlgn="base">
              <a:lnSpc>
                <a:spcPct val="150000"/>
              </a:lnSpc>
            </a:pPr>
            <a:r>
              <a:rPr lang="en-US" dirty="0">
                <a:latin typeface="Times New Roman" panose="02020603050405020304" pitchFamily="18" charset="0"/>
                <a:cs typeface="Times New Roman" panose="02020603050405020304" pitchFamily="18" charset="0"/>
              </a:rPr>
              <a:t>As the name suggests, this means that sensitive data stored is leaked to malicious attackers. This information can include personal data like name, address, gender, date of birth, personal identification numbers like Aadhaar card number or SSN, etc.,</a:t>
            </a:r>
          </a:p>
          <a:p>
            <a:pPr fontAlgn="base">
              <a:lnSpc>
                <a:spcPct val="150000"/>
              </a:lnSpc>
            </a:pPr>
            <a:r>
              <a:rPr lang="en-US" b="1" dirty="0">
                <a:latin typeface="Times New Roman" panose="02020603050405020304" pitchFamily="18" charset="0"/>
                <a:cs typeface="Times New Roman" panose="02020603050405020304" pitchFamily="18" charset="0"/>
              </a:rPr>
              <a:t>4. Insufficient Logging and Monitoring</a:t>
            </a:r>
          </a:p>
          <a:p>
            <a:pPr fontAlgn="base">
              <a:lnSpc>
                <a:spcPct val="150000"/>
              </a:lnSpc>
            </a:pPr>
            <a:r>
              <a:rPr lang="en-US" dirty="0">
                <a:latin typeface="Times New Roman" panose="02020603050405020304" pitchFamily="18" charset="0"/>
                <a:cs typeface="Times New Roman" panose="02020603050405020304" pitchFamily="18" charset="0"/>
              </a:rPr>
              <a:t>This is the most common reason for most major </a:t>
            </a:r>
            <a:r>
              <a:rPr lang="en-US" u="sng" dirty="0">
                <a:latin typeface="Times New Roman" panose="02020603050405020304" pitchFamily="18" charset="0"/>
                <a:cs typeface="Times New Roman" panose="02020603050405020304" pitchFamily="18" charset="0"/>
                <a:hlinkClick r:id="rId3"/>
              </a:rPr>
              <a:t>breaches </a:t>
            </a:r>
            <a:r>
              <a:rPr lang="en-US" dirty="0">
                <a:latin typeface="Times New Roman" panose="02020603050405020304" pitchFamily="18" charset="0"/>
                <a:cs typeface="Times New Roman" panose="02020603050405020304" pitchFamily="18" charset="0"/>
              </a:rPr>
              <a:t>to occur. Since most organizations do not invest in monitoring and effective logging or responding in a timely manner to the threat, the attackers can easily break the security system and can operate till days.</a:t>
            </a:r>
          </a:p>
          <a:p>
            <a:pPr fontAlgn="base">
              <a:lnSpc>
                <a:spcPct val="150000"/>
              </a:lnSpc>
            </a:pPr>
            <a:endParaRPr lang="en-US" dirty="0">
              <a:latin typeface="Times New Roman" panose="02020603050405020304" pitchFamily="18" charset="0"/>
              <a:cs typeface="Times New Roman" panose="02020603050405020304" pitchFamily="18" charset="0"/>
            </a:endParaRPr>
          </a:p>
          <a:p>
            <a:pPr fontAlgn="base">
              <a:lnSpc>
                <a:spcPct val="150000"/>
              </a:lnSpc>
            </a:pPr>
            <a:endParaRPr lang="en-US" dirty="0">
              <a:latin typeface="Times New Roman" panose="02020603050405020304" pitchFamily="18" charset="0"/>
              <a:cs typeface="Times New Roman" panose="02020603050405020304" pitchFamily="18" charset="0"/>
            </a:endParaRPr>
          </a:p>
          <a:p>
            <a:pPr fontAlgn="base">
              <a:lnSpc>
                <a:spcPct val="150000"/>
              </a:lnSpc>
            </a:pPr>
            <a:endParaRPr lang="en-US" dirty="0">
              <a:latin typeface="Times New Roman" panose="02020603050405020304" pitchFamily="18" charset="0"/>
              <a:cs typeface="Times New Roman" panose="02020603050405020304" pitchFamily="18" charset="0"/>
            </a:endParaRPr>
          </a:p>
          <a:p>
            <a:pPr marL="285750" indent="-285750" algn="just" fontAlgn="base">
              <a:lnSpc>
                <a:spcPct val="150000"/>
              </a:lnSpc>
              <a:buFont typeface="Arial" panose="020B0604020202020204" pitchFamily="34" charset="0"/>
              <a:buChar char="•"/>
            </a:pPr>
            <a:endParaRPr lang="en-US" dirty="0">
              <a:latin typeface="Times New Roman" panose="02020603050405020304" pitchFamily="18" charset="0"/>
              <a:cs typeface="Times New Roman" panose="02020603050405020304" pitchFamily="18" charset="0"/>
            </a:endParaRPr>
          </a:p>
          <a:p>
            <a:pPr marL="285750" indent="-285750" algn="just" fontAlgn="base">
              <a:lnSpc>
                <a:spcPct val="150000"/>
              </a:lnSpc>
              <a:buFont typeface="Arial" panose="020B0604020202020204" pitchFamily="34" charset="0"/>
              <a:buChar char="•"/>
            </a:pPr>
            <a:endParaRPr lang="en-US" dirty="0"/>
          </a:p>
          <a:p>
            <a:pPr lvl="1" algn="just" fontAlgn="base"/>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7815682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9E9F7A-6E06-E404-2A86-6D0211C3CFAC}"/>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93265390-C1E7-8711-E704-5405A3F1CFFF}"/>
              </a:ext>
            </a:extLst>
          </p:cNvPr>
          <p:cNvSpPr>
            <a:spLocks noGrp="1"/>
          </p:cNvSpPr>
          <p:nvPr>
            <p:ph idx="1"/>
          </p:nvPr>
        </p:nvSpPr>
        <p:spPr>
          <a:xfrm>
            <a:off x="838200" y="1219200"/>
            <a:ext cx="10515600" cy="4957763"/>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AB703195-F5C9-CACE-215A-2BB93A61D6F1}"/>
              </a:ext>
            </a:extLst>
          </p:cNvPr>
          <p:cNvPicPr>
            <a:picLocks noChangeAspect="1"/>
          </p:cNvPicPr>
          <p:nvPr/>
        </p:nvPicPr>
        <p:blipFill>
          <a:blip r:embed="rId2"/>
          <a:stretch>
            <a:fillRect/>
          </a:stretch>
        </p:blipFill>
        <p:spPr>
          <a:xfrm>
            <a:off x="0" y="0"/>
            <a:ext cx="12192000" cy="1044762"/>
          </a:xfrm>
          <a:prstGeom prst="rect">
            <a:avLst/>
          </a:prstGeom>
        </p:spPr>
      </p:pic>
      <p:sp>
        <p:nvSpPr>
          <p:cNvPr id="4" name="TextBox 3">
            <a:extLst>
              <a:ext uri="{FF2B5EF4-FFF2-40B4-BE49-F238E27FC236}">
                <a16:creationId xmlns:a16="http://schemas.microsoft.com/office/drawing/2014/main" id="{83D5860F-90F7-F29C-E625-8085C68042C3}"/>
              </a:ext>
            </a:extLst>
          </p:cNvPr>
          <p:cNvSpPr txBox="1"/>
          <p:nvPr/>
        </p:nvSpPr>
        <p:spPr>
          <a:xfrm>
            <a:off x="703063" y="1011450"/>
            <a:ext cx="10854813" cy="1702389"/>
          </a:xfrm>
          <a:prstGeom prst="rect">
            <a:avLst/>
          </a:prstGeom>
          <a:noFill/>
        </p:spPr>
        <p:txBody>
          <a:bodyPr wrap="square">
            <a:spAutoFit/>
          </a:bodyPr>
          <a:lstStyle/>
          <a:p>
            <a:pPr marL="285750" indent="-285750" algn="just" fontAlgn="base">
              <a:lnSpc>
                <a:spcPct val="150000"/>
              </a:lnSpc>
              <a:buFont typeface="Arial" panose="020B0604020202020204" pitchFamily="34" charset="0"/>
              <a:buChar char="•"/>
            </a:pPr>
            <a:endParaRPr lang="en-US" dirty="0">
              <a:latin typeface="Times New Roman" panose="02020603050405020304" pitchFamily="18" charset="0"/>
              <a:cs typeface="Times New Roman" panose="02020603050405020304" pitchFamily="18" charset="0"/>
            </a:endParaRPr>
          </a:p>
          <a:p>
            <a:pPr marL="285750" indent="-285750" algn="just" fontAlgn="base">
              <a:lnSpc>
                <a:spcPct val="150000"/>
              </a:lnSpc>
              <a:buFont typeface="Arial" panose="020B0604020202020204" pitchFamily="34" charset="0"/>
              <a:buChar char="•"/>
            </a:pPr>
            <a:endParaRPr lang="en-US" dirty="0"/>
          </a:p>
          <a:p>
            <a:pPr lvl="1" algn="just" fontAlgn="base"/>
            <a:endParaRPr lang="en-US" dirty="0">
              <a:latin typeface="Times New Roman" panose="02020603050405020304" pitchFamily="18" charset="0"/>
              <a:cs typeface="Times New Roman" panose="02020603050405020304" pitchFamily="18" charset="0"/>
            </a:endParaRPr>
          </a:p>
          <a:p>
            <a:pPr algn="l" fontAlgn="base">
              <a:lnSpc>
                <a:spcPts val="2100"/>
              </a:lnSpc>
              <a:spcBef>
                <a:spcPts val="1800"/>
              </a:spcBef>
              <a:spcAft>
                <a:spcPts val="1800"/>
              </a:spcAft>
              <a:buNone/>
            </a:pPr>
            <a:r>
              <a:rPr lang="en-US" b="1" i="0" dirty="0">
                <a:solidFill>
                  <a:srgbClr val="FFFFFF"/>
                </a:solidFill>
                <a:effectLst/>
                <a:latin typeface="Nunito" pitchFamily="2" charset="0"/>
              </a:rPr>
              <a:t>The Procedure of Remote Login</a:t>
            </a:r>
          </a:p>
        </p:txBody>
      </p:sp>
      <p:sp>
        <p:nvSpPr>
          <p:cNvPr id="3" name="TextBox 2">
            <a:extLst>
              <a:ext uri="{FF2B5EF4-FFF2-40B4-BE49-F238E27FC236}">
                <a16:creationId xmlns:a16="http://schemas.microsoft.com/office/drawing/2014/main" id="{0EC113C1-E4E5-8EF5-AC2F-3A01CE810AC2}"/>
              </a:ext>
            </a:extLst>
          </p:cNvPr>
          <p:cNvSpPr txBox="1"/>
          <p:nvPr/>
        </p:nvSpPr>
        <p:spPr>
          <a:xfrm>
            <a:off x="395110" y="914400"/>
            <a:ext cx="10882490" cy="5409430"/>
          </a:xfrm>
          <a:prstGeom prst="rect">
            <a:avLst/>
          </a:prstGeom>
          <a:noFill/>
        </p:spPr>
        <p:txBody>
          <a:bodyPr wrap="square">
            <a:spAutoFit/>
          </a:bodyPr>
          <a:lstStyle/>
          <a:p>
            <a:pPr algn="l">
              <a:lnSpc>
                <a:spcPts val="3960"/>
              </a:lnSpc>
              <a:spcBef>
                <a:spcPts val="3000"/>
              </a:spcBef>
              <a:spcAft>
                <a:spcPts val="2250"/>
              </a:spcAft>
              <a:buNone/>
            </a:pPr>
            <a:r>
              <a:rPr lang="en-IN" b="1" i="0" dirty="0">
                <a:effectLst/>
                <a:latin typeface="Times New Roman" panose="02020603050405020304" pitchFamily="18" charset="0"/>
                <a:cs typeface="Times New Roman" panose="02020603050405020304" pitchFamily="18" charset="0"/>
              </a:rPr>
              <a:t>How Websites Are Hacked</a:t>
            </a:r>
          </a:p>
          <a:p>
            <a:pPr algn="l">
              <a:lnSpc>
                <a:spcPts val="3960"/>
              </a:lnSpc>
              <a:spcBef>
                <a:spcPts val="3000"/>
              </a:spcBef>
              <a:spcAft>
                <a:spcPts val="2250"/>
              </a:spcAft>
              <a:buNone/>
            </a:pPr>
            <a:r>
              <a:rPr lang="en-US" b="1" dirty="0">
                <a:latin typeface="Times New Roman" panose="02020603050405020304" pitchFamily="18" charset="0"/>
                <a:cs typeface="Times New Roman" panose="02020603050405020304" pitchFamily="18" charset="0"/>
              </a:rPr>
              <a:t>1.Malware and Backdoors</a:t>
            </a:r>
          </a:p>
          <a:p>
            <a:pPr algn="just">
              <a:lnSpc>
                <a:spcPct val="150000"/>
              </a:lnSpc>
            </a:pPr>
            <a:r>
              <a:rPr lang="en-US" dirty="0">
                <a:latin typeface="Times New Roman" panose="02020603050405020304" pitchFamily="18" charset="0"/>
                <a:cs typeface="Times New Roman" panose="02020603050405020304" pitchFamily="18" charset="0"/>
                <a:hlinkClick r:id="rId3"/>
              </a:rPr>
              <a:t>Malware</a:t>
            </a:r>
            <a:r>
              <a:rPr lang="en-US" dirty="0">
                <a:latin typeface="Times New Roman" panose="02020603050405020304" pitchFamily="18" charset="0"/>
                <a:cs typeface="Times New Roman" panose="02020603050405020304" pitchFamily="18" charset="0"/>
              </a:rPr>
              <a:t> is a type of malicious software that computer systems, often exploiting security weaknesses such as outdated software, insecure coding practices, or third-party integrations. Once infected, they can cause frequent </a:t>
            </a:r>
            <a:r>
              <a:rPr lang="en-US" dirty="0">
                <a:latin typeface="Times New Roman" panose="02020603050405020304" pitchFamily="18" charset="0"/>
                <a:cs typeface="Times New Roman" panose="02020603050405020304" pitchFamily="18" charset="0"/>
                <a:hlinkClick r:id="rId4"/>
              </a:rPr>
              <a:t>website crashes</a:t>
            </a:r>
            <a:r>
              <a:rPr lang="en-US" dirty="0">
                <a:latin typeface="Times New Roman" panose="02020603050405020304" pitchFamily="18" charset="0"/>
                <a:cs typeface="Times New Roman" panose="02020603050405020304" pitchFamily="18" charset="0"/>
              </a:rPr>
              <a:t> and security breaches.</a:t>
            </a:r>
          </a:p>
          <a:p>
            <a:pPr algn="just">
              <a:lnSpc>
                <a:spcPct val="150000"/>
              </a:lnSpc>
            </a:pPr>
            <a:r>
              <a:rPr lang="en-US" dirty="0">
                <a:latin typeface="Times New Roman" panose="02020603050405020304" pitchFamily="18" charset="0"/>
                <a:cs typeface="Times New Roman" panose="02020603050405020304" pitchFamily="18" charset="0"/>
              </a:rPr>
              <a:t>A </a:t>
            </a:r>
            <a:r>
              <a:rPr lang="en-US" dirty="0">
                <a:latin typeface="Times New Roman" panose="02020603050405020304" pitchFamily="18" charset="0"/>
                <a:cs typeface="Times New Roman" panose="02020603050405020304" pitchFamily="18" charset="0"/>
                <a:hlinkClick r:id="rId5"/>
              </a:rPr>
              <a:t>backdoor</a:t>
            </a:r>
            <a:r>
              <a:rPr lang="en-US" dirty="0">
                <a:latin typeface="Times New Roman" panose="02020603050405020304" pitchFamily="18" charset="0"/>
                <a:cs typeface="Times New Roman" panose="02020603050405020304" pitchFamily="18" charset="0"/>
              </a:rPr>
              <a:t> is an access control software vulnerability that can allow attackers to gain unauthorized access to your website. These can be flaws in the code or malware infections, allowing attackers to mislead login procedures to hijack the site.</a:t>
            </a:r>
          </a:p>
          <a:p>
            <a:pPr algn="l">
              <a:lnSpc>
                <a:spcPts val="3960"/>
              </a:lnSpc>
              <a:spcBef>
                <a:spcPts val="3000"/>
              </a:spcBef>
              <a:spcAft>
                <a:spcPts val="2250"/>
              </a:spcAft>
              <a:buNone/>
            </a:pPr>
            <a:endParaRPr lang="en-IN"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1933424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96A892-B792-DA3E-439D-3EBDE917A288}"/>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045C5FF0-516F-6E94-95B9-2E1EBBEC2F11}"/>
              </a:ext>
            </a:extLst>
          </p:cNvPr>
          <p:cNvSpPr>
            <a:spLocks noGrp="1"/>
          </p:cNvSpPr>
          <p:nvPr>
            <p:ph idx="1"/>
          </p:nvPr>
        </p:nvSpPr>
        <p:spPr>
          <a:xfrm>
            <a:off x="838200" y="1219200"/>
            <a:ext cx="10515600" cy="4957763"/>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08235849-40FF-E650-245B-FB3F1457C467}"/>
              </a:ext>
            </a:extLst>
          </p:cNvPr>
          <p:cNvPicPr>
            <a:picLocks noChangeAspect="1"/>
          </p:cNvPicPr>
          <p:nvPr/>
        </p:nvPicPr>
        <p:blipFill>
          <a:blip r:embed="rId2"/>
          <a:stretch>
            <a:fillRect/>
          </a:stretch>
        </p:blipFill>
        <p:spPr>
          <a:xfrm>
            <a:off x="0" y="0"/>
            <a:ext cx="12192000" cy="1044762"/>
          </a:xfrm>
          <a:prstGeom prst="rect">
            <a:avLst/>
          </a:prstGeom>
        </p:spPr>
      </p:pic>
      <p:sp>
        <p:nvSpPr>
          <p:cNvPr id="4" name="TextBox 3">
            <a:extLst>
              <a:ext uri="{FF2B5EF4-FFF2-40B4-BE49-F238E27FC236}">
                <a16:creationId xmlns:a16="http://schemas.microsoft.com/office/drawing/2014/main" id="{ECB437A2-0AC7-6218-1DB1-6AAFC25F06FD}"/>
              </a:ext>
            </a:extLst>
          </p:cNvPr>
          <p:cNvSpPr txBox="1"/>
          <p:nvPr/>
        </p:nvSpPr>
        <p:spPr>
          <a:xfrm>
            <a:off x="703063" y="1011450"/>
            <a:ext cx="10854813" cy="5259388"/>
          </a:xfrm>
          <a:prstGeom prst="rect">
            <a:avLst/>
          </a:prstGeom>
          <a:noFill/>
        </p:spPr>
        <p:txBody>
          <a:bodyPr wrap="square">
            <a:spAutoFit/>
          </a:bodyPr>
          <a:lstStyle/>
          <a:p>
            <a:pPr>
              <a:lnSpc>
                <a:spcPct val="150000"/>
              </a:lnSpc>
            </a:pPr>
            <a:r>
              <a:rPr lang="en-US" dirty="0">
                <a:latin typeface="Times New Roman" panose="02020603050405020304" pitchFamily="18" charset="0"/>
                <a:cs typeface="Times New Roman" panose="02020603050405020304" pitchFamily="18" charset="0"/>
              </a:rPr>
              <a:t>2.</a:t>
            </a:r>
            <a:r>
              <a:rPr lang="en-US" b="1" dirty="0">
                <a:latin typeface="Times New Roman" panose="02020603050405020304" pitchFamily="18" charset="0"/>
                <a:cs typeface="Times New Roman" panose="02020603050405020304" pitchFamily="18" charset="0"/>
              </a:rPr>
              <a:t>SQL Injection</a:t>
            </a:r>
          </a:p>
          <a:p>
            <a:pPr>
              <a:lnSpc>
                <a:spcPct val="150000"/>
              </a:lnSpc>
            </a:pPr>
            <a:r>
              <a:rPr lang="en-US" dirty="0">
                <a:latin typeface="Times New Roman" panose="02020603050405020304" pitchFamily="18" charset="0"/>
                <a:cs typeface="Times New Roman" panose="02020603050405020304" pitchFamily="18" charset="0"/>
              </a:rPr>
              <a:t>An </a:t>
            </a:r>
            <a:r>
              <a:rPr lang="en-US" dirty="0">
                <a:latin typeface="Times New Roman" panose="02020603050405020304" pitchFamily="18" charset="0"/>
                <a:cs typeface="Times New Roman" panose="02020603050405020304" pitchFamily="18" charset="0"/>
                <a:hlinkClick r:id="rId3"/>
              </a:rPr>
              <a:t>SQL injection</a:t>
            </a:r>
            <a:r>
              <a:rPr lang="en-US" dirty="0">
                <a:latin typeface="Times New Roman" panose="02020603050405020304" pitchFamily="18" charset="0"/>
                <a:cs typeface="Times New Roman" panose="02020603050405020304" pitchFamily="18" charset="0"/>
              </a:rPr>
              <a:t> (SQLi) is a type of cyber-attack where a hacker slips malicious code into a website’s database to alter or steal confidential data.</a:t>
            </a:r>
          </a:p>
          <a:p>
            <a:pPr>
              <a:lnSpc>
                <a:spcPct val="150000"/>
              </a:lnSpc>
            </a:pPr>
            <a:r>
              <a:rPr lang="en-US" dirty="0">
                <a:latin typeface="Times New Roman" panose="02020603050405020304" pitchFamily="18" charset="0"/>
                <a:cs typeface="Times New Roman" panose="02020603050405020304" pitchFamily="18" charset="0"/>
              </a:rPr>
              <a:t>The attacker usually manipulates text input fields, like those used for login or search functions, to send SQL commands to the database to trick it into performing an unauthorized action, like providing direct access to the system.</a:t>
            </a:r>
          </a:p>
          <a:p>
            <a:pPr>
              <a:lnSpc>
                <a:spcPct val="150000"/>
              </a:lnSpc>
            </a:pPr>
            <a:r>
              <a:rPr lang="en-US" b="1" dirty="0">
                <a:solidFill>
                  <a:srgbClr val="FFFFFF"/>
                </a:solidFill>
                <a:latin typeface="Nunito" pitchFamily="2" charset="0"/>
              </a:rPr>
              <a:t>3</a:t>
            </a:r>
            <a:r>
              <a:rPr lang="en-US" b="1" dirty="0">
                <a:solidFill>
                  <a:srgbClr val="FFFFFF"/>
                </a:solidFill>
                <a:latin typeface="Times New Roman" panose="02020603050405020304" pitchFamily="18" charset="0"/>
                <a:cs typeface="Times New Roman" panose="02020603050405020304" pitchFamily="18" charset="0"/>
              </a:rPr>
              <a:t>.</a:t>
            </a:r>
            <a:r>
              <a:rPr lang="en-US" b="1" dirty="0">
                <a:latin typeface="Times New Roman" panose="02020603050405020304" pitchFamily="18" charset="0"/>
                <a:cs typeface="Times New Roman" panose="02020603050405020304" pitchFamily="18" charset="0"/>
              </a:rPr>
              <a:t> </a:t>
            </a:r>
          </a:p>
          <a:p>
            <a:pPr>
              <a:lnSpc>
                <a:spcPct val="150000"/>
              </a:lnSpc>
            </a:pPr>
            <a:r>
              <a:rPr lang="en-US" b="1" dirty="0">
                <a:latin typeface="Times New Roman" panose="02020603050405020304" pitchFamily="18" charset="0"/>
                <a:cs typeface="Times New Roman" panose="02020603050405020304" pitchFamily="18" charset="0"/>
              </a:rPr>
              <a:t>3.Brute Force Attacks</a:t>
            </a:r>
          </a:p>
          <a:p>
            <a:pPr>
              <a:lnSpc>
                <a:spcPct val="150000"/>
              </a:lnSpc>
            </a:pPr>
            <a:r>
              <a:rPr lang="en-US" dirty="0">
                <a:latin typeface="Times New Roman" panose="02020603050405020304" pitchFamily="18" charset="0"/>
                <a:cs typeface="Times New Roman" panose="02020603050405020304" pitchFamily="18" charset="0"/>
              </a:rPr>
              <a:t>Brute force attacks are a trial-and-error method hackers use to decode encrypted data such as passwords. This is done by systematically checking all possible password combinations until the correct one is found. Attackers employ automated tools to generate password combinations.</a:t>
            </a:r>
          </a:p>
          <a:p>
            <a:pPr algn="l" fontAlgn="base">
              <a:lnSpc>
                <a:spcPct val="150000"/>
              </a:lnSpc>
              <a:spcBef>
                <a:spcPts val="1800"/>
              </a:spcBef>
              <a:spcAft>
                <a:spcPts val="1800"/>
              </a:spcAft>
              <a:buNone/>
            </a:pPr>
            <a:r>
              <a:rPr lang="en-US" b="1" i="0" dirty="0">
                <a:solidFill>
                  <a:srgbClr val="FFFFFF"/>
                </a:solidFill>
                <a:effectLst/>
                <a:latin typeface="Times New Roman" panose="02020603050405020304" pitchFamily="18" charset="0"/>
                <a:cs typeface="Times New Roman" panose="02020603050405020304" pitchFamily="18" charset="0"/>
              </a:rPr>
              <a:t> Remote Login</a:t>
            </a:r>
          </a:p>
        </p:txBody>
      </p:sp>
    </p:spTree>
    <p:extLst>
      <p:ext uri="{BB962C8B-B14F-4D97-AF65-F5344CB8AC3E}">
        <p14:creationId xmlns:p14="http://schemas.microsoft.com/office/powerpoint/2010/main" val="52828485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1995A1-E1A9-FC05-864D-0A30EAAE33F9}"/>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F78116D3-6BBB-8F98-A5DF-5B2AF1B25FF1}"/>
              </a:ext>
            </a:extLst>
          </p:cNvPr>
          <p:cNvSpPr>
            <a:spLocks noGrp="1"/>
          </p:cNvSpPr>
          <p:nvPr>
            <p:ph idx="1"/>
          </p:nvPr>
        </p:nvSpPr>
        <p:spPr>
          <a:xfrm>
            <a:off x="838200" y="1219200"/>
            <a:ext cx="10515600" cy="4957763"/>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DA5BC667-1EC2-1937-1FD3-0A59DBE36217}"/>
              </a:ext>
            </a:extLst>
          </p:cNvPr>
          <p:cNvPicPr>
            <a:picLocks noChangeAspect="1"/>
          </p:cNvPicPr>
          <p:nvPr/>
        </p:nvPicPr>
        <p:blipFill>
          <a:blip r:embed="rId2"/>
          <a:stretch>
            <a:fillRect/>
          </a:stretch>
        </p:blipFill>
        <p:spPr>
          <a:xfrm>
            <a:off x="0" y="0"/>
            <a:ext cx="12192000" cy="1044762"/>
          </a:xfrm>
          <a:prstGeom prst="rect">
            <a:avLst/>
          </a:prstGeom>
        </p:spPr>
      </p:pic>
      <p:sp>
        <p:nvSpPr>
          <p:cNvPr id="4" name="TextBox 3">
            <a:extLst>
              <a:ext uri="{FF2B5EF4-FFF2-40B4-BE49-F238E27FC236}">
                <a16:creationId xmlns:a16="http://schemas.microsoft.com/office/drawing/2014/main" id="{6BDEA350-3122-82D4-5CAC-7BDF55BBEB80}"/>
              </a:ext>
            </a:extLst>
          </p:cNvPr>
          <p:cNvSpPr txBox="1"/>
          <p:nvPr/>
        </p:nvSpPr>
        <p:spPr>
          <a:xfrm>
            <a:off x="703063" y="1011450"/>
            <a:ext cx="10854813" cy="5770811"/>
          </a:xfrm>
          <a:prstGeom prst="rect">
            <a:avLst/>
          </a:prstGeom>
          <a:noFill/>
        </p:spPr>
        <p:txBody>
          <a:bodyPr wrap="square">
            <a:spAutoFit/>
          </a:bodyPr>
          <a:lstStyle/>
          <a:p>
            <a:pPr algn="just" fontAlgn="base">
              <a:lnSpc>
                <a:spcPct val="150000"/>
              </a:lnSpc>
            </a:pPr>
            <a:endParaRPr lang="en-US" dirty="0"/>
          </a:p>
          <a:p>
            <a:pPr>
              <a:lnSpc>
                <a:spcPct val="150000"/>
              </a:lnSpc>
            </a:pPr>
            <a:r>
              <a:rPr lang="en-IN" b="1" dirty="0"/>
              <a:t>4.Cross-Site Scripting (XSS)</a:t>
            </a:r>
          </a:p>
          <a:p>
            <a:pPr algn="just">
              <a:lnSpc>
                <a:spcPct val="150000"/>
              </a:lnSpc>
            </a:pPr>
            <a:r>
              <a:rPr lang="en-IN" dirty="0"/>
              <a:t>Cross-site scripting is a security vulnerability that allows attackers to inject malicious scripts into web pages. It allows cybercriminals to steal user data, deface websites, or redirect visitors to harmful sites.</a:t>
            </a:r>
          </a:p>
          <a:p>
            <a:pPr algn="just">
              <a:lnSpc>
                <a:spcPct val="150000"/>
              </a:lnSpc>
            </a:pPr>
            <a:r>
              <a:rPr lang="en-IN" dirty="0"/>
              <a:t>XSS attacks can occur in various forms, often exploiting vulnerabilities in user-generated content.</a:t>
            </a:r>
          </a:p>
          <a:p>
            <a:pPr>
              <a:lnSpc>
                <a:spcPct val="150000"/>
              </a:lnSpc>
            </a:pPr>
            <a:endParaRPr lang="en-IN" dirty="0"/>
          </a:p>
          <a:p>
            <a:pPr>
              <a:lnSpc>
                <a:spcPct val="150000"/>
              </a:lnSpc>
            </a:pPr>
            <a:r>
              <a:rPr lang="en-IN" dirty="0">
                <a:latin typeface="Times New Roman" panose="02020603050405020304" pitchFamily="18" charset="0"/>
                <a:cs typeface="Times New Roman" panose="02020603050405020304" pitchFamily="18" charset="0"/>
              </a:rPr>
              <a:t>Common examples include:</a:t>
            </a:r>
          </a:p>
          <a:p>
            <a:pPr>
              <a:lnSpc>
                <a:spcPct val="150000"/>
              </a:lnSpc>
            </a:pPr>
            <a:r>
              <a:rPr lang="en-IN" b="1" dirty="0">
                <a:latin typeface="Times New Roman" panose="02020603050405020304" pitchFamily="18" charset="0"/>
                <a:cs typeface="Times New Roman" panose="02020603050405020304" pitchFamily="18" charset="0"/>
              </a:rPr>
              <a:t>Reflected XSS</a:t>
            </a:r>
            <a:r>
              <a:rPr lang="en-IN" dirty="0">
                <a:latin typeface="Times New Roman" panose="02020603050405020304" pitchFamily="18" charset="0"/>
                <a:cs typeface="Times New Roman" panose="02020603050405020304" pitchFamily="18" charset="0"/>
              </a:rPr>
              <a:t> – malicious scripts are reflected back to the user’s web browser through URLs, error messages, or other dynamic content.</a:t>
            </a:r>
          </a:p>
          <a:p>
            <a:pPr>
              <a:lnSpc>
                <a:spcPct val="150000"/>
              </a:lnSpc>
            </a:pPr>
            <a:r>
              <a:rPr lang="en-IN" b="1" dirty="0">
                <a:latin typeface="Times New Roman" panose="02020603050405020304" pitchFamily="18" charset="0"/>
                <a:cs typeface="Times New Roman" panose="02020603050405020304" pitchFamily="18" charset="0"/>
              </a:rPr>
              <a:t>Stored XSS</a:t>
            </a:r>
            <a:r>
              <a:rPr lang="en-IN" dirty="0">
                <a:latin typeface="Times New Roman" panose="02020603050405020304" pitchFamily="18" charset="0"/>
                <a:cs typeface="Times New Roman" panose="02020603050405020304" pitchFamily="18" charset="0"/>
              </a:rPr>
              <a:t> – scripts are injected into a website’s database and executed whenever the affected page is loaded.</a:t>
            </a:r>
          </a:p>
          <a:p>
            <a:pPr>
              <a:lnSpc>
                <a:spcPct val="150000"/>
              </a:lnSpc>
            </a:pPr>
            <a:r>
              <a:rPr lang="en-IN" b="1" dirty="0">
                <a:latin typeface="Times New Roman" panose="02020603050405020304" pitchFamily="18" charset="0"/>
                <a:cs typeface="Times New Roman" panose="02020603050405020304" pitchFamily="18" charset="0"/>
              </a:rPr>
              <a:t>DOM-based XSS</a:t>
            </a:r>
            <a:r>
              <a:rPr lang="en-IN" dirty="0">
                <a:latin typeface="Times New Roman" panose="02020603050405020304" pitchFamily="18" charset="0"/>
                <a:cs typeface="Times New Roman" panose="02020603050405020304" pitchFamily="18" charset="0"/>
              </a:rPr>
              <a:t> – attackers inject scripts directly into a web page’s Document Object Model (DOM), exploiting vulnerabilities in JavaScript libraries or frameworks.</a:t>
            </a:r>
          </a:p>
          <a:p>
            <a:pPr>
              <a:lnSpc>
                <a:spcPct val="150000"/>
              </a:lnSpc>
            </a:pPr>
            <a:endParaRPr lang="en-IN" dirty="0"/>
          </a:p>
          <a:p>
            <a:pPr lvl="1" algn="just" fontAlgn="base"/>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829799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03A961-F609-5739-4C60-14673EB81D61}"/>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2147AB4F-1291-E268-6FBF-ABF5118F4B70}"/>
              </a:ext>
            </a:extLst>
          </p:cNvPr>
          <p:cNvSpPr>
            <a:spLocks noGrp="1"/>
          </p:cNvSpPr>
          <p:nvPr>
            <p:ph idx="1"/>
          </p:nvPr>
        </p:nvSpPr>
        <p:spPr>
          <a:xfrm>
            <a:off x="838200" y="1219200"/>
            <a:ext cx="10515600" cy="4957763"/>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2B9B4445-5AAB-5AE5-1225-4A2937650854}"/>
              </a:ext>
            </a:extLst>
          </p:cNvPr>
          <p:cNvPicPr>
            <a:picLocks noChangeAspect="1"/>
          </p:cNvPicPr>
          <p:nvPr/>
        </p:nvPicPr>
        <p:blipFill>
          <a:blip r:embed="rId2"/>
          <a:stretch>
            <a:fillRect/>
          </a:stretch>
        </p:blipFill>
        <p:spPr>
          <a:xfrm>
            <a:off x="0" y="0"/>
            <a:ext cx="12192000" cy="1044762"/>
          </a:xfrm>
          <a:prstGeom prst="rect">
            <a:avLst/>
          </a:prstGeom>
        </p:spPr>
      </p:pic>
      <p:sp>
        <p:nvSpPr>
          <p:cNvPr id="4" name="TextBox 3">
            <a:extLst>
              <a:ext uri="{FF2B5EF4-FFF2-40B4-BE49-F238E27FC236}">
                <a16:creationId xmlns:a16="http://schemas.microsoft.com/office/drawing/2014/main" id="{F1FC3D0A-68DA-E65C-59DB-28227DAA8352}"/>
              </a:ext>
            </a:extLst>
          </p:cNvPr>
          <p:cNvSpPr txBox="1"/>
          <p:nvPr/>
        </p:nvSpPr>
        <p:spPr>
          <a:xfrm>
            <a:off x="703063" y="1011450"/>
            <a:ext cx="10854813" cy="3779881"/>
          </a:xfrm>
          <a:prstGeom prst="rect">
            <a:avLst/>
          </a:prstGeom>
          <a:noFill/>
        </p:spPr>
        <p:txBody>
          <a:bodyPr wrap="square">
            <a:spAutoFit/>
          </a:bodyPr>
          <a:lstStyle/>
          <a:p>
            <a:pPr>
              <a:lnSpc>
                <a:spcPct val="150000"/>
              </a:lnSpc>
            </a:pPr>
            <a:r>
              <a:rPr lang="en-US" b="1" dirty="0">
                <a:latin typeface="Times New Roman" panose="02020603050405020304" pitchFamily="18" charset="0"/>
                <a:cs typeface="Times New Roman" panose="02020603050405020304" pitchFamily="18" charset="0"/>
              </a:rPr>
              <a:t>What Is Email Security?</a:t>
            </a:r>
          </a:p>
          <a:p>
            <a:pPr marL="285750" indent="-285750" algn="just">
              <a:lnSpc>
                <a:spcPct val="15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Email security is the framework of technologies, protocols, and policies designed to protect email communications from cyber threats while maintaining message confidentiality, integrity, and availability.</a:t>
            </a:r>
          </a:p>
          <a:p>
            <a:pPr marL="285750" indent="-285750" algn="just">
              <a:lnSpc>
                <a:spcPct val="15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Modern email security platforms deploy multi-layered defense mechanisms that combine traditional signature-based detection with advanced behavioral analytics and machine learning (ML) algorithms. </a:t>
            </a:r>
          </a:p>
          <a:p>
            <a:pPr marL="285750" indent="-285750" algn="just">
              <a:lnSpc>
                <a:spcPct val="15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These systems prevent unauthorized access resulting in </a:t>
            </a:r>
            <a:r>
              <a:rPr lang="en-US" b="1" dirty="0">
                <a:latin typeface="Times New Roman" panose="02020603050405020304" pitchFamily="18" charset="0"/>
                <a:cs typeface="Times New Roman" panose="02020603050405020304" pitchFamily="18" charset="0"/>
                <a:hlinkClick r:id="rId3" tooltip="Data Breach"/>
              </a:rPr>
              <a:t>data breaches</a:t>
            </a:r>
            <a:r>
              <a:rPr lang="en-US" dirty="0">
                <a:latin typeface="Times New Roman" panose="02020603050405020304" pitchFamily="18" charset="0"/>
                <a:cs typeface="Times New Roman" panose="02020603050405020304" pitchFamily="18" charset="0"/>
              </a:rPr>
              <a:t>, detect and block malicious content, and ensure the privacy of sensitive information being transmitted.</a:t>
            </a:r>
          </a:p>
          <a:p>
            <a:pPr lvl="1" algn="just" fontAlgn="base"/>
            <a:endParaRPr lang="en-US" dirty="0">
              <a:latin typeface="Times New Roman" panose="02020603050405020304" pitchFamily="18" charset="0"/>
              <a:cs typeface="Times New Roman" panose="02020603050405020304" pitchFamily="18" charset="0"/>
            </a:endParaRPr>
          </a:p>
          <a:p>
            <a:pPr algn="l" fontAlgn="base">
              <a:lnSpc>
                <a:spcPts val="2100"/>
              </a:lnSpc>
              <a:spcBef>
                <a:spcPts val="1800"/>
              </a:spcBef>
              <a:spcAft>
                <a:spcPts val="1800"/>
              </a:spcAft>
              <a:buNone/>
            </a:pPr>
            <a:r>
              <a:rPr lang="en-US" b="1" i="0" dirty="0">
                <a:solidFill>
                  <a:srgbClr val="FFFFFF"/>
                </a:solidFill>
                <a:effectLst/>
                <a:latin typeface="Nunito" pitchFamily="2" charset="0"/>
              </a:rPr>
              <a:t>The Procedure of Remote Login</a:t>
            </a:r>
          </a:p>
        </p:txBody>
      </p:sp>
    </p:spTree>
    <p:extLst>
      <p:ext uri="{BB962C8B-B14F-4D97-AF65-F5344CB8AC3E}">
        <p14:creationId xmlns:p14="http://schemas.microsoft.com/office/powerpoint/2010/main" val="333341504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D05ED5-C348-916D-2796-FB988CE54AB6}"/>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DBC27D43-F90A-E3A8-5BEE-B67A7D66DFAB}"/>
              </a:ext>
            </a:extLst>
          </p:cNvPr>
          <p:cNvSpPr>
            <a:spLocks noGrp="1"/>
          </p:cNvSpPr>
          <p:nvPr>
            <p:ph idx="1"/>
          </p:nvPr>
        </p:nvSpPr>
        <p:spPr>
          <a:xfrm>
            <a:off x="838200" y="1219200"/>
            <a:ext cx="10515600" cy="4957763"/>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E27C46CC-8393-1F0A-CFCF-7429383DE3EC}"/>
              </a:ext>
            </a:extLst>
          </p:cNvPr>
          <p:cNvPicPr>
            <a:picLocks noChangeAspect="1"/>
          </p:cNvPicPr>
          <p:nvPr/>
        </p:nvPicPr>
        <p:blipFill>
          <a:blip r:embed="rId2"/>
          <a:stretch>
            <a:fillRect/>
          </a:stretch>
        </p:blipFill>
        <p:spPr>
          <a:xfrm>
            <a:off x="0" y="0"/>
            <a:ext cx="12192000" cy="1044762"/>
          </a:xfrm>
          <a:prstGeom prst="rect">
            <a:avLst/>
          </a:prstGeom>
        </p:spPr>
      </p:pic>
      <p:sp>
        <p:nvSpPr>
          <p:cNvPr id="4" name="TextBox 3">
            <a:extLst>
              <a:ext uri="{FF2B5EF4-FFF2-40B4-BE49-F238E27FC236}">
                <a16:creationId xmlns:a16="http://schemas.microsoft.com/office/drawing/2014/main" id="{C0A51BC4-0989-1CFB-75BA-932FB210D0C4}"/>
              </a:ext>
            </a:extLst>
          </p:cNvPr>
          <p:cNvSpPr txBox="1"/>
          <p:nvPr/>
        </p:nvSpPr>
        <p:spPr>
          <a:xfrm>
            <a:off x="703063" y="1011450"/>
            <a:ext cx="10854813" cy="3693319"/>
          </a:xfrm>
          <a:prstGeom prst="rect">
            <a:avLst/>
          </a:prstGeom>
          <a:noFill/>
        </p:spPr>
        <p:txBody>
          <a:bodyPr wrap="square">
            <a:spAutoFit/>
          </a:bodyPr>
          <a:lstStyle/>
          <a:p>
            <a:pPr algn="just">
              <a:lnSpc>
                <a:spcPct val="150000"/>
              </a:lnSpc>
            </a:pPr>
            <a:r>
              <a:rPr lang="en-US" b="1" dirty="0">
                <a:latin typeface="Times New Roman" panose="02020603050405020304" pitchFamily="18" charset="0"/>
                <a:cs typeface="Times New Roman" panose="02020603050405020304" pitchFamily="18" charset="0"/>
              </a:rPr>
              <a:t>How Email Attacks Work</a:t>
            </a:r>
          </a:p>
          <a:p>
            <a:pPr marL="285750" indent="-285750" algn="just">
              <a:lnSpc>
                <a:spcPct val="15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Email attacks often start with actors gathering information about their targets through public sources or social engineering techniques. </a:t>
            </a:r>
          </a:p>
          <a:p>
            <a:pPr marL="285750" indent="-285750" algn="just">
              <a:lnSpc>
                <a:spcPct val="15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Modern attackers use AI to automate build target profiles from social media, LinkedIn, and public repositories.</a:t>
            </a:r>
          </a:p>
          <a:p>
            <a:pPr marL="285750" indent="-285750" algn="just">
              <a:lnSpc>
                <a:spcPct val="15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 Once they’ve gained the necessary data and insights, they craft convincing emails or launch technical exploits to access email accounts.</a:t>
            </a:r>
          </a:p>
          <a:p>
            <a:pPr algn="just" fontAlgn="base">
              <a:lnSpc>
                <a:spcPct val="150000"/>
              </a:lnSpc>
            </a:pPr>
            <a:endParaRPr lang="en-US" b="1" dirty="0"/>
          </a:p>
          <a:p>
            <a:pPr algn="just" fontAlgn="base">
              <a:lnSpc>
                <a:spcPct val="150000"/>
              </a:lnSpc>
            </a:pPr>
            <a:endParaRPr lang="en-US" dirty="0"/>
          </a:p>
          <a:p>
            <a:pPr lvl="1" algn="just" fontAlgn="base"/>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3695922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0182DC-2601-7D3A-CA8C-2B5B9AA7BCC8}"/>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6162F811-7285-687F-D02E-5D44D384B8E3}"/>
              </a:ext>
            </a:extLst>
          </p:cNvPr>
          <p:cNvSpPr>
            <a:spLocks noGrp="1"/>
          </p:cNvSpPr>
          <p:nvPr>
            <p:ph idx="1"/>
          </p:nvPr>
        </p:nvSpPr>
        <p:spPr>
          <a:xfrm>
            <a:off x="838200" y="1219200"/>
            <a:ext cx="10515600" cy="4957763"/>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688C3BBE-6313-D872-56A2-0E956C274D36}"/>
              </a:ext>
            </a:extLst>
          </p:cNvPr>
          <p:cNvPicPr>
            <a:picLocks noChangeAspect="1"/>
          </p:cNvPicPr>
          <p:nvPr/>
        </p:nvPicPr>
        <p:blipFill>
          <a:blip r:embed="rId2"/>
          <a:stretch>
            <a:fillRect/>
          </a:stretch>
        </p:blipFill>
        <p:spPr>
          <a:xfrm>
            <a:off x="0" y="0"/>
            <a:ext cx="12192000" cy="1044762"/>
          </a:xfrm>
          <a:prstGeom prst="rect">
            <a:avLst/>
          </a:prstGeom>
        </p:spPr>
      </p:pic>
      <p:sp>
        <p:nvSpPr>
          <p:cNvPr id="4" name="TextBox 3">
            <a:extLst>
              <a:ext uri="{FF2B5EF4-FFF2-40B4-BE49-F238E27FC236}">
                <a16:creationId xmlns:a16="http://schemas.microsoft.com/office/drawing/2014/main" id="{7338C2C9-04ED-59FC-DAEF-D014019D1CDB}"/>
              </a:ext>
            </a:extLst>
          </p:cNvPr>
          <p:cNvSpPr txBox="1"/>
          <p:nvPr/>
        </p:nvSpPr>
        <p:spPr>
          <a:xfrm>
            <a:off x="703063" y="1011450"/>
            <a:ext cx="10854813" cy="2446824"/>
          </a:xfrm>
          <a:prstGeom prst="rect">
            <a:avLst/>
          </a:prstGeom>
          <a:noFill/>
        </p:spPr>
        <p:txBody>
          <a:bodyPr wrap="square">
            <a:spAutoFit/>
          </a:bodyPr>
          <a:lstStyle/>
          <a:p>
            <a:pPr>
              <a:lnSpc>
                <a:spcPct val="150000"/>
              </a:lnSpc>
            </a:pPr>
            <a:r>
              <a:rPr lang="en-US" b="1" dirty="0">
                <a:latin typeface="Times New Roman" panose="02020603050405020304" pitchFamily="18" charset="0"/>
                <a:cs typeface="Times New Roman" panose="02020603050405020304" pitchFamily="18" charset="0"/>
              </a:rPr>
              <a:t>Why Is Email Security Important?</a:t>
            </a:r>
          </a:p>
          <a:p>
            <a:pPr algn="just">
              <a:lnSpc>
                <a:spcPct val="150000"/>
              </a:lnSpc>
            </a:pPr>
            <a:r>
              <a:rPr lang="en-US" dirty="0">
                <a:latin typeface="Times New Roman" panose="02020603050405020304" pitchFamily="18" charset="0"/>
                <a:cs typeface="Times New Roman" panose="02020603050405020304" pitchFamily="18" charset="0"/>
              </a:rPr>
              <a:t>Email security is important because it has become a business-critical imperative as cyber threats reach unprecedented scale. Email is widely known as the number-one threat vector for cyber-attacks. Meanwhile, cyber criminals are increasingly tweaking their tactics and techniques to exploit email vulnerabilities, with AI-powered attacks affecting about </a:t>
            </a:r>
            <a:r>
              <a:rPr lang="en-US" b="1" dirty="0">
                <a:latin typeface="Times New Roman" panose="02020603050405020304" pitchFamily="18" charset="0"/>
                <a:cs typeface="Times New Roman" panose="02020603050405020304" pitchFamily="18" charset="0"/>
                <a:hlinkClick r:id="rId3"/>
              </a:rPr>
              <a:t>seven in eight organizations</a:t>
            </a:r>
            <a:r>
              <a:rPr lang="en-US" dirty="0">
                <a:latin typeface="Times New Roman" panose="02020603050405020304" pitchFamily="18" charset="0"/>
                <a:cs typeface="Times New Roman" panose="02020603050405020304" pitchFamily="18" charset="0"/>
              </a:rPr>
              <a:t> in the past year.</a:t>
            </a:r>
          </a:p>
          <a:p>
            <a:pPr lvl="1" algn="just" fontAlgn="base"/>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857579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F466C4-6C15-3217-8CFF-633937C7B788}"/>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D6BC5EFF-CA6F-AC46-386C-EA0658A23723}"/>
              </a:ext>
            </a:extLst>
          </p:cNvPr>
          <p:cNvSpPr>
            <a:spLocks noGrp="1"/>
          </p:cNvSpPr>
          <p:nvPr>
            <p:ph idx="1"/>
          </p:nvPr>
        </p:nvSpPr>
        <p:spPr>
          <a:xfrm>
            <a:off x="838200" y="1219200"/>
            <a:ext cx="10515600" cy="4957763"/>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35327576-5956-F7D9-AFBF-BE7F3349CE4D}"/>
              </a:ext>
            </a:extLst>
          </p:cNvPr>
          <p:cNvPicPr>
            <a:picLocks noChangeAspect="1"/>
          </p:cNvPicPr>
          <p:nvPr/>
        </p:nvPicPr>
        <p:blipFill>
          <a:blip r:embed="rId2"/>
          <a:stretch>
            <a:fillRect/>
          </a:stretch>
        </p:blipFill>
        <p:spPr>
          <a:xfrm>
            <a:off x="0" y="0"/>
            <a:ext cx="12192000" cy="1044762"/>
          </a:xfrm>
          <a:prstGeom prst="rect">
            <a:avLst/>
          </a:prstGeom>
        </p:spPr>
      </p:pic>
      <p:sp>
        <p:nvSpPr>
          <p:cNvPr id="3" name="TextBox 2">
            <a:extLst>
              <a:ext uri="{FF2B5EF4-FFF2-40B4-BE49-F238E27FC236}">
                <a16:creationId xmlns:a16="http://schemas.microsoft.com/office/drawing/2014/main" id="{627A81D2-3B42-780F-7B0D-FCFFF87EF5AD}"/>
              </a:ext>
            </a:extLst>
          </p:cNvPr>
          <p:cNvSpPr txBox="1"/>
          <p:nvPr/>
        </p:nvSpPr>
        <p:spPr>
          <a:xfrm>
            <a:off x="294967" y="1189703"/>
            <a:ext cx="11179277" cy="4801314"/>
          </a:xfrm>
          <a:prstGeom prst="rect">
            <a:avLst/>
          </a:prstGeom>
          <a:noFill/>
        </p:spPr>
        <p:txBody>
          <a:bodyPr wrap="square">
            <a:spAutoFit/>
          </a:bodyPr>
          <a:lstStyle/>
          <a:p>
            <a:pPr fontAlgn="base"/>
            <a:r>
              <a:rPr lang="en-US" b="1" i="0" dirty="0">
                <a:solidFill>
                  <a:srgbClr val="FFFFFF"/>
                </a:solidFill>
                <a:effectLst/>
                <a:latin typeface="Times New Roman" panose="02020603050405020304" pitchFamily="18" charset="0"/>
                <a:cs typeface="Times New Roman" panose="02020603050405020304" pitchFamily="18" charset="0"/>
              </a:rPr>
              <a:t>L</a:t>
            </a:r>
            <a:r>
              <a:rPr lang="en-IN" b="1" dirty="0">
                <a:latin typeface="Times New Roman" panose="02020603050405020304" pitchFamily="18" charset="0"/>
                <a:cs typeface="Times New Roman" panose="02020603050405020304" pitchFamily="18" charset="0"/>
              </a:rPr>
              <a:t>Information System and Security</a:t>
            </a:r>
          </a:p>
          <a:p>
            <a:pPr fontAlgn="base"/>
            <a:r>
              <a:rPr lang="en-US" b="1" i="0" dirty="0">
                <a:solidFill>
                  <a:srgbClr val="FFFFFF"/>
                </a:solidFill>
                <a:effectLst/>
                <a:latin typeface="Times New Roman" panose="02020603050405020304" pitchFamily="18" charset="0"/>
                <a:cs typeface="Times New Roman" panose="02020603050405020304" pitchFamily="18" charset="0"/>
              </a:rPr>
              <a:t>ET</a:t>
            </a:r>
            <a:r>
              <a:rPr lang="en-US" b="0" i="0" dirty="0">
                <a:solidFill>
                  <a:srgbClr val="FFFFFF"/>
                </a:solidFill>
                <a:effectLst/>
                <a:latin typeface="Times New Roman" panose="02020603050405020304" pitchFamily="18" charset="0"/>
                <a:cs typeface="Times New Roman" panose="02020603050405020304" pitchFamily="18" charset="0"/>
              </a:rPr>
              <a:t> stands for</a:t>
            </a:r>
            <a:r>
              <a:rPr lang="en-US" b="1" i="0" dirty="0">
                <a:solidFill>
                  <a:srgbClr val="FFFFFF"/>
                </a:solidFill>
                <a:effectLst/>
                <a:latin typeface="Times New Roman" panose="02020603050405020304" pitchFamily="18" charset="0"/>
                <a:cs typeface="Times New Roman" panose="02020603050405020304" pitchFamily="18" charset="0"/>
              </a:rPr>
              <a:t> </a:t>
            </a:r>
            <a:r>
              <a:rPr lang="en-US" b="0" i="0" dirty="0">
                <a:solidFill>
                  <a:srgbClr val="FFFFFF"/>
                </a:solidFill>
                <a:effectLst/>
                <a:latin typeface="Times New Roman" panose="02020603050405020304" pitchFamily="18" charset="0"/>
                <a:cs typeface="Times New Roman" panose="02020603050405020304" pitchFamily="18" charset="0"/>
              </a:rPr>
              <a:t>Teletype Network. It is a </a:t>
            </a:r>
            <a:r>
              <a:rPr lang="en-US" b="1" i="0" dirty="0">
                <a:solidFill>
                  <a:srgbClr val="FFFFFF"/>
                </a:solidFill>
                <a:effectLst/>
                <a:latin typeface="Times New Roman" panose="02020603050405020304" pitchFamily="18" charset="0"/>
                <a:cs typeface="Times New Roman" panose="02020603050405020304" pitchFamily="18" charset="0"/>
              </a:rPr>
              <a:t>client/server application protocol</a:t>
            </a:r>
            <a:r>
              <a:rPr lang="en-US" b="0" i="0" dirty="0">
                <a:solidFill>
                  <a:srgbClr val="FFFFFF"/>
                </a:solidFill>
                <a:effectLst/>
                <a:latin typeface="Times New Roman" panose="02020603050405020304" pitchFamily="18" charset="0"/>
                <a:cs typeface="Times New Roman" panose="02020603050405020304" pitchFamily="18" charset="0"/>
              </a:rPr>
              <a:t> that provides access to virtual term</a:t>
            </a:r>
          </a:p>
          <a:p>
            <a:pPr marL="285750" indent="-285750" algn="just">
              <a:buFont typeface="Arial" panose="020B0604020202020204" pitchFamily="34" charset="0"/>
              <a:buChar char="•"/>
            </a:pPr>
            <a:r>
              <a:rPr lang="en-US" dirty="0"/>
              <a:t>Organizations increasingly depend on digital infrastructure due to advancing technology</a:t>
            </a:r>
            <a:endParaRPr lang="en-US" dirty="0">
              <a:solidFill>
                <a:srgbClr val="FFFFFF"/>
              </a:solidFill>
              <a:latin typeface="Times New Roman" panose="02020603050405020304" pitchFamily="18" charset="0"/>
              <a:cs typeface="Times New Roman" panose="02020603050405020304" pitchFamily="18" charset="0"/>
            </a:endParaRPr>
          </a:p>
          <a:p>
            <a:pPr marL="285750" indent="-285750" algn="just">
              <a:buFont typeface="Arial" panose="020B0604020202020204" pitchFamily="34" charset="0"/>
              <a:buChar char="•"/>
            </a:pPr>
            <a:r>
              <a:rPr lang="en-US" dirty="0"/>
              <a:t>Ensuring system security has become a top priority.</a:t>
            </a:r>
            <a:r>
              <a:rPr lang="en-US" b="0" i="0" dirty="0">
                <a:solidFill>
                  <a:srgbClr val="FFFFFF"/>
                </a:solidFill>
                <a:effectLst/>
                <a:latin typeface="Times New Roman" panose="02020603050405020304" pitchFamily="18" charset="0"/>
                <a:cs typeface="Times New Roman" panose="02020603050405020304" pitchFamily="18" charset="0"/>
              </a:rPr>
              <a:t>t</a:t>
            </a:r>
          </a:p>
          <a:p>
            <a:pPr marL="285750" indent="-285750" algn="just">
              <a:buFont typeface="Arial" panose="020B0604020202020204" pitchFamily="34" charset="0"/>
              <a:buChar char="•"/>
            </a:pPr>
            <a:r>
              <a:rPr lang="en-US" dirty="0"/>
              <a:t>Over 60% of businesses experienced cyber attacks in the past year.</a:t>
            </a:r>
          </a:p>
          <a:p>
            <a:pPr marL="285750" indent="-285750" algn="just">
              <a:buFont typeface="Arial" panose="020B0604020202020204" pitchFamily="34" charset="0"/>
              <a:buChar char="•"/>
            </a:pPr>
            <a:r>
              <a:rPr lang="en-US" dirty="0"/>
              <a:t>Data breaches are among the most common and costly attacks.</a:t>
            </a:r>
            <a:endParaRPr lang="en-US" dirty="0">
              <a:solidFill>
                <a:srgbClr val="FFFFFF"/>
              </a:solidFill>
              <a:latin typeface="Times New Roman" panose="02020603050405020304" pitchFamily="18" charset="0"/>
              <a:cs typeface="Times New Roman" panose="02020603050405020304" pitchFamily="18" charset="0"/>
            </a:endParaRPr>
          </a:p>
          <a:p>
            <a:pPr marL="285750" indent="-285750" algn="just">
              <a:buFont typeface="Arial" panose="020B0604020202020204" pitchFamily="34" charset="0"/>
              <a:buChar char="•"/>
            </a:pPr>
            <a:r>
              <a:rPr lang="en-US" dirty="0"/>
              <a:t>Cyber attacks can cause:</a:t>
            </a:r>
          </a:p>
          <a:p>
            <a:r>
              <a:rPr lang="en-US" dirty="0"/>
              <a:t>         Loss of sensitive data </a:t>
            </a:r>
          </a:p>
          <a:p>
            <a:r>
              <a:rPr lang="en-US" dirty="0"/>
              <a:t>         Financial damage</a:t>
            </a:r>
          </a:p>
          <a:p>
            <a:pPr marL="285750" indent="-285750">
              <a:buFont typeface="Arial" panose="020B0604020202020204" pitchFamily="34" charset="0"/>
              <a:buChar char="•"/>
            </a:pPr>
            <a:r>
              <a:rPr lang="en-US" dirty="0"/>
              <a:t>Cyber security is not just a technical issue but a key business concern.</a:t>
            </a:r>
          </a:p>
          <a:p>
            <a:pPr marL="285750" indent="-285750">
              <a:buFont typeface="Arial" panose="020B0604020202020204" pitchFamily="34" charset="0"/>
              <a:buChar char="•"/>
            </a:pPr>
            <a:r>
              <a:rPr lang="en-US" dirty="0"/>
              <a:t>Understanding information security systems is essential for everyone, not just IT professionals.</a:t>
            </a:r>
          </a:p>
          <a:p>
            <a:r>
              <a:rPr lang="en-US" dirty="0"/>
              <a:t>It helps:</a:t>
            </a:r>
          </a:p>
          <a:p>
            <a:r>
              <a:rPr lang="en-US" dirty="0"/>
              <a:t>Protect sensitive data </a:t>
            </a:r>
          </a:p>
          <a:p>
            <a:r>
              <a:rPr lang="en-US" dirty="0"/>
              <a:t>Build strong strategies against cyber threats</a:t>
            </a:r>
          </a:p>
          <a:p>
            <a:pPr marL="285750" indent="-285750">
              <a:buFont typeface="Arial" panose="020B0604020202020204" pitchFamily="34" charset="0"/>
              <a:buChar char="•"/>
            </a:pPr>
            <a:endParaRPr lang="en-US" dirty="0"/>
          </a:p>
          <a:p>
            <a:pPr marL="285750" indent="-285750" algn="just">
              <a:buFont typeface="Arial" panose="020B0604020202020204" pitchFamily="34" charset="0"/>
              <a:buChar char="•"/>
            </a:pPr>
            <a:r>
              <a:rPr lang="en-US" b="0" i="0" dirty="0" err="1">
                <a:solidFill>
                  <a:srgbClr val="FFFFFF"/>
                </a:solidFill>
                <a:effectLst/>
                <a:latin typeface="Times New Roman" panose="02020603050405020304" pitchFamily="18" charset="0"/>
                <a:cs typeface="Times New Roman" panose="02020603050405020304" pitchFamily="18" charset="0"/>
              </a:rPr>
              <a:t>ems</a:t>
            </a:r>
            <a:r>
              <a:rPr lang="en-US" b="0" i="0" dirty="0">
                <a:solidFill>
                  <a:srgbClr val="FFFFFF"/>
                </a:solidFill>
                <a:effectLst/>
                <a:latin typeface="Times New Roman" panose="02020603050405020304" pitchFamily="18" charset="0"/>
                <a:cs typeface="Times New Roman" panose="02020603050405020304" pitchFamily="18" charset="0"/>
              </a:rPr>
              <a:t> on local area networks or the Internet. The local computer uses a telnet client program and the remote computers use a telnet server program. In this article, we will discuss every point about TELNET.</a:t>
            </a:r>
            <a:endParaRPr lang="en-IN"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2938783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857670-E703-AF7B-E6A2-4966BF1252A9}"/>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E9198667-4CB3-CF50-7DE6-792F851266B7}"/>
              </a:ext>
            </a:extLst>
          </p:cNvPr>
          <p:cNvSpPr>
            <a:spLocks noGrp="1"/>
          </p:cNvSpPr>
          <p:nvPr>
            <p:ph idx="1"/>
          </p:nvPr>
        </p:nvSpPr>
        <p:spPr>
          <a:xfrm>
            <a:off x="838200" y="1219200"/>
            <a:ext cx="10515600" cy="4957763"/>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C95D6F4A-8326-320D-D36C-C343BA2F3A3D}"/>
              </a:ext>
            </a:extLst>
          </p:cNvPr>
          <p:cNvPicPr>
            <a:picLocks noChangeAspect="1"/>
          </p:cNvPicPr>
          <p:nvPr/>
        </p:nvPicPr>
        <p:blipFill>
          <a:blip r:embed="rId2"/>
          <a:stretch>
            <a:fillRect/>
          </a:stretch>
        </p:blipFill>
        <p:spPr>
          <a:xfrm>
            <a:off x="0" y="0"/>
            <a:ext cx="12192000" cy="1044762"/>
          </a:xfrm>
          <a:prstGeom prst="rect">
            <a:avLst/>
          </a:prstGeom>
        </p:spPr>
      </p:pic>
      <p:sp>
        <p:nvSpPr>
          <p:cNvPr id="4" name="TextBox 3">
            <a:extLst>
              <a:ext uri="{FF2B5EF4-FFF2-40B4-BE49-F238E27FC236}">
                <a16:creationId xmlns:a16="http://schemas.microsoft.com/office/drawing/2014/main" id="{BED747B2-DCC1-8FE9-BCB9-64A68F146C69}"/>
              </a:ext>
            </a:extLst>
          </p:cNvPr>
          <p:cNvSpPr txBox="1"/>
          <p:nvPr/>
        </p:nvSpPr>
        <p:spPr>
          <a:xfrm>
            <a:off x="703063" y="1011450"/>
            <a:ext cx="10854813" cy="4613058"/>
          </a:xfrm>
          <a:prstGeom prst="rect">
            <a:avLst/>
          </a:prstGeom>
          <a:noFill/>
        </p:spPr>
        <p:txBody>
          <a:bodyPr wrap="square">
            <a:spAutoFit/>
          </a:bodyPr>
          <a:lstStyle/>
          <a:p>
            <a:pPr algn="just" fontAlgn="base">
              <a:lnSpc>
                <a:spcPct val="150000"/>
              </a:lnSpc>
            </a:pPr>
            <a:r>
              <a:rPr lang="en-US" b="1" dirty="0">
                <a:latin typeface="Times New Roman" panose="02020603050405020304" pitchFamily="18" charset="0"/>
                <a:cs typeface="Times New Roman" panose="02020603050405020304" pitchFamily="18" charset="0"/>
              </a:rPr>
              <a:t>What is network security?</a:t>
            </a:r>
          </a:p>
          <a:p>
            <a:pPr algn="just" fontAlgn="base">
              <a:lnSpc>
                <a:spcPct val="150000"/>
              </a:lnSpc>
            </a:pPr>
            <a:r>
              <a:rPr lang="en-US" dirty="0">
                <a:latin typeface="Times New Roman" panose="02020603050405020304" pitchFamily="18" charset="0"/>
                <a:cs typeface="Times New Roman" panose="02020603050405020304" pitchFamily="18" charset="0"/>
              </a:rPr>
              <a:t>Network security combines policies and technologies to protect systems and digital assets from unauthorized access, misuse, and disruption. By using layered defenses rather than a single control, it ensures data integrity and reliable performance across increasingly complex, distributed networks.</a:t>
            </a:r>
          </a:p>
          <a:p>
            <a:pPr algn="just" fontAlgn="base">
              <a:lnSpc>
                <a:spcPct val="150000"/>
              </a:lnSpc>
            </a:pPr>
            <a:endParaRPr lang="en-US" dirty="0">
              <a:latin typeface="Times New Roman" panose="02020603050405020304" pitchFamily="18" charset="0"/>
              <a:cs typeface="Times New Roman" panose="02020603050405020304" pitchFamily="18" charset="0"/>
            </a:endParaRPr>
          </a:p>
          <a:p>
            <a:pPr fontAlgn="base">
              <a:lnSpc>
                <a:spcPct val="150000"/>
              </a:lnSpc>
            </a:pPr>
            <a:r>
              <a:rPr lang="en-US" b="1" dirty="0">
                <a:latin typeface="Times New Roman" panose="02020603050405020304" pitchFamily="18" charset="0"/>
                <a:cs typeface="Times New Roman" panose="02020603050405020304" pitchFamily="18" charset="0"/>
              </a:rPr>
              <a:t>Why network security matters</a:t>
            </a:r>
          </a:p>
          <a:p>
            <a:pPr fontAlgn="base">
              <a:lnSpc>
                <a:spcPct val="150000"/>
              </a:lnSpc>
            </a:pPr>
            <a:r>
              <a:rPr lang="en-US" dirty="0">
                <a:latin typeface="Times New Roman" panose="02020603050405020304" pitchFamily="18" charset="0"/>
                <a:cs typeface="Times New Roman" panose="02020603050405020304" pitchFamily="18" charset="0"/>
              </a:rPr>
              <a:t>Enterprise networks support critical business operations and connect users, devices, applications, and data across on-premises infrastructure, cloud environments, and remote locations. At the same time, threat activity continues to evolve, and attackers increasingly target the network layer to move laterally, disrupt services.</a:t>
            </a:r>
          </a:p>
          <a:p>
            <a:pPr fontAlgn="base">
              <a:lnSpc>
                <a:spcPct val="150000"/>
              </a:lnSpc>
            </a:pPr>
            <a:endParaRPr lang="en-US" dirty="0">
              <a:latin typeface="Times New Roman" panose="02020603050405020304" pitchFamily="18" charset="0"/>
              <a:cs typeface="Times New Roman" panose="02020603050405020304" pitchFamily="18" charset="0"/>
            </a:endParaRPr>
          </a:p>
          <a:p>
            <a:pPr algn="just" fontAlgn="base">
              <a:lnSpc>
                <a:spcPct val="150000"/>
              </a:lnSpc>
            </a:pP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696978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516656-4DF0-1E3E-D1D4-D134317790A3}"/>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D5C18F80-B607-5956-D2C9-9D1F097FF4F2}"/>
              </a:ext>
            </a:extLst>
          </p:cNvPr>
          <p:cNvSpPr>
            <a:spLocks noGrp="1"/>
          </p:cNvSpPr>
          <p:nvPr>
            <p:ph idx="1"/>
          </p:nvPr>
        </p:nvSpPr>
        <p:spPr>
          <a:xfrm>
            <a:off x="838200" y="1219200"/>
            <a:ext cx="10515600" cy="4957763"/>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C154AA88-23A2-95A7-5C25-2145ADEBA5E1}"/>
              </a:ext>
            </a:extLst>
          </p:cNvPr>
          <p:cNvPicPr>
            <a:picLocks noChangeAspect="1"/>
          </p:cNvPicPr>
          <p:nvPr/>
        </p:nvPicPr>
        <p:blipFill>
          <a:blip r:embed="rId2"/>
          <a:stretch>
            <a:fillRect/>
          </a:stretch>
        </p:blipFill>
        <p:spPr>
          <a:xfrm>
            <a:off x="0" y="0"/>
            <a:ext cx="12192000" cy="1044762"/>
          </a:xfrm>
          <a:prstGeom prst="rect">
            <a:avLst/>
          </a:prstGeom>
        </p:spPr>
      </p:pic>
      <p:sp>
        <p:nvSpPr>
          <p:cNvPr id="4" name="TextBox 3">
            <a:extLst>
              <a:ext uri="{FF2B5EF4-FFF2-40B4-BE49-F238E27FC236}">
                <a16:creationId xmlns:a16="http://schemas.microsoft.com/office/drawing/2014/main" id="{FA78848B-01F3-EE8A-5801-064D234367B7}"/>
              </a:ext>
            </a:extLst>
          </p:cNvPr>
          <p:cNvSpPr txBox="1"/>
          <p:nvPr/>
        </p:nvSpPr>
        <p:spPr>
          <a:xfrm>
            <a:off x="703063" y="1011450"/>
            <a:ext cx="10854813" cy="6324808"/>
          </a:xfrm>
          <a:prstGeom prst="rect">
            <a:avLst/>
          </a:prstGeom>
          <a:noFill/>
        </p:spPr>
        <p:txBody>
          <a:bodyPr wrap="square">
            <a:spAutoFit/>
          </a:bodyPr>
          <a:lstStyle/>
          <a:p>
            <a:pPr algn="just" fontAlgn="base"/>
            <a:r>
              <a:rPr lang="en-US" b="1" dirty="0">
                <a:latin typeface="Times New Roman" panose="02020603050405020304" pitchFamily="18" charset="0"/>
                <a:cs typeface="Times New Roman" panose="02020603050405020304" pitchFamily="18" charset="0"/>
              </a:rPr>
              <a:t>Network security plays a central role in three areas:</a:t>
            </a:r>
          </a:p>
          <a:p>
            <a:pPr marL="285750" indent="-285750" algn="just" fontAlgn="base">
              <a:lnSpc>
                <a:spcPct val="15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Threat and risk prevention, by reducing exposure and limiting the impact of attacks</a:t>
            </a:r>
          </a:p>
          <a:p>
            <a:pPr marL="285750" indent="-285750" algn="just" fontAlgn="base">
              <a:lnSpc>
                <a:spcPct val="15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Compliance and governance, by enforcing access controls, monitoring activity, and supporting audit requirements</a:t>
            </a:r>
          </a:p>
          <a:p>
            <a:pPr marL="285750" indent="-285750" algn="just" fontAlgn="base">
              <a:lnSpc>
                <a:spcPct val="15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Operational resilience, by helping organizations maintain availability and recover quickly during incidents.</a:t>
            </a:r>
          </a:p>
          <a:p>
            <a:pPr marL="285750" indent="-285750" algn="just" fontAlgn="base">
              <a:buFont typeface="Arial" panose="020B0604020202020204" pitchFamily="34" charset="0"/>
              <a:buChar char="•"/>
            </a:pPr>
            <a:endParaRPr lang="en-US" dirty="0">
              <a:latin typeface="Times New Roman" panose="02020603050405020304" pitchFamily="18" charset="0"/>
              <a:cs typeface="Times New Roman" panose="02020603050405020304" pitchFamily="18" charset="0"/>
            </a:endParaRPr>
          </a:p>
          <a:p>
            <a:pPr algn="just" fontAlgn="base"/>
            <a:r>
              <a:rPr lang="en-US" b="1" dirty="0">
                <a:latin typeface="Times New Roman" panose="02020603050405020304" pitchFamily="18" charset="0"/>
                <a:cs typeface="Times New Roman" panose="02020603050405020304" pitchFamily="18" charset="0"/>
              </a:rPr>
              <a:t>Core properties of a secure network</a:t>
            </a:r>
          </a:p>
          <a:p>
            <a:pPr algn="just" fontAlgn="base">
              <a:lnSpc>
                <a:spcPct val="150000"/>
              </a:lnSpc>
            </a:pPr>
            <a:r>
              <a:rPr lang="en-US" dirty="0">
                <a:latin typeface="Times New Roman" panose="02020603050405020304" pitchFamily="18" charset="0"/>
                <a:cs typeface="Times New Roman" panose="02020603050405020304" pitchFamily="18" charset="0"/>
              </a:rPr>
              <a:t>The effectiveness of a network security program is measured against three foundational properties:</a:t>
            </a:r>
          </a:p>
          <a:p>
            <a:pPr algn="just" fontAlgn="base">
              <a:lnSpc>
                <a:spcPct val="150000"/>
              </a:lnSpc>
            </a:pPr>
            <a:r>
              <a:rPr lang="en-US" b="1" dirty="0">
                <a:latin typeface="Times New Roman" panose="02020603050405020304" pitchFamily="18" charset="0"/>
                <a:cs typeface="Times New Roman" panose="02020603050405020304" pitchFamily="18" charset="0"/>
              </a:rPr>
              <a:t>Confidentiality</a:t>
            </a:r>
            <a:r>
              <a:rPr lang="en-US" dirty="0">
                <a:latin typeface="Times New Roman" panose="02020603050405020304" pitchFamily="18" charset="0"/>
                <a:cs typeface="Times New Roman" panose="02020603050405020304" pitchFamily="18" charset="0"/>
              </a:rPr>
              <a:t> ensures information and network resources are accessible only to authorized entities. Encryption, identity-based access controls, and secure authentication mechanisms help protect data.</a:t>
            </a:r>
          </a:p>
          <a:p>
            <a:pPr algn="just" fontAlgn="base">
              <a:lnSpc>
                <a:spcPct val="150000"/>
              </a:lnSpc>
            </a:pPr>
            <a:r>
              <a:rPr lang="en-US" b="1" dirty="0">
                <a:latin typeface="Times New Roman" panose="02020603050405020304" pitchFamily="18" charset="0"/>
                <a:cs typeface="Times New Roman" panose="02020603050405020304" pitchFamily="18" charset="0"/>
              </a:rPr>
              <a:t>Integrity</a:t>
            </a:r>
            <a:r>
              <a:rPr lang="en-US" dirty="0">
                <a:latin typeface="Times New Roman" panose="02020603050405020304" pitchFamily="18" charset="0"/>
                <a:cs typeface="Times New Roman" panose="02020603050405020304" pitchFamily="18" charset="0"/>
              </a:rPr>
              <a:t> protects against unauthorized or accidental modification of data and network processes. Techniques such as cryptographic hashing, digital signatures, and validation checks help ensure data accuracy and trustworthiness.</a:t>
            </a:r>
          </a:p>
          <a:p>
            <a:pPr algn="just" fontAlgn="base">
              <a:lnSpc>
                <a:spcPct val="150000"/>
              </a:lnSpc>
            </a:pPr>
            <a:r>
              <a:rPr lang="en-US" b="1" dirty="0">
                <a:latin typeface="Times New Roman" panose="02020603050405020304" pitchFamily="18" charset="0"/>
                <a:cs typeface="Times New Roman" panose="02020603050405020304" pitchFamily="18" charset="0"/>
              </a:rPr>
              <a:t>Availability</a:t>
            </a:r>
            <a:r>
              <a:rPr lang="en-US" dirty="0">
                <a:latin typeface="Times New Roman" panose="02020603050405020304" pitchFamily="18" charset="0"/>
                <a:cs typeface="Times New Roman" panose="02020603050405020304" pitchFamily="18" charset="0"/>
              </a:rPr>
              <a:t> ensures reliable access to network services and resources. Protections against denial-of-service attacks, redundancy, and resilient architectures help maintain uptime and performance. </a:t>
            </a:r>
          </a:p>
          <a:p>
            <a:pPr marL="285750" indent="-285750" algn="just" fontAlgn="base">
              <a:buFont typeface="Arial" panose="020B0604020202020204" pitchFamily="34" charset="0"/>
              <a:buChar char="•"/>
            </a:pPr>
            <a:endParaRPr lang="en-US" dirty="0">
              <a:latin typeface="Times New Roman" panose="02020603050405020304" pitchFamily="18" charset="0"/>
              <a:cs typeface="Times New Roman" panose="02020603050405020304" pitchFamily="18" charset="0"/>
            </a:endParaRPr>
          </a:p>
          <a:p>
            <a:pPr algn="just" fontAlgn="base"/>
            <a:endParaRPr lang="en-US" dirty="0">
              <a:latin typeface="Times New Roman" panose="02020603050405020304" pitchFamily="18" charset="0"/>
              <a:cs typeface="Times New Roman" panose="02020603050405020304" pitchFamily="18" charset="0"/>
            </a:endParaRPr>
          </a:p>
          <a:p>
            <a:pPr lvl="1" algn="just" fontAlgn="base"/>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1985620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8BA6B6-FA12-9BFF-1DA3-2202888F7D67}"/>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B9415393-5188-1F05-F151-42703B7F895D}"/>
              </a:ext>
            </a:extLst>
          </p:cNvPr>
          <p:cNvSpPr>
            <a:spLocks noGrp="1"/>
          </p:cNvSpPr>
          <p:nvPr>
            <p:ph idx="1"/>
          </p:nvPr>
        </p:nvSpPr>
        <p:spPr>
          <a:xfrm>
            <a:off x="838200" y="1219200"/>
            <a:ext cx="10515600" cy="4957763"/>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E1AC0FE9-145C-A7F1-6B46-C4B93CAA8E01}"/>
              </a:ext>
            </a:extLst>
          </p:cNvPr>
          <p:cNvPicPr>
            <a:picLocks noChangeAspect="1"/>
          </p:cNvPicPr>
          <p:nvPr/>
        </p:nvPicPr>
        <p:blipFill>
          <a:blip r:embed="rId2"/>
          <a:stretch>
            <a:fillRect/>
          </a:stretch>
        </p:blipFill>
        <p:spPr>
          <a:xfrm>
            <a:off x="0" y="0"/>
            <a:ext cx="12192000" cy="1044762"/>
          </a:xfrm>
          <a:prstGeom prst="rect">
            <a:avLst/>
          </a:prstGeom>
        </p:spPr>
      </p:pic>
      <p:sp>
        <p:nvSpPr>
          <p:cNvPr id="4" name="TextBox 3">
            <a:extLst>
              <a:ext uri="{FF2B5EF4-FFF2-40B4-BE49-F238E27FC236}">
                <a16:creationId xmlns:a16="http://schemas.microsoft.com/office/drawing/2014/main" id="{743A1160-A849-5503-2446-0EC71B4BF61E}"/>
              </a:ext>
            </a:extLst>
          </p:cNvPr>
          <p:cNvSpPr txBox="1"/>
          <p:nvPr/>
        </p:nvSpPr>
        <p:spPr>
          <a:xfrm>
            <a:off x="703063" y="1011450"/>
            <a:ext cx="10854813" cy="4524315"/>
          </a:xfrm>
          <a:prstGeom prst="rect">
            <a:avLst/>
          </a:prstGeom>
          <a:noFill/>
        </p:spPr>
        <p:txBody>
          <a:bodyPr wrap="square">
            <a:spAutoFit/>
          </a:bodyPr>
          <a:lstStyle/>
          <a:p>
            <a:pPr lvl="1" algn="just" fontAlgn="base"/>
            <a:r>
              <a:rPr lang="en-US" b="1" dirty="0">
                <a:latin typeface="Times New Roman" panose="02020603050405020304" pitchFamily="18" charset="0"/>
                <a:cs typeface="Times New Roman" panose="02020603050405020304" pitchFamily="18" charset="0"/>
              </a:rPr>
              <a:t>E-business Risk Management Issues: The Firewall Concept, Firewall Components</a:t>
            </a:r>
          </a:p>
          <a:p>
            <a:pPr lvl="1" algn="just" fontAlgn="base"/>
            <a:endParaRPr lang="en-US" b="1" dirty="0">
              <a:latin typeface="Times New Roman" panose="02020603050405020304" pitchFamily="18" charset="0"/>
              <a:cs typeface="Times New Roman" panose="02020603050405020304" pitchFamily="18" charset="0"/>
            </a:endParaRPr>
          </a:p>
          <a:p>
            <a:pPr algn="just" fontAlgn="base"/>
            <a:r>
              <a:rPr lang="en-US" b="1" dirty="0"/>
              <a:t>Firewall</a:t>
            </a:r>
            <a:r>
              <a:rPr lang="en-US" dirty="0"/>
              <a:t> is a network security system, available as hardware or software, that monitors and controls incoming and outgoing traffic based on predefined rules. It acts like a security guard, filtering data packets to either:</a:t>
            </a:r>
          </a:p>
          <a:p>
            <a:pPr algn="just" fontAlgn="base"/>
            <a:r>
              <a:rPr lang="en-US" b="1" dirty="0"/>
              <a:t>Accept:</a:t>
            </a:r>
            <a:r>
              <a:rPr lang="en-US" dirty="0"/>
              <a:t> Allow the traffic.</a:t>
            </a:r>
          </a:p>
          <a:p>
            <a:pPr algn="just" fontAlgn="base"/>
            <a:r>
              <a:rPr lang="en-US" b="1" dirty="0"/>
              <a:t>Reject:</a:t>
            </a:r>
            <a:r>
              <a:rPr lang="en-US" dirty="0"/>
              <a:t> Block with an error response.</a:t>
            </a:r>
          </a:p>
          <a:p>
            <a:pPr algn="just" fontAlgn="base"/>
            <a:r>
              <a:rPr lang="en-US" b="1" dirty="0"/>
              <a:t>Drop: </a:t>
            </a:r>
            <a:r>
              <a:rPr lang="en-US" dirty="0"/>
              <a:t>Block silently without response.</a:t>
            </a:r>
          </a:p>
          <a:p>
            <a:pPr algn="just" fontAlgn="base"/>
            <a:endParaRPr lang="en-US" dirty="0"/>
          </a:p>
          <a:p>
            <a:pPr algn="just" fontAlgn="base"/>
            <a:endParaRPr lang="en-US" dirty="0"/>
          </a:p>
          <a:p>
            <a:pPr lvl="1" algn="just" fontAlgn="base"/>
            <a:endParaRPr lang="en-US" b="1" dirty="0">
              <a:latin typeface="Times New Roman" panose="02020603050405020304" pitchFamily="18" charset="0"/>
              <a:cs typeface="Times New Roman" panose="02020603050405020304" pitchFamily="18" charset="0"/>
            </a:endParaRPr>
          </a:p>
          <a:p>
            <a:pPr lvl="1" algn="just" fontAlgn="base"/>
            <a:endParaRPr lang="en-US" b="1" dirty="0">
              <a:latin typeface="Times New Roman" panose="02020603050405020304" pitchFamily="18" charset="0"/>
              <a:cs typeface="Times New Roman" panose="02020603050405020304" pitchFamily="18" charset="0"/>
            </a:endParaRPr>
          </a:p>
          <a:p>
            <a:pPr lvl="1" algn="just" fontAlgn="base"/>
            <a:endParaRPr lang="en-US" b="1" dirty="0">
              <a:latin typeface="Times New Roman" panose="02020603050405020304" pitchFamily="18" charset="0"/>
              <a:cs typeface="Times New Roman" panose="02020603050405020304" pitchFamily="18" charset="0"/>
            </a:endParaRPr>
          </a:p>
          <a:p>
            <a:pPr lvl="1" algn="just" fontAlgn="base"/>
            <a:endParaRPr lang="en-US" b="1" dirty="0">
              <a:latin typeface="Times New Roman" panose="02020603050405020304" pitchFamily="18" charset="0"/>
              <a:cs typeface="Times New Roman" panose="02020603050405020304" pitchFamily="18" charset="0"/>
            </a:endParaRPr>
          </a:p>
          <a:p>
            <a:pPr lvl="1" algn="just" fontAlgn="base"/>
            <a:endParaRPr lang="en-US" b="1" dirty="0">
              <a:latin typeface="Times New Roman" panose="02020603050405020304" pitchFamily="18" charset="0"/>
              <a:cs typeface="Times New Roman" panose="02020603050405020304" pitchFamily="18" charset="0"/>
            </a:endParaRPr>
          </a:p>
          <a:p>
            <a:pPr lvl="1" algn="just" fontAlgn="base"/>
            <a:endParaRPr lang="en-US" b="1" dirty="0">
              <a:latin typeface="Times New Roman" panose="02020603050405020304" pitchFamily="18" charset="0"/>
              <a:cs typeface="Times New Roman" panose="02020603050405020304" pitchFamily="18" charset="0"/>
            </a:endParaRPr>
          </a:p>
          <a:p>
            <a:pPr lvl="1" algn="just" fontAlgn="base"/>
            <a:endParaRPr lang="en-US" b="1" dirty="0">
              <a:latin typeface="Times New Roman" panose="02020603050405020304" pitchFamily="18" charset="0"/>
              <a:cs typeface="Times New Roman" panose="02020603050405020304" pitchFamily="18" charset="0"/>
            </a:endParaRPr>
          </a:p>
        </p:txBody>
      </p:sp>
      <p:pic>
        <p:nvPicPr>
          <p:cNvPr id="3" name="Picture 2">
            <a:extLst>
              <a:ext uri="{FF2B5EF4-FFF2-40B4-BE49-F238E27FC236}">
                <a16:creationId xmlns:a16="http://schemas.microsoft.com/office/drawing/2014/main" id="{A546061E-603A-8CB8-F243-C5160D3C0D4F}"/>
              </a:ext>
            </a:extLst>
          </p:cNvPr>
          <p:cNvPicPr>
            <a:picLocks noChangeAspect="1"/>
          </p:cNvPicPr>
          <p:nvPr/>
        </p:nvPicPr>
        <p:blipFill>
          <a:blip r:embed="rId3"/>
          <a:stretch>
            <a:fillRect/>
          </a:stretch>
        </p:blipFill>
        <p:spPr>
          <a:xfrm>
            <a:off x="1713657" y="3194755"/>
            <a:ext cx="8480210" cy="2856089"/>
          </a:xfrm>
          <a:prstGeom prst="rect">
            <a:avLst/>
          </a:prstGeom>
        </p:spPr>
      </p:pic>
    </p:spTree>
    <p:extLst>
      <p:ext uri="{BB962C8B-B14F-4D97-AF65-F5344CB8AC3E}">
        <p14:creationId xmlns:p14="http://schemas.microsoft.com/office/powerpoint/2010/main" val="108813128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91086B-3912-EB9E-2169-EA5F688EEFB9}"/>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7EEE637D-7C91-32D3-30C9-593D629C4055}"/>
              </a:ext>
            </a:extLst>
          </p:cNvPr>
          <p:cNvSpPr>
            <a:spLocks noGrp="1"/>
          </p:cNvSpPr>
          <p:nvPr>
            <p:ph idx="1"/>
          </p:nvPr>
        </p:nvSpPr>
        <p:spPr>
          <a:xfrm>
            <a:off x="838200" y="1219200"/>
            <a:ext cx="10515600" cy="4957763"/>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3ADF3BA5-4A0A-0731-DB77-B90FE1188AF8}"/>
              </a:ext>
            </a:extLst>
          </p:cNvPr>
          <p:cNvPicPr>
            <a:picLocks noChangeAspect="1"/>
          </p:cNvPicPr>
          <p:nvPr/>
        </p:nvPicPr>
        <p:blipFill>
          <a:blip r:embed="rId2"/>
          <a:stretch>
            <a:fillRect/>
          </a:stretch>
        </p:blipFill>
        <p:spPr>
          <a:xfrm>
            <a:off x="0" y="0"/>
            <a:ext cx="12192000" cy="1044762"/>
          </a:xfrm>
          <a:prstGeom prst="rect">
            <a:avLst/>
          </a:prstGeom>
        </p:spPr>
      </p:pic>
      <p:sp>
        <p:nvSpPr>
          <p:cNvPr id="4" name="TextBox 3">
            <a:extLst>
              <a:ext uri="{FF2B5EF4-FFF2-40B4-BE49-F238E27FC236}">
                <a16:creationId xmlns:a16="http://schemas.microsoft.com/office/drawing/2014/main" id="{1D443E41-9C5C-FEC1-E74B-8BDF1D6F41B5}"/>
              </a:ext>
            </a:extLst>
          </p:cNvPr>
          <p:cNvSpPr txBox="1"/>
          <p:nvPr/>
        </p:nvSpPr>
        <p:spPr>
          <a:xfrm>
            <a:off x="703063" y="1011450"/>
            <a:ext cx="10854813" cy="5909310"/>
          </a:xfrm>
          <a:prstGeom prst="rect">
            <a:avLst/>
          </a:prstGeom>
          <a:noFill/>
        </p:spPr>
        <p:txBody>
          <a:bodyPr wrap="square">
            <a:spAutoFit/>
          </a:bodyPr>
          <a:lstStyle/>
          <a:p>
            <a:pPr algn="just" fontAlgn="base"/>
            <a:r>
              <a:rPr lang="en-US" b="1" dirty="0">
                <a:latin typeface="Times New Roman" panose="02020603050405020304" pitchFamily="18" charset="0"/>
                <a:cs typeface="Times New Roman" panose="02020603050405020304" pitchFamily="18" charset="0"/>
              </a:rPr>
              <a:t>Importance</a:t>
            </a:r>
          </a:p>
          <a:p>
            <a:pPr algn="just" fontAlgn="base"/>
            <a:r>
              <a:rPr lang="en-US" b="1" dirty="0">
                <a:latin typeface="Times New Roman" panose="02020603050405020304" pitchFamily="18" charset="0"/>
                <a:cs typeface="Times New Roman" panose="02020603050405020304" pitchFamily="18" charset="0"/>
              </a:rPr>
              <a:t>Prevent Unauthorized Access: </a:t>
            </a:r>
            <a:r>
              <a:rPr lang="en-US" dirty="0">
                <a:latin typeface="Times New Roman" panose="02020603050405020304" pitchFamily="18" charset="0"/>
                <a:cs typeface="Times New Roman" panose="02020603050405020304" pitchFamily="18" charset="0"/>
              </a:rPr>
              <a:t>Like a locked door with a guard, only trusted users and traffic are allowed through.</a:t>
            </a:r>
          </a:p>
          <a:p>
            <a:pPr algn="just" fontAlgn="base"/>
            <a:r>
              <a:rPr lang="en-US" b="1" dirty="0">
                <a:latin typeface="Times New Roman" panose="02020603050405020304" pitchFamily="18" charset="0"/>
                <a:cs typeface="Times New Roman" panose="02020603050405020304" pitchFamily="18" charset="0"/>
              </a:rPr>
              <a:t>Block Malicious Traffic:</a:t>
            </a:r>
            <a:r>
              <a:rPr lang="en-US" dirty="0">
                <a:latin typeface="Times New Roman" panose="02020603050405020304" pitchFamily="18" charset="0"/>
                <a:cs typeface="Times New Roman" panose="02020603050405020304" pitchFamily="18" charset="0"/>
              </a:rPr>
              <a:t> Harmful data such as viruses, phishing attempts, or denial-of-service (DoS) attacks are stopped before reaching the system.</a:t>
            </a:r>
          </a:p>
          <a:p>
            <a:pPr algn="just" fontAlgn="base"/>
            <a:r>
              <a:rPr lang="en-US" b="1" dirty="0">
                <a:latin typeface="Times New Roman" panose="02020603050405020304" pitchFamily="18" charset="0"/>
                <a:cs typeface="Times New Roman" panose="02020603050405020304" pitchFamily="18" charset="0"/>
              </a:rPr>
              <a:t>Protect Sensitive Information:</a:t>
            </a:r>
            <a:r>
              <a:rPr lang="en-US" dirty="0">
                <a:latin typeface="Times New Roman" panose="02020603050405020304" pitchFamily="18" charset="0"/>
                <a:cs typeface="Times New Roman" panose="02020603050405020304" pitchFamily="18" charset="0"/>
              </a:rPr>
              <a:t> Safeguards personal and business data from theft or accidental leaks.</a:t>
            </a:r>
          </a:p>
          <a:p>
            <a:pPr algn="just" fontAlgn="base"/>
            <a:r>
              <a:rPr lang="en-US" b="1" dirty="0">
                <a:latin typeface="Times New Roman" panose="02020603050405020304" pitchFamily="18" charset="0"/>
                <a:cs typeface="Times New Roman" panose="02020603050405020304" pitchFamily="18" charset="0"/>
              </a:rPr>
              <a:t>Control Network Usage:</a:t>
            </a:r>
            <a:r>
              <a:rPr lang="en-US" dirty="0">
                <a:latin typeface="Times New Roman" panose="02020603050405020304" pitchFamily="18" charset="0"/>
                <a:cs typeface="Times New Roman" panose="02020603050405020304" pitchFamily="18" charset="0"/>
              </a:rPr>
              <a:t> Enforces policies such as parental controls, workplace restrictions, or government filtering.</a:t>
            </a:r>
          </a:p>
          <a:p>
            <a:pPr algn="just" fontAlgn="base"/>
            <a:r>
              <a:rPr lang="en-US" b="1" dirty="0">
                <a:latin typeface="Times New Roman" panose="02020603050405020304" pitchFamily="18" charset="0"/>
                <a:cs typeface="Times New Roman" panose="02020603050405020304" pitchFamily="18" charset="0"/>
              </a:rPr>
              <a:t>Mitigate Insider Risks:</a:t>
            </a:r>
            <a:r>
              <a:rPr lang="en-US" dirty="0">
                <a:latin typeface="Times New Roman" panose="02020603050405020304" pitchFamily="18" charset="0"/>
                <a:cs typeface="Times New Roman" panose="02020603050405020304" pitchFamily="18" charset="0"/>
              </a:rPr>
              <a:t> Detects suspicious applications or data exfiltration attempts from within the network.</a:t>
            </a:r>
          </a:p>
          <a:p>
            <a:pPr algn="just" fontAlgn="base"/>
            <a:endParaRPr lang="en-US" dirty="0">
              <a:latin typeface="Times New Roman" panose="02020603050405020304" pitchFamily="18" charset="0"/>
              <a:cs typeface="Times New Roman" panose="02020603050405020304" pitchFamily="18" charset="0"/>
            </a:endParaRPr>
          </a:p>
          <a:p>
            <a:pPr algn="just" fontAlgn="base"/>
            <a:endParaRPr lang="en-US" dirty="0">
              <a:latin typeface="Times New Roman" panose="02020603050405020304" pitchFamily="18" charset="0"/>
              <a:cs typeface="Times New Roman" panose="02020603050405020304" pitchFamily="18" charset="0"/>
            </a:endParaRPr>
          </a:p>
          <a:p>
            <a:pPr algn="just" fontAlgn="base"/>
            <a:r>
              <a:rPr lang="en-US" b="1" dirty="0">
                <a:latin typeface="Times New Roman" panose="02020603050405020304" pitchFamily="18" charset="0"/>
                <a:cs typeface="Times New Roman" panose="02020603050405020304" pitchFamily="18" charset="0"/>
              </a:rPr>
              <a:t>Working of Firewall</a:t>
            </a:r>
          </a:p>
          <a:p>
            <a:pPr marL="285750" indent="-285750" algn="just" fontAlgn="base">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A firewall inspects all incoming and outgoing traffic and decide whether to allow or block it.</a:t>
            </a:r>
          </a:p>
          <a:p>
            <a:pPr marL="285750" indent="-285750" algn="just" fontAlgn="base">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All data packets entering or leaving the network must first pass through the firewall.</a:t>
            </a:r>
          </a:p>
          <a:p>
            <a:pPr marL="285750" indent="-285750" algn="just" fontAlgn="base">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The firewall examines each packet against predefined security rules set by the organization.</a:t>
            </a:r>
          </a:p>
          <a:p>
            <a:pPr marL="285750" indent="-285750" algn="just" fontAlgn="base">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If the packet matches safe rules, it is allowed; if it is suspicious, blacklisted, or contains malicious content, it is blocked.</a:t>
            </a:r>
          </a:p>
          <a:p>
            <a:pPr marL="285750" indent="-285750" algn="just" fontAlgn="base">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Blocked or unusual traffic is recorded in logs, and real-time alerts may be generated for serious threats.</a:t>
            </a:r>
          </a:p>
          <a:p>
            <a:pPr marL="285750" indent="-285750" algn="just" fontAlgn="base">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Since it is not possible to define every rule, the firewall applies a default policy (accept, reject, or drop). Setting the default policy to drop or reject is considered best practice to prevent unauthorized access.</a:t>
            </a:r>
          </a:p>
          <a:p>
            <a:pPr algn="just" fontAlgn="base"/>
            <a:endParaRPr lang="en-US" dirty="0">
              <a:latin typeface="Times New Roman" panose="02020603050405020304" pitchFamily="18" charset="0"/>
              <a:cs typeface="Times New Roman" panose="02020603050405020304" pitchFamily="18" charset="0"/>
            </a:endParaRPr>
          </a:p>
          <a:p>
            <a:pPr lvl="1" algn="just" fontAlgn="base"/>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8682660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CAE587-6148-4608-B1CE-D2EC798F9224}"/>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E306B7CC-EB1A-7405-1577-27D494596E5A}"/>
              </a:ext>
            </a:extLst>
          </p:cNvPr>
          <p:cNvSpPr>
            <a:spLocks noGrp="1"/>
          </p:cNvSpPr>
          <p:nvPr>
            <p:ph idx="1"/>
          </p:nvPr>
        </p:nvSpPr>
        <p:spPr>
          <a:xfrm>
            <a:off x="838200" y="1219200"/>
            <a:ext cx="10515600" cy="4957763"/>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84F34EEB-1B95-F1F6-41F8-EF70CF00D1F6}"/>
              </a:ext>
            </a:extLst>
          </p:cNvPr>
          <p:cNvPicPr>
            <a:picLocks noChangeAspect="1"/>
          </p:cNvPicPr>
          <p:nvPr/>
        </p:nvPicPr>
        <p:blipFill>
          <a:blip r:embed="rId2"/>
          <a:stretch>
            <a:fillRect/>
          </a:stretch>
        </p:blipFill>
        <p:spPr>
          <a:xfrm>
            <a:off x="0" y="0"/>
            <a:ext cx="12192000" cy="1044762"/>
          </a:xfrm>
          <a:prstGeom prst="rect">
            <a:avLst/>
          </a:prstGeom>
        </p:spPr>
      </p:pic>
      <p:sp>
        <p:nvSpPr>
          <p:cNvPr id="4" name="TextBox 3">
            <a:extLst>
              <a:ext uri="{FF2B5EF4-FFF2-40B4-BE49-F238E27FC236}">
                <a16:creationId xmlns:a16="http://schemas.microsoft.com/office/drawing/2014/main" id="{2604C415-C002-5EBD-B88B-99D7415FD4F1}"/>
              </a:ext>
            </a:extLst>
          </p:cNvPr>
          <p:cNvSpPr txBox="1"/>
          <p:nvPr/>
        </p:nvSpPr>
        <p:spPr>
          <a:xfrm>
            <a:off x="703063" y="1011450"/>
            <a:ext cx="10854813" cy="3831818"/>
          </a:xfrm>
          <a:prstGeom prst="rect">
            <a:avLst/>
          </a:prstGeom>
          <a:noFill/>
        </p:spPr>
        <p:txBody>
          <a:bodyPr wrap="square">
            <a:spAutoFit/>
          </a:bodyPr>
          <a:lstStyle/>
          <a:p>
            <a:pPr algn="just" fontAlgn="base"/>
            <a:r>
              <a:rPr lang="en-US" b="1" dirty="0">
                <a:latin typeface="Times New Roman" panose="02020603050405020304" pitchFamily="18" charset="0"/>
                <a:cs typeface="Times New Roman" panose="02020603050405020304" pitchFamily="18" charset="0"/>
              </a:rPr>
              <a:t>What are the different components</a:t>
            </a:r>
          </a:p>
          <a:p>
            <a:pPr algn="just" fontAlgn="base"/>
            <a:endParaRPr lang="en-US" b="1" dirty="0">
              <a:latin typeface="Times New Roman" panose="02020603050405020304" pitchFamily="18" charset="0"/>
              <a:cs typeface="Times New Roman" panose="02020603050405020304" pitchFamily="18" charset="0"/>
            </a:endParaRPr>
          </a:p>
          <a:p>
            <a:pPr algn="just" fontAlgn="base">
              <a:lnSpc>
                <a:spcPct val="150000"/>
              </a:lnSpc>
            </a:pPr>
            <a:r>
              <a:rPr lang="en-US" dirty="0">
                <a:latin typeface="Times New Roman" panose="02020603050405020304" pitchFamily="18" charset="0"/>
                <a:cs typeface="Times New Roman" panose="02020603050405020304" pitchFamily="18" charset="0"/>
              </a:rPr>
              <a:t>A </a:t>
            </a:r>
            <a:r>
              <a:rPr lang="en-US" b="1" dirty="0">
                <a:latin typeface="Times New Roman" panose="02020603050405020304" pitchFamily="18" charset="0"/>
                <a:cs typeface="Times New Roman" panose="02020603050405020304" pitchFamily="18" charset="0"/>
              </a:rPr>
              <a:t>firewall</a:t>
            </a:r>
            <a:r>
              <a:rPr lang="en-US" dirty="0">
                <a:latin typeface="Times New Roman" panose="02020603050405020304" pitchFamily="18" charset="0"/>
                <a:cs typeface="Times New Roman" panose="02020603050405020304" pitchFamily="18" charset="0"/>
              </a:rPr>
              <a:t> is a network security system that acts as a protective barrier between a trusted internal network and untrusted external networks like the internet. It monitors and controls incoming and outgoing network traffic based on predetermined security rules, filtering data packets to allow or block them according to the organization's security policy.</a:t>
            </a:r>
          </a:p>
          <a:p>
            <a:pPr algn="just" fontAlgn="base">
              <a:lnSpc>
                <a:spcPct val="150000"/>
              </a:lnSpc>
            </a:pPr>
            <a:endParaRPr lang="en-IN" dirty="0">
              <a:latin typeface="Times New Roman" panose="02020603050405020304" pitchFamily="18" charset="0"/>
              <a:cs typeface="Times New Roman" panose="02020603050405020304" pitchFamily="18" charset="0"/>
            </a:endParaRPr>
          </a:p>
          <a:p>
            <a:pPr algn="just" fontAlgn="base">
              <a:lnSpc>
                <a:spcPct val="150000"/>
              </a:lnSpc>
            </a:pPr>
            <a:endParaRPr lang="en-US" b="1" dirty="0">
              <a:latin typeface="Times New Roman" panose="02020603050405020304" pitchFamily="18" charset="0"/>
              <a:cs typeface="Times New Roman" panose="02020603050405020304" pitchFamily="18" charset="0"/>
            </a:endParaRPr>
          </a:p>
          <a:p>
            <a:pPr algn="just" fontAlgn="base">
              <a:lnSpc>
                <a:spcPct val="150000"/>
              </a:lnSpc>
            </a:pPr>
            <a:endParaRPr lang="en-US" dirty="0">
              <a:latin typeface="Times New Roman" panose="02020603050405020304" pitchFamily="18" charset="0"/>
              <a:cs typeface="Times New Roman" panose="02020603050405020304" pitchFamily="18" charset="0"/>
            </a:endParaRPr>
          </a:p>
          <a:p>
            <a:pPr lvl="1" algn="just" fontAlgn="base"/>
            <a:endParaRPr lang="en-US" dirty="0">
              <a:latin typeface="Times New Roman" panose="02020603050405020304" pitchFamily="18" charset="0"/>
              <a:cs typeface="Times New Roman" panose="02020603050405020304" pitchFamily="18" charset="0"/>
            </a:endParaRPr>
          </a:p>
        </p:txBody>
      </p:sp>
      <p:pic>
        <p:nvPicPr>
          <p:cNvPr id="3" name="Picture 2">
            <a:extLst>
              <a:ext uri="{FF2B5EF4-FFF2-40B4-BE49-F238E27FC236}">
                <a16:creationId xmlns:a16="http://schemas.microsoft.com/office/drawing/2014/main" id="{C60F652C-6662-3CAA-8727-0AF47ABECD16}"/>
              </a:ext>
            </a:extLst>
          </p:cNvPr>
          <p:cNvPicPr>
            <a:picLocks noChangeAspect="1"/>
          </p:cNvPicPr>
          <p:nvPr/>
        </p:nvPicPr>
        <p:blipFill>
          <a:blip r:embed="rId3"/>
          <a:stretch>
            <a:fillRect/>
          </a:stretch>
        </p:blipFill>
        <p:spPr>
          <a:xfrm>
            <a:off x="3069627" y="3391103"/>
            <a:ext cx="6030167" cy="2152950"/>
          </a:xfrm>
          <a:prstGeom prst="rect">
            <a:avLst/>
          </a:prstGeom>
        </p:spPr>
      </p:pic>
    </p:spTree>
    <p:extLst>
      <p:ext uri="{BB962C8B-B14F-4D97-AF65-F5344CB8AC3E}">
        <p14:creationId xmlns:p14="http://schemas.microsoft.com/office/powerpoint/2010/main" val="264706702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276DFE-5B8E-2DB7-35AF-E0EC9B2F82CB}"/>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36A5508D-D6AF-634D-E8B2-819AF53F4621}"/>
              </a:ext>
            </a:extLst>
          </p:cNvPr>
          <p:cNvSpPr>
            <a:spLocks noGrp="1"/>
          </p:cNvSpPr>
          <p:nvPr>
            <p:ph idx="1"/>
          </p:nvPr>
        </p:nvSpPr>
        <p:spPr>
          <a:xfrm>
            <a:off x="838200" y="1219200"/>
            <a:ext cx="10515600" cy="4957763"/>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3B47B2FE-7135-A094-9462-1800C289C0CB}"/>
              </a:ext>
            </a:extLst>
          </p:cNvPr>
          <p:cNvPicPr>
            <a:picLocks noChangeAspect="1"/>
          </p:cNvPicPr>
          <p:nvPr/>
        </p:nvPicPr>
        <p:blipFill>
          <a:blip r:embed="rId2"/>
          <a:stretch>
            <a:fillRect/>
          </a:stretch>
        </p:blipFill>
        <p:spPr>
          <a:xfrm>
            <a:off x="0" y="0"/>
            <a:ext cx="12192000" cy="1044762"/>
          </a:xfrm>
          <a:prstGeom prst="rect">
            <a:avLst/>
          </a:prstGeom>
        </p:spPr>
      </p:pic>
      <p:sp>
        <p:nvSpPr>
          <p:cNvPr id="4" name="TextBox 3">
            <a:extLst>
              <a:ext uri="{FF2B5EF4-FFF2-40B4-BE49-F238E27FC236}">
                <a16:creationId xmlns:a16="http://schemas.microsoft.com/office/drawing/2014/main" id="{B5838FFB-18C8-0A24-B68C-5C2AEED3035D}"/>
              </a:ext>
            </a:extLst>
          </p:cNvPr>
          <p:cNvSpPr txBox="1"/>
          <p:nvPr/>
        </p:nvSpPr>
        <p:spPr>
          <a:xfrm>
            <a:off x="703063" y="1011450"/>
            <a:ext cx="10854813" cy="4801314"/>
          </a:xfrm>
          <a:prstGeom prst="rect">
            <a:avLst/>
          </a:prstGeom>
          <a:noFill/>
        </p:spPr>
        <p:txBody>
          <a:bodyPr wrap="square">
            <a:spAutoFit/>
          </a:bodyPr>
          <a:lstStyle/>
          <a:p>
            <a:r>
              <a:rPr lang="en-US" b="1" dirty="0">
                <a:latin typeface="Times New Roman" panose="02020603050405020304" pitchFamily="18" charset="0"/>
                <a:cs typeface="Times New Roman" panose="02020603050405020304" pitchFamily="18" charset="0"/>
              </a:rPr>
              <a:t>Components of a Firewall System</a:t>
            </a:r>
          </a:p>
          <a:p>
            <a:endParaRPr lang="en-US" b="1" dirty="0">
              <a:latin typeface="Times New Roman" panose="02020603050405020304" pitchFamily="18" charset="0"/>
              <a:cs typeface="Times New Roman" panose="02020603050405020304" pitchFamily="18" charset="0"/>
            </a:endParaRPr>
          </a:p>
          <a:p>
            <a:r>
              <a:rPr lang="en-US" b="1" dirty="0">
                <a:latin typeface="Times New Roman" panose="02020603050405020304" pitchFamily="18" charset="0"/>
                <a:cs typeface="Times New Roman" panose="02020603050405020304" pitchFamily="18" charset="0"/>
              </a:rPr>
              <a:t>1.Perimeter Router : </a:t>
            </a:r>
            <a:r>
              <a:rPr lang="en-US" dirty="0"/>
              <a:t>The </a:t>
            </a:r>
            <a:r>
              <a:rPr lang="en-US" b="1" dirty="0"/>
              <a:t>perimeter router</a:t>
            </a:r>
            <a:r>
              <a:rPr lang="en-US" dirty="0"/>
              <a:t> provides the connection link between the internal network and external networks such as the internet.</a:t>
            </a:r>
          </a:p>
          <a:p>
            <a:endParaRPr lang="en-US" dirty="0"/>
          </a:p>
          <a:p>
            <a:r>
              <a:rPr lang="en-US" b="1" dirty="0"/>
              <a:t>2. Firewall</a:t>
            </a:r>
          </a:p>
          <a:p>
            <a:r>
              <a:rPr lang="en-US" dirty="0"/>
              <a:t>The </a:t>
            </a:r>
            <a:r>
              <a:rPr lang="en-US" b="1" dirty="0"/>
              <a:t>firewall</a:t>
            </a:r>
            <a:r>
              <a:rPr lang="en-US" dirty="0"/>
              <a:t> is the core security component that provides multiple levels of protection by monitoring and controlling traffic between different network zones.</a:t>
            </a:r>
          </a:p>
          <a:p>
            <a:endParaRPr lang="en-US" dirty="0"/>
          </a:p>
          <a:p>
            <a:r>
              <a:rPr lang="en-US" b="1" dirty="0"/>
              <a:t>3. Virtual Private Network (VPN) </a:t>
            </a:r>
            <a:r>
              <a:rPr lang="en-US" dirty="0"/>
              <a:t>: A </a:t>
            </a:r>
            <a:r>
              <a:rPr lang="en-US" b="1" dirty="0"/>
              <a:t>VPN</a:t>
            </a:r>
            <a:r>
              <a:rPr lang="en-US" dirty="0"/>
              <a:t> creates secure encrypted tunnels between remote networks or individual devices.</a:t>
            </a:r>
          </a:p>
          <a:p>
            <a:endParaRPr lang="en-US" dirty="0"/>
          </a:p>
          <a:p>
            <a:r>
              <a:rPr lang="en-US" b="1" dirty="0"/>
              <a:t>4. Intrusion Detection System (IDS) </a:t>
            </a:r>
            <a:r>
              <a:rPr lang="en-US" dirty="0"/>
              <a:t>:An </a:t>
            </a:r>
            <a:r>
              <a:rPr lang="en-US" b="1" dirty="0"/>
              <a:t>IDS</a:t>
            </a:r>
            <a:r>
              <a:rPr lang="en-US" dirty="0"/>
              <a:t> continuously monitors network traffic and system activities to identify, analyze, and respond to potential security threats</a:t>
            </a:r>
          </a:p>
          <a:p>
            <a:endParaRPr lang="en-US" dirty="0"/>
          </a:p>
          <a:p>
            <a:endParaRPr lang="en-US" dirty="0"/>
          </a:p>
          <a:p>
            <a:pPr lvl="1" algn="just" fontAlgn="base"/>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4589072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7DD22F-1617-A8FB-7F3E-18586AB62B89}"/>
            </a:ext>
          </a:extLst>
        </p:cNvPr>
        <p:cNvGrpSpPr/>
        <p:nvPr/>
      </p:nvGrpSpPr>
      <p:grpSpPr>
        <a:xfrm>
          <a:off x="0" y="0"/>
          <a:ext cx="0" cy="0"/>
          <a:chOff x="0" y="0"/>
          <a:chExt cx="0" cy="0"/>
        </a:xfrm>
      </p:grpSpPr>
      <p:sp>
        <p:nvSpPr>
          <p:cNvPr id="7" name="Content Placeholder 6">
            <a:extLst>
              <a:ext uri="{FF2B5EF4-FFF2-40B4-BE49-F238E27FC236}">
                <a16:creationId xmlns:a16="http://schemas.microsoft.com/office/drawing/2014/main" id="{8371D9AC-2DAC-86A8-E69F-03343047DB58}"/>
              </a:ext>
            </a:extLst>
          </p:cNvPr>
          <p:cNvSpPr>
            <a:spLocks noGrp="1"/>
          </p:cNvSpPr>
          <p:nvPr>
            <p:ph idx="1"/>
          </p:nvPr>
        </p:nvSpPr>
        <p:spPr>
          <a:xfrm>
            <a:off x="838200" y="519289"/>
            <a:ext cx="10515600" cy="5657674"/>
          </a:xfrm>
        </p:spPr>
        <p:txBody>
          <a:bodyPr/>
          <a:lstStyle/>
          <a:p>
            <a:r>
              <a:rPr lang="en-US" dirty="0"/>
              <a:t>Types of Firewall Architectures</a:t>
            </a:r>
          </a:p>
          <a:p>
            <a:r>
              <a:rPr lang="en-US" dirty="0"/>
              <a:t>Firewalls are categorized into three main architectural types based on their filtering mechanisms:</a:t>
            </a:r>
          </a:p>
          <a:p>
            <a:endParaRPr lang="en-IN" dirty="0"/>
          </a:p>
        </p:txBody>
      </p:sp>
      <p:pic>
        <p:nvPicPr>
          <p:cNvPr id="9" name="Picture 8">
            <a:extLst>
              <a:ext uri="{FF2B5EF4-FFF2-40B4-BE49-F238E27FC236}">
                <a16:creationId xmlns:a16="http://schemas.microsoft.com/office/drawing/2014/main" id="{4D1201D4-4B82-802B-631C-621B74AB2F88}"/>
              </a:ext>
            </a:extLst>
          </p:cNvPr>
          <p:cNvPicPr>
            <a:picLocks noChangeAspect="1"/>
          </p:cNvPicPr>
          <p:nvPr/>
        </p:nvPicPr>
        <p:blipFill>
          <a:blip r:embed="rId2"/>
          <a:stretch>
            <a:fillRect/>
          </a:stretch>
        </p:blipFill>
        <p:spPr>
          <a:xfrm>
            <a:off x="2237836" y="2214392"/>
            <a:ext cx="7716327" cy="2707563"/>
          </a:xfrm>
          <a:prstGeom prst="rect">
            <a:avLst/>
          </a:prstGeom>
        </p:spPr>
      </p:pic>
    </p:spTree>
    <p:extLst>
      <p:ext uri="{BB962C8B-B14F-4D97-AF65-F5344CB8AC3E}">
        <p14:creationId xmlns:p14="http://schemas.microsoft.com/office/powerpoint/2010/main" val="116814646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5E9651-A3A6-4C87-09A2-4139F78DB4CA}"/>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B0D03729-779F-C605-9971-BA449CB63C78}"/>
              </a:ext>
            </a:extLst>
          </p:cNvPr>
          <p:cNvSpPr>
            <a:spLocks noGrp="1"/>
          </p:cNvSpPr>
          <p:nvPr>
            <p:ph idx="1"/>
          </p:nvPr>
        </p:nvSpPr>
        <p:spPr>
          <a:xfrm>
            <a:off x="838200" y="1219200"/>
            <a:ext cx="10515600" cy="4957763"/>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E6CBAB53-D993-A952-79A3-46D9290DCA90}"/>
              </a:ext>
            </a:extLst>
          </p:cNvPr>
          <p:cNvPicPr>
            <a:picLocks noChangeAspect="1"/>
          </p:cNvPicPr>
          <p:nvPr/>
        </p:nvPicPr>
        <p:blipFill>
          <a:blip r:embed="rId2"/>
          <a:stretch>
            <a:fillRect/>
          </a:stretch>
        </p:blipFill>
        <p:spPr>
          <a:xfrm>
            <a:off x="0" y="0"/>
            <a:ext cx="12192000" cy="1044762"/>
          </a:xfrm>
          <a:prstGeom prst="rect">
            <a:avLst/>
          </a:prstGeom>
        </p:spPr>
      </p:pic>
      <p:sp>
        <p:nvSpPr>
          <p:cNvPr id="4" name="TextBox 3">
            <a:extLst>
              <a:ext uri="{FF2B5EF4-FFF2-40B4-BE49-F238E27FC236}">
                <a16:creationId xmlns:a16="http://schemas.microsoft.com/office/drawing/2014/main" id="{F5D269E7-D47B-C502-06DF-F5A8FBD2E61F}"/>
              </a:ext>
            </a:extLst>
          </p:cNvPr>
          <p:cNvSpPr txBox="1"/>
          <p:nvPr/>
        </p:nvSpPr>
        <p:spPr>
          <a:xfrm>
            <a:off x="703063" y="1011450"/>
            <a:ext cx="10854813" cy="2862322"/>
          </a:xfrm>
          <a:prstGeom prst="rect">
            <a:avLst/>
          </a:prstGeom>
          <a:noFill/>
        </p:spPr>
        <p:txBody>
          <a:bodyPr wrap="square">
            <a:spAutoFit/>
          </a:bodyPr>
          <a:lstStyle/>
          <a:p>
            <a:r>
              <a:rPr lang="en-US" b="1" dirty="0"/>
              <a:t>Conclusion</a:t>
            </a:r>
          </a:p>
          <a:p>
            <a:endParaRPr lang="en-US" b="1" dirty="0"/>
          </a:p>
          <a:p>
            <a:endParaRPr lang="en-US" b="1" dirty="0"/>
          </a:p>
          <a:p>
            <a:pPr>
              <a:lnSpc>
                <a:spcPct val="150000"/>
              </a:lnSpc>
            </a:pPr>
            <a:r>
              <a:rPr lang="en-US" dirty="0">
                <a:latin typeface="Times New Roman" panose="02020603050405020304" pitchFamily="18" charset="0"/>
                <a:cs typeface="Times New Roman" panose="02020603050405020304" pitchFamily="18" charset="0"/>
              </a:rPr>
              <a:t>A comprehensive firewall system integrates multiple security components including perimeter routers, firewalls, VPNs, and IDS to create layered defense mechanisms. The choice of firewall architecture − packet filtering, circuit filtering, or application-level filtering − depends on the organization's specific security requirements and performance considerations.</a:t>
            </a:r>
          </a:p>
          <a:p>
            <a:pPr lvl="1" algn="just" fontAlgn="base"/>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6335016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650BA9-9D3F-4C43-F055-67A0911C9341}"/>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523DC988-B4B2-D272-99AC-341706C55B1A}"/>
              </a:ext>
            </a:extLst>
          </p:cNvPr>
          <p:cNvSpPr>
            <a:spLocks noGrp="1"/>
          </p:cNvSpPr>
          <p:nvPr>
            <p:ph idx="1"/>
          </p:nvPr>
        </p:nvSpPr>
        <p:spPr>
          <a:xfrm>
            <a:off x="838200" y="1219200"/>
            <a:ext cx="10515600" cy="4957763"/>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4EA13638-CCBB-DB36-B268-43D437236605}"/>
              </a:ext>
            </a:extLst>
          </p:cNvPr>
          <p:cNvPicPr>
            <a:picLocks noChangeAspect="1"/>
          </p:cNvPicPr>
          <p:nvPr/>
        </p:nvPicPr>
        <p:blipFill>
          <a:blip r:embed="rId2"/>
          <a:stretch>
            <a:fillRect/>
          </a:stretch>
        </p:blipFill>
        <p:spPr>
          <a:xfrm>
            <a:off x="0" y="0"/>
            <a:ext cx="12192000" cy="1044762"/>
          </a:xfrm>
          <a:prstGeom prst="rect">
            <a:avLst/>
          </a:prstGeom>
        </p:spPr>
      </p:pic>
      <p:sp>
        <p:nvSpPr>
          <p:cNvPr id="3" name="TextBox 2">
            <a:extLst>
              <a:ext uri="{FF2B5EF4-FFF2-40B4-BE49-F238E27FC236}">
                <a16:creationId xmlns:a16="http://schemas.microsoft.com/office/drawing/2014/main" id="{3E93DD2E-D220-737B-2E0E-70208EDFE097}"/>
              </a:ext>
            </a:extLst>
          </p:cNvPr>
          <p:cNvSpPr txBox="1"/>
          <p:nvPr/>
        </p:nvSpPr>
        <p:spPr>
          <a:xfrm>
            <a:off x="620889" y="1174044"/>
            <a:ext cx="10972800" cy="3139321"/>
          </a:xfrm>
          <a:prstGeom prst="rect">
            <a:avLst/>
          </a:prstGeom>
          <a:noFill/>
        </p:spPr>
        <p:txBody>
          <a:bodyPr wrap="square">
            <a:spAutoFit/>
          </a:bodyPr>
          <a:lstStyle/>
          <a:p>
            <a:pPr algn="just">
              <a:buNone/>
            </a:pPr>
            <a:r>
              <a:rPr lang="en-US" b="1" i="0" dirty="0">
                <a:effectLst/>
                <a:latin typeface="Times New Roman" panose="02020603050405020304" pitchFamily="18" charset="0"/>
                <a:cs typeface="Times New Roman" panose="02020603050405020304" pitchFamily="18" charset="0"/>
              </a:rPr>
              <a:t>Digital Payment Regulations in India</a:t>
            </a:r>
          </a:p>
          <a:p>
            <a:pPr algn="just">
              <a:buNone/>
            </a:pPr>
            <a:r>
              <a:rPr lang="en-US" b="0" i="0" dirty="0">
                <a:solidFill>
                  <a:srgbClr val="050505"/>
                </a:solidFill>
                <a:effectLst/>
                <a:latin typeface="Times New Roman" panose="02020603050405020304" pitchFamily="18" charset="0"/>
                <a:cs typeface="Times New Roman" panose="02020603050405020304" pitchFamily="18" charset="0"/>
              </a:rPr>
              <a:t>Various regulatory authorities in India control the digital payment industry, including the RBI, the NPCI, and the Ministry of Electronics and Information Technology.</a:t>
            </a:r>
          </a:p>
          <a:p>
            <a:pPr algn="just">
              <a:buNone/>
            </a:pPr>
            <a:endParaRPr lang="en-US" dirty="0">
              <a:solidFill>
                <a:srgbClr val="050505"/>
              </a:solidFill>
              <a:latin typeface="Times New Roman" panose="02020603050405020304" pitchFamily="18" charset="0"/>
              <a:cs typeface="Times New Roman" panose="02020603050405020304" pitchFamily="18" charset="0"/>
            </a:endParaRPr>
          </a:p>
          <a:p>
            <a:pPr algn="just"/>
            <a:r>
              <a:rPr lang="en-US" b="1" dirty="0">
                <a:latin typeface="Times New Roman" panose="02020603050405020304" pitchFamily="18" charset="0"/>
                <a:cs typeface="Times New Roman" panose="02020603050405020304" pitchFamily="18" charset="0"/>
              </a:rPr>
              <a:t>Reserve Bank of India and National Payments Corporation of India</a:t>
            </a:r>
          </a:p>
          <a:p>
            <a:pPr algn="just"/>
            <a:r>
              <a:rPr lang="en-US" dirty="0">
                <a:latin typeface="Times New Roman" panose="02020603050405020304" pitchFamily="18" charset="0"/>
                <a:cs typeface="Times New Roman" panose="02020603050405020304" pitchFamily="18" charset="0"/>
              </a:rPr>
              <a:t>The RBI regulates digital payment systems in India, such as electronic cash transfers, prepaid payment instruments, and card payments.</a:t>
            </a:r>
          </a:p>
          <a:p>
            <a:pPr algn="just"/>
            <a:r>
              <a:rPr lang="en-US" b="1" dirty="0">
                <a:latin typeface="Times New Roman" panose="02020603050405020304" pitchFamily="18" charset="0"/>
                <a:cs typeface="Times New Roman" panose="02020603050405020304" pitchFamily="18" charset="0"/>
              </a:rPr>
              <a:t>Payment and Settlement Systems Act, 2007</a:t>
            </a:r>
          </a:p>
          <a:p>
            <a:pPr algn="just"/>
            <a:r>
              <a:rPr lang="en-US" dirty="0">
                <a:latin typeface="Times New Roman" panose="02020603050405020304" pitchFamily="18" charset="0"/>
                <a:cs typeface="Times New Roman" panose="02020603050405020304" pitchFamily="18" charset="0"/>
              </a:rPr>
              <a:t>All digital payments in India, including those made using mobile wallets, prepaid cards, and online platforms, are governed under the </a:t>
            </a:r>
            <a:r>
              <a:rPr lang="en-US" dirty="0">
                <a:latin typeface="Times New Roman" panose="02020603050405020304" pitchFamily="18" charset="0"/>
                <a:cs typeface="Times New Roman" panose="02020603050405020304" pitchFamily="18" charset="0"/>
                <a:hlinkClick r:id="rId3"/>
              </a:rPr>
              <a:t>Payment and Settlement Systems Act, 2007</a:t>
            </a:r>
            <a:r>
              <a:rPr lang="en-US" dirty="0">
                <a:latin typeface="Times New Roman" panose="02020603050405020304" pitchFamily="18" charset="0"/>
                <a:cs typeface="Times New Roman" panose="02020603050405020304" pitchFamily="18" charset="0"/>
              </a:rPr>
              <a:t>.</a:t>
            </a:r>
          </a:p>
          <a:p>
            <a:pPr algn="just">
              <a:buNone/>
            </a:pPr>
            <a:endParaRPr lang="en-US" b="0" i="0" dirty="0">
              <a:solidFill>
                <a:srgbClr val="050505"/>
              </a:solidFill>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1903126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0630F8-F363-D9F9-5E6C-300BD581F69C}"/>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5FE963F2-82A1-1B84-394E-31EACC756707}"/>
              </a:ext>
            </a:extLst>
          </p:cNvPr>
          <p:cNvSpPr>
            <a:spLocks noGrp="1"/>
          </p:cNvSpPr>
          <p:nvPr>
            <p:ph idx="1"/>
          </p:nvPr>
        </p:nvSpPr>
        <p:spPr>
          <a:xfrm>
            <a:off x="838200" y="1219200"/>
            <a:ext cx="10515600" cy="4957763"/>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BEF765E8-0C93-6308-EF9C-3BCC854AEC6F}"/>
              </a:ext>
            </a:extLst>
          </p:cNvPr>
          <p:cNvPicPr>
            <a:picLocks noChangeAspect="1"/>
          </p:cNvPicPr>
          <p:nvPr/>
        </p:nvPicPr>
        <p:blipFill>
          <a:blip r:embed="rId2"/>
          <a:stretch>
            <a:fillRect/>
          </a:stretch>
        </p:blipFill>
        <p:spPr>
          <a:xfrm>
            <a:off x="0" y="0"/>
            <a:ext cx="12192000" cy="1044762"/>
          </a:xfrm>
          <a:prstGeom prst="rect">
            <a:avLst/>
          </a:prstGeom>
        </p:spPr>
      </p:pic>
      <p:sp>
        <p:nvSpPr>
          <p:cNvPr id="3" name="TextBox 2">
            <a:extLst>
              <a:ext uri="{FF2B5EF4-FFF2-40B4-BE49-F238E27FC236}">
                <a16:creationId xmlns:a16="http://schemas.microsoft.com/office/drawing/2014/main" id="{6840BC3B-F84D-142C-23B1-F21EFB48DC89}"/>
              </a:ext>
            </a:extLst>
          </p:cNvPr>
          <p:cNvSpPr txBox="1"/>
          <p:nvPr/>
        </p:nvSpPr>
        <p:spPr>
          <a:xfrm>
            <a:off x="609600" y="1174044"/>
            <a:ext cx="10622844" cy="4890057"/>
          </a:xfrm>
          <a:prstGeom prst="rect">
            <a:avLst/>
          </a:prstGeom>
          <a:noFill/>
        </p:spPr>
        <p:txBody>
          <a:bodyPr wrap="square">
            <a:spAutoFit/>
          </a:bodyPr>
          <a:lstStyle/>
          <a:p>
            <a:pPr algn="just">
              <a:lnSpc>
                <a:spcPct val="150000"/>
              </a:lnSpc>
            </a:pPr>
            <a:r>
              <a:rPr lang="en-US" b="1" dirty="0">
                <a:latin typeface="Times New Roman" panose="02020603050405020304" pitchFamily="18" charset="0"/>
                <a:cs typeface="Times New Roman" panose="02020603050405020304" pitchFamily="18" charset="0"/>
              </a:rPr>
              <a:t>Ministry of Electronics and Information Technology</a:t>
            </a:r>
          </a:p>
          <a:p>
            <a:pPr algn="just">
              <a:lnSpc>
                <a:spcPct val="150000"/>
              </a:lnSpc>
            </a:pPr>
            <a:r>
              <a:rPr lang="en-US" dirty="0" err="1">
                <a:latin typeface="Times New Roman" panose="02020603050405020304" pitchFamily="18" charset="0"/>
                <a:cs typeface="Times New Roman" panose="02020603050405020304" pitchFamily="18" charset="0"/>
              </a:rPr>
              <a:t>MeitY</a:t>
            </a:r>
            <a:r>
              <a:rPr lang="en-US" dirty="0">
                <a:latin typeface="Times New Roman" panose="02020603050405020304" pitchFamily="18" charset="0"/>
                <a:cs typeface="Times New Roman" panose="02020603050405020304" pitchFamily="18" charset="0"/>
              </a:rPr>
              <a:t> is in charge of developing the country’s digital infrastructure, which includes e-governance, digital literacy, and digital payments. It collaborates with other regulatory bodies and industry stakeholders to promote digital payment system adoption in India.</a:t>
            </a:r>
          </a:p>
          <a:p>
            <a:pPr algn="just">
              <a:lnSpc>
                <a:spcPct val="150000"/>
              </a:lnSpc>
            </a:pPr>
            <a:r>
              <a:rPr lang="en-US" b="1" dirty="0">
                <a:latin typeface="Times New Roman" panose="02020603050405020304" pitchFamily="18" charset="0"/>
                <a:cs typeface="Times New Roman" panose="02020603050405020304" pitchFamily="18" charset="0"/>
              </a:rPr>
              <a:t>Pradhan Mantri Jan Dhan Yojana</a:t>
            </a:r>
          </a:p>
          <a:p>
            <a:pPr algn="just">
              <a:lnSpc>
                <a:spcPct val="150000"/>
              </a:lnSpc>
            </a:pPr>
            <a:r>
              <a:rPr lang="en-US" dirty="0">
                <a:latin typeface="Times New Roman" panose="02020603050405020304" pitchFamily="18" charset="0"/>
                <a:cs typeface="Times New Roman" panose="02020603050405020304" pitchFamily="18" charset="0"/>
              </a:rPr>
              <a:t>With the introduction of new payment systems and the execution of various initiatives to promote digital payments, India’s legislative framework for digital payments has undergone considerable changes in recent years.</a:t>
            </a:r>
          </a:p>
          <a:p>
            <a:pPr fontAlgn="base"/>
            <a:endParaRPr lang="en-US" dirty="0">
              <a:latin typeface="Times New Roman" panose="02020603050405020304" pitchFamily="18" charset="0"/>
              <a:cs typeface="Times New Roman" panose="02020603050405020304" pitchFamily="18" charset="0"/>
            </a:endParaRPr>
          </a:p>
          <a:p>
            <a:pPr fontAlgn="base">
              <a:lnSpc>
                <a:spcPct val="150000"/>
              </a:lnSpc>
            </a:pPr>
            <a:r>
              <a:rPr lang="en-US" b="1" dirty="0"/>
              <a:t>Retail payments systems (RPS)</a:t>
            </a:r>
          </a:p>
          <a:p>
            <a:pPr fontAlgn="base">
              <a:lnSpc>
                <a:spcPct val="150000"/>
              </a:lnSpc>
            </a:pPr>
            <a:r>
              <a:rPr lang="en-US" dirty="0"/>
              <a:t>Cards continue to be the preferred payments instrument, along with cash. Although there has been a significant shift towards mobile and contactless payments, prepaid cards or SVFs are widely accepted.</a:t>
            </a:r>
          </a:p>
          <a:p>
            <a:pPr algn="just">
              <a:lnSpc>
                <a:spcPct val="150000"/>
              </a:lnSpc>
            </a:pP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090082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62634A-DF9B-4055-CE5F-39C2E98F1C74}"/>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018E50AB-1D6A-671A-533B-CA2367C09D08}"/>
              </a:ext>
            </a:extLst>
          </p:cNvPr>
          <p:cNvSpPr>
            <a:spLocks noGrp="1"/>
          </p:cNvSpPr>
          <p:nvPr>
            <p:ph idx="1"/>
          </p:nvPr>
        </p:nvSpPr>
        <p:spPr>
          <a:xfrm>
            <a:off x="838200" y="1219200"/>
            <a:ext cx="10515600" cy="4957763"/>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878769EE-7FA6-24EA-5083-AD5C68920C44}"/>
              </a:ext>
            </a:extLst>
          </p:cNvPr>
          <p:cNvPicPr>
            <a:picLocks noChangeAspect="1"/>
          </p:cNvPicPr>
          <p:nvPr/>
        </p:nvPicPr>
        <p:blipFill>
          <a:blip r:embed="rId2"/>
          <a:stretch>
            <a:fillRect/>
          </a:stretch>
        </p:blipFill>
        <p:spPr>
          <a:xfrm>
            <a:off x="0" y="0"/>
            <a:ext cx="12192000" cy="1044762"/>
          </a:xfrm>
          <a:prstGeom prst="rect">
            <a:avLst/>
          </a:prstGeom>
        </p:spPr>
      </p:pic>
      <p:sp>
        <p:nvSpPr>
          <p:cNvPr id="3" name="TextBox 2">
            <a:extLst>
              <a:ext uri="{FF2B5EF4-FFF2-40B4-BE49-F238E27FC236}">
                <a16:creationId xmlns:a16="http://schemas.microsoft.com/office/drawing/2014/main" id="{FC0F9E0E-2C91-765D-67DC-77D6C83EE8F0}"/>
              </a:ext>
            </a:extLst>
          </p:cNvPr>
          <p:cNvSpPr txBox="1"/>
          <p:nvPr/>
        </p:nvSpPr>
        <p:spPr>
          <a:xfrm>
            <a:off x="304800" y="1229033"/>
            <a:ext cx="11572568" cy="5042406"/>
          </a:xfrm>
          <a:prstGeom prst="rect">
            <a:avLst/>
          </a:prstGeom>
          <a:noFill/>
        </p:spPr>
        <p:txBody>
          <a:bodyPr wrap="square">
            <a:spAutoFit/>
          </a:bodyPr>
          <a:lstStyle/>
          <a:p>
            <a:pPr marL="285750" indent="-285750" algn="just" fontAlgn="base">
              <a:buFont typeface="Arial" panose="020B0604020202020204" pitchFamily="34" charset="0"/>
              <a:buChar char="•"/>
            </a:pPr>
            <a:endParaRPr lang="en-US" dirty="0">
              <a:latin typeface="Times New Roman" panose="02020603050405020304" pitchFamily="18" charset="0"/>
              <a:cs typeface="Times New Roman" panose="02020603050405020304" pitchFamily="18" charset="0"/>
            </a:endParaRPr>
          </a:p>
          <a:p>
            <a:pPr fontAlgn="base">
              <a:lnSpc>
                <a:spcPct val="150000"/>
              </a:lnSpc>
            </a:pPr>
            <a:r>
              <a:rPr lang="en-US" b="1" dirty="0">
                <a:latin typeface="Times New Roman" panose="02020603050405020304" pitchFamily="18" charset="0"/>
                <a:cs typeface="Times New Roman" panose="02020603050405020304" pitchFamily="18" charset="0"/>
              </a:rPr>
              <a:t>What is Information System and Security?</a:t>
            </a:r>
          </a:p>
          <a:p>
            <a:pPr fontAlgn="base">
              <a:lnSpc>
                <a:spcPct val="150000"/>
              </a:lnSpc>
            </a:pPr>
            <a:endParaRPr lang="en-US" b="1" dirty="0">
              <a:latin typeface="Times New Roman" panose="02020603050405020304" pitchFamily="18" charset="0"/>
              <a:cs typeface="Times New Roman" panose="02020603050405020304" pitchFamily="18" charset="0"/>
            </a:endParaRPr>
          </a:p>
          <a:p>
            <a:pPr fontAlgn="base">
              <a:lnSpc>
                <a:spcPct val="150000"/>
              </a:lnSpc>
            </a:pPr>
            <a:r>
              <a:rPr lang="en-US" dirty="0">
                <a:latin typeface="Times New Roman" panose="02020603050405020304" pitchFamily="18" charset="0"/>
                <a:cs typeface="Times New Roman" panose="02020603050405020304" pitchFamily="18" charset="0"/>
              </a:rPr>
              <a:t>An </a:t>
            </a:r>
            <a:r>
              <a:rPr lang="en-US" b="1" dirty="0">
                <a:latin typeface="Times New Roman" panose="02020603050405020304" pitchFamily="18" charset="0"/>
                <a:cs typeface="Times New Roman" panose="02020603050405020304" pitchFamily="18" charset="0"/>
              </a:rPr>
              <a:t>information system </a:t>
            </a:r>
            <a:r>
              <a:rPr lang="en-US" dirty="0">
                <a:latin typeface="Times New Roman" panose="02020603050405020304" pitchFamily="18" charset="0"/>
                <a:cs typeface="Times New Roman" panose="02020603050405020304" pitchFamily="18" charset="0"/>
              </a:rPr>
              <a:t>is a set of tools that perform certain operations within an organization. These operations include collection, processing, storage, and distribution of information to make key decisions. Information systems help organizations to achieve their goals by improving efficiency and supporting business operations by processing data and providing meaningful information.</a:t>
            </a:r>
          </a:p>
          <a:p>
            <a:pPr algn="just" rtl="0" fontAlgn="base">
              <a:spcAft>
                <a:spcPts val="750"/>
              </a:spcAft>
              <a:buNone/>
            </a:pPr>
            <a:r>
              <a:rPr lang="en-US" b="0" i="0" dirty="0">
                <a:solidFill>
                  <a:srgbClr val="FFFFFF"/>
                </a:solidFill>
                <a:effectLst/>
                <a:latin typeface="Nunito" pitchFamily="2" charset="0"/>
              </a:rPr>
              <a:t>which is provided The computer </a:t>
            </a:r>
          </a:p>
          <a:p>
            <a:pPr fontAlgn="base">
              <a:lnSpc>
                <a:spcPct val="150000"/>
              </a:lnSpc>
            </a:pPr>
            <a:r>
              <a:rPr lang="en-US" b="1" dirty="0">
                <a:latin typeface="Times New Roman" panose="02020603050405020304" pitchFamily="18" charset="0"/>
                <a:cs typeface="Times New Roman" panose="02020603050405020304" pitchFamily="18" charset="0"/>
              </a:rPr>
              <a:t>Goals of Information System Security</a:t>
            </a:r>
          </a:p>
          <a:p>
            <a:pPr fontAlgn="base">
              <a:lnSpc>
                <a:spcPct val="150000"/>
              </a:lnSpc>
            </a:pPr>
            <a:r>
              <a:rPr lang="en-US" dirty="0">
                <a:latin typeface="Times New Roman" panose="02020603050405020304" pitchFamily="18" charset="0"/>
                <a:cs typeface="Times New Roman" panose="02020603050405020304" pitchFamily="18" charset="0"/>
              </a:rPr>
              <a:t>The three major goals for any information security system to achieve are the key principles of the CIA triad. The </a:t>
            </a:r>
            <a:r>
              <a:rPr lang="en-US" u="sng" dirty="0">
                <a:latin typeface="Times New Roman" panose="02020603050405020304" pitchFamily="18" charset="0"/>
                <a:cs typeface="Times New Roman" panose="02020603050405020304" pitchFamily="18" charset="0"/>
                <a:hlinkClick r:id="rId3"/>
              </a:rPr>
              <a:t>CIA triad</a:t>
            </a:r>
            <a:r>
              <a:rPr lang="en-US" dirty="0">
                <a:latin typeface="Times New Roman" panose="02020603050405020304" pitchFamily="18" charset="0"/>
                <a:cs typeface="Times New Roman" panose="02020603050405020304" pitchFamily="18" charset="0"/>
              </a:rPr>
              <a:t> forms the foundation of any information security system:</a:t>
            </a:r>
          </a:p>
          <a:p>
            <a:pPr algn="just" rtl="0" fontAlgn="base">
              <a:spcAft>
                <a:spcPts val="750"/>
              </a:spcAft>
              <a:buNone/>
            </a:pPr>
            <a:r>
              <a:rPr lang="en-US" b="0" i="0" dirty="0">
                <a:solidFill>
                  <a:srgbClr val="FFFFFF"/>
                </a:solidFill>
                <a:effectLst/>
                <a:latin typeface="Nunito" pitchFamily="2" charset="0"/>
              </a:rPr>
              <a:t>which starts the connection is known as the</a:t>
            </a:r>
            <a:r>
              <a:rPr lang="en-US" b="1" i="0" dirty="0">
                <a:solidFill>
                  <a:srgbClr val="FFFFFF"/>
                </a:solidFill>
                <a:effectLst/>
                <a:latin typeface="Nunito" pitchFamily="2" charset="0"/>
              </a:rPr>
              <a:t> local computer</a:t>
            </a:r>
            <a:r>
              <a:rPr lang="en-US" b="0" i="0" dirty="0">
                <a:solidFill>
                  <a:srgbClr val="FFFFFF"/>
                </a:solidFill>
                <a:effectLst/>
                <a:latin typeface="Nunito" pitchFamily="2" charset="0"/>
              </a:rPr>
              <a:t>. The computer which is being connected to i.e. which accepts the connection known as the </a:t>
            </a:r>
            <a:r>
              <a:rPr lang="en-US" b="1" i="0" dirty="0">
                <a:solidFill>
                  <a:srgbClr val="FFFFFF"/>
                </a:solidFill>
                <a:effectLst/>
                <a:latin typeface="Nunito" pitchFamily="2" charset="0"/>
              </a:rPr>
              <a:t>remote computer</a:t>
            </a:r>
            <a:r>
              <a:rPr lang="en-US" b="0" i="0" dirty="0">
                <a:solidFill>
                  <a:srgbClr val="FFFFFF"/>
                </a:solidFill>
                <a:effectLst/>
                <a:latin typeface="Nunito" pitchFamily="2" charset="0"/>
              </a:rPr>
              <a:t>. </a:t>
            </a:r>
          </a:p>
        </p:txBody>
      </p:sp>
    </p:spTree>
    <p:extLst>
      <p:ext uri="{BB962C8B-B14F-4D97-AF65-F5344CB8AC3E}">
        <p14:creationId xmlns:p14="http://schemas.microsoft.com/office/powerpoint/2010/main" val="221022062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6DA347-3E8B-A22D-9331-D7A374494380}"/>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E1B76CA6-6037-0172-4271-6A1D9A697604}"/>
              </a:ext>
            </a:extLst>
          </p:cNvPr>
          <p:cNvSpPr>
            <a:spLocks noGrp="1"/>
          </p:cNvSpPr>
          <p:nvPr>
            <p:ph idx="1"/>
          </p:nvPr>
        </p:nvSpPr>
        <p:spPr>
          <a:xfrm>
            <a:off x="838200" y="1219200"/>
            <a:ext cx="10515600" cy="4957763"/>
          </a:xfrm>
        </p:spPr>
        <p:txBody>
          <a:bodyPr>
            <a:normAutofit fontScale="92500" lnSpcReduction="10000"/>
          </a:bodyPr>
          <a:lstStyle/>
          <a:p>
            <a:pPr marL="0" indent="0" algn="just" fontAlgn="base">
              <a:lnSpc>
                <a:spcPct val="150000"/>
              </a:lnSpc>
              <a:buNone/>
            </a:pPr>
            <a:r>
              <a:rPr lang="en-US" b="1" dirty="0">
                <a:latin typeface="Times New Roman" panose="02020603050405020304" pitchFamily="18" charset="0"/>
                <a:cs typeface="Times New Roman" panose="02020603050405020304" pitchFamily="18" charset="0"/>
              </a:rPr>
              <a:t> </a:t>
            </a:r>
            <a:r>
              <a:rPr lang="en-US" sz="2000" b="1" dirty="0">
                <a:latin typeface="Times New Roman" panose="02020603050405020304" pitchFamily="18" charset="0"/>
                <a:cs typeface="Times New Roman" panose="02020603050405020304" pitchFamily="18" charset="0"/>
              </a:rPr>
              <a:t>Develop high-value payment systems (HVPS)</a:t>
            </a:r>
          </a:p>
          <a:p>
            <a:pPr algn="just" fontAlgn="base">
              <a:lnSpc>
                <a:spcPct val="150000"/>
              </a:lnSpc>
            </a:pPr>
            <a:r>
              <a:rPr lang="en-US" sz="2000" dirty="0">
                <a:latin typeface="Times New Roman" panose="02020603050405020304" pitchFamily="18" charset="0"/>
                <a:cs typeface="Times New Roman" panose="02020603050405020304" pitchFamily="18" charset="0"/>
              </a:rPr>
              <a:t>HVPS plays a vital role in the overall financial infrastructure by ensuring settlement of payments obligations between banks. HVPS has come a long way from deferred net settlement (DNS) systems which settle transactions only at the end of each day to real-time gross settlement (RTGS) systems which settle transactions on a continuous basis</a:t>
            </a:r>
          </a:p>
          <a:p>
            <a:pPr fontAlgn="base">
              <a:lnSpc>
                <a:spcPct val="150000"/>
              </a:lnSpc>
            </a:pPr>
            <a:r>
              <a:rPr lang="en-US" sz="2000" b="1" dirty="0">
                <a:latin typeface="Times New Roman" panose="02020603050405020304" pitchFamily="18" charset="0"/>
                <a:cs typeface="Times New Roman" panose="02020603050405020304" pitchFamily="18" charset="0"/>
              </a:rPr>
              <a:t>Financial inclusion</a:t>
            </a:r>
          </a:p>
          <a:p>
            <a:pPr fontAlgn="base">
              <a:lnSpc>
                <a:spcPct val="150000"/>
              </a:lnSpc>
            </a:pPr>
            <a:r>
              <a:rPr lang="en-US" sz="2000" dirty="0">
                <a:latin typeface="Times New Roman" panose="02020603050405020304" pitchFamily="18" charset="0"/>
                <a:cs typeface="Times New Roman" panose="02020603050405020304" pitchFamily="18" charset="0"/>
              </a:rPr>
              <a:t>Financial inclusion has been able to bring unbanked population from primarily rural/semi-urban areas under the ambit of banking services. It has also given rural banking services an opportunity to become a part of mainstream banking. </a:t>
            </a:r>
          </a:p>
          <a:p>
            <a:pPr algn="just" fontAlgn="base">
              <a:lnSpc>
                <a:spcPct val="150000"/>
              </a:lnSpc>
            </a:pPr>
            <a:r>
              <a:rPr lang="en-US" sz="2000" dirty="0">
                <a:latin typeface="Times New Roman" panose="02020603050405020304" pitchFamily="18" charset="0"/>
                <a:cs typeface="Times New Roman" panose="02020603050405020304" pitchFamily="18" charset="0"/>
              </a:rPr>
              <a:t>.</a:t>
            </a:r>
          </a:p>
        </p:txBody>
      </p:sp>
      <p:pic>
        <p:nvPicPr>
          <p:cNvPr id="6" name="Picture 5">
            <a:extLst>
              <a:ext uri="{FF2B5EF4-FFF2-40B4-BE49-F238E27FC236}">
                <a16:creationId xmlns:a16="http://schemas.microsoft.com/office/drawing/2014/main" id="{7883ECC8-3399-7D73-D537-953ED0D4A2AD}"/>
              </a:ext>
            </a:extLst>
          </p:cNvPr>
          <p:cNvPicPr>
            <a:picLocks noChangeAspect="1"/>
          </p:cNvPicPr>
          <p:nvPr/>
        </p:nvPicPr>
        <p:blipFill>
          <a:blip r:embed="rId2"/>
          <a:stretch>
            <a:fillRect/>
          </a:stretch>
        </p:blipFill>
        <p:spPr>
          <a:xfrm>
            <a:off x="0" y="0"/>
            <a:ext cx="12192000" cy="1044762"/>
          </a:xfrm>
          <a:prstGeom prst="rect">
            <a:avLst/>
          </a:prstGeom>
        </p:spPr>
      </p:pic>
    </p:spTree>
    <p:extLst>
      <p:ext uri="{BB962C8B-B14F-4D97-AF65-F5344CB8AC3E}">
        <p14:creationId xmlns:p14="http://schemas.microsoft.com/office/powerpoint/2010/main" val="173426862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9F45C5-84F7-5C60-FAC0-1B54E422863F}"/>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8C5A92D6-A75E-C2BA-50D3-A2E087D3A9B5}"/>
              </a:ext>
            </a:extLst>
          </p:cNvPr>
          <p:cNvSpPr>
            <a:spLocks noGrp="1"/>
          </p:cNvSpPr>
          <p:nvPr>
            <p:ph idx="1"/>
          </p:nvPr>
        </p:nvSpPr>
        <p:spPr>
          <a:xfrm>
            <a:off x="838200" y="1219200"/>
            <a:ext cx="10515600" cy="4957763"/>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823EBC1D-4510-621D-3DA7-7C289C441A95}"/>
              </a:ext>
            </a:extLst>
          </p:cNvPr>
          <p:cNvPicPr>
            <a:picLocks noChangeAspect="1"/>
          </p:cNvPicPr>
          <p:nvPr/>
        </p:nvPicPr>
        <p:blipFill>
          <a:blip r:embed="rId2"/>
          <a:stretch>
            <a:fillRect/>
          </a:stretch>
        </p:blipFill>
        <p:spPr>
          <a:xfrm>
            <a:off x="0" y="0"/>
            <a:ext cx="12192000" cy="1044762"/>
          </a:xfrm>
          <a:prstGeom prst="rect">
            <a:avLst/>
          </a:prstGeom>
        </p:spPr>
      </p:pic>
      <p:sp>
        <p:nvSpPr>
          <p:cNvPr id="4" name="TextBox 3">
            <a:extLst>
              <a:ext uri="{FF2B5EF4-FFF2-40B4-BE49-F238E27FC236}">
                <a16:creationId xmlns:a16="http://schemas.microsoft.com/office/drawing/2014/main" id="{FFEE1C2B-C5CC-6B37-3CD6-A9F887F9300E}"/>
              </a:ext>
            </a:extLst>
          </p:cNvPr>
          <p:cNvSpPr txBox="1"/>
          <p:nvPr/>
        </p:nvSpPr>
        <p:spPr>
          <a:xfrm>
            <a:off x="703063" y="1011450"/>
            <a:ext cx="10854813" cy="646331"/>
          </a:xfrm>
          <a:prstGeom prst="rect">
            <a:avLst/>
          </a:prstGeom>
          <a:noFill/>
        </p:spPr>
        <p:txBody>
          <a:bodyPr wrap="square">
            <a:spAutoFit/>
          </a:bodyPr>
          <a:lstStyle/>
          <a:p>
            <a:r>
              <a:rPr lang="en-US" dirty="0">
                <a:latin typeface="Times New Roman" panose="02020603050405020304" pitchFamily="18" charset="0"/>
                <a:cs typeface="Times New Roman" panose="02020603050405020304" pitchFamily="18" charset="0"/>
              </a:rPr>
              <a:t>.</a:t>
            </a:r>
          </a:p>
          <a:p>
            <a:pPr lvl="1" algn="just" fontAlgn="base"/>
            <a:endParaRPr lang="en-US" dirty="0">
              <a:latin typeface="Times New Roman" panose="02020603050405020304" pitchFamily="18" charset="0"/>
              <a:cs typeface="Times New Roman" panose="02020603050405020304" pitchFamily="18" charset="0"/>
            </a:endParaRPr>
          </a:p>
        </p:txBody>
      </p:sp>
      <p:sp>
        <p:nvSpPr>
          <p:cNvPr id="3" name="TextBox 2">
            <a:extLst>
              <a:ext uri="{FF2B5EF4-FFF2-40B4-BE49-F238E27FC236}">
                <a16:creationId xmlns:a16="http://schemas.microsoft.com/office/drawing/2014/main" id="{A64B9CCB-A73B-25CF-9291-391FF230AE80}"/>
              </a:ext>
            </a:extLst>
          </p:cNvPr>
          <p:cNvSpPr txBox="1"/>
          <p:nvPr/>
        </p:nvSpPr>
        <p:spPr>
          <a:xfrm>
            <a:off x="485421" y="1241777"/>
            <a:ext cx="11571111" cy="4497834"/>
          </a:xfrm>
          <a:prstGeom prst="rect">
            <a:avLst/>
          </a:prstGeom>
          <a:noFill/>
        </p:spPr>
        <p:txBody>
          <a:bodyPr wrap="square">
            <a:spAutoFit/>
          </a:bodyPr>
          <a:lstStyle/>
          <a:p>
            <a:pPr algn="l">
              <a:lnSpc>
                <a:spcPct val="150000"/>
              </a:lnSpc>
              <a:spcAft>
                <a:spcPts val="2250"/>
              </a:spcAft>
              <a:buNone/>
            </a:pPr>
            <a:r>
              <a:rPr lang="en-US" b="1" i="0" dirty="0">
                <a:solidFill>
                  <a:srgbClr val="17243F"/>
                </a:solidFill>
                <a:effectLst/>
                <a:latin typeface="Times New Roman" panose="02020603050405020304" pitchFamily="18" charset="0"/>
                <a:cs typeface="Times New Roman" panose="02020603050405020304" pitchFamily="18" charset="0"/>
              </a:rPr>
              <a:t>What is payment methods?</a:t>
            </a:r>
          </a:p>
          <a:p>
            <a:pPr algn="l">
              <a:lnSpc>
                <a:spcPct val="150000"/>
              </a:lnSpc>
              <a:buNone/>
            </a:pPr>
            <a:r>
              <a:rPr lang="en-US" b="0" i="0" dirty="0">
                <a:solidFill>
                  <a:srgbClr val="212529"/>
                </a:solidFill>
                <a:effectLst/>
                <a:latin typeface="Times New Roman" panose="02020603050405020304" pitchFamily="18" charset="0"/>
                <a:cs typeface="Times New Roman" panose="02020603050405020304" pitchFamily="18" charset="0"/>
              </a:rPr>
              <a:t>Payment methods refer to the different ways people and businesses transfer and receive money for products and services. This includes the old-school cash and checks along with today’s more advanced digital ways (credit cards, debit cards, mobile wallets, UPI, online bank transfers, etc.).</a:t>
            </a:r>
          </a:p>
          <a:p>
            <a:pPr algn="l">
              <a:lnSpc>
                <a:spcPct val="150000"/>
              </a:lnSpc>
              <a:buNone/>
            </a:pPr>
            <a:endParaRPr lang="en-US" dirty="0">
              <a:solidFill>
                <a:srgbClr val="212529"/>
              </a:solidFill>
              <a:latin typeface="Times New Roman" panose="02020603050405020304" pitchFamily="18" charset="0"/>
              <a:cs typeface="Times New Roman" panose="02020603050405020304" pitchFamily="18" charset="0"/>
            </a:endParaRPr>
          </a:p>
          <a:p>
            <a:r>
              <a:rPr lang="en-US" b="1" dirty="0"/>
              <a:t>Different types of payment modes</a:t>
            </a:r>
          </a:p>
          <a:p>
            <a:r>
              <a:rPr lang="en-US" dirty="0"/>
              <a:t>In today’s digital age, a plethora of payment modes cater to diverse consumer preferences. Let’s explore some common ones:</a:t>
            </a:r>
          </a:p>
          <a:p>
            <a:pPr>
              <a:lnSpc>
                <a:spcPct val="150000"/>
              </a:lnSpc>
            </a:pPr>
            <a:r>
              <a:rPr lang="en-IN" b="1" dirty="0"/>
              <a:t>1.Debit Card Payments:</a:t>
            </a:r>
          </a:p>
          <a:p>
            <a:pPr>
              <a:lnSpc>
                <a:spcPct val="150000"/>
              </a:lnSpc>
            </a:pPr>
            <a:r>
              <a:rPr lang="en-US" b="1" dirty="0"/>
              <a:t>Advantages:</a:t>
            </a:r>
            <a:r>
              <a:rPr lang="en-US" dirty="0"/>
              <a:t> Convenient, widely accepted, linked to your bank account.</a:t>
            </a:r>
          </a:p>
          <a:p>
            <a:pPr>
              <a:lnSpc>
                <a:spcPct val="150000"/>
              </a:lnSpc>
            </a:pPr>
            <a:r>
              <a:rPr lang="en-US" b="1" dirty="0"/>
              <a:t>Disadvantages:</a:t>
            </a:r>
            <a:r>
              <a:rPr lang="en-US" dirty="0"/>
              <a:t> Limited spending based on available funds.</a:t>
            </a:r>
            <a:endParaRPr lang="en-US" b="0" i="0" dirty="0">
              <a:solidFill>
                <a:srgbClr val="212529"/>
              </a:solidFill>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7526650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7BAC3D-8C8B-64B7-1154-15F775F576FC}"/>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3E5CA7C6-B107-4590-882A-1D281765A941}"/>
              </a:ext>
            </a:extLst>
          </p:cNvPr>
          <p:cNvSpPr>
            <a:spLocks noGrp="1"/>
          </p:cNvSpPr>
          <p:nvPr>
            <p:ph idx="1"/>
          </p:nvPr>
        </p:nvSpPr>
        <p:spPr>
          <a:xfrm>
            <a:off x="838200" y="1219200"/>
            <a:ext cx="10515600" cy="4957763"/>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EA05AC79-9C77-A58E-620A-C89BF3918322}"/>
              </a:ext>
            </a:extLst>
          </p:cNvPr>
          <p:cNvPicPr>
            <a:picLocks noChangeAspect="1"/>
          </p:cNvPicPr>
          <p:nvPr/>
        </p:nvPicPr>
        <p:blipFill>
          <a:blip r:embed="rId2"/>
          <a:stretch>
            <a:fillRect/>
          </a:stretch>
        </p:blipFill>
        <p:spPr>
          <a:xfrm>
            <a:off x="0" y="0"/>
            <a:ext cx="12192000" cy="1044762"/>
          </a:xfrm>
          <a:prstGeom prst="rect">
            <a:avLst/>
          </a:prstGeom>
        </p:spPr>
      </p:pic>
      <p:sp>
        <p:nvSpPr>
          <p:cNvPr id="3" name="TextBox 2">
            <a:extLst>
              <a:ext uri="{FF2B5EF4-FFF2-40B4-BE49-F238E27FC236}">
                <a16:creationId xmlns:a16="http://schemas.microsoft.com/office/drawing/2014/main" id="{899267D9-6646-EDA9-3486-6B4215E138C3}"/>
              </a:ext>
            </a:extLst>
          </p:cNvPr>
          <p:cNvSpPr txBox="1"/>
          <p:nvPr/>
        </p:nvSpPr>
        <p:spPr>
          <a:xfrm>
            <a:off x="417689" y="1343378"/>
            <a:ext cx="10543822" cy="5355312"/>
          </a:xfrm>
          <a:prstGeom prst="rect">
            <a:avLst/>
          </a:prstGeom>
          <a:noFill/>
        </p:spPr>
        <p:txBody>
          <a:bodyPr wrap="square">
            <a:spAutoFit/>
          </a:bodyPr>
          <a:lstStyle/>
          <a:p>
            <a:pPr algn="just">
              <a:lnSpc>
                <a:spcPct val="150000"/>
              </a:lnSpc>
            </a:pPr>
            <a:r>
              <a:rPr lang="en-IN" b="1" i="0" dirty="0">
                <a:solidFill>
                  <a:srgbClr val="212529"/>
                </a:solidFill>
                <a:effectLst/>
                <a:latin typeface="Times New Roman" panose="02020603050405020304" pitchFamily="18" charset="0"/>
                <a:cs typeface="Times New Roman" panose="02020603050405020304" pitchFamily="18" charset="0"/>
              </a:rPr>
              <a:t>2. Credit Card Payments: Advantages : </a:t>
            </a:r>
            <a:r>
              <a:rPr lang="en-US" dirty="0">
                <a:latin typeface="Times New Roman" panose="02020603050405020304" pitchFamily="18" charset="0"/>
                <a:cs typeface="Times New Roman" panose="02020603050405020304" pitchFamily="18" charset="0"/>
              </a:rPr>
              <a:t> Offers credit, rewards programs, and purchase protection.</a:t>
            </a:r>
          </a:p>
          <a:p>
            <a:pPr algn="just">
              <a:lnSpc>
                <a:spcPct val="150000"/>
              </a:lnSpc>
            </a:pPr>
            <a:r>
              <a:rPr lang="en-US" b="1" dirty="0">
                <a:latin typeface="Times New Roman" panose="02020603050405020304" pitchFamily="18" charset="0"/>
                <a:cs typeface="Times New Roman" panose="02020603050405020304" pitchFamily="18" charset="0"/>
              </a:rPr>
              <a:t>Disadvantages:</a:t>
            </a:r>
            <a:r>
              <a:rPr lang="en-US" dirty="0">
                <a:latin typeface="Times New Roman" panose="02020603050405020304" pitchFamily="18" charset="0"/>
                <a:cs typeface="Times New Roman" panose="02020603050405020304" pitchFamily="18" charset="0"/>
              </a:rPr>
              <a:t> Can lead to debt if not managed responsibly.</a:t>
            </a:r>
          </a:p>
          <a:p>
            <a:pPr algn="just">
              <a:lnSpc>
                <a:spcPct val="150000"/>
              </a:lnSpc>
            </a:pPr>
            <a:r>
              <a:rPr lang="en-US" b="1" dirty="0">
                <a:latin typeface="Times New Roman" panose="02020603050405020304" pitchFamily="18" charset="0"/>
                <a:cs typeface="Times New Roman" panose="02020603050405020304" pitchFamily="18" charset="0"/>
              </a:rPr>
              <a:t>3.</a:t>
            </a:r>
            <a:r>
              <a:rPr lang="en-IN" sz="2000" b="1" dirty="0">
                <a:latin typeface="Times New Roman" panose="02020603050405020304" pitchFamily="18" charset="0"/>
                <a:cs typeface="Times New Roman" panose="02020603050405020304" pitchFamily="18" charset="0"/>
              </a:rPr>
              <a:t> Prepaid Cards: </a:t>
            </a:r>
            <a:r>
              <a:rPr lang="en-US" sz="2000" b="1" dirty="0">
                <a:latin typeface="Times New Roman" panose="02020603050405020304" pitchFamily="18" charset="0"/>
                <a:cs typeface="Times New Roman" panose="02020603050405020304" pitchFamily="18" charset="0"/>
              </a:rPr>
              <a:t>Advantages:</a:t>
            </a:r>
            <a:r>
              <a:rPr lang="en-US" sz="2000" dirty="0">
                <a:latin typeface="Times New Roman" panose="02020603050405020304" pitchFamily="18" charset="0"/>
                <a:cs typeface="Times New Roman" panose="02020603050405020304" pitchFamily="18" charset="0"/>
              </a:rPr>
              <a:t> Pre-funded, limits spending, good for budgeting.</a:t>
            </a:r>
          </a:p>
          <a:p>
            <a:pPr algn="just">
              <a:lnSpc>
                <a:spcPct val="150000"/>
              </a:lnSpc>
            </a:pPr>
            <a:r>
              <a:rPr lang="en-US" sz="2000" b="1" dirty="0">
                <a:latin typeface="Times New Roman" panose="02020603050405020304" pitchFamily="18" charset="0"/>
                <a:cs typeface="Times New Roman" panose="02020603050405020304" pitchFamily="18" charset="0"/>
              </a:rPr>
              <a:t>Disadvantages:</a:t>
            </a:r>
            <a:r>
              <a:rPr lang="en-US" sz="2000" dirty="0">
                <a:latin typeface="Times New Roman" panose="02020603050405020304" pitchFamily="18" charset="0"/>
                <a:cs typeface="Times New Roman" panose="02020603050405020304" pitchFamily="18" charset="0"/>
              </a:rPr>
              <a:t> Limited spending power, may have fees.</a:t>
            </a:r>
          </a:p>
          <a:p>
            <a:pPr algn="just">
              <a:lnSpc>
                <a:spcPct val="150000"/>
              </a:lnSpc>
            </a:pPr>
            <a:r>
              <a:rPr lang="en-IN" sz="2000" b="1" dirty="0">
                <a:latin typeface="Times New Roman" panose="02020603050405020304" pitchFamily="18" charset="0"/>
                <a:cs typeface="Times New Roman" panose="02020603050405020304" pitchFamily="18" charset="0"/>
              </a:rPr>
              <a:t>4.Digital Wallets: </a:t>
            </a:r>
            <a:r>
              <a:rPr lang="en-US" sz="2000" b="1" dirty="0">
                <a:latin typeface="Times New Roman" panose="02020603050405020304" pitchFamily="18" charset="0"/>
                <a:cs typeface="Times New Roman" panose="02020603050405020304" pitchFamily="18" charset="0"/>
              </a:rPr>
              <a:t>Advantages:</a:t>
            </a:r>
            <a:r>
              <a:rPr lang="en-US" sz="2000" dirty="0">
                <a:latin typeface="Times New Roman" panose="02020603050405020304" pitchFamily="18" charset="0"/>
                <a:cs typeface="Times New Roman" panose="02020603050405020304" pitchFamily="18" charset="0"/>
              </a:rPr>
              <a:t> Convenient, contactless payments, often offer cashback.</a:t>
            </a:r>
          </a:p>
          <a:p>
            <a:pPr algn="just">
              <a:lnSpc>
                <a:spcPct val="150000"/>
              </a:lnSpc>
            </a:pPr>
            <a:r>
              <a:rPr lang="en-US" sz="2000" b="1" dirty="0">
                <a:latin typeface="Times New Roman" panose="02020603050405020304" pitchFamily="18" charset="0"/>
                <a:cs typeface="Times New Roman" panose="02020603050405020304" pitchFamily="18" charset="0"/>
              </a:rPr>
              <a:t>Disadvantages:</a:t>
            </a:r>
            <a:r>
              <a:rPr lang="en-US" sz="2000" dirty="0">
                <a:latin typeface="Times New Roman" panose="02020603050405020304" pitchFamily="18" charset="0"/>
                <a:cs typeface="Times New Roman" panose="02020603050405020304" pitchFamily="18" charset="0"/>
              </a:rPr>
              <a:t> Security risks if not used cautiously.</a:t>
            </a:r>
          </a:p>
          <a:p>
            <a:pPr algn="just">
              <a:lnSpc>
                <a:spcPct val="150000"/>
              </a:lnSpc>
            </a:pPr>
            <a:r>
              <a:rPr lang="en-US" dirty="0">
                <a:latin typeface="Times New Roman" panose="02020603050405020304" pitchFamily="18" charset="0"/>
                <a:cs typeface="Times New Roman" panose="02020603050405020304" pitchFamily="18" charset="0"/>
              </a:rPr>
              <a:t>5.</a:t>
            </a:r>
            <a:r>
              <a:rPr lang="en-IN" sz="2000" b="1" dirty="0">
                <a:latin typeface="Times New Roman" panose="02020603050405020304" pitchFamily="18" charset="0"/>
                <a:cs typeface="Times New Roman" panose="02020603050405020304" pitchFamily="18" charset="0"/>
              </a:rPr>
              <a:t> Cash: </a:t>
            </a:r>
            <a:r>
              <a:rPr lang="en-US" sz="2000" b="1" dirty="0">
                <a:latin typeface="Times New Roman" panose="02020603050405020304" pitchFamily="18" charset="0"/>
                <a:cs typeface="Times New Roman" panose="02020603050405020304" pitchFamily="18" charset="0"/>
              </a:rPr>
              <a:t>Advantages:</a:t>
            </a:r>
            <a:r>
              <a:rPr lang="en-US" sz="2000" dirty="0">
                <a:latin typeface="Times New Roman" panose="02020603050405020304" pitchFamily="18" charset="0"/>
                <a:cs typeface="Times New Roman" panose="02020603050405020304" pitchFamily="18" charset="0"/>
              </a:rPr>
              <a:t> Widely accepted, no fees, privacy.</a:t>
            </a:r>
          </a:p>
          <a:p>
            <a:pPr algn="just">
              <a:lnSpc>
                <a:spcPct val="150000"/>
              </a:lnSpc>
            </a:pPr>
            <a:r>
              <a:rPr lang="en-US" sz="2000" b="1" dirty="0">
                <a:latin typeface="Times New Roman" panose="02020603050405020304" pitchFamily="18" charset="0"/>
                <a:cs typeface="Times New Roman" panose="02020603050405020304" pitchFamily="18" charset="0"/>
              </a:rPr>
              <a:t>Disadvantages:</a:t>
            </a:r>
            <a:r>
              <a:rPr lang="en-US" sz="2000" dirty="0">
                <a:latin typeface="Times New Roman" panose="02020603050405020304" pitchFamily="18" charset="0"/>
                <a:cs typeface="Times New Roman" panose="02020603050405020304" pitchFamily="18" charset="0"/>
              </a:rPr>
              <a:t> Inconvenient to carry, risk of theft, limited tracking.</a:t>
            </a:r>
            <a:endParaRPr lang="en-US" dirty="0">
              <a:latin typeface="Times New Roman" panose="02020603050405020304" pitchFamily="18" charset="0"/>
              <a:cs typeface="Times New Roman" panose="02020603050405020304" pitchFamily="18" charset="0"/>
            </a:endParaRPr>
          </a:p>
          <a:p>
            <a:pPr algn="just">
              <a:lnSpc>
                <a:spcPct val="150000"/>
              </a:lnSpc>
            </a:pPr>
            <a:r>
              <a:rPr lang="en-IN" sz="2000" b="1" dirty="0">
                <a:latin typeface="Times New Roman" panose="02020603050405020304" pitchFamily="18" charset="0"/>
                <a:cs typeface="Times New Roman" panose="02020603050405020304" pitchFamily="18" charset="0"/>
              </a:rPr>
              <a:t>6.Autopay: </a:t>
            </a:r>
            <a:r>
              <a:rPr lang="en-US" sz="2000" b="1" dirty="0">
                <a:latin typeface="Times New Roman" panose="02020603050405020304" pitchFamily="18" charset="0"/>
                <a:cs typeface="Times New Roman" panose="02020603050405020304" pitchFamily="18" charset="0"/>
              </a:rPr>
              <a:t>Advantages:</a:t>
            </a:r>
            <a:r>
              <a:rPr lang="en-US" sz="2000" dirty="0">
                <a:latin typeface="Times New Roman" panose="02020603050405020304" pitchFamily="18" charset="0"/>
                <a:cs typeface="Times New Roman" panose="02020603050405020304" pitchFamily="18" charset="0"/>
              </a:rPr>
              <a:t> Automated bill payments, avoids late fees, saves time.</a:t>
            </a:r>
            <a:endParaRPr lang="en-US" dirty="0">
              <a:latin typeface="Times New Roman" panose="02020603050405020304" pitchFamily="18" charset="0"/>
              <a:cs typeface="Times New Roman" panose="02020603050405020304" pitchFamily="18" charset="0"/>
            </a:endParaRPr>
          </a:p>
          <a:p>
            <a:pPr algn="just">
              <a:lnSpc>
                <a:spcPct val="150000"/>
              </a:lnSpc>
            </a:pPr>
            <a:r>
              <a:rPr lang="en-US" sz="2000" b="1" dirty="0">
                <a:latin typeface="Times New Roman" panose="02020603050405020304" pitchFamily="18" charset="0"/>
                <a:cs typeface="Times New Roman" panose="02020603050405020304" pitchFamily="18" charset="0"/>
              </a:rPr>
              <a:t>Disadvantages:</a:t>
            </a:r>
            <a:r>
              <a:rPr lang="en-US" sz="2000" dirty="0">
                <a:latin typeface="Times New Roman" panose="02020603050405020304" pitchFamily="18" charset="0"/>
                <a:cs typeface="Times New Roman" panose="02020603050405020304" pitchFamily="18" charset="0"/>
              </a:rPr>
              <a:t> Requires careful setup to avoid overdrafts.</a:t>
            </a:r>
          </a:p>
          <a:p>
            <a:br>
              <a:rPr lang="en-US" sz="1600" dirty="0"/>
            </a:br>
            <a:br>
              <a:rPr lang="en-US" sz="1600" dirty="0">
                <a:latin typeface="Times New Roman" panose="02020603050405020304" pitchFamily="18" charset="0"/>
                <a:cs typeface="Times New Roman" panose="02020603050405020304" pitchFamily="18" charset="0"/>
              </a:rPr>
            </a:br>
            <a:endParaRPr lang="en-IN" sz="1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7978826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0197F2-0801-6D91-9198-EA3EA83BBB50}"/>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9EA750C9-4F1C-AB5C-DFCC-25A6F384E648}"/>
              </a:ext>
            </a:extLst>
          </p:cNvPr>
          <p:cNvSpPr>
            <a:spLocks noGrp="1"/>
          </p:cNvSpPr>
          <p:nvPr>
            <p:ph idx="1"/>
          </p:nvPr>
        </p:nvSpPr>
        <p:spPr>
          <a:xfrm>
            <a:off x="406400" y="1061156"/>
            <a:ext cx="10947400" cy="5115807"/>
          </a:xfrm>
        </p:spPr>
        <p:txBody>
          <a:bodyPr/>
          <a:lstStyle/>
          <a:p>
            <a:pPr marL="0" indent="0" algn="ctr">
              <a:buNone/>
            </a:pPr>
            <a:endParaRPr lang="en-IN" dirty="0"/>
          </a:p>
          <a:p>
            <a:pPr marL="0" indent="0">
              <a:lnSpc>
                <a:spcPct val="150000"/>
              </a:lnSpc>
              <a:buNone/>
            </a:pPr>
            <a:r>
              <a:rPr lang="en-US" sz="2000" b="1" dirty="0">
                <a:latin typeface="Times New Roman" panose="02020603050405020304" pitchFamily="18" charset="0"/>
                <a:cs typeface="Times New Roman" panose="02020603050405020304" pitchFamily="18" charset="0"/>
              </a:rPr>
              <a:t>A digital token-based electronic payment system</a:t>
            </a:r>
            <a:r>
              <a:rPr lang="en-US" sz="2000" dirty="0">
                <a:latin typeface="Times New Roman" panose="02020603050405020304" pitchFamily="18" charset="0"/>
                <a:cs typeface="Times New Roman" panose="02020603050405020304" pitchFamily="18" charset="0"/>
              </a:rPr>
              <a:t> is a financial technology (FinTech) solution that facilitates secure and efficient transactions using digital tokens rather than traditional currencies like cash or credit cards. These systems leverage blockchain technology or other cryptographic methods to create and manage digital tokens, enabling a variety of payment scenarios</a:t>
            </a:r>
            <a:r>
              <a:rPr lang="en-US" dirty="0"/>
              <a:t>. </a:t>
            </a:r>
          </a:p>
          <a:p>
            <a:pPr marL="0" indent="0">
              <a:lnSpc>
                <a:spcPct val="150000"/>
              </a:lnSpc>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50229F10-4334-1F87-B208-898170366A3B}"/>
              </a:ext>
            </a:extLst>
          </p:cNvPr>
          <p:cNvPicPr>
            <a:picLocks noChangeAspect="1"/>
          </p:cNvPicPr>
          <p:nvPr/>
        </p:nvPicPr>
        <p:blipFill>
          <a:blip r:embed="rId2"/>
          <a:stretch>
            <a:fillRect/>
          </a:stretch>
        </p:blipFill>
        <p:spPr>
          <a:xfrm>
            <a:off x="0" y="0"/>
            <a:ext cx="12192000" cy="1044762"/>
          </a:xfrm>
          <a:prstGeom prst="rect">
            <a:avLst/>
          </a:prstGeom>
        </p:spPr>
      </p:pic>
      <p:sp>
        <p:nvSpPr>
          <p:cNvPr id="8" name="TextBox 7">
            <a:extLst>
              <a:ext uri="{FF2B5EF4-FFF2-40B4-BE49-F238E27FC236}">
                <a16:creationId xmlns:a16="http://schemas.microsoft.com/office/drawing/2014/main" id="{FFA47A1F-3ED3-454B-3BD9-89FE1BC34547}"/>
              </a:ext>
            </a:extLst>
          </p:cNvPr>
          <p:cNvSpPr txBox="1"/>
          <p:nvPr/>
        </p:nvSpPr>
        <p:spPr>
          <a:xfrm>
            <a:off x="474133" y="1049866"/>
            <a:ext cx="8827911" cy="400110"/>
          </a:xfrm>
          <a:prstGeom prst="rect">
            <a:avLst/>
          </a:prstGeom>
          <a:noFill/>
        </p:spPr>
        <p:txBody>
          <a:bodyPr wrap="square">
            <a:spAutoFit/>
          </a:bodyPr>
          <a:lstStyle/>
          <a:p>
            <a:pPr algn="just"/>
            <a:r>
              <a:rPr lang="en-US" sz="2000" b="1" i="0" dirty="0">
                <a:solidFill>
                  <a:srgbClr val="333333"/>
                </a:solidFill>
                <a:effectLst/>
                <a:latin typeface="Times New Roman" panose="02020603050405020304" pitchFamily="18" charset="0"/>
                <a:cs typeface="Times New Roman" panose="02020603050405020304" pitchFamily="18" charset="0"/>
              </a:rPr>
              <a:t>Digital Token-based Electronic Payment System</a:t>
            </a:r>
            <a:endParaRPr lang="en-IN"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4944315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F77A2B-691D-846B-7DC5-16ACEB82BC19}"/>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58C0944A-7A2F-3987-5E45-EEE30D7F5A03}"/>
              </a:ext>
            </a:extLst>
          </p:cNvPr>
          <p:cNvSpPr>
            <a:spLocks noGrp="1"/>
          </p:cNvSpPr>
          <p:nvPr>
            <p:ph idx="1"/>
          </p:nvPr>
        </p:nvSpPr>
        <p:spPr>
          <a:xfrm>
            <a:off x="406400" y="1061156"/>
            <a:ext cx="10947400" cy="5115807"/>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D09C3B72-D0C0-D05D-43C4-800FEE8E61D7}"/>
              </a:ext>
            </a:extLst>
          </p:cNvPr>
          <p:cNvPicPr>
            <a:picLocks noChangeAspect="1"/>
          </p:cNvPicPr>
          <p:nvPr/>
        </p:nvPicPr>
        <p:blipFill>
          <a:blip r:embed="rId2"/>
          <a:stretch>
            <a:fillRect/>
          </a:stretch>
        </p:blipFill>
        <p:spPr>
          <a:xfrm>
            <a:off x="0" y="0"/>
            <a:ext cx="12192000" cy="1044762"/>
          </a:xfrm>
          <a:prstGeom prst="rect">
            <a:avLst/>
          </a:prstGeom>
        </p:spPr>
      </p:pic>
      <p:sp>
        <p:nvSpPr>
          <p:cNvPr id="8" name="TextBox 7">
            <a:extLst>
              <a:ext uri="{FF2B5EF4-FFF2-40B4-BE49-F238E27FC236}">
                <a16:creationId xmlns:a16="http://schemas.microsoft.com/office/drawing/2014/main" id="{D06DA140-0C69-CCA0-7FD6-E76AE493B8B3}"/>
              </a:ext>
            </a:extLst>
          </p:cNvPr>
          <p:cNvSpPr txBox="1"/>
          <p:nvPr/>
        </p:nvSpPr>
        <p:spPr>
          <a:xfrm>
            <a:off x="440267" y="1072444"/>
            <a:ext cx="10600266" cy="6217087"/>
          </a:xfrm>
          <a:prstGeom prst="rect">
            <a:avLst/>
          </a:prstGeom>
          <a:noFill/>
        </p:spPr>
        <p:txBody>
          <a:bodyPr wrap="square">
            <a:spAutoFit/>
          </a:bodyPr>
          <a:lstStyle/>
          <a:p>
            <a:pPr>
              <a:lnSpc>
                <a:spcPct val="150000"/>
              </a:lnSpc>
            </a:pPr>
            <a:r>
              <a:rPr lang="en-US" b="1" dirty="0">
                <a:latin typeface="Times New Roman" panose="02020603050405020304" pitchFamily="18" charset="0"/>
                <a:cs typeface="Times New Roman" panose="02020603050405020304" pitchFamily="18" charset="0"/>
              </a:rPr>
              <a:t>1. Digital Tokens</a:t>
            </a:r>
            <a:r>
              <a:rPr lang="en-US" dirty="0">
                <a:latin typeface="Times New Roman" panose="02020603050405020304" pitchFamily="18" charset="0"/>
                <a:cs typeface="Times New Roman" panose="02020603050405020304" pitchFamily="18" charset="0"/>
              </a:rPr>
              <a:t>: Digital tokens are units of value that represent real or virtual assets. These tokens are created, stored, and transacted electronically. They can represent various assets, such as:</a:t>
            </a:r>
          </a:p>
          <a:p>
            <a:pPr lvl="1">
              <a:lnSpc>
                <a:spcPct val="150000"/>
              </a:lnSpc>
            </a:pPr>
            <a:r>
              <a:rPr lang="en-US" dirty="0">
                <a:latin typeface="Times New Roman" panose="02020603050405020304" pitchFamily="18" charset="0"/>
                <a:cs typeface="Times New Roman" panose="02020603050405020304" pitchFamily="18" charset="0"/>
              </a:rPr>
              <a:t>Digital representations of physical assets (e.g., real estate, commodities).</a:t>
            </a:r>
          </a:p>
          <a:p>
            <a:pPr lvl="1">
              <a:lnSpc>
                <a:spcPct val="150000"/>
              </a:lnSpc>
            </a:pPr>
            <a:r>
              <a:rPr lang="en-US" dirty="0">
                <a:latin typeface="Times New Roman" panose="02020603050405020304" pitchFamily="18" charset="0"/>
                <a:cs typeface="Times New Roman" panose="02020603050405020304" pitchFamily="18" charset="0"/>
              </a:rPr>
              <a:t>Utility tokens that grant access or usage rights to a particular platform or service.</a:t>
            </a:r>
          </a:p>
          <a:p>
            <a:pPr lvl="1">
              <a:lnSpc>
                <a:spcPct val="150000"/>
              </a:lnSpc>
            </a:pPr>
            <a:r>
              <a:rPr lang="en-US" dirty="0">
                <a:latin typeface="Times New Roman" panose="02020603050405020304" pitchFamily="18" charset="0"/>
                <a:cs typeface="Times New Roman" panose="02020603050405020304" pitchFamily="18" charset="0"/>
              </a:rPr>
              <a:t>Security tokens that represent ownership in an asset, such as company shares.</a:t>
            </a:r>
          </a:p>
          <a:p>
            <a:pPr lvl="1" algn="just">
              <a:lnSpc>
                <a:spcPct val="150000"/>
              </a:lnSpc>
            </a:pPr>
            <a:r>
              <a:rPr lang="en-US" b="1" dirty="0"/>
              <a:t>2.Blockchain Technology</a:t>
            </a:r>
            <a:r>
              <a:rPr lang="en-US" dirty="0"/>
              <a:t>: Many digital token-based payment systems are built on blockchain technology, a decentralized and immutable ledger. Blockchain ensures transparency, security, and trust in transactions by recording every transaction in a tamper-resistant manner across a distributed network of nodes.</a:t>
            </a:r>
          </a:p>
          <a:p>
            <a:pPr lvl="1" algn="just">
              <a:lnSpc>
                <a:spcPct val="150000"/>
              </a:lnSpc>
            </a:pPr>
            <a:r>
              <a:rPr lang="en-US" b="1" dirty="0"/>
              <a:t>3.Smart Contracts</a:t>
            </a:r>
            <a:r>
              <a:rPr lang="en-US" dirty="0"/>
              <a:t>: Smart contracts are self-executing agreements with predefined rules encoded on the blockchain. They automatically execute when certain conditions are met, enabling trustless and automated transactions.</a:t>
            </a:r>
          </a:p>
          <a:p>
            <a:pPr lvl="1" algn="just">
              <a:lnSpc>
                <a:spcPct val="150000"/>
              </a:lnSpc>
            </a:pPr>
            <a:endParaRPr lang="en-US" dirty="0"/>
          </a:p>
          <a:p>
            <a:pPr lvl="1">
              <a:lnSpc>
                <a:spcPct val="150000"/>
              </a:lnSpc>
            </a:pPr>
            <a:endParaRPr lang="en-US" dirty="0">
              <a:latin typeface="Times New Roman" panose="02020603050405020304" pitchFamily="18" charset="0"/>
              <a:cs typeface="Times New Roman" panose="02020603050405020304" pitchFamily="18" charset="0"/>
            </a:endParaRPr>
          </a:p>
          <a:p>
            <a:pPr lvl="1">
              <a:lnSpc>
                <a:spcPct val="150000"/>
              </a:lnSpc>
            </a:pPr>
            <a:endParaRPr lang="en-US" dirty="0">
              <a:latin typeface="Times New Roman" panose="02020603050405020304" pitchFamily="18" charset="0"/>
              <a:cs typeface="Times New Roman" panose="02020603050405020304" pitchFamily="18" charset="0"/>
            </a:endParaRPr>
          </a:p>
          <a:p>
            <a:endParaRPr lang="en-IN"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5138929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90E770-A856-1BCC-2C70-828CA2BDEC3A}"/>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120BFD9F-EA68-B57D-C464-0CB95A4D4B0B}"/>
              </a:ext>
            </a:extLst>
          </p:cNvPr>
          <p:cNvSpPr>
            <a:spLocks noGrp="1"/>
          </p:cNvSpPr>
          <p:nvPr>
            <p:ph idx="1"/>
          </p:nvPr>
        </p:nvSpPr>
        <p:spPr>
          <a:xfrm>
            <a:off x="406400" y="1061156"/>
            <a:ext cx="10947400" cy="5115807"/>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A59671A5-B0CA-CE54-F1EB-C125C4986AB2}"/>
              </a:ext>
            </a:extLst>
          </p:cNvPr>
          <p:cNvPicPr>
            <a:picLocks noChangeAspect="1"/>
          </p:cNvPicPr>
          <p:nvPr/>
        </p:nvPicPr>
        <p:blipFill>
          <a:blip r:embed="rId2"/>
          <a:stretch>
            <a:fillRect/>
          </a:stretch>
        </p:blipFill>
        <p:spPr>
          <a:xfrm>
            <a:off x="0" y="0"/>
            <a:ext cx="12192000" cy="1044762"/>
          </a:xfrm>
          <a:prstGeom prst="rect">
            <a:avLst/>
          </a:prstGeom>
        </p:spPr>
      </p:pic>
      <p:sp>
        <p:nvSpPr>
          <p:cNvPr id="8" name="TextBox 7">
            <a:extLst>
              <a:ext uri="{FF2B5EF4-FFF2-40B4-BE49-F238E27FC236}">
                <a16:creationId xmlns:a16="http://schemas.microsoft.com/office/drawing/2014/main" id="{BBE8BCF5-CBE9-45E3-61F8-A49F7CC55B71}"/>
              </a:ext>
            </a:extLst>
          </p:cNvPr>
          <p:cNvSpPr txBox="1"/>
          <p:nvPr/>
        </p:nvSpPr>
        <p:spPr>
          <a:xfrm>
            <a:off x="440267" y="1072444"/>
            <a:ext cx="10600266" cy="6038641"/>
          </a:xfrm>
          <a:prstGeom prst="rect">
            <a:avLst/>
          </a:prstGeom>
          <a:noFill/>
        </p:spPr>
        <p:txBody>
          <a:bodyPr wrap="square">
            <a:spAutoFit/>
          </a:bodyPr>
          <a:lstStyle/>
          <a:p>
            <a:pPr algn="just">
              <a:lnSpc>
                <a:spcPct val="150000"/>
              </a:lnSpc>
            </a:pPr>
            <a:r>
              <a:rPr lang="en-US" sz="2000" b="1" dirty="0">
                <a:latin typeface="Times New Roman" panose="02020603050405020304" pitchFamily="18" charset="0"/>
                <a:cs typeface="Times New Roman" panose="02020603050405020304" pitchFamily="18" charset="0"/>
              </a:rPr>
              <a:t>Benefits to Buyers in Digital Entrepreneurship (Detailed Explanation)</a:t>
            </a:r>
          </a:p>
          <a:p>
            <a:pPr algn="just">
              <a:lnSpc>
                <a:spcPct val="150000"/>
              </a:lnSpc>
            </a:pPr>
            <a:r>
              <a:rPr lang="en-US" sz="2000" dirty="0">
                <a:latin typeface="Times New Roman" panose="02020603050405020304" pitchFamily="18" charset="0"/>
                <a:cs typeface="Times New Roman" panose="02020603050405020304" pitchFamily="18" charset="0"/>
              </a:rPr>
              <a:t>Digital entrepreneurship means doing business using digital platforms such as websites, mobile apps, social media, and e-commerce portals. It provides many advantages to buyers (customers) because it makes purchasing easier, faster, and more convenient.</a:t>
            </a:r>
          </a:p>
          <a:p>
            <a:pPr algn="just">
              <a:lnSpc>
                <a:spcPct val="150000"/>
              </a:lnSpc>
            </a:pPr>
            <a:r>
              <a:rPr lang="en-US" sz="2000" b="1" dirty="0">
                <a:latin typeface="Times New Roman" panose="02020603050405020304" pitchFamily="18" charset="0"/>
                <a:cs typeface="Times New Roman" panose="02020603050405020304" pitchFamily="18" charset="0"/>
              </a:rPr>
              <a:t>1. Convenience and Easy Access</a:t>
            </a:r>
          </a:p>
          <a:p>
            <a:pPr algn="just">
              <a:lnSpc>
                <a:spcPct val="150000"/>
              </a:lnSpc>
            </a:pPr>
            <a:r>
              <a:rPr lang="en-US" sz="2000" dirty="0">
                <a:latin typeface="Times New Roman" panose="02020603050405020304" pitchFamily="18" charset="0"/>
                <a:cs typeface="Times New Roman" panose="02020603050405020304" pitchFamily="18" charset="0"/>
              </a:rPr>
              <a:t>Buyers can purchase products or services anytime and from anywhere using smartphones, laptops, or computers. They do not need to visit physical stores.</a:t>
            </a:r>
          </a:p>
          <a:p>
            <a:pPr algn="just">
              <a:lnSpc>
                <a:spcPct val="150000"/>
              </a:lnSpc>
            </a:pPr>
            <a:r>
              <a:rPr lang="en-US" sz="2000" b="1" dirty="0">
                <a:latin typeface="Times New Roman" panose="02020603050405020304" pitchFamily="18" charset="0"/>
                <a:cs typeface="Times New Roman" panose="02020603050405020304" pitchFamily="18" charset="0"/>
              </a:rPr>
              <a:t>Example:</a:t>
            </a:r>
            <a:r>
              <a:rPr lang="en-US" sz="2000" dirty="0">
                <a:latin typeface="Times New Roman" panose="02020603050405020304" pitchFamily="18" charset="0"/>
                <a:cs typeface="Times New Roman" panose="02020603050405020304" pitchFamily="18" charset="0"/>
              </a:rPr>
              <a:t> A customer can order groceries online at midnight.</a:t>
            </a:r>
          </a:p>
          <a:p>
            <a:pPr algn="just">
              <a:lnSpc>
                <a:spcPct val="150000"/>
              </a:lnSpc>
            </a:pPr>
            <a:r>
              <a:rPr lang="en-US" sz="2000" b="1" dirty="0">
                <a:latin typeface="Times New Roman" panose="02020603050405020304" pitchFamily="18" charset="0"/>
                <a:cs typeface="Times New Roman" panose="02020603050405020304" pitchFamily="18" charset="0"/>
              </a:rPr>
              <a:t>Benefits:</a:t>
            </a:r>
          </a:p>
          <a:p>
            <a:pPr algn="just">
              <a:lnSpc>
                <a:spcPct val="150000"/>
              </a:lnSpc>
            </a:pPr>
            <a:r>
              <a:rPr lang="en-US" sz="2000" dirty="0">
                <a:latin typeface="Times New Roman" panose="02020603050405020304" pitchFamily="18" charset="0"/>
                <a:cs typeface="Times New Roman" panose="02020603050405020304" pitchFamily="18" charset="0"/>
              </a:rPr>
              <a:t>Saves time </a:t>
            </a:r>
          </a:p>
          <a:p>
            <a:pPr algn="just">
              <a:lnSpc>
                <a:spcPct val="150000"/>
              </a:lnSpc>
            </a:pPr>
            <a:r>
              <a:rPr lang="en-US" sz="2000" dirty="0">
                <a:latin typeface="Times New Roman" panose="02020603050405020304" pitchFamily="18" charset="0"/>
                <a:cs typeface="Times New Roman" panose="02020603050405020304" pitchFamily="18" charset="0"/>
              </a:rPr>
              <a:t>No travel needed </a:t>
            </a:r>
          </a:p>
          <a:p>
            <a:pPr algn="just">
              <a:lnSpc>
                <a:spcPct val="150000"/>
              </a:lnSpc>
            </a:pPr>
            <a:r>
              <a:rPr lang="en-US" sz="2000" dirty="0">
                <a:latin typeface="Times New Roman" panose="02020603050405020304" pitchFamily="18" charset="0"/>
                <a:cs typeface="Times New Roman" panose="02020603050405020304" pitchFamily="18" charset="0"/>
              </a:rPr>
              <a:t>Available 24/7</a:t>
            </a:r>
          </a:p>
          <a:p>
            <a:pPr algn="just">
              <a:lnSpc>
                <a:spcPct val="150000"/>
              </a:lnSpc>
            </a:pPr>
            <a:endParaRPr lang="en-IN"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7753468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398548-FA0E-CB62-B1C2-8FE0F22FD25E}"/>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278C806C-3A4C-829F-F005-B7F008E807FF}"/>
              </a:ext>
            </a:extLst>
          </p:cNvPr>
          <p:cNvSpPr>
            <a:spLocks noGrp="1"/>
          </p:cNvSpPr>
          <p:nvPr>
            <p:ph idx="1"/>
          </p:nvPr>
        </p:nvSpPr>
        <p:spPr>
          <a:xfrm>
            <a:off x="406400" y="1061156"/>
            <a:ext cx="10947400" cy="5115807"/>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DE5CA936-6C4D-689C-30C6-E1629C25ED98}"/>
              </a:ext>
            </a:extLst>
          </p:cNvPr>
          <p:cNvPicPr>
            <a:picLocks noChangeAspect="1"/>
          </p:cNvPicPr>
          <p:nvPr/>
        </p:nvPicPr>
        <p:blipFill>
          <a:blip r:embed="rId2"/>
          <a:stretch>
            <a:fillRect/>
          </a:stretch>
        </p:blipFill>
        <p:spPr>
          <a:xfrm>
            <a:off x="0" y="0"/>
            <a:ext cx="12192000" cy="1044762"/>
          </a:xfrm>
          <a:prstGeom prst="rect">
            <a:avLst/>
          </a:prstGeom>
        </p:spPr>
      </p:pic>
      <p:sp>
        <p:nvSpPr>
          <p:cNvPr id="8" name="TextBox 7">
            <a:extLst>
              <a:ext uri="{FF2B5EF4-FFF2-40B4-BE49-F238E27FC236}">
                <a16:creationId xmlns:a16="http://schemas.microsoft.com/office/drawing/2014/main" id="{1162777F-3DF2-6F73-4A4B-1D37D1AF892D}"/>
              </a:ext>
            </a:extLst>
          </p:cNvPr>
          <p:cNvSpPr txBox="1"/>
          <p:nvPr/>
        </p:nvSpPr>
        <p:spPr>
          <a:xfrm>
            <a:off x="440267" y="1072444"/>
            <a:ext cx="10600266" cy="6038641"/>
          </a:xfrm>
          <a:prstGeom prst="rect">
            <a:avLst/>
          </a:prstGeom>
          <a:noFill/>
        </p:spPr>
        <p:txBody>
          <a:bodyPr wrap="square">
            <a:spAutoFit/>
          </a:bodyPr>
          <a:lstStyle/>
          <a:p>
            <a:pPr algn="just">
              <a:lnSpc>
                <a:spcPct val="150000"/>
              </a:lnSpc>
            </a:pPr>
            <a:r>
              <a:rPr lang="en-US" sz="2000" b="1" dirty="0">
                <a:latin typeface="Times New Roman" panose="02020603050405020304" pitchFamily="18" charset="0"/>
                <a:cs typeface="Times New Roman" panose="02020603050405020304" pitchFamily="18" charset="0"/>
              </a:rPr>
              <a:t>2. Wide Variety of Choices</a:t>
            </a:r>
          </a:p>
          <a:p>
            <a:pPr algn="just">
              <a:lnSpc>
                <a:spcPct val="150000"/>
              </a:lnSpc>
            </a:pPr>
            <a:r>
              <a:rPr lang="en-US" sz="2000" dirty="0">
                <a:latin typeface="Times New Roman" panose="02020603050405020304" pitchFamily="18" charset="0"/>
                <a:cs typeface="Times New Roman" panose="02020603050405020304" pitchFamily="18" charset="0"/>
              </a:rPr>
              <a:t>Online platforms provide access to thousands of products from different brands and sellers in one place.</a:t>
            </a:r>
          </a:p>
          <a:p>
            <a:pPr algn="just">
              <a:lnSpc>
                <a:spcPct val="150000"/>
              </a:lnSpc>
            </a:pPr>
            <a:r>
              <a:rPr lang="en-US" sz="2000" b="1" dirty="0">
                <a:latin typeface="Times New Roman" panose="02020603050405020304" pitchFamily="18" charset="0"/>
                <a:cs typeface="Times New Roman" panose="02020603050405020304" pitchFamily="18" charset="0"/>
              </a:rPr>
              <a:t>Example:</a:t>
            </a:r>
            <a:r>
              <a:rPr lang="en-US" sz="2000" dirty="0">
                <a:latin typeface="Times New Roman" panose="02020603050405020304" pitchFamily="18" charset="0"/>
                <a:cs typeface="Times New Roman" panose="02020603050405020304" pitchFamily="18" charset="0"/>
              </a:rPr>
              <a:t> A buyer can compare clothes, shoes, and electronics from many sellers on one website.</a:t>
            </a:r>
          </a:p>
          <a:p>
            <a:pPr algn="just">
              <a:lnSpc>
                <a:spcPct val="150000"/>
              </a:lnSpc>
            </a:pPr>
            <a:r>
              <a:rPr lang="en-US" sz="2000" b="1" dirty="0">
                <a:latin typeface="Times New Roman" panose="02020603050405020304" pitchFamily="18" charset="0"/>
                <a:cs typeface="Times New Roman" panose="02020603050405020304" pitchFamily="18" charset="0"/>
              </a:rPr>
              <a:t>Benefits:</a:t>
            </a:r>
          </a:p>
          <a:p>
            <a:pPr algn="just">
              <a:lnSpc>
                <a:spcPct val="150000"/>
              </a:lnSpc>
            </a:pPr>
            <a:r>
              <a:rPr lang="en-US" sz="2000" dirty="0">
                <a:latin typeface="Times New Roman" panose="02020603050405020304" pitchFamily="18" charset="0"/>
                <a:cs typeface="Times New Roman" panose="02020603050405020304" pitchFamily="18" charset="0"/>
              </a:rPr>
              <a:t>More options available </a:t>
            </a:r>
          </a:p>
          <a:p>
            <a:pPr algn="just">
              <a:lnSpc>
                <a:spcPct val="150000"/>
              </a:lnSpc>
            </a:pPr>
            <a:r>
              <a:rPr lang="en-US" sz="2000" dirty="0">
                <a:latin typeface="Times New Roman" panose="02020603050405020304" pitchFamily="18" charset="0"/>
                <a:cs typeface="Times New Roman" panose="02020603050405020304" pitchFamily="18" charset="0"/>
              </a:rPr>
              <a:t>Easy to find desired products </a:t>
            </a:r>
          </a:p>
          <a:p>
            <a:pPr algn="just">
              <a:lnSpc>
                <a:spcPct val="150000"/>
              </a:lnSpc>
            </a:pPr>
            <a:r>
              <a:rPr lang="en-US" sz="2000" dirty="0">
                <a:latin typeface="Times New Roman" panose="02020603050405020304" pitchFamily="18" charset="0"/>
                <a:cs typeface="Times New Roman" panose="02020603050405020304" pitchFamily="18" charset="0"/>
              </a:rPr>
              <a:t>Access to global brands</a:t>
            </a:r>
          </a:p>
          <a:p>
            <a:pPr algn="just">
              <a:lnSpc>
                <a:spcPct val="150000"/>
              </a:lnSpc>
            </a:pPr>
            <a:r>
              <a:rPr lang="en-US" sz="2000" b="1" dirty="0"/>
              <a:t>3. Price Comparison</a:t>
            </a:r>
          </a:p>
          <a:p>
            <a:pPr algn="just">
              <a:lnSpc>
                <a:spcPct val="150000"/>
              </a:lnSpc>
            </a:pPr>
            <a:r>
              <a:rPr lang="en-US" sz="2000" dirty="0"/>
              <a:t>Digital platforms allow buyers to compare prices of the same product across different websites.</a:t>
            </a:r>
          </a:p>
          <a:p>
            <a:pPr algn="just">
              <a:lnSpc>
                <a:spcPct val="150000"/>
              </a:lnSpc>
            </a:pPr>
            <a:r>
              <a:rPr lang="en-US" sz="2000" b="1" dirty="0"/>
              <a:t>Example:</a:t>
            </a:r>
            <a:r>
              <a:rPr lang="en-US" sz="2000" dirty="0"/>
              <a:t> Comparing mobile phone prices on Amazon, Flipkart, and other websites.</a:t>
            </a:r>
          </a:p>
          <a:p>
            <a:pPr algn="just">
              <a:lnSpc>
                <a:spcPct val="150000"/>
              </a:lnSpc>
            </a:pPr>
            <a:endParaRPr lang="en-US" sz="2000" dirty="0">
              <a:latin typeface="Times New Roman" panose="02020603050405020304" pitchFamily="18" charset="0"/>
              <a:cs typeface="Times New Roman" panose="02020603050405020304" pitchFamily="18" charset="0"/>
            </a:endParaRPr>
          </a:p>
          <a:p>
            <a:pPr algn="just">
              <a:lnSpc>
                <a:spcPct val="150000"/>
              </a:lnSpc>
            </a:pPr>
            <a:endParaRPr lang="en-IN"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6273563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D25525-41AE-CB29-1459-9A010758E088}"/>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9C892BB1-2F16-F31A-AA51-5BE8C5BCC274}"/>
              </a:ext>
            </a:extLst>
          </p:cNvPr>
          <p:cNvSpPr>
            <a:spLocks noGrp="1"/>
          </p:cNvSpPr>
          <p:nvPr>
            <p:ph idx="1"/>
          </p:nvPr>
        </p:nvSpPr>
        <p:spPr>
          <a:xfrm>
            <a:off x="406400" y="1061156"/>
            <a:ext cx="10947400" cy="5115807"/>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55F46D45-2649-4A3A-BE65-55ABC396560C}"/>
              </a:ext>
            </a:extLst>
          </p:cNvPr>
          <p:cNvPicPr>
            <a:picLocks noChangeAspect="1"/>
          </p:cNvPicPr>
          <p:nvPr/>
        </p:nvPicPr>
        <p:blipFill>
          <a:blip r:embed="rId2"/>
          <a:stretch>
            <a:fillRect/>
          </a:stretch>
        </p:blipFill>
        <p:spPr>
          <a:xfrm>
            <a:off x="0" y="0"/>
            <a:ext cx="12192000" cy="1044762"/>
          </a:xfrm>
          <a:prstGeom prst="rect">
            <a:avLst/>
          </a:prstGeom>
        </p:spPr>
      </p:pic>
      <p:sp>
        <p:nvSpPr>
          <p:cNvPr id="8" name="TextBox 7">
            <a:extLst>
              <a:ext uri="{FF2B5EF4-FFF2-40B4-BE49-F238E27FC236}">
                <a16:creationId xmlns:a16="http://schemas.microsoft.com/office/drawing/2014/main" id="{21F49728-96B5-1F4D-6B4B-9E96ADD5AAA8}"/>
              </a:ext>
            </a:extLst>
          </p:cNvPr>
          <p:cNvSpPr txBox="1"/>
          <p:nvPr/>
        </p:nvSpPr>
        <p:spPr>
          <a:xfrm>
            <a:off x="440267" y="1072444"/>
            <a:ext cx="10600266" cy="6500306"/>
          </a:xfrm>
          <a:prstGeom prst="rect">
            <a:avLst/>
          </a:prstGeom>
          <a:noFill/>
        </p:spPr>
        <p:txBody>
          <a:bodyPr wrap="square">
            <a:spAutoFit/>
          </a:bodyPr>
          <a:lstStyle/>
          <a:p>
            <a:pPr algn="just">
              <a:lnSpc>
                <a:spcPct val="150000"/>
              </a:lnSpc>
            </a:pPr>
            <a:r>
              <a:rPr lang="en-US" sz="2000" b="1" dirty="0">
                <a:latin typeface="Times New Roman" panose="02020603050405020304" pitchFamily="18" charset="0"/>
                <a:cs typeface="Times New Roman" panose="02020603050405020304" pitchFamily="18" charset="0"/>
              </a:rPr>
              <a:t>Benefits:</a:t>
            </a:r>
          </a:p>
          <a:p>
            <a:pPr algn="just">
              <a:lnSpc>
                <a:spcPct val="150000"/>
              </a:lnSpc>
            </a:pPr>
            <a:r>
              <a:rPr lang="en-US" sz="2000" dirty="0">
                <a:latin typeface="Times New Roman" panose="02020603050405020304" pitchFamily="18" charset="0"/>
                <a:cs typeface="Times New Roman" panose="02020603050405020304" pitchFamily="18" charset="0"/>
              </a:rPr>
              <a:t>Helps save money </a:t>
            </a:r>
          </a:p>
          <a:p>
            <a:pPr algn="just">
              <a:lnSpc>
                <a:spcPct val="150000"/>
              </a:lnSpc>
            </a:pPr>
            <a:r>
              <a:rPr lang="en-US" sz="2000" dirty="0">
                <a:latin typeface="Times New Roman" panose="02020603050405020304" pitchFamily="18" charset="0"/>
                <a:cs typeface="Times New Roman" panose="02020603050405020304" pitchFamily="18" charset="0"/>
              </a:rPr>
              <a:t>Best deals can be selected </a:t>
            </a:r>
          </a:p>
          <a:p>
            <a:pPr algn="just">
              <a:lnSpc>
                <a:spcPct val="150000"/>
              </a:lnSpc>
            </a:pPr>
            <a:r>
              <a:rPr lang="en-US" sz="2000" dirty="0">
                <a:latin typeface="Times New Roman" panose="02020603050405020304" pitchFamily="18" charset="0"/>
                <a:cs typeface="Times New Roman" panose="02020603050405020304" pitchFamily="18" charset="0"/>
              </a:rPr>
              <a:t>Transparent pricing</a:t>
            </a:r>
          </a:p>
          <a:p>
            <a:pPr algn="just">
              <a:lnSpc>
                <a:spcPct val="150000"/>
              </a:lnSpc>
            </a:pPr>
            <a:endParaRPr lang="en-US" sz="2000" dirty="0">
              <a:latin typeface="Times New Roman" panose="02020603050405020304" pitchFamily="18" charset="0"/>
              <a:cs typeface="Times New Roman" panose="02020603050405020304" pitchFamily="18" charset="0"/>
            </a:endParaRPr>
          </a:p>
          <a:p>
            <a:pPr algn="just">
              <a:lnSpc>
                <a:spcPct val="150000"/>
              </a:lnSpc>
            </a:pPr>
            <a:r>
              <a:rPr lang="en-US" sz="2000" b="1" dirty="0">
                <a:latin typeface="Times New Roman" panose="02020603050405020304" pitchFamily="18" charset="0"/>
                <a:cs typeface="Times New Roman" panose="02020603050405020304" pitchFamily="18" charset="0"/>
              </a:rPr>
              <a:t>4. Lower Prices and Discounts</a:t>
            </a:r>
          </a:p>
          <a:p>
            <a:pPr algn="just">
              <a:lnSpc>
                <a:spcPct val="150000"/>
              </a:lnSpc>
            </a:pPr>
            <a:r>
              <a:rPr lang="en-US" sz="2000" dirty="0">
                <a:latin typeface="Times New Roman" panose="02020603050405020304" pitchFamily="18" charset="0"/>
                <a:cs typeface="Times New Roman" panose="02020603050405020304" pitchFamily="18" charset="0"/>
              </a:rPr>
              <a:t>Online businesses often offer discounts, coupon codes, cashback, and festive sales.</a:t>
            </a:r>
          </a:p>
          <a:p>
            <a:pPr algn="just">
              <a:lnSpc>
                <a:spcPct val="150000"/>
              </a:lnSpc>
            </a:pPr>
            <a:r>
              <a:rPr lang="en-US" sz="2000" b="1" dirty="0">
                <a:latin typeface="Times New Roman" panose="02020603050405020304" pitchFamily="18" charset="0"/>
                <a:cs typeface="Times New Roman" panose="02020603050405020304" pitchFamily="18" charset="0"/>
              </a:rPr>
              <a:t>Example:</a:t>
            </a:r>
            <a:r>
              <a:rPr lang="en-US" sz="2000" dirty="0">
                <a:latin typeface="Times New Roman" panose="02020603050405020304" pitchFamily="18" charset="0"/>
                <a:cs typeface="Times New Roman" panose="02020603050405020304" pitchFamily="18" charset="0"/>
              </a:rPr>
              <a:t> Big Billion Days, Great Indian Festival sales.</a:t>
            </a:r>
          </a:p>
          <a:p>
            <a:pPr algn="just">
              <a:lnSpc>
                <a:spcPct val="150000"/>
              </a:lnSpc>
            </a:pPr>
            <a:r>
              <a:rPr lang="en-US" sz="2000" b="1" dirty="0">
                <a:latin typeface="Times New Roman" panose="02020603050405020304" pitchFamily="18" charset="0"/>
                <a:cs typeface="Times New Roman" panose="02020603050405020304" pitchFamily="18" charset="0"/>
              </a:rPr>
              <a:t>Benefits:</a:t>
            </a:r>
          </a:p>
          <a:p>
            <a:pPr algn="just">
              <a:lnSpc>
                <a:spcPct val="150000"/>
              </a:lnSpc>
            </a:pPr>
            <a:r>
              <a:rPr lang="en-US" sz="2000" dirty="0">
                <a:latin typeface="Times New Roman" panose="02020603050405020304" pitchFamily="18" charset="0"/>
                <a:cs typeface="Times New Roman" panose="02020603050405020304" pitchFamily="18" charset="0"/>
              </a:rPr>
              <a:t>Affordable shopping </a:t>
            </a:r>
          </a:p>
          <a:p>
            <a:pPr algn="just">
              <a:lnSpc>
                <a:spcPct val="150000"/>
              </a:lnSpc>
            </a:pPr>
            <a:r>
              <a:rPr lang="en-US" sz="2000" dirty="0">
                <a:latin typeface="Times New Roman" panose="02020603050405020304" pitchFamily="18" charset="0"/>
                <a:cs typeface="Times New Roman" panose="02020603050405020304" pitchFamily="18" charset="0"/>
              </a:rPr>
              <a:t>Seasonal offers </a:t>
            </a:r>
          </a:p>
          <a:p>
            <a:pPr algn="just">
              <a:lnSpc>
                <a:spcPct val="150000"/>
              </a:lnSpc>
            </a:pPr>
            <a:r>
              <a:rPr lang="en-US" sz="2000" dirty="0">
                <a:latin typeface="Times New Roman" panose="02020603050405020304" pitchFamily="18" charset="0"/>
                <a:cs typeface="Times New Roman" panose="02020603050405020304" pitchFamily="18" charset="0"/>
              </a:rPr>
              <a:t>Cashback rewards</a:t>
            </a:r>
          </a:p>
          <a:p>
            <a:pPr algn="just">
              <a:lnSpc>
                <a:spcPct val="150000"/>
              </a:lnSpc>
            </a:pPr>
            <a:endParaRPr lang="en-US" sz="2000" dirty="0">
              <a:latin typeface="Times New Roman" panose="02020603050405020304" pitchFamily="18" charset="0"/>
              <a:cs typeface="Times New Roman" panose="02020603050405020304" pitchFamily="18" charset="0"/>
            </a:endParaRPr>
          </a:p>
          <a:p>
            <a:pPr algn="just">
              <a:lnSpc>
                <a:spcPct val="150000"/>
              </a:lnSpc>
            </a:pPr>
            <a:endParaRPr lang="en-IN"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7660283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2B3D02-8E05-C1A2-3124-3DCB7ACCDD9D}"/>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66C7E6FA-341E-60F6-885B-A2005DAD3861}"/>
              </a:ext>
            </a:extLst>
          </p:cNvPr>
          <p:cNvSpPr>
            <a:spLocks noGrp="1"/>
          </p:cNvSpPr>
          <p:nvPr>
            <p:ph idx="1"/>
          </p:nvPr>
        </p:nvSpPr>
        <p:spPr>
          <a:xfrm>
            <a:off x="406400" y="1061156"/>
            <a:ext cx="10947400" cy="5115807"/>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2CFA476C-0CC1-646E-AA88-2363AE2C1157}"/>
              </a:ext>
            </a:extLst>
          </p:cNvPr>
          <p:cNvPicPr>
            <a:picLocks noChangeAspect="1"/>
          </p:cNvPicPr>
          <p:nvPr/>
        </p:nvPicPr>
        <p:blipFill>
          <a:blip r:embed="rId2"/>
          <a:stretch>
            <a:fillRect/>
          </a:stretch>
        </p:blipFill>
        <p:spPr>
          <a:xfrm>
            <a:off x="0" y="0"/>
            <a:ext cx="12192000" cy="1044762"/>
          </a:xfrm>
          <a:prstGeom prst="rect">
            <a:avLst/>
          </a:prstGeom>
        </p:spPr>
      </p:pic>
      <p:sp>
        <p:nvSpPr>
          <p:cNvPr id="8" name="TextBox 7">
            <a:extLst>
              <a:ext uri="{FF2B5EF4-FFF2-40B4-BE49-F238E27FC236}">
                <a16:creationId xmlns:a16="http://schemas.microsoft.com/office/drawing/2014/main" id="{584B4747-6E20-0C61-D8F1-713C15021ADA}"/>
              </a:ext>
            </a:extLst>
          </p:cNvPr>
          <p:cNvSpPr txBox="1"/>
          <p:nvPr/>
        </p:nvSpPr>
        <p:spPr>
          <a:xfrm>
            <a:off x="440267" y="1072444"/>
            <a:ext cx="10600266" cy="4191981"/>
          </a:xfrm>
          <a:prstGeom prst="rect">
            <a:avLst/>
          </a:prstGeom>
          <a:noFill/>
        </p:spPr>
        <p:txBody>
          <a:bodyPr wrap="square">
            <a:spAutoFit/>
          </a:bodyPr>
          <a:lstStyle/>
          <a:p>
            <a:pPr algn="just">
              <a:lnSpc>
                <a:spcPct val="150000"/>
              </a:lnSpc>
            </a:pPr>
            <a:r>
              <a:rPr lang="en-US" sz="2000" b="1" dirty="0">
                <a:latin typeface="Times New Roman" panose="02020603050405020304" pitchFamily="18" charset="0"/>
                <a:cs typeface="Times New Roman" panose="02020603050405020304" pitchFamily="18" charset="0"/>
              </a:rPr>
              <a:t>5.Customer Reviews and Ratings</a:t>
            </a:r>
          </a:p>
          <a:p>
            <a:pPr algn="just">
              <a:lnSpc>
                <a:spcPct val="150000"/>
              </a:lnSpc>
            </a:pPr>
            <a:r>
              <a:rPr lang="en-US" sz="2000" dirty="0">
                <a:latin typeface="Times New Roman" panose="02020603050405020304" pitchFamily="18" charset="0"/>
                <a:cs typeface="Times New Roman" panose="02020603050405020304" pitchFamily="18" charset="0"/>
              </a:rPr>
              <a:t>Buyers can read reviews and ratings from other customers before purchasing.</a:t>
            </a:r>
          </a:p>
          <a:p>
            <a:pPr algn="just">
              <a:lnSpc>
                <a:spcPct val="150000"/>
              </a:lnSpc>
            </a:pPr>
            <a:r>
              <a:rPr lang="en-US" sz="2000" b="1" dirty="0">
                <a:latin typeface="Times New Roman" panose="02020603050405020304" pitchFamily="18" charset="0"/>
                <a:cs typeface="Times New Roman" panose="02020603050405020304" pitchFamily="18" charset="0"/>
              </a:rPr>
              <a:t>Example:</a:t>
            </a:r>
            <a:r>
              <a:rPr lang="en-US" sz="2000" dirty="0">
                <a:latin typeface="Times New Roman" panose="02020603050405020304" pitchFamily="18" charset="0"/>
                <a:cs typeface="Times New Roman" panose="02020603050405020304" pitchFamily="18" charset="0"/>
              </a:rPr>
              <a:t> Before buying headphones, a buyer checks star ratings and comments.</a:t>
            </a:r>
          </a:p>
          <a:p>
            <a:pPr algn="just">
              <a:lnSpc>
                <a:spcPct val="150000"/>
              </a:lnSpc>
            </a:pPr>
            <a:r>
              <a:rPr lang="en-US" sz="2000" b="1" dirty="0">
                <a:latin typeface="Times New Roman" panose="02020603050405020304" pitchFamily="18" charset="0"/>
                <a:cs typeface="Times New Roman" panose="02020603050405020304" pitchFamily="18" charset="0"/>
              </a:rPr>
              <a:t>Benefits:</a:t>
            </a:r>
          </a:p>
          <a:p>
            <a:pPr algn="just">
              <a:lnSpc>
                <a:spcPct val="150000"/>
              </a:lnSpc>
            </a:pPr>
            <a:r>
              <a:rPr lang="en-US" sz="2000" dirty="0">
                <a:latin typeface="Times New Roman" panose="02020603050405020304" pitchFamily="18" charset="0"/>
                <a:cs typeface="Times New Roman" panose="02020603050405020304" pitchFamily="18" charset="0"/>
              </a:rPr>
              <a:t>Better decision making </a:t>
            </a:r>
          </a:p>
          <a:p>
            <a:pPr algn="just">
              <a:lnSpc>
                <a:spcPct val="150000"/>
              </a:lnSpc>
            </a:pPr>
            <a:r>
              <a:rPr lang="en-US" sz="2000" dirty="0">
                <a:latin typeface="Times New Roman" panose="02020603050405020304" pitchFamily="18" charset="0"/>
                <a:cs typeface="Times New Roman" panose="02020603050405020304" pitchFamily="18" charset="0"/>
              </a:rPr>
              <a:t>Reduces risk of poor-quality products </a:t>
            </a:r>
          </a:p>
          <a:p>
            <a:pPr algn="just">
              <a:lnSpc>
                <a:spcPct val="150000"/>
              </a:lnSpc>
            </a:pPr>
            <a:r>
              <a:rPr lang="en-US" sz="2000" dirty="0">
                <a:latin typeface="Times New Roman" panose="02020603050405020304" pitchFamily="18" charset="0"/>
                <a:cs typeface="Times New Roman" panose="02020603050405020304" pitchFamily="18" charset="0"/>
              </a:rPr>
              <a:t>Builds trust</a:t>
            </a:r>
          </a:p>
          <a:p>
            <a:pPr algn="just">
              <a:lnSpc>
                <a:spcPct val="150000"/>
              </a:lnSpc>
            </a:pPr>
            <a:endParaRPr lang="en-US" sz="2000" dirty="0">
              <a:latin typeface="Times New Roman" panose="02020603050405020304" pitchFamily="18" charset="0"/>
              <a:cs typeface="Times New Roman" panose="02020603050405020304" pitchFamily="18" charset="0"/>
            </a:endParaRPr>
          </a:p>
          <a:p>
            <a:pPr algn="just">
              <a:lnSpc>
                <a:spcPct val="150000"/>
              </a:lnSpc>
            </a:pPr>
            <a:endParaRPr lang="en-IN"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1681409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89E72B-BD7E-42C6-7E02-02E57FBEBBC6}"/>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395FF4C6-1557-B8E8-18AC-CD0C1AC06E1D}"/>
              </a:ext>
            </a:extLst>
          </p:cNvPr>
          <p:cNvSpPr>
            <a:spLocks noGrp="1"/>
          </p:cNvSpPr>
          <p:nvPr>
            <p:ph idx="1"/>
          </p:nvPr>
        </p:nvSpPr>
        <p:spPr>
          <a:xfrm>
            <a:off x="406400" y="1061156"/>
            <a:ext cx="10947400" cy="5115807"/>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4FF3DB88-A81A-D38F-9FA1-3D46EF7F3F98}"/>
              </a:ext>
            </a:extLst>
          </p:cNvPr>
          <p:cNvPicPr>
            <a:picLocks noChangeAspect="1"/>
          </p:cNvPicPr>
          <p:nvPr/>
        </p:nvPicPr>
        <p:blipFill>
          <a:blip r:embed="rId2"/>
          <a:stretch>
            <a:fillRect/>
          </a:stretch>
        </p:blipFill>
        <p:spPr>
          <a:xfrm>
            <a:off x="0" y="0"/>
            <a:ext cx="12192000" cy="1044762"/>
          </a:xfrm>
          <a:prstGeom prst="rect">
            <a:avLst/>
          </a:prstGeom>
        </p:spPr>
      </p:pic>
      <p:sp>
        <p:nvSpPr>
          <p:cNvPr id="8" name="TextBox 7">
            <a:extLst>
              <a:ext uri="{FF2B5EF4-FFF2-40B4-BE49-F238E27FC236}">
                <a16:creationId xmlns:a16="http://schemas.microsoft.com/office/drawing/2014/main" id="{4892FF5C-0142-8753-A80B-9EDA8BDE81EF}"/>
              </a:ext>
            </a:extLst>
          </p:cNvPr>
          <p:cNvSpPr txBox="1"/>
          <p:nvPr/>
        </p:nvSpPr>
        <p:spPr>
          <a:xfrm>
            <a:off x="440267" y="1072444"/>
            <a:ext cx="10600266" cy="6961970"/>
          </a:xfrm>
          <a:prstGeom prst="rect">
            <a:avLst/>
          </a:prstGeom>
          <a:noFill/>
        </p:spPr>
        <p:txBody>
          <a:bodyPr wrap="square">
            <a:spAutoFit/>
          </a:bodyPr>
          <a:lstStyle/>
          <a:p>
            <a:pPr algn="just">
              <a:lnSpc>
                <a:spcPct val="150000"/>
              </a:lnSpc>
            </a:pPr>
            <a:r>
              <a:rPr lang="en-US" sz="2000" b="1" dirty="0">
                <a:latin typeface="Times New Roman" panose="02020603050405020304" pitchFamily="18" charset="0"/>
                <a:cs typeface="Times New Roman" panose="02020603050405020304" pitchFamily="18" charset="0"/>
              </a:rPr>
              <a:t>Benefits to Sellers in Digital Entrepreneurship (Detailed Explanation)</a:t>
            </a:r>
          </a:p>
          <a:p>
            <a:pPr algn="just">
              <a:lnSpc>
                <a:spcPct val="150000"/>
              </a:lnSpc>
            </a:pPr>
            <a:r>
              <a:rPr lang="en-US" sz="2000" dirty="0">
                <a:latin typeface="Times New Roman" panose="02020603050405020304" pitchFamily="18" charset="0"/>
                <a:cs typeface="Times New Roman" panose="02020603050405020304" pitchFamily="18" charset="0"/>
              </a:rPr>
              <a:t>Digital entrepreneurship means running a business through digital platforms such as websites, mobile apps, social media, and online marketplaces. It offers many advantages to sellers by helping them reach more customers, reduce costs, and grow faster.</a:t>
            </a:r>
          </a:p>
          <a:p>
            <a:pPr algn="just">
              <a:lnSpc>
                <a:spcPct val="150000"/>
              </a:lnSpc>
            </a:pPr>
            <a:r>
              <a:rPr lang="en-US" sz="2000" b="1" dirty="0">
                <a:latin typeface="Times New Roman" panose="02020603050405020304" pitchFamily="18" charset="0"/>
                <a:cs typeface="Times New Roman" panose="02020603050405020304" pitchFamily="18" charset="0"/>
              </a:rPr>
              <a:t>1. Global Market Reach</a:t>
            </a:r>
          </a:p>
          <a:p>
            <a:pPr algn="just">
              <a:lnSpc>
                <a:spcPct val="150000"/>
              </a:lnSpc>
            </a:pPr>
            <a:r>
              <a:rPr lang="en-US" sz="2000" dirty="0">
                <a:latin typeface="Times New Roman" panose="02020603050405020304" pitchFamily="18" charset="0"/>
                <a:cs typeface="Times New Roman" panose="02020603050405020304" pitchFamily="18" charset="0"/>
              </a:rPr>
              <a:t>Sellers can sell products or services to customers from different cities, states, and countries through the internet.</a:t>
            </a:r>
          </a:p>
          <a:p>
            <a:pPr algn="just">
              <a:lnSpc>
                <a:spcPct val="150000"/>
              </a:lnSpc>
            </a:pPr>
            <a:r>
              <a:rPr lang="en-US" sz="2000" b="1" dirty="0">
                <a:latin typeface="Times New Roman" panose="02020603050405020304" pitchFamily="18" charset="0"/>
                <a:cs typeface="Times New Roman" panose="02020603050405020304" pitchFamily="18" charset="0"/>
              </a:rPr>
              <a:t>Example:</a:t>
            </a:r>
            <a:r>
              <a:rPr lang="en-US" sz="2000" dirty="0">
                <a:latin typeface="Times New Roman" panose="02020603050405020304" pitchFamily="18" charset="0"/>
                <a:cs typeface="Times New Roman" panose="02020603050405020304" pitchFamily="18" charset="0"/>
              </a:rPr>
              <a:t> A small handmade craft seller in Mysore can sell products across India using online platforms.</a:t>
            </a:r>
          </a:p>
          <a:p>
            <a:pPr algn="just">
              <a:lnSpc>
                <a:spcPct val="150000"/>
              </a:lnSpc>
            </a:pPr>
            <a:r>
              <a:rPr lang="en-US" sz="2000" b="1" dirty="0">
                <a:latin typeface="Times New Roman" panose="02020603050405020304" pitchFamily="18" charset="0"/>
                <a:cs typeface="Times New Roman" panose="02020603050405020304" pitchFamily="18" charset="0"/>
              </a:rPr>
              <a:t>Benefits:</a:t>
            </a:r>
          </a:p>
          <a:p>
            <a:pPr algn="just">
              <a:lnSpc>
                <a:spcPct val="150000"/>
              </a:lnSpc>
            </a:pPr>
            <a:r>
              <a:rPr lang="en-US" sz="2000" dirty="0">
                <a:latin typeface="Times New Roman" panose="02020603050405020304" pitchFamily="18" charset="0"/>
                <a:cs typeface="Times New Roman" panose="02020603050405020304" pitchFamily="18" charset="0"/>
              </a:rPr>
              <a:t>More customers </a:t>
            </a:r>
          </a:p>
          <a:p>
            <a:pPr algn="just">
              <a:lnSpc>
                <a:spcPct val="150000"/>
              </a:lnSpc>
            </a:pPr>
            <a:r>
              <a:rPr lang="en-US" sz="2000" dirty="0">
                <a:latin typeface="Times New Roman" panose="02020603050405020304" pitchFamily="18" charset="0"/>
                <a:cs typeface="Times New Roman" panose="02020603050405020304" pitchFamily="18" charset="0"/>
              </a:rPr>
              <a:t>Increased sales opportunities </a:t>
            </a:r>
          </a:p>
          <a:p>
            <a:pPr algn="just">
              <a:lnSpc>
                <a:spcPct val="150000"/>
              </a:lnSpc>
            </a:pPr>
            <a:endParaRPr lang="en-US" sz="2000" dirty="0">
              <a:latin typeface="Times New Roman" panose="02020603050405020304" pitchFamily="18" charset="0"/>
              <a:cs typeface="Times New Roman" panose="02020603050405020304" pitchFamily="18" charset="0"/>
            </a:endParaRPr>
          </a:p>
          <a:p>
            <a:pPr algn="just">
              <a:lnSpc>
                <a:spcPct val="150000"/>
              </a:lnSpc>
            </a:pPr>
            <a:endParaRPr lang="en-US" sz="2000" dirty="0">
              <a:latin typeface="Times New Roman" panose="02020603050405020304" pitchFamily="18" charset="0"/>
              <a:cs typeface="Times New Roman" panose="02020603050405020304" pitchFamily="18" charset="0"/>
            </a:endParaRPr>
          </a:p>
          <a:p>
            <a:pPr algn="just">
              <a:lnSpc>
                <a:spcPct val="150000"/>
              </a:lnSpc>
            </a:pPr>
            <a:endParaRPr lang="en-IN"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929239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0E1687-BE93-9B46-BEE0-BB35B016669F}"/>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5B0FEAB8-D8CB-7101-6DAF-AF6E601F2D6C}"/>
              </a:ext>
            </a:extLst>
          </p:cNvPr>
          <p:cNvSpPr>
            <a:spLocks noGrp="1"/>
          </p:cNvSpPr>
          <p:nvPr>
            <p:ph idx="1"/>
          </p:nvPr>
        </p:nvSpPr>
        <p:spPr>
          <a:xfrm>
            <a:off x="838200" y="1219200"/>
            <a:ext cx="10515600" cy="4957763"/>
          </a:xfrm>
        </p:spPr>
        <p:txBody>
          <a:bodyPr/>
          <a:lstStyle/>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1867C544-DD48-958E-9701-2B5FDD2731CD}"/>
              </a:ext>
            </a:extLst>
          </p:cNvPr>
          <p:cNvPicPr>
            <a:picLocks noChangeAspect="1"/>
          </p:cNvPicPr>
          <p:nvPr/>
        </p:nvPicPr>
        <p:blipFill>
          <a:blip r:embed="rId2"/>
          <a:stretch>
            <a:fillRect/>
          </a:stretch>
        </p:blipFill>
        <p:spPr>
          <a:xfrm>
            <a:off x="0" y="0"/>
            <a:ext cx="12192000" cy="1044762"/>
          </a:xfrm>
          <a:prstGeom prst="rect">
            <a:avLst/>
          </a:prstGeom>
        </p:spPr>
      </p:pic>
      <p:sp>
        <p:nvSpPr>
          <p:cNvPr id="3" name="TextBox 2">
            <a:extLst>
              <a:ext uri="{FF2B5EF4-FFF2-40B4-BE49-F238E27FC236}">
                <a16:creationId xmlns:a16="http://schemas.microsoft.com/office/drawing/2014/main" id="{AF7165E7-343B-ED20-E176-6FC10DE28C8B}"/>
              </a:ext>
            </a:extLst>
          </p:cNvPr>
          <p:cNvSpPr txBox="1"/>
          <p:nvPr/>
        </p:nvSpPr>
        <p:spPr>
          <a:xfrm>
            <a:off x="1194099" y="2858224"/>
            <a:ext cx="7949901" cy="869469"/>
          </a:xfrm>
          <a:prstGeom prst="rect">
            <a:avLst/>
          </a:prstGeom>
          <a:noFill/>
        </p:spPr>
        <p:txBody>
          <a:bodyPr wrap="square">
            <a:spAutoFit/>
          </a:bodyPr>
          <a:lstStyle/>
          <a:p>
            <a:pPr algn="l" fontAlgn="base">
              <a:lnSpc>
                <a:spcPts val="2100"/>
              </a:lnSpc>
              <a:spcBef>
                <a:spcPts val="1800"/>
              </a:spcBef>
              <a:spcAft>
                <a:spcPts val="1800"/>
              </a:spcAft>
              <a:buNone/>
            </a:pPr>
            <a:r>
              <a:rPr lang="en-US" b="1" i="0" dirty="0">
                <a:solidFill>
                  <a:srgbClr val="FFFFFF"/>
                </a:solidFill>
                <a:effectLst/>
                <a:latin typeface="Nunito" pitchFamily="2" charset="0"/>
              </a:rPr>
              <a:t>1. Local Login</a:t>
            </a:r>
          </a:p>
          <a:p>
            <a:pPr algn="l" rtl="0" fontAlgn="base">
              <a:spcAft>
                <a:spcPts val="750"/>
              </a:spcAft>
              <a:buNone/>
            </a:pPr>
            <a:r>
              <a:rPr lang="en-US" b="0" i="0" dirty="0">
                <a:solidFill>
                  <a:srgbClr val="FFFFFF"/>
                </a:solidFill>
                <a:effectLst/>
                <a:latin typeface="Nunito" pitchFamily="2" charset="0"/>
              </a:rPr>
              <a:t>Whenever a user logs into its local system, it is known as local login. </a:t>
            </a:r>
          </a:p>
        </p:txBody>
      </p:sp>
      <p:sp>
        <p:nvSpPr>
          <p:cNvPr id="9" name="TextBox 8">
            <a:extLst>
              <a:ext uri="{FF2B5EF4-FFF2-40B4-BE49-F238E27FC236}">
                <a16:creationId xmlns:a16="http://schemas.microsoft.com/office/drawing/2014/main" id="{EAE6B8EB-5A2D-F5A3-766F-EAE3FA746BCF}"/>
              </a:ext>
            </a:extLst>
          </p:cNvPr>
          <p:cNvSpPr txBox="1"/>
          <p:nvPr/>
        </p:nvSpPr>
        <p:spPr>
          <a:xfrm>
            <a:off x="481782" y="1209370"/>
            <a:ext cx="6499122" cy="646331"/>
          </a:xfrm>
          <a:prstGeom prst="rect">
            <a:avLst/>
          </a:prstGeom>
          <a:noFill/>
        </p:spPr>
        <p:txBody>
          <a:bodyPr wrap="square">
            <a:spAutoFit/>
          </a:bodyPr>
          <a:lstStyle/>
          <a:p>
            <a:pPr marL="285750" indent="-285750" fontAlgn="base">
              <a:buFont typeface="Arial" panose="020B0604020202020204" pitchFamily="34" charset="0"/>
              <a:buChar char="•"/>
            </a:pPr>
            <a:endParaRPr lang="en-US" dirty="0">
              <a:latin typeface="Times New Roman" panose="02020603050405020304" pitchFamily="18" charset="0"/>
              <a:cs typeface="Times New Roman" panose="02020603050405020304" pitchFamily="18" charset="0"/>
            </a:endParaRPr>
          </a:p>
          <a:p>
            <a:pPr algn="just" rtl="0" fontAlgn="base">
              <a:spcAft>
                <a:spcPts val="750"/>
              </a:spcAft>
              <a:buNone/>
            </a:pPr>
            <a:r>
              <a:rPr lang="en-US" b="1" i="0" dirty="0">
                <a:solidFill>
                  <a:srgbClr val="FFFFFF"/>
                </a:solidFill>
                <a:effectLst/>
                <a:latin typeface="Nunito" pitchFamily="2" charset="0"/>
              </a:rPr>
              <a:t>The Procedure of Local Login</a:t>
            </a:r>
            <a:endParaRPr lang="en-US" b="0" i="0" dirty="0">
              <a:solidFill>
                <a:srgbClr val="FFFFFF"/>
              </a:solidFill>
              <a:effectLst/>
              <a:latin typeface="Nunito" pitchFamily="2" charset="0"/>
            </a:endParaRPr>
          </a:p>
        </p:txBody>
      </p:sp>
      <p:pic>
        <p:nvPicPr>
          <p:cNvPr id="4" name="Picture 3">
            <a:extLst>
              <a:ext uri="{FF2B5EF4-FFF2-40B4-BE49-F238E27FC236}">
                <a16:creationId xmlns:a16="http://schemas.microsoft.com/office/drawing/2014/main" id="{B3C1C1A4-6C17-1678-BA4F-9DDA828BF83A}"/>
              </a:ext>
            </a:extLst>
          </p:cNvPr>
          <p:cNvPicPr>
            <a:picLocks noChangeAspect="1"/>
          </p:cNvPicPr>
          <p:nvPr/>
        </p:nvPicPr>
        <p:blipFill>
          <a:blip r:embed="rId3"/>
          <a:stretch>
            <a:fillRect/>
          </a:stretch>
        </p:blipFill>
        <p:spPr>
          <a:xfrm>
            <a:off x="978805" y="1781688"/>
            <a:ext cx="10040751" cy="3156071"/>
          </a:xfrm>
          <a:prstGeom prst="rect">
            <a:avLst/>
          </a:prstGeom>
        </p:spPr>
      </p:pic>
    </p:spTree>
    <p:extLst>
      <p:ext uri="{BB962C8B-B14F-4D97-AF65-F5344CB8AC3E}">
        <p14:creationId xmlns:p14="http://schemas.microsoft.com/office/powerpoint/2010/main" val="120914092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238099-8DE1-1D88-EFEA-BF14657DC765}"/>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F30C0633-6AD4-F4D4-6CA4-904C2B739146}"/>
              </a:ext>
            </a:extLst>
          </p:cNvPr>
          <p:cNvSpPr>
            <a:spLocks noGrp="1"/>
          </p:cNvSpPr>
          <p:nvPr>
            <p:ph idx="1"/>
          </p:nvPr>
        </p:nvSpPr>
        <p:spPr>
          <a:xfrm>
            <a:off x="406400" y="1061156"/>
            <a:ext cx="10947400" cy="5115807"/>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631D27BE-AE9C-00B6-E60F-4A04A419A8B6}"/>
              </a:ext>
            </a:extLst>
          </p:cNvPr>
          <p:cNvPicPr>
            <a:picLocks noChangeAspect="1"/>
          </p:cNvPicPr>
          <p:nvPr/>
        </p:nvPicPr>
        <p:blipFill>
          <a:blip r:embed="rId2"/>
          <a:stretch>
            <a:fillRect/>
          </a:stretch>
        </p:blipFill>
        <p:spPr>
          <a:xfrm>
            <a:off x="0" y="0"/>
            <a:ext cx="12192000" cy="1044762"/>
          </a:xfrm>
          <a:prstGeom prst="rect">
            <a:avLst/>
          </a:prstGeom>
        </p:spPr>
      </p:pic>
      <p:sp>
        <p:nvSpPr>
          <p:cNvPr id="8" name="TextBox 7">
            <a:extLst>
              <a:ext uri="{FF2B5EF4-FFF2-40B4-BE49-F238E27FC236}">
                <a16:creationId xmlns:a16="http://schemas.microsoft.com/office/drawing/2014/main" id="{AC7EECA0-D90F-505B-A95A-17F5A0D194D6}"/>
              </a:ext>
            </a:extLst>
          </p:cNvPr>
          <p:cNvSpPr txBox="1"/>
          <p:nvPr/>
        </p:nvSpPr>
        <p:spPr>
          <a:xfrm>
            <a:off x="440267" y="1072444"/>
            <a:ext cx="10600266" cy="6690550"/>
          </a:xfrm>
          <a:prstGeom prst="rect">
            <a:avLst/>
          </a:prstGeom>
          <a:noFill/>
        </p:spPr>
        <p:txBody>
          <a:bodyPr wrap="square">
            <a:spAutoFit/>
          </a:bodyPr>
          <a:lstStyle/>
          <a:p>
            <a:pPr algn="just">
              <a:lnSpc>
                <a:spcPct val="150000"/>
              </a:lnSpc>
            </a:pPr>
            <a:r>
              <a:rPr lang="en-US" b="1" dirty="0">
                <a:latin typeface="Times New Roman" panose="02020603050405020304" pitchFamily="18" charset="0"/>
                <a:cs typeface="Times New Roman" panose="02020603050405020304" pitchFamily="18" charset="0"/>
              </a:rPr>
              <a:t>2. Low Startup Cost</a:t>
            </a:r>
          </a:p>
          <a:p>
            <a:pPr algn="just">
              <a:lnSpc>
                <a:spcPct val="150000"/>
              </a:lnSpc>
            </a:pPr>
            <a:r>
              <a:rPr lang="en-US" dirty="0">
                <a:latin typeface="Times New Roman" panose="02020603050405020304" pitchFamily="18" charset="0"/>
                <a:cs typeface="Times New Roman" panose="02020603050405020304" pitchFamily="18" charset="0"/>
              </a:rPr>
              <a:t>Starting an online business often requires less investment than opening a physical store.</a:t>
            </a:r>
          </a:p>
          <a:p>
            <a:pPr algn="just">
              <a:lnSpc>
                <a:spcPct val="150000"/>
              </a:lnSpc>
            </a:pPr>
            <a:r>
              <a:rPr lang="en-US" b="1" dirty="0">
                <a:latin typeface="Times New Roman" panose="02020603050405020304" pitchFamily="18" charset="0"/>
                <a:cs typeface="Times New Roman" panose="02020603050405020304" pitchFamily="18" charset="0"/>
              </a:rPr>
              <a:t>Example:</a:t>
            </a:r>
            <a:r>
              <a:rPr lang="en-US" dirty="0">
                <a:latin typeface="Times New Roman" panose="02020603050405020304" pitchFamily="18" charset="0"/>
                <a:cs typeface="Times New Roman" panose="02020603050405020304" pitchFamily="18" charset="0"/>
              </a:rPr>
              <a:t> A seller can start with an Instagram page or website instead of renting a shop.</a:t>
            </a:r>
          </a:p>
          <a:p>
            <a:pPr algn="just">
              <a:lnSpc>
                <a:spcPct val="150000"/>
              </a:lnSpc>
            </a:pPr>
            <a:r>
              <a:rPr lang="en-US" b="1" dirty="0">
                <a:latin typeface="Times New Roman" panose="02020603050405020304" pitchFamily="18" charset="0"/>
                <a:cs typeface="Times New Roman" panose="02020603050405020304" pitchFamily="18" charset="0"/>
              </a:rPr>
              <a:t>Benefits:</a:t>
            </a:r>
          </a:p>
          <a:p>
            <a:pPr algn="just">
              <a:lnSpc>
                <a:spcPct val="150000"/>
              </a:lnSpc>
            </a:pPr>
            <a:r>
              <a:rPr lang="en-US" dirty="0">
                <a:latin typeface="Times New Roman" panose="02020603050405020304" pitchFamily="18" charset="0"/>
                <a:cs typeface="Times New Roman" panose="02020603050405020304" pitchFamily="18" charset="0"/>
              </a:rPr>
              <a:t>No shop rent </a:t>
            </a:r>
          </a:p>
          <a:p>
            <a:pPr algn="just">
              <a:lnSpc>
                <a:spcPct val="150000"/>
              </a:lnSpc>
            </a:pPr>
            <a:r>
              <a:rPr lang="en-US" dirty="0">
                <a:latin typeface="Times New Roman" panose="02020603050405020304" pitchFamily="18" charset="0"/>
                <a:cs typeface="Times New Roman" panose="02020603050405020304" pitchFamily="18" charset="0"/>
              </a:rPr>
              <a:t>Lower electricity and maintenance cost </a:t>
            </a:r>
          </a:p>
          <a:p>
            <a:pPr algn="just">
              <a:lnSpc>
                <a:spcPct val="150000"/>
              </a:lnSpc>
            </a:pPr>
            <a:r>
              <a:rPr lang="en-US" dirty="0">
                <a:latin typeface="Times New Roman" panose="02020603050405020304" pitchFamily="18" charset="0"/>
                <a:cs typeface="Times New Roman" panose="02020603050405020304" pitchFamily="18" charset="0"/>
              </a:rPr>
              <a:t>Affordable business setup</a:t>
            </a:r>
          </a:p>
          <a:p>
            <a:pPr algn="just">
              <a:lnSpc>
                <a:spcPct val="150000"/>
              </a:lnSpc>
            </a:pPr>
            <a:endParaRPr lang="en-US" dirty="0">
              <a:latin typeface="Times New Roman" panose="02020603050405020304" pitchFamily="18" charset="0"/>
              <a:cs typeface="Times New Roman" panose="02020603050405020304" pitchFamily="18" charset="0"/>
            </a:endParaRPr>
          </a:p>
          <a:p>
            <a:pPr algn="just">
              <a:lnSpc>
                <a:spcPct val="150000"/>
              </a:lnSpc>
            </a:pPr>
            <a:r>
              <a:rPr lang="en-US" b="1" dirty="0">
                <a:latin typeface="Times New Roman" panose="02020603050405020304" pitchFamily="18" charset="0"/>
                <a:cs typeface="Times New Roman" panose="02020603050405020304" pitchFamily="18" charset="0"/>
              </a:rPr>
              <a:t>3. 24/7 Business Operations</a:t>
            </a:r>
          </a:p>
          <a:p>
            <a:pPr algn="just">
              <a:lnSpc>
                <a:spcPct val="150000"/>
              </a:lnSpc>
            </a:pPr>
            <a:r>
              <a:rPr lang="en-US" dirty="0">
                <a:latin typeface="Times New Roman" panose="02020603050405020304" pitchFamily="18" charset="0"/>
                <a:cs typeface="Times New Roman" panose="02020603050405020304" pitchFamily="18" charset="0"/>
              </a:rPr>
              <a:t>Online stores can accept orders anytime, even when the seller is sleeping.</a:t>
            </a:r>
          </a:p>
          <a:p>
            <a:pPr algn="just">
              <a:lnSpc>
                <a:spcPct val="150000"/>
              </a:lnSpc>
            </a:pPr>
            <a:r>
              <a:rPr lang="en-US" b="1" dirty="0">
                <a:latin typeface="Times New Roman" panose="02020603050405020304" pitchFamily="18" charset="0"/>
                <a:cs typeface="Times New Roman" panose="02020603050405020304" pitchFamily="18" charset="0"/>
              </a:rPr>
              <a:t>Benefits:</a:t>
            </a:r>
          </a:p>
          <a:p>
            <a:pPr algn="just">
              <a:lnSpc>
                <a:spcPct val="150000"/>
              </a:lnSpc>
            </a:pPr>
            <a:r>
              <a:rPr lang="en-US" dirty="0">
                <a:latin typeface="Times New Roman" panose="02020603050405020304" pitchFamily="18" charset="0"/>
                <a:cs typeface="Times New Roman" panose="02020603050405020304" pitchFamily="18" charset="0"/>
              </a:rPr>
              <a:t>Continuous sales </a:t>
            </a:r>
          </a:p>
          <a:p>
            <a:pPr algn="just">
              <a:lnSpc>
                <a:spcPct val="150000"/>
              </a:lnSpc>
            </a:pPr>
            <a:r>
              <a:rPr lang="en-US" dirty="0">
                <a:latin typeface="Times New Roman" panose="02020603050405020304" pitchFamily="18" charset="0"/>
                <a:cs typeface="Times New Roman" panose="02020603050405020304" pitchFamily="18" charset="0"/>
              </a:rPr>
              <a:t>No time restrictions </a:t>
            </a:r>
          </a:p>
          <a:p>
            <a:pPr algn="just">
              <a:lnSpc>
                <a:spcPct val="150000"/>
              </a:lnSpc>
            </a:pPr>
            <a:r>
              <a:rPr lang="en-US" dirty="0">
                <a:latin typeface="Times New Roman" panose="02020603050405020304" pitchFamily="18" charset="0"/>
                <a:cs typeface="Times New Roman" panose="02020603050405020304" pitchFamily="18" charset="0"/>
              </a:rPr>
              <a:t>More convenience for customers and sellers</a:t>
            </a:r>
          </a:p>
          <a:p>
            <a:pPr algn="just">
              <a:lnSpc>
                <a:spcPct val="150000"/>
              </a:lnSpc>
            </a:pPr>
            <a:endParaRPr lang="en-US" dirty="0">
              <a:latin typeface="Times New Roman" panose="02020603050405020304" pitchFamily="18" charset="0"/>
              <a:cs typeface="Times New Roman" panose="02020603050405020304" pitchFamily="18" charset="0"/>
            </a:endParaRPr>
          </a:p>
          <a:p>
            <a:pPr algn="just">
              <a:lnSpc>
                <a:spcPct val="150000"/>
              </a:lnSpc>
            </a:pPr>
            <a:endParaRPr lang="en-IN"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4184754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8348DE-DC8D-C886-CF28-9250D927649E}"/>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97AAC314-9BAD-CC17-44C4-B45C644A21AA}"/>
              </a:ext>
            </a:extLst>
          </p:cNvPr>
          <p:cNvSpPr>
            <a:spLocks noGrp="1"/>
          </p:cNvSpPr>
          <p:nvPr>
            <p:ph idx="1"/>
          </p:nvPr>
        </p:nvSpPr>
        <p:spPr>
          <a:xfrm>
            <a:off x="406400" y="1061156"/>
            <a:ext cx="10947400" cy="5115807"/>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70AE7ADC-8125-333B-7E26-A91C8B72D34D}"/>
              </a:ext>
            </a:extLst>
          </p:cNvPr>
          <p:cNvPicPr>
            <a:picLocks noChangeAspect="1"/>
          </p:cNvPicPr>
          <p:nvPr/>
        </p:nvPicPr>
        <p:blipFill>
          <a:blip r:embed="rId2"/>
          <a:stretch>
            <a:fillRect/>
          </a:stretch>
        </p:blipFill>
        <p:spPr>
          <a:xfrm>
            <a:off x="0" y="0"/>
            <a:ext cx="12192000" cy="1044762"/>
          </a:xfrm>
          <a:prstGeom prst="rect">
            <a:avLst/>
          </a:prstGeom>
        </p:spPr>
      </p:pic>
      <p:sp>
        <p:nvSpPr>
          <p:cNvPr id="8" name="TextBox 7">
            <a:extLst>
              <a:ext uri="{FF2B5EF4-FFF2-40B4-BE49-F238E27FC236}">
                <a16:creationId xmlns:a16="http://schemas.microsoft.com/office/drawing/2014/main" id="{9CF05C79-663A-76A3-B522-6972E6F88924}"/>
              </a:ext>
            </a:extLst>
          </p:cNvPr>
          <p:cNvSpPr txBox="1"/>
          <p:nvPr/>
        </p:nvSpPr>
        <p:spPr>
          <a:xfrm>
            <a:off x="440267" y="1072444"/>
            <a:ext cx="10600266" cy="5998052"/>
          </a:xfrm>
          <a:prstGeom prst="rect">
            <a:avLst/>
          </a:prstGeom>
          <a:noFill/>
        </p:spPr>
        <p:txBody>
          <a:bodyPr wrap="square">
            <a:spAutoFit/>
          </a:bodyPr>
          <a:lstStyle/>
          <a:p>
            <a:pPr algn="just">
              <a:lnSpc>
                <a:spcPct val="150000"/>
              </a:lnSpc>
            </a:pPr>
            <a:r>
              <a:rPr lang="en-US" sz="1600" b="1" dirty="0">
                <a:latin typeface="Times New Roman" panose="02020603050405020304" pitchFamily="18" charset="0"/>
                <a:cs typeface="Times New Roman" panose="02020603050405020304" pitchFamily="18" charset="0"/>
              </a:rPr>
              <a:t>4. Direct Customer Connection</a:t>
            </a:r>
          </a:p>
          <a:p>
            <a:pPr algn="just">
              <a:lnSpc>
                <a:spcPct val="150000"/>
              </a:lnSpc>
            </a:pPr>
            <a:r>
              <a:rPr lang="en-US" sz="1600" dirty="0">
                <a:latin typeface="Times New Roman" panose="02020603050405020304" pitchFamily="18" charset="0"/>
                <a:cs typeface="Times New Roman" panose="02020603050405020304" pitchFamily="18" charset="0"/>
              </a:rPr>
              <a:t>Digital platforms allow sellers to interact directly with customers through messages, chats, email, and comments.</a:t>
            </a:r>
          </a:p>
          <a:p>
            <a:pPr algn="just">
              <a:lnSpc>
                <a:spcPct val="150000"/>
              </a:lnSpc>
            </a:pPr>
            <a:r>
              <a:rPr lang="en-US" sz="1600" b="1" dirty="0">
                <a:latin typeface="Times New Roman" panose="02020603050405020304" pitchFamily="18" charset="0"/>
                <a:cs typeface="Times New Roman" panose="02020603050405020304" pitchFamily="18" charset="0"/>
              </a:rPr>
              <a:t>Benefits:</a:t>
            </a:r>
          </a:p>
          <a:p>
            <a:pPr algn="just">
              <a:lnSpc>
                <a:spcPct val="150000"/>
              </a:lnSpc>
            </a:pPr>
            <a:r>
              <a:rPr lang="en-US" sz="1600" dirty="0">
                <a:latin typeface="Times New Roman" panose="02020603050405020304" pitchFamily="18" charset="0"/>
                <a:cs typeface="Times New Roman" panose="02020603050405020304" pitchFamily="18" charset="0"/>
              </a:rPr>
              <a:t>Better customer relationships </a:t>
            </a:r>
          </a:p>
          <a:p>
            <a:pPr algn="just">
              <a:lnSpc>
                <a:spcPct val="150000"/>
              </a:lnSpc>
            </a:pPr>
            <a:r>
              <a:rPr lang="en-US" sz="1600" dirty="0">
                <a:latin typeface="Times New Roman" panose="02020603050405020304" pitchFamily="18" charset="0"/>
                <a:cs typeface="Times New Roman" panose="02020603050405020304" pitchFamily="18" charset="0"/>
              </a:rPr>
              <a:t>Quick feedback </a:t>
            </a:r>
          </a:p>
          <a:p>
            <a:pPr algn="just">
              <a:lnSpc>
                <a:spcPct val="150000"/>
              </a:lnSpc>
            </a:pPr>
            <a:r>
              <a:rPr lang="en-US" sz="1600" dirty="0">
                <a:latin typeface="Times New Roman" panose="02020603050405020304" pitchFamily="18" charset="0"/>
                <a:cs typeface="Times New Roman" panose="02020603050405020304" pitchFamily="18" charset="0"/>
              </a:rPr>
              <a:t>Easy problem solving</a:t>
            </a:r>
          </a:p>
          <a:p>
            <a:pPr algn="just">
              <a:lnSpc>
                <a:spcPct val="150000"/>
              </a:lnSpc>
            </a:pPr>
            <a:endParaRPr lang="en-US" sz="1600" dirty="0">
              <a:latin typeface="Times New Roman" panose="02020603050405020304" pitchFamily="18" charset="0"/>
              <a:cs typeface="Times New Roman" panose="02020603050405020304" pitchFamily="18" charset="0"/>
            </a:endParaRPr>
          </a:p>
          <a:p>
            <a:pPr algn="just">
              <a:lnSpc>
                <a:spcPct val="150000"/>
              </a:lnSpc>
            </a:pPr>
            <a:r>
              <a:rPr lang="en-US" sz="1600" b="1" dirty="0">
                <a:latin typeface="Times New Roman" panose="02020603050405020304" pitchFamily="18" charset="0"/>
                <a:cs typeface="Times New Roman" panose="02020603050405020304" pitchFamily="18" charset="0"/>
              </a:rPr>
              <a:t>5. Lower Marketing Cost</a:t>
            </a:r>
          </a:p>
          <a:p>
            <a:pPr algn="just">
              <a:lnSpc>
                <a:spcPct val="150000"/>
              </a:lnSpc>
            </a:pPr>
            <a:r>
              <a:rPr lang="en-US" sz="1600" dirty="0">
                <a:latin typeface="Times New Roman" panose="02020603050405020304" pitchFamily="18" charset="0"/>
                <a:cs typeface="Times New Roman" panose="02020603050405020304" pitchFamily="18" charset="0"/>
              </a:rPr>
              <a:t>Digital marketing through social media, SEO, WhatsApp, and email is cheaper than TV, newspaper, or print advertising.</a:t>
            </a:r>
          </a:p>
          <a:p>
            <a:pPr algn="just">
              <a:lnSpc>
                <a:spcPct val="150000"/>
              </a:lnSpc>
            </a:pPr>
            <a:r>
              <a:rPr lang="en-US" sz="1600" b="1" dirty="0">
                <a:latin typeface="Times New Roman" panose="02020603050405020304" pitchFamily="18" charset="0"/>
                <a:cs typeface="Times New Roman" panose="02020603050405020304" pitchFamily="18" charset="0"/>
              </a:rPr>
              <a:t>Example:</a:t>
            </a:r>
            <a:r>
              <a:rPr lang="en-US" sz="1600" dirty="0">
                <a:latin typeface="Times New Roman" panose="02020603050405020304" pitchFamily="18" charset="0"/>
                <a:cs typeface="Times New Roman" panose="02020603050405020304" pitchFamily="18" charset="0"/>
              </a:rPr>
              <a:t> Promoting products on Instagram Reels or Facebook Ads.</a:t>
            </a:r>
          </a:p>
          <a:p>
            <a:pPr algn="just">
              <a:lnSpc>
                <a:spcPct val="150000"/>
              </a:lnSpc>
            </a:pPr>
            <a:r>
              <a:rPr lang="en-US" sz="1600" b="1" dirty="0">
                <a:latin typeface="Times New Roman" panose="02020603050405020304" pitchFamily="18" charset="0"/>
                <a:cs typeface="Times New Roman" panose="02020603050405020304" pitchFamily="18" charset="0"/>
              </a:rPr>
              <a:t>Benefits:</a:t>
            </a:r>
          </a:p>
          <a:p>
            <a:pPr algn="just">
              <a:lnSpc>
                <a:spcPct val="150000"/>
              </a:lnSpc>
            </a:pPr>
            <a:r>
              <a:rPr lang="en-US" sz="1600" dirty="0">
                <a:latin typeface="Times New Roman" panose="02020603050405020304" pitchFamily="18" charset="0"/>
                <a:cs typeface="Times New Roman" panose="02020603050405020304" pitchFamily="18" charset="0"/>
              </a:rPr>
              <a:t>Cost-effective promotion </a:t>
            </a:r>
          </a:p>
          <a:p>
            <a:pPr algn="just">
              <a:lnSpc>
                <a:spcPct val="150000"/>
              </a:lnSpc>
            </a:pPr>
            <a:r>
              <a:rPr lang="en-US" sz="1600" dirty="0">
                <a:latin typeface="Times New Roman" panose="02020603050405020304" pitchFamily="18" charset="0"/>
                <a:cs typeface="Times New Roman" panose="02020603050405020304" pitchFamily="18" charset="0"/>
              </a:rPr>
              <a:t>Targeted advertising </a:t>
            </a:r>
          </a:p>
          <a:p>
            <a:pPr algn="just">
              <a:lnSpc>
                <a:spcPct val="150000"/>
              </a:lnSpc>
            </a:pPr>
            <a:r>
              <a:rPr lang="en-US" sz="1600" dirty="0">
                <a:latin typeface="Times New Roman" panose="02020603050405020304" pitchFamily="18" charset="0"/>
                <a:cs typeface="Times New Roman" panose="02020603050405020304" pitchFamily="18" charset="0"/>
              </a:rPr>
              <a:t>Higher return on investment </a:t>
            </a:r>
          </a:p>
          <a:p>
            <a:pPr algn="just">
              <a:lnSpc>
                <a:spcPct val="150000"/>
              </a:lnSpc>
            </a:pPr>
            <a:endParaRPr lang="en-US" sz="1600" dirty="0">
              <a:latin typeface="Times New Roman" panose="02020603050405020304" pitchFamily="18" charset="0"/>
              <a:cs typeface="Times New Roman" panose="02020603050405020304" pitchFamily="18" charset="0"/>
            </a:endParaRPr>
          </a:p>
          <a:p>
            <a:pPr algn="just">
              <a:lnSpc>
                <a:spcPct val="150000"/>
              </a:lnSpc>
            </a:pPr>
            <a:endParaRPr lang="en-IN" sz="1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7067380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46CAF6-E113-9E38-E609-30F74B9B1783}"/>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40A48643-A2FD-F2D1-DD85-107DF78C457C}"/>
              </a:ext>
            </a:extLst>
          </p:cNvPr>
          <p:cNvSpPr>
            <a:spLocks noGrp="1"/>
          </p:cNvSpPr>
          <p:nvPr>
            <p:ph idx="1"/>
          </p:nvPr>
        </p:nvSpPr>
        <p:spPr>
          <a:xfrm>
            <a:off x="406400" y="1061156"/>
            <a:ext cx="10947400" cy="5115807"/>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335B0B2A-69EF-3CBC-8569-136F87052245}"/>
              </a:ext>
            </a:extLst>
          </p:cNvPr>
          <p:cNvPicPr>
            <a:picLocks noChangeAspect="1"/>
          </p:cNvPicPr>
          <p:nvPr/>
        </p:nvPicPr>
        <p:blipFill>
          <a:blip r:embed="rId2"/>
          <a:stretch>
            <a:fillRect/>
          </a:stretch>
        </p:blipFill>
        <p:spPr>
          <a:xfrm>
            <a:off x="0" y="0"/>
            <a:ext cx="12192000" cy="1044762"/>
          </a:xfrm>
          <a:prstGeom prst="rect">
            <a:avLst/>
          </a:prstGeom>
        </p:spPr>
      </p:pic>
      <p:sp>
        <p:nvSpPr>
          <p:cNvPr id="3" name="TextBox 2">
            <a:extLst>
              <a:ext uri="{FF2B5EF4-FFF2-40B4-BE49-F238E27FC236}">
                <a16:creationId xmlns:a16="http://schemas.microsoft.com/office/drawing/2014/main" id="{7A03690D-1413-042D-9D5C-AAAA8F02283C}"/>
              </a:ext>
            </a:extLst>
          </p:cNvPr>
          <p:cNvSpPr txBox="1"/>
          <p:nvPr/>
        </p:nvSpPr>
        <p:spPr>
          <a:xfrm>
            <a:off x="372533" y="1140178"/>
            <a:ext cx="11085689" cy="5449377"/>
          </a:xfrm>
          <a:prstGeom prst="rect">
            <a:avLst/>
          </a:prstGeom>
          <a:noFill/>
        </p:spPr>
        <p:txBody>
          <a:bodyPr wrap="square">
            <a:spAutoFit/>
          </a:bodyPr>
          <a:lstStyle/>
          <a:p>
            <a:pPr algn="just">
              <a:lnSpc>
                <a:spcPct val="150000"/>
              </a:lnSpc>
              <a:buNone/>
            </a:pPr>
            <a:r>
              <a:rPr lang="en-US" b="1" dirty="0">
                <a:latin typeface="Times New Roman" panose="02020603050405020304" pitchFamily="18" charset="0"/>
                <a:cs typeface="Times New Roman" panose="02020603050405020304" pitchFamily="18" charset="0"/>
              </a:rPr>
              <a:t>Convenience in E-Payment System</a:t>
            </a:r>
          </a:p>
          <a:p>
            <a:pPr algn="just">
              <a:lnSpc>
                <a:spcPct val="150000"/>
              </a:lnSpc>
              <a:buNone/>
            </a:pPr>
            <a:r>
              <a:rPr lang="en-US" dirty="0">
                <a:latin typeface="Times New Roman" panose="02020603050405020304" pitchFamily="18" charset="0"/>
                <a:cs typeface="Times New Roman" panose="02020603050405020304" pitchFamily="18" charset="0"/>
              </a:rPr>
              <a:t>Convenience is one of the biggest advantages of an Electronic Payment (E-Payment) System. It means payments can be made quickly, easily, and anytime without using cash.</a:t>
            </a:r>
          </a:p>
          <a:p>
            <a:pPr algn="just">
              <a:lnSpc>
                <a:spcPct val="150000"/>
              </a:lnSpc>
              <a:buNone/>
            </a:pPr>
            <a:endParaRPr lang="en-US" dirty="0">
              <a:latin typeface="Times New Roman" panose="02020603050405020304" pitchFamily="18" charset="0"/>
              <a:cs typeface="Times New Roman" panose="02020603050405020304" pitchFamily="18" charset="0"/>
            </a:endParaRPr>
          </a:p>
          <a:p>
            <a:pPr algn="just">
              <a:lnSpc>
                <a:spcPct val="150000"/>
              </a:lnSpc>
            </a:pPr>
            <a:r>
              <a:rPr lang="en-IN" b="1" dirty="0"/>
              <a:t>Global reach and accessibility </a:t>
            </a:r>
          </a:p>
          <a:p>
            <a:pPr algn="just">
              <a:lnSpc>
                <a:spcPct val="150000"/>
              </a:lnSpc>
              <a:buNone/>
            </a:pPr>
            <a:r>
              <a:rPr lang="en-US" dirty="0">
                <a:latin typeface="Times New Roman" panose="02020603050405020304" pitchFamily="18" charset="0"/>
                <a:cs typeface="Times New Roman" panose="02020603050405020304" pitchFamily="18" charset="0"/>
              </a:rPr>
              <a:t>One of the most significant advantages of e-payment systems is their ability to transcend geographical boundaries. Unlike traditional payment methods that are often limited by location and banking hours, electronic payments operate 24/7 across different time zones and countries.</a:t>
            </a:r>
          </a:p>
          <a:p>
            <a:pPr algn="just">
              <a:lnSpc>
                <a:spcPct val="150000"/>
              </a:lnSpc>
              <a:buNone/>
            </a:pPr>
            <a:endParaRPr lang="en-US" dirty="0">
              <a:latin typeface="Times New Roman" panose="02020603050405020304" pitchFamily="18" charset="0"/>
              <a:cs typeface="Times New Roman" panose="02020603050405020304" pitchFamily="18" charset="0"/>
            </a:endParaRPr>
          </a:p>
          <a:p>
            <a:pPr algn="just">
              <a:lnSpc>
                <a:spcPct val="150000"/>
              </a:lnSpc>
            </a:pPr>
            <a:r>
              <a:rPr lang="en-IN" b="1" dirty="0"/>
              <a:t>Lightning-fast transaction speeds </a:t>
            </a:r>
          </a:p>
          <a:p>
            <a:pPr algn="just">
              <a:lnSpc>
                <a:spcPct val="150000"/>
              </a:lnSpc>
              <a:buNone/>
            </a:pPr>
            <a:r>
              <a:rPr lang="en-US" dirty="0"/>
              <a:t>Speed is the most noticeable advantage of e-payment systems compared to traditional methods. While a check might take several days to clear and cash transactions require physical exchange, electronic payments are processed almost instantaneously.</a:t>
            </a: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2764827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A8E919-8483-D25F-2CB6-EEEED7A95A04}"/>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B05EB20C-B6C7-A2F9-D515-9AFAC80D5E2A}"/>
              </a:ext>
            </a:extLst>
          </p:cNvPr>
          <p:cNvSpPr>
            <a:spLocks noGrp="1"/>
          </p:cNvSpPr>
          <p:nvPr>
            <p:ph idx="1"/>
          </p:nvPr>
        </p:nvSpPr>
        <p:spPr>
          <a:xfrm>
            <a:off x="406399" y="1061156"/>
            <a:ext cx="11492089" cy="5115807"/>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88AA5334-F078-0AF1-7F56-51E92FCB06DB}"/>
              </a:ext>
            </a:extLst>
          </p:cNvPr>
          <p:cNvPicPr>
            <a:picLocks noChangeAspect="1"/>
          </p:cNvPicPr>
          <p:nvPr/>
        </p:nvPicPr>
        <p:blipFill>
          <a:blip r:embed="rId2"/>
          <a:stretch>
            <a:fillRect/>
          </a:stretch>
        </p:blipFill>
        <p:spPr>
          <a:xfrm>
            <a:off x="0" y="0"/>
            <a:ext cx="12192000" cy="1044762"/>
          </a:xfrm>
          <a:prstGeom prst="rect">
            <a:avLst/>
          </a:prstGeom>
        </p:spPr>
      </p:pic>
      <p:sp>
        <p:nvSpPr>
          <p:cNvPr id="3" name="TextBox 2">
            <a:extLst>
              <a:ext uri="{FF2B5EF4-FFF2-40B4-BE49-F238E27FC236}">
                <a16:creationId xmlns:a16="http://schemas.microsoft.com/office/drawing/2014/main" id="{ACAB0EFC-3C93-03AE-1B48-1A3C3F918B5D}"/>
              </a:ext>
            </a:extLst>
          </p:cNvPr>
          <p:cNvSpPr txBox="1"/>
          <p:nvPr/>
        </p:nvSpPr>
        <p:spPr>
          <a:xfrm>
            <a:off x="440267" y="1264356"/>
            <a:ext cx="11198577" cy="4524315"/>
          </a:xfrm>
          <a:prstGeom prst="rect">
            <a:avLst/>
          </a:prstGeom>
          <a:noFill/>
        </p:spPr>
        <p:txBody>
          <a:bodyPr wrap="square">
            <a:spAutoFit/>
          </a:bodyPr>
          <a:lstStyle/>
          <a:p>
            <a:pPr algn="just">
              <a:buNone/>
            </a:pPr>
            <a:r>
              <a:rPr lang="en-IN" b="1" i="0" dirty="0">
                <a:effectLst/>
                <a:latin typeface="Times New Roman" panose="02020603050405020304" pitchFamily="18" charset="0"/>
                <a:cs typeface="Times New Roman" panose="02020603050405020304" pitchFamily="18" charset="0"/>
              </a:rPr>
              <a:t>Real-time processing benefits</a:t>
            </a:r>
          </a:p>
          <a:p>
            <a:pPr algn="just">
              <a:buNone/>
            </a:pPr>
            <a:endParaRPr lang="en-IN" b="1" dirty="0">
              <a:latin typeface="Times New Roman" panose="02020603050405020304" pitchFamily="18" charset="0"/>
              <a:cs typeface="Times New Roman" panose="02020603050405020304" pitchFamily="18" charset="0"/>
            </a:endParaRPr>
          </a:p>
          <a:p>
            <a:pPr algn="just"/>
            <a:r>
              <a:rPr lang="en-US" dirty="0">
                <a:latin typeface="Times New Roman" panose="02020603050405020304" pitchFamily="18" charset="0"/>
                <a:cs typeface="Times New Roman" panose="02020603050405020304" pitchFamily="18" charset="0"/>
              </a:rPr>
              <a:t>The instant nature of e-payments provides immediate feedback to both parties involved in the transaction. Customers receive instant confirmation of their purchases, while merchants can immediately verify payment receipt. </a:t>
            </a:r>
            <a:r>
              <a:rPr lang="en-IN" b="1" i="0" dirty="0">
                <a:effectLst/>
                <a:latin typeface="Times New Roman" panose="02020603050405020304" pitchFamily="18" charset="0"/>
                <a:cs typeface="Times New Roman" panose="02020603050405020304" pitchFamily="18" charset="0"/>
              </a:rPr>
              <a:t> </a:t>
            </a:r>
          </a:p>
          <a:p>
            <a:pPr algn="just"/>
            <a:endParaRPr lang="en-IN" b="1" dirty="0">
              <a:latin typeface="Times New Roman" panose="02020603050405020304" pitchFamily="18" charset="0"/>
              <a:cs typeface="Times New Roman" panose="02020603050405020304" pitchFamily="18" charset="0"/>
            </a:endParaRPr>
          </a:p>
          <a:p>
            <a:pPr algn="just"/>
            <a:r>
              <a:rPr lang="en-IN" b="1" dirty="0">
                <a:latin typeface="Times New Roman" panose="02020603050405020304" pitchFamily="18" charset="0"/>
                <a:cs typeface="Times New Roman" panose="02020603050405020304" pitchFamily="18" charset="0"/>
              </a:rPr>
              <a:t>Mobile payment revolution </a:t>
            </a:r>
          </a:p>
          <a:p>
            <a:pPr algn="just"/>
            <a:endParaRPr lang="en-IN" b="1" i="0" dirty="0">
              <a:effectLst/>
              <a:latin typeface="Times New Roman" panose="02020603050405020304" pitchFamily="18" charset="0"/>
              <a:cs typeface="Times New Roman" panose="02020603050405020304" pitchFamily="18" charset="0"/>
            </a:endParaRPr>
          </a:p>
          <a:p>
            <a:pPr algn="just"/>
            <a:r>
              <a:rPr lang="en-US" dirty="0">
                <a:latin typeface="Times New Roman" panose="02020603050405020304" pitchFamily="18" charset="0"/>
                <a:cs typeface="Times New Roman" panose="02020603050405020304" pitchFamily="18" charset="0"/>
              </a:rPr>
              <a:t>The rise of mobile payment solutions has taken convenience to new heights. With services like digital wallets, QR code payments, and near-field communication (NFC) technology, consumers can complete transactions using just their smartphones.</a:t>
            </a:r>
          </a:p>
          <a:p>
            <a:pPr algn="just"/>
            <a:endParaRPr lang="en-US" b="1" i="0" dirty="0">
              <a:effectLst/>
              <a:latin typeface="Times New Roman" panose="02020603050405020304" pitchFamily="18" charset="0"/>
              <a:cs typeface="Times New Roman" panose="02020603050405020304" pitchFamily="18" charset="0"/>
            </a:endParaRPr>
          </a:p>
          <a:p>
            <a:r>
              <a:rPr lang="en-US" b="1" dirty="0"/>
              <a:t>Anytime and Anywhere Payment</a:t>
            </a:r>
          </a:p>
          <a:p>
            <a:r>
              <a:rPr lang="en-US" dirty="0"/>
              <a:t>Users can make payments 24/7 from any place using a mobile phone, laptop, or computer. There is no need to visit a bank or ATM.</a:t>
            </a:r>
          </a:p>
          <a:p>
            <a:r>
              <a:rPr lang="en-US" dirty="0"/>
              <a:t>Example: Paying electricity bills at midnight using a mobile app.</a:t>
            </a:r>
          </a:p>
          <a:p>
            <a:pPr algn="just"/>
            <a:endParaRPr lang="en-IN" b="1" i="0" dirty="0">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8500663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47B5DB-E54A-5E7E-792F-3921CB7C66FF}"/>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F063286F-3DFD-4624-1935-01D85FD70D0F}"/>
              </a:ext>
            </a:extLst>
          </p:cNvPr>
          <p:cNvSpPr>
            <a:spLocks noGrp="1"/>
          </p:cNvSpPr>
          <p:nvPr>
            <p:ph idx="1"/>
          </p:nvPr>
        </p:nvSpPr>
        <p:spPr>
          <a:xfrm>
            <a:off x="406400" y="1061156"/>
            <a:ext cx="10947400" cy="5115807"/>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6E7F9704-CE2A-410C-7700-3A8853B7C27D}"/>
              </a:ext>
            </a:extLst>
          </p:cNvPr>
          <p:cNvPicPr>
            <a:picLocks noChangeAspect="1"/>
          </p:cNvPicPr>
          <p:nvPr/>
        </p:nvPicPr>
        <p:blipFill>
          <a:blip r:embed="rId2"/>
          <a:stretch>
            <a:fillRect/>
          </a:stretch>
        </p:blipFill>
        <p:spPr>
          <a:xfrm>
            <a:off x="0" y="0"/>
            <a:ext cx="12192000" cy="1044762"/>
          </a:xfrm>
          <a:prstGeom prst="rect">
            <a:avLst/>
          </a:prstGeom>
        </p:spPr>
      </p:pic>
      <p:sp>
        <p:nvSpPr>
          <p:cNvPr id="3" name="TextBox 2">
            <a:extLst>
              <a:ext uri="{FF2B5EF4-FFF2-40B4-BE49-F238E27FC236}">
                <a16:creationId xmlns:a16="http://schemas.microsoft.com/office/drawing/2014/main" id="{435240F8-4460-EAB6-043F-9B07177C4731}"/>
              </a:ext>
            </a:extLst>
          </p:cNvPr>
          <p:cNvSpPr txBox="1"/>
          <p:nvPr/>
        </p:nvSpPr>
        <p:spPr>
          <a:xfrm>
            <a:off x="383822" y="1106312"/>
            <a:ext cx="11051822" cy="5078313"/>
          </a:xfrm>
          <a:prstGeom prst="rect">
            <a:avLst/>
          </a:prstGeom>
          <a:noFill/>
        </p:spPr>
        <p:txBody>
          <a:bodyPr wrap="square">
            <a:spAutoFit/>
          </a:bodyPr>
          <a:lstStyle/>
          <a:p>
            <a:pPr>
              <a:buNone/>
            </a:pPr>
            <a:r>
              <a:rPr lang="en-US" b="1" dirty="0"/>
              <a:t>No Need to Carry Cash</a:t>
            </a:r>
          </a:p>
          <a:p>
            <a:pPr>
              <a:buNone/>
            </a:pPr>
            <a:r>
              <a:rPr lang="en-US" dirty="0">
                <a:latin typeface="Times New Roman" panose="02020603050405020304" pitchFamily="18" charset="0"/>
                <a:cs typeface="Times New Roman" panose="02020603050405020304" pitchFamily="18" charset="0"/>
              </a:rPr>
              <a:t>People do not need to carry cash in their wallets, reducing the risk of losing money or theft.</a:t>
            </a:r>
          </a:p>
          <a:p>
            <a:pPr>
              <a:buNone/>
            </a:pPr>
            <a:r>
              <a:rPr lang="en-US" dirty="0">
                <a:latin typeface="Times New Roman" panose="02020603050405020304" pitchFamily="18" charset="0"/>
                <a:cs typeface="Times New Roman" panose="02020603050405020304" pitchFamily="18" charset="0"/>
              </a:rPr>
              <a:t>Example: Paying in supermarkets by scanning QR code.</a:t>
            </a:r>
          </a:p>
          <a:p>
            <a:pPr>
              <a:buNone/>
            </a:pPr>
            <a:endParaRPr lang="en-US" dirty="0">
              <a:latin typeface="Times New Roman" panose="02020603050405020304" pitchFamily="18" charset="0"/>
              <a:cs typeface="Times New Roman" panose="02020603050405020304" pitchFamily="18" charset="0"/>
            </a:endParaRPr>
          </a:p>
          <a:p>
            <a:r>
              <a:rPr lang="en-US" b="1" dirty="0"/>
              <a:t>Automatic Bill Payments</a:t>
            </a:r>
          </a:p>
          <a:p>
            <a:r>
              <a:rPr lang="en-US" dirty="0"/>
              <a:t>Users can set auto-pay for electricity, phone recharge, subscriptions, and loans.</a:t>
            </a:r>
          </a:p>
          <a:p>
            <a:r>
              <a:rPr lang="en-US" b="1" dirty="0"/>
              <a:t>Example:</a:t>
            </a:r>
            <a:r>
              <a:rPr lang="en-US" dirty="0"/>
              <a:t> Monthly Wi-Fi bill paid automatically.</a:t>
            </a:r>
          </a:p>
          <a:p>
            <a:pPr algn="just">
              <a:lnSpc>
                <a:spcPct val="150000"/>
              </a:lnSpc>
            </a:pPr>
            <a:endParaRPr lang="en-US" dirty="0">
              <a:latin typeface="Times New Roman" panose="02020603050405020304" pitchFamily="18" charset="0"/>
              <a:cs typeface="Times New Roman" panose="02020603050405020304" pitchFamily="18" charset="0"/>
            </a:endParaRPr>
          </a:p>
          <a:p>
            <a:pPr algn="just">
              <a:lnSpc>
                <a:spcPct val="150000"/>
              </a:lnSpc>
            </a:pPr>
            <a:r>
              <a:rPr lang="en-US" b="1" dirty="0">
                <a:latin typeface="Times New Roman" panose="02020603050405020304" pitchFamily="18" charset="0"/>
                <a:cs typeface="Times New Roman" panose="02020603050405020304" pitchFamily="18" charset="0"/>
              </a:rPr>
              <a:t>Credit Cards as E-Payment Systems</a:t>
            </a:r>
          </a:p>
          <a:p>
            <a:pPr algn="just">
              <a:lnSpc>
                <a:spcPct val="150000"/>
              </a:lnSpc>
            </a:pPr>
            <a:r>
              <a:rPr lang="en-US" dirty="0">
                <a:latin typeface="Times New Roman" panose="02020603050405020304" pitchFamily="18" charset="0"/>
                <a:cs typeface="Times New Roman" panose="02020603050405020304" pitchFamily="18" charset="0"/>
              </a:rPr>
              <a:t>A </a:t>
            </a:r>
            <a:r>
              <a:rPr lang="en-US" b="1" dirty="0">
                <a:latin typeface="Times New Roman" panose="02020603050405020304" pitchFamily="18" charset="0"/>
                <a:cs typeface="Times New Roman" panose="02020603050405020304" pitchFamily="18" charset="0"/>
              </a:rPr>
              <a:t>Credit Card</a:t>
            </a:r>
            <a:r>
              <a:rPr lang="en-US" dirty="0">
                <a:latin typeface="Times New Roman" panose="02020603050405020304" pitchFamily="18" charset="0"/>
                <a:cs typeface="Times New Roman" panose="02020603050405020304" pitchFamily="18" charset="0"/>
              </a:rPr>
              <a:t> is an electronic payment system issued by banks or financial institutions. It allows customers to buy goods and services without paying cash immediately. The bank pays the seller first, and the customer repays the amount later within the billing cycle.</a:t>
            </a:r>
          </a:p>
          <a:p>
            <a:pPr algn="just">
              <a:lnSpc>
                <a:spcPct val="150000"/>
              </a:lnSpc>
            </a:pPr>
            <a:endParaRPr lang="en-US" dirty="0">
              <a:latin typeface="Times New Roman" panose="02020603050405020304" pitchFamily="18" charset="0"/>
              <a:cs typeface="Times New Roman" panose="02020603050405020304" pitchFamily="18" charset="0"/>
            </a:endParaRPr>
          </a:p>
          <a:p>
            <a:endParaRPr lang="en-US" dirty="0"/>
          </a:p>
          <a:p>
            <a:pPr>
              <a:buNone/>
            </a:pP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1620743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D9A659-4839-D52B-6708-01B660556028}"/>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176944F4-A4B9-F4DF-ACE0-F20E7D6A8C08}"/>
              </a:ext>
            </a:extLst>
          </p:cNvPr>
          <p:cNvSpPr>
            <a:spLocks noGrp="1"/>
          </p:cNvSpPr>
          <p:nvPr>
            <p:ph idx="1"/>
          </p:nvPr>
        </p:nvSpPr>
        <p:spPr>
          <a:xfrm>
            <a:off x="406400" y="1061156"/>
            <a:ext cx="10947400" cy="5115807"/>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A427DAFF-A5A1-F4A6-C351-D3687B70BC64}"/>
              </a:ext>
            </a:extLst>
          </p:cNvPr>
          <p:cNvPicPr>
            <a:picLocks noChangeAspect="1"/>
          </p:cNvPicPr>
          <p:nvPr/>
        </p:nvPicPr>
        <p:blipFill>
          <a:blip r:embed="rId2"/>
          <a:stretch>
            <a:fillRect/>
          </a:stretch>
        </p:blipFill>
        <p:spPr>
          <a:xfrm>
            <a:off x="0" y="0"/>
            <a:ext cx="12192000" cy="1044762"/>
          </a:xfrm>
          <a:prstGeom prst="rect">
            <a:avLst/>
          </a:prstGeom>
        </p:spPr>
      </p:pic>
      <p:sp>
        <p:nvSpPr>
          <p:cNvPr id="3" name="TextBox 2">
            <a:extLst>
              <a:ext uri="{FF2B5EF4-FFF2-40B4-BE49-F238E27FC236}">
                <a16:creationId xmlns:a16="http://schemas.microsoft.com/office/drawing/2014/main" id="{DC556C12-A72C-50E3-3284-50B8C8AC3012}"/>
              </a:ext>
            </a:extLst>
          </p:cNvPr>
          <p:cNvSpPr txBox="1"/>
          <p:nvPr/>
        </p:nvSpPr>
        <p:spPr>
          <a:xfrm>
            <a:off x="519289" y="1185334"/>
            <a:ext cx="10995378" cy="4801314"/>
          </a:xfrm>
          <a:prstGeom prst="rect">
            <a:avLst/>
          </a:prstGeom>
          <a:noFill/>
        </p:spPr>
        <p:txBody>
          <a:bodyPr wrap="square">
            <a:spAutoFit/>
          </a:bodyPr>
          <a:lstStyle/>
          <a:p>
            <a:pPr algn="just">
              <a:buNone/>
            </a:pPr>
            <a:r>
              <a:rPr lang="en-US" b="1" dirty="0">
                <a:latin typeface="Times New Roman" panose="02020603050405020304" pitchFamily="18" charset="0"/>
                <a:cs typeface="Times New Roman" panose="02020603050405020304" pitchFamily="18" charset="0"/>
              </a:rPr>
              <a:t>Features of Credit Cards</a:t>
            </a:r>
          </a:p>
          <a:p>
            <a:pPr algn="just">
              <a:buFont typeface="+mj-lt"/>
              <a:buAutoNum type="arabicPeriod"/>
            </a:pPr>
            <a:r>
              <a:rPr lang="en-US" b="1" dirty="0">
                <a:latin typeface="Times New Roman" panose="02020603050405020304" pitchFamily="18" charset="0"/>
                <a:cs typeface="Times New Roman" panose="02020603050405020304" pitchFamily="18" charset="0"/>
              </a:rPr>
              <a:t>Cashless Payment</a:t>
            </a:r>
            <a:r>
              <a:rPr lang="en-US" dirty="0">
                <a:latin typeface="Times New Roman" panose="02020603050405020304" pitchFamily="18" charset="0"/>
                <a:cs typeface="Times New Roman" panose="02020603050405020304" pitchFamily="18" charset="0"/>
              </a:rPr>
              <a:t> – Customers can make payments without carrying cash. It is easy and safe to use. </a:t>
            </a:r>
          </a:p>
          <a:p>
            <a:pPr algn="just">
              <a:buFont typeface="+mj-lt"/>
              <a:buAutoNum type="arabicPeriod"/>
            </a:pPr>
            <a:r>
              <a:rPr lang="en-US" b="1" dirty="0">
                <a:latin typeface="Times New Roman" panose="02020603050405020304" pitchFamily="18" charset="0"/>
                <a:cs typeface="Times New Roman" panose="02020603050405020304" pitchFamily="18" charset="0"/>
              </a:rPr>
              <a:t>Buy Now Pay Later</a:t>
            </a:r>
            <a:r>
              <a:rPr lang="en-US" dirty="0">
                <a:latin typeface="Times New Roman" panose="02020603050405020304" pitchFamily="18" charset="0"/>
                <a:cs typeface="Times New Roman" panose="02020603050405020304" pitchFamily="18" charset="0"/>
              </a:rPr>
              <a:t> – Users can purchase products now and pay the bill later on the due date. </a:t>
            </a:r>
          </a:p>
          <a:p>
            <a:pPr algn="just">
              <a:buFont typeface="+mj-lt"/>
              <a:buAutoNum type="arabicPeriod"/>
            </a:pPr>
            <a:r>
              <a:rPr lang="en-US" b="1" dirty="0">
                <a:latin typeface="Times New Roman" panose="02020603050405020304" pitchFamily="18" charset="0"/>
                <a:cs typeface="Times New Roman" panose="02020603050405020304" pitchFamily="18" charset="0"/>
              </a:rPr>
              <a:t>Credit Limit</a:t>
            </a:r>
            <a:r>
              <a:rPr lang="en-US" dirty="0">
                <a:latin typeface="Times New Roman" panose="02020603050405020304" pitchFamily="18" charset="0"/>
                <a:cs typeface="Times New Roman" panose="02020603050405020304" pitchFamily="18" charset="0"/>
              </a:rPr>
              <a:t> – Every card has a fixed spending limit decided by the bank. Customers can use the card within that limit. </a:t>
            </a:r>
          </a:p>
          <a:p>
            <a:pPr algn="just">
              <a:buFont typeface="+mj-lt"/>
              <a:buAutoNum type="arabicPeriod"/>
            </a:pPr>
            <a:r>
              <a:rPr lang="en-US" b="1" dirty="0">
                <a:latin typeface="Times New Roman" panose="02020603050405020304" pitchFamily="18" charset="0"/>
                <a:cs typeface="Times New Roman" panose="02020603050405020304" pitchFamily="18" charset="0"/>
              </a:rPr>
              <a:t>Online and Offline Use</a:t>
            </a:r>
            <a:r>
              <a:rPr lang="en-US" dirty="0">
                <a:latin typeface="Times New Roman" panose="02020603050405020304" pitchFamily="18" charset="0"/>
                <a:cs typeface="Times New Roman" panose="02020603050405020304" pitchFamily="18" charset="0"/>
              </a:rPr>
              <a:t> – Credit cards can be used in shops, malls, hotels, and online websites. </a:t>
            </a:r>
          </a:p>
          <a:p>
            <a:pPr algn="just">
              <a:buFont typeface="+mj-lt"/>
              <a:buAutoNum type="arabicPeriod"/>
            </a:pPr>
            <a:r>
              <a:rPr lang="en-US" b="1" dirty="0">
                <a:latin typeface="Times New Roman" panose="02020603050405020304" pitchFamily="18" charset="0"/>
                <a:cs typeface="Times New Roman" panose="02020603050405020304" pitchFamily="18" charset="0"/>
              </a:rPr>
              <a:t>Security</a:t>
            </a:r>
            <a:r>
              <a:rPr lang="en-US" dirty="0">
                <a:latin typeface="Times New Roman" panose="02020603050405020304" pitchFamily="18" charset="0"/>
                <a:cs typeface="Times New Roman" panose="02020603050405020304" pitchFamily="18" charset="0"/>
              </a:rPr>
              <a:t> – Transactions are protected using PIN, OTP, CVV, and fraud detection systems. </a:t>
            </a:r>
          </a:p>
          <a:p>
            <a:pPr algn="just">
              <a:buFont typeface="+mj-lt"/>
              <a:buAutoNum type="arabicPeriod"/>
            </a:pPr>
            <a:endParaRPr lang="en-US" dirty="0">
              <a:latin typeface="Times New Roman" panose="02020603050405020304" pitchFamily="18" charset="0"/>
              <a:cs typeface="Times New Roman" panose="02020603050405020304" pitchFamily="18" charset="0"/>
            </a:endParaRPr>
          </a:p>
          <a:p>
            <a:pPr algn="just">
              <a:buFont typeface="+mj-lt"/>
              <a:buAutoNum type="arabicPeriod"/>
            </a:pPr>
            <a:endParaRPr lang="en-US" dirty="0">
              <a:latin typeface="Times New Roman" panose="02020603050405020304" pitchFamily="18" charset="0"/>
              <a:cs typeface="Times New Roman" panose="02020603050405020304" pitchFamily="18" charset="0"/>
            </a:endParaRPr>
          </a:p>
          <a:p>
            <a:pPr algn="just"/>
            <a:r>
              <a:rPr lang="en-US" b="1" dirty="0">
                <a:latin typeface="Times New Roman" panose="02020603050405020304" pitchFamily="18" charset="0"/>
                <a:cs typeface="Times New Roman" panose="02020603050405020304" pitchFamily="18" charset="0"/>
              </a:rPr>
              <a:t>Advantages of Credit Cards</a:t>
            </a:r>
          </a:p>
          <a:p>
            <a:pPr algn="just"/>
            <a:r>
              <a:rPr lang="en-US" b="1" dirty="0">
                <a:latin typeface="Times New Roman" panose="02020603050405020304" pitchFamily="18" charset="0"/>
                <a:cs typeface="Times New Roman" panose="02020603050405020304" pitchFamily="18" charset="0"/>
              </a:rPr>
              <a:t>Convenient to Use</a:t>
            </a:r>
            <a:r>
              <a:rPr lang="en-US" dirty="0">
                <a:latin typeface="Times New Roman" panose="02020603050405020304" pitchFamily="18" charset="0"/>
                <a:cs typeface="Times New Roman" panose="02020603050405020304" pitchFamily="18" charset="0"/>
              </a:rPr>
              <a:t> – Payments can be made quickly anytime and anywhere. </a:t>
            </a:r>
          </a:p>
          <a:p>
            <a:pPr algn="just"/>
            <a:r>
              <a:rPr lang="en-US" b="1" dirty="0">
                <a:latin typeface="Times New Roman" panose="02020603050405020304" pitchFamily="18" charset="0"/>
                <a:cs typeface="Times New Roman" panose="02020603050405020304" pitchFamily="18" charset="0"/>
              </a:rPr>
              <a:t>Emergency Support</a:t>
            </a:r>
            <a:r>
              <a:rPr lang="en-US" dirty="0">
                <a:latin typeface="Times New Roman" panose="02020603050405020304" pitchFamily="18" charset="0"/>
                <a:cs typeface="Times New Roman" panose="02020603050405020304" pitchFamily="18" charset="0"/>
              </a:rPr>
              <a:t> – Helpful when immediate money is needed for urgent expenses. </a:t>
            </a:r>
          </a:p>
          <a:p>
            <a:pPr algn="just"/>
            <a:r>
              <a:rPr lang="en-US" b="1" dirty="0">
                <a:latin typeface="Times New Roman" panose="02020603050405020304" pitchFamily="18" charset="0"/>
                <a:cs typeface="Times New Roman" panose="02020603050405020304" pitchFamily="18" charset="0"/>
              </a:rPr>
              <a:t>Worldwide Acceptance</a:t>
            </a:r>
            <a:r>
              <a:rPr lang="en-US" dirty="0">
                <a:latin typeface="Times New Roman" panose="02020603050405020304" pitchFamily="18" charset="0"/>
                <a:cs typeface="Times New Roman" panose="02020603050405020304" pitchFamily="18" charset="0"/>
              </a:rPr>
              <a:t> – Accepted in many countries and online platforms. </a:t>
            </a:r>
          </a:p>
          <a:p>
            <a:pPr algn="just"/>
            <a:r>
              <a:rPr lang="en-US" b="1" dirty="0">
                <a:latin typeface="Times New Roman" panose="02020603050405020304" pitchFamily="18" charset="0"/>
                <a:cs typeface="Times New Roman" panose="02020603050405020304" pitchFamily="18" charset="0"/>
              </a:rPr>
              <a:t>Safe Transactions</a:t>
            </a:r>
            <a:r>
              <a:rPr lang="en-US" dirty="0">
                <a:latin typeface="Times New Roman" panose="02020603050405020304" pitchFamily="18" charset="0"/>
                <a:cs typeface="Times New Roman" panose="02020603050405020304" pitchFamily="18" charset="0"/>
              </a:rPr>
              <a:t> – Reduces the need to carry cash and provides secure payments. </a:t>
            </a:r>
          </a:p>
          <a:p>
            <a:pPr algn="just"/>
            <a:r>
              <a:rPr lang="en-US" b="1" dirty="0">
                <a:latin typeface="Times New Roman" panose="02020603050405020304" pitchFamily="18" charset="0"/>
                <a:cs typeface="Times New Roman" panose="02020603050405020304" pitchFamily="18" charset="0"/>
              </a:rPr>
              <a:t>Builds Credit Score</a:t>
            </a:r>
            <a:r>
              <a:rPr lang="en-US" dirty="0">
                <a:latin typeface="Times New Roman" panose="02020603050405020304" pitchFamily="18" charset="0"/>
                <a:cs typeface="Times New Roman" panose="02020603050405020304" pitchFamily="18" charset="0"/>
              </a:rPr>
              <a:t> – Timely bill payments improve the customer’s credit history. </a:t>
            </a:r>
          </a:p>
          <a:p>
            <a:pPr algn="just"/>
            <a:r>
              <a:rPr lang="en-US" b="1" dirty="0">
                <a:latin typeface="Times New Roman" panose="02020603050405020304" pitchFamily="18" charset="0"/>
                <a:cs typeface="Times New Roman" panose="02020603050405020304" pitchFamily="18" charset="0"/>
              </a:rPr>
              <a:t>Special Offers</a:t>
            </a:r>
            <a:r>
              <a:rPr lang="en-US" dirty="0">
                <a:latin typeface="Times New Roman" panose="02020603050405020304" pitchFamily="18" charset="0"/>
                <a:cs typeface="Times New Roman" panose="02020603050405020304" pitchFamily="18" charset="0"/>
              </a:rPr>
              <a:t> – Users get discounts, cashback, travel benefits, and reward points.</a:t>
            </a:r>
          </a:p>
          <a:p>
            <a:pPr algn="just">
              <a:buFont typeface="+mj-lt"/>
              <a:buAutoNum type="arabicPeriod"/>
            </a:pP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4638792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414B74-56D8-539A-985F-3A4898D3FF72}"/>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97CC1ADD-577D-9A43-E9B7-1FB33A542578}"/>
              </a:ext>
            </a:extLst>
          </p:cNvPr>
          <p:cNvSpPr>
            <a:spLocks noGrp="1"/>
          </p:cNvSpPr>
          <p:nvPr>
            <p:ph idx="1"/>
          </p:nvPr>
        </p:nvSpPr>
        <p:spPr>
          <a:xfrm>
            <a:off x="406400" y="1061156"/>
            <a:ext cx="10947400" cy="5115807"/>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DACE97AA-5D23-CB92-F79D-ECBC4A058FAD}"/>
              </a:ext>
            </a:extLst>
          </p:cNvPr>
          <p:cNvPicPr>
            <a:picLocks noChangeAspect="1"/>
          </p:cNvPicPr>
          <p:nvPr/>
        </p:nvPicPr>
        <p:blipFill>
          <a:blip r:embed="rId2"/>
          <a:stretch>
            <a:fillRect/>
          </a:stretch>
        </p:blipFill>
        <p:spPr>
          <a:xfrm>
            <a:off x="0" y="0"/>
            <a:ext cx="12192000" cy="1044762"/>
          </a:xfrm>
          <a:prstGeom prst="rect">
            <a:avLst/>
          </a:prstGeom>
        </p:spPr>
      </p:pic>
      <p:sp>
        <p:nvSpPr>
          <p:cNvPr id="3" name="TextBox 2">
            <a:extLst>
              <a:ext uri="{FF2B5EF4-FFF2-40B4-BE49-F238E27FC236}">
                <a16:creationId xmlns:a16="http://schemas.microsoft.com/office/drawing/2014/main" id="{620DBDC0-6349-A914-D7B9-AFEF311DC956}"/>
              </a:ext>
            </a:extLst>
          </p:cNvPr>
          <p:cNvSpPr txBox="1"/>
          <p:nvPr/>
        </p:nvSpPr>
        <p:spPr>
          <a:xfrm>
            <a:off x="519289" y="1185334"/>
            <a:ext cx="10995378" cy="5028556"/>
          </a:xfrm>
          <a:prstGeom prst="rect">
            <a:avLst/>
          </a:prstGeom>
          <a:noFill/>
        </p:spPr>
        <p:txBody>
          <a:bodyPr wrap="square">
            <a:spAutoFit/>
          </a:bodyPr>
          <a:lstStyle/>
          <a:p>
            <a:pPr algn="just">
              <a:lnSpc>
                <a:spcPct val="150000"/>
              </a:lnSpc>
            </a:pPr>
            <a:r>
              <a:rPr lang="en-US" b="1" dirty="0">
                <a:latin typeface="Times New Roman" panose="02020603050405020304" pitchFamily="18" charset="0"/>
                <a:cs typeface="Times New Roman" panose="02020603050405020304" pitchFamily="18" charset="0"/>
              </a:rPr>
              <a:t>How transaction encryption protects payment data</a:t>
            </a:r>
          </a:p>
          <a:p>
            <a:pPr algn="just">
              <a:lnSpc>
                <a:spcPct val="150000"/>
              </a:lnSpc>
            </a:pPr>
            <a:endParaRPr lang="en-US" dirty="0">
              <a:latin typeface="Times New Roman" panose="02020603050405020304" pitchFamily="18" charset="0"/>
              <a:cs typeface="Times New Roman" panose="02020603050405020304" pitchFamily="18" charset="0"/>
            </a:endParaRPr>
          </a:p>
          <a:p>
            <a:pPr algn="just">
              <a:lnSpc>
                <a:spcPct val="150000"/>
              </a:lnSpc>
            </a:pPr>
            <a:r>
              <a:rPr lang="en-US" dirty="0">
                <a:latin typeface="Times New Roman" panose="02020603050405020304" pitchFamily="18" charset="0"/>
                <a:cs typeface="Times New Roman" panose="02020603050405020304" pitchFamily="18" charset="0"/>
              </a:rPr>
              <a:t>Transaction encryption is the process of </a:t>
            </a:r>
            <a:r>
              <a:rPr lang="en-US" b="1" dirty="0">
                <a:latin typeface="Times New Roman" panose="02020603050405020304" pitchFamily="18" charset="0"/>
                <a:cs typeface="Times New Roman" panose="02020603050405020304" pitchFamily="18" charset="0"/>
              </a:rPr>
              <a:t>converting sensitive payment data into an unreadable format</a:t>
            </a:r>
            <a:r>
              <a:rPr lang="en-US" dirty="0">
                <a:latin typeface="Times New Roman" panose="02020603050405020304" pitchFamily="18" charset="0"/>
                <a:cs typeface="Times New Roman" panose="02020603050405020304" pitchFamily="18" charset="0"/>
              </a:rPr>
              <a:t> to prevent unauthorized access during transmission. When a customer initiates a transaction—whether online or at a physical point-of-sale (POS)—their payment details are instantly encrypted, ensuring that even if the data is intercepted, it cannot be read or misused.</a:t>
            </a:r>
          </a:p>
          <a:p>
            <a:pPr algn="just">
              <a:lnSpc>
                <a:spcPct val="150000"/>
              </a:lnSpc>
            </a:pPr>
            <a:endParaRPr lang="en-US" dirty="0">
              <a:latin typeface="Times New Roman" panose="02020603050405020304" pitchFamily="18" charset="0"/>
              <a:cs typeface="Times New Roman" panose="02020603050405020304" pitchFamily="18" charset="0"/>
            </a:endParaRPr>
          </a:p>
          <a:p>
            <a:pPr algn="just">
              <a:lnSpc>
                <a:spcPct val="150000"/>
              </a:lnSpc>
            </a:pPr>
            <a:r>
              <a:rPr lang="en-US" dirty="0">
                <a:latin typeface="Times New Roman" panose="02020603050405020304" pitchFamily="18" charset="0"/>
                <a:cs typeface="Times New Roman" panose="02020603050405020304" pitchFamily="18" charset="0"/>
              </a:rPr>
              <a:t>This encryption process is a critical layer of security in modern payment systems, helping businesses:</a:t>
            </a:r>
          </a:p>
          <a:p>
            <a:pPr algn="just">
              <a:lnSpc>
                <a:spcPct val="150000"/>
              </a:lnSpc>
            </a:pPr>
            <a:r>
              <a:rPr lang="en-US" dirty="0">
                <a:latin typeface="Times New Roman" panose="02020603050405020304" pitchFamily="18" charset="0"/>
                <a:cs typeface="Times New Roman" panose="02020603050405020304" pitchFamily="18" charset="0"/>
              </a:rPr>
              <a:t>Protect cardholder information from cyber threats and fraud attempts</a:t>
            </a:r>
          </a:p>
          <a:p>
            <a:pPr algn="just">
              <a:lnSpc>
                <a:spcPct val="150000"/>
              </a:lnSpc>
            </a:pPr>
            <a:r>
              <a:rPr lang="en-US" dirty="0">
                <a:latin typeface="Times New Roman" panose="02020603050405020304" pitchFamily="18" charset="0"/>
                <a:cs typeface="Times New Roman" panose="02020603050405020304" pitchFamily="18" charset="0"/>
              </a:rPr>
              <a:t>Comply with regulatory requirements like PCI DSS and GDPR</a:t>
            </a:r>
          </a:p>
          <a:p>
            <a:pPr algn="just">
              <a:lnSpc>
                <a:spcPct val="150000"/>
              </a:lnSpc>
            </a:pPr>
            <a:r>
              <a:rPr lang="en-US" dirty="0">
                <a:latin typeface="Times New Roman" panose="02020603050405020304" pitchFamily="18" charset="0"/>
                <a:cs typeface="Times New Roman" panose="02020603050405020304" pitchFamily="18" charset="0"/>
              </a:rPr>
              <a:t>Prevent data breaches that could lead to financial and reputational damage</a:t>
            </a:r>
          </a:p>
          <a:p>
            <a:pPr algn="just">
              <a:lnSpc>
                <a:spcPct val="150000"/>
              </a:lnSpc>
            </a:pP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883190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E756AB-ADA8-3A4F-936F-AD96A8153095}"/>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4EDA05BE-9107-DE06-4702-7C8B25E65B24}"/>
              </a:ext>
            </a:extLst>
          </p:cNvPr>
          <p:cNvSpPr>
            <a:spLocks noGrp="1"/>
          </p:cNvSpPr>
          <p:nvPr>
            <p:ph idx="1"/>
          </p:nvPr>
        </p:nvSpPr>
        <p:spPr>
          <a:xfrm>
            <a:off x="406400" y="1061156"/>
            <a:ext cx="10947400" cy="5115807"/>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A8EFD501-14D7-B86C-9CBB-260918A0CE7A}"/>
              </a:ext>
            </a:extLst>
          </p:cNvPr>
          <p:cNvPicPr>
            <a:picLocks noChangeAspect="1"/>
          </p:cNvPicPr>
          <p:nvPr/>
        </p:nvPicPr>
        <p:blipFill>
          <a:blip r:embed="rId2"/>
          <a:stretch>
            <a:fillRect/>
          </a:stretch>
        </p:blipFill>
        <p:spPr>
          <a:xfrm>
            <a:off x="0" y="0"/>
            <a:ext cx="12192000" cy="1044762"/>
          </a:xfrm>
          <a:prstGeom prst="rect">
            <a:avLst/>
          </a:prstGeom>
        </p:spPr>
      </p:pic>
      <p:sp>
        <p:nvSpPr>
          <p:cNvPr id="8" name="TextBox 7">
            <a:extLst>
              <a:ext uri="{FF2B5EF4-FFF2-40B4-BE49-F238E27FC236}">
                <a16:creationId xmlns:a16="http://schemas.microsoft.com/office/drawing/2014/main" id="{1FC460B8-3752-1AE6-E2FC-889FF251D78D}"/>
              </a:ext>
            </a:extLst>
          </p:cNvPr>
          <p:cNvSpPr txBox="1"/>
          <p:nvPr/>
        </p:nvSpPr>
        <p:spPr>
          <a:xfrm>
            <a:off x="214489" y="1253067"/>
            <a:ext cx="11525955" cy="4077014"/>
          </a:xfrm>
          <a:prstGeom prst="rect">
            <a:avLst/>
          </a:prstGeom>
          <a:noFill/>
        </p:spPr>
        <p:txBody>
          <a:bodyPr wrap="square">
            <a:spAutoFit/>
          </a:bodyPr>
          <a:lstStyle/>
          <a:p>
            <a:pPr algn="just">
              <a:lnSpc>
                <a:spcPct val="150000"/>
              </a:lnSpc>
              <a:spcBef>
                <a:spcPts val="6825"/>
              </a:spcBef>
              <a:spcAft>
                <a:spcPts val="750"/>
              </a:spcAft>
              <a:buNone/>
            </a:pPr>
            <a:r>
              <a:rPr lang="en-US" b="1" i="0" dirty="0">
                <a:solidFill>
                  <a:srgbClr val="1B1E23"/>
                </a:solidFill>
                <a:effectLst/>
                <a:latin typeface="Times New Roman" panose="02020603050405020304" pitchFamily="18" charset="0"/>
                <a:cs typeface="Times New Roman" panose="02020603050405020304" pitchFamily="18" charset="0"/>
              </a:rPr>
              <a:t>The steps involved in encrypting a transaction</a:t>
            </a:r>
          </a:p>
          <a:p>
            <a:pPr algn="just">
              <a:lnSpc>
                <a:spcPct val="150000"/>
              </a:lnSpc>
              <a:buFont typeface="+mj-lt"/>
              <a:buAutoNum type="arabicPeriod"/>
            </a:pPr>
            <a:r>
              <a:rPr lang="en-US" b="1" i="0" dirty="0">
                <a:solidFill>
                  <a:srgbClr val="1B1E23"/>
                </a:solidFill>
                <a:effectLst/>
                <a:latin typeface="Times New Roman" panose="02020603050405020304" pitchFamily="18" charset="0"/>
                <a:cs typeface="Times New Roman" panose="02020603050405020304" pitchFamily="18" charset="0"/>
              </a:rPr>
              <a:t>Data entry and encryption initiation</a:t>
            </a:r>
            <a:endParaRPr lang="en-US" b="0" i="0" dirty="0">
              <a:solidFill>
                <a:srgbClr val="1B1E23"/>
              </a:solidFill>
              <a:effectLst/>
              <a:latin typeface="Times New Roman" panose="02020603050405020304" pitchFamily="18" charset="0"/>
              <a:cs typeface="Times New Roman" panose="02020603050405020304" pitchFamily="18" charset="0"/>
            </a:endParaRPr>
          </a:p>
          <a:p>
            <a:pPr marL="742950" lvl="1" indent="-285750" algn="just">
              <a:lnSpc>
                <a:spcPct val="150000"/>
              </a:lnSpc>
              <a:buFont typeface="+mj-lt"/>
              <a:buAutoNum type="arabicPeriod"/>
            </a:pPr>
            <a:r>
              <a:rPr lang="en-US" b="0" i="0" dirty="0">
                <a:solidFill>
                  <a:srgbClr val="1B1E23"/>
                </a:solidFill>
                <a:effectLst/>
                <a:latin typeface="Times New Roman" panose="02020603050405020304" pitchFamily="18" charset="0"/>
                <a:cs typeface="Times New Roman" panose="02020603050405020304" pitchFamily="18" charset="0"/>
              </a:rPr>
              <a:t>When a customer enters their card details at checkout or taps their card on a payment terminal, the data is immediately encrypted at the point of entry.</a:t>
            </a:r>
          </a:p>
          <a:p>
            <a:pPr marL="742950" lvl="1" indent="-285750" algn="just">
              <a:lnSpc>
                <a:spcPct val="150000"/>
              </a:lnSpc>
              <a:spcBef>
                <a:spcPts val="525"/>
              </a:spcBef>
              <a:buFont typeface="+mj-lt"/>
              <a:buAutoNum type="arabicPeriod"/>
            </a:pPr>
            <a:r>
              <a:rPr lang="en-US" b="0" i="0" dirty="0">
                <a:solidFill>
                  <a:srgbClr val="1B1E23"/>
                </a:solidFill>
                <a:effectLst/>
                <a:latin typeface="Times New Roman" panose="02020603050405020304" pitchFamily="18" charset="0"/>
                <a:cs typeface="Times New Roman" panose="02020603050405020304" pitchFamily="18" charset="0"/>
              </a:rPr>
              <a:t>Secure encryption algorithms scramble the payment details, converting them into unreadable ciphertext.</a:t>
            </a:r>
          </a:p>
          <a:p>
            <a:pPr algn="just">
              <a:lnSpc>
                <a:spcPct val="150000"/>
              </a:lnSpc>
              <a:buFont typeface="+mj-lt"/>
              <a:buAutoNum type="arabicPeriod"/>
            </a:pPr>
            <a:r>
              <a:rPr lang="en-US" b="1" i="0" dirty="0">
                <a:solidFill>
                  <a:srgbClr val="1B1E23"/>
                </a:solidFill>
                <a:effectLst/>
                <a:latin typeface="Times New Roman" panose="02020603050405020304" pitchFamily="18" charset="0"/>
                <a:cs typeface="Times New Roman" panose="02020603050405020304" pitchFamily="18" charset="0"/>
              </a:rPr>
              <a:t>Transmission through the payment network</a:t>
            </a:r>
            <a:endParaRPr lang="en-US" b="0" i="0" dirty="0">
              <a:solidFill>
                <a:srgbClr val="1B1E23"/>
              </a:solidFill>
              <a:effectLst/>
              <a:latin typeface="Times New Roman" panose="02020603050405020304" pitchFamily="18" charset="0"/>
              <a:cs typeface="Times New Roman" panose="02020603050405020304" pitchFamily="18" charset="0"/>
            </a:endParaRPr>
          </a:p>
          <a:p>
            <a:pPr marL="742950" lvl="1" indent="-285750" algn="just">
              <a:lnSpc>
                <a:spcPct val="150000"/>
              </a:lnSpc>
              <a:buFont typeface="+mj-lt"/>
              <a:buAutoNum type="arabicPeriod"/>
            </a:pPr>
            <a:r>
              <a:rPr lang="en-US" b="0" i="0" dirty="0">
                <a:solidFill>
                  <a:srgbClr val="1B1E23"/>
                </a:solidFill>
                <a:effectLst/>
                <a:latin typeface="Times New Roman" panose="02020603050405020304" pitchFamily="18" charset="0"/>
                <a:cs typeface="Times New Roman" panose="02020603050405020304" pitchFamily="18" charset="0"/>
              </a:rPr>
              <a:t>The encrypted transaction data is sent through a secure channel to the payment processor or acquiring bank.</a:t>
            </a:r>
          </a:p>
          <a:p>
            <a:pPr marL="742950" lvl="1" indent="-285750" algn="just">
              <a:lnSpc>
                <a:spcPct val="150000"/>
              </a:lnSpc>
              <a:spcBef>
                <a:spcPts val="525"/>
              </a:spcBef>
              <a:buFont typeface="+mj-lt"/>
              <a:buAutoNum type="arabicPeriod"/>
            </a:pPr>
            <a:r>
              <a:rPr lang="en-US" b="0" i="0" dirty="0">
                <a:solidFill>
                  <a:srgbClr val="1B1E23"/>
                </a:solidFill>
                <a:effectLst/>
                <a:latin typeface="Times New Roman" panose="02020603050405020304" pitchFamily="18" charset="0"/>
                <a:cs typeface="Times New Roman" panose="02020603050405020304" pitchFamily="18" charset="0"/>
              </a:rPr>
              <a:t>Security proto</a:t>
            </a:r>
            <a:r>
              <a:rPr lang="en-US" dirty="0">
                <a:latin typeface="Times New Roman" panose="02020603050405020304" pitchFamily="18" charset="0"/>
                <a:cs typeface="Times New Roman" panose="02020603050405020304" pitchFamily="18" charset="0"/>
              </a:rPr>
              <a:t>cols like </a:t>
            </a:r>
            <a:r>
              <a:rPr lang="en-US" b="1" dirty="0">
                <a:latin typeface="Times New Roman" panose="02020603050405020304" pitchFamily="18" charset="0"/>
                <a:cs typeface="Times New Roman" panose="02020603050405020304" pitchFamily="18" charset="0"/>
              </a:rPr>
              <a:t>TLS (Transport Layer Security)</a:t>
            </a:r>
            <a:r>
              <a:rPr lang="en-US" dirty="0">
                <a:latin typeface="Times New Roman" panose="02020603050405020304" pitchFamily="18" charset="0"/>
                <a:cs typeface="Times New Roman" panose="02020603050405020304" pitchFamily="18" charset="0"/>
              </a:rPr>
              <a:t> ensure that data remains protected during transmission.</a:t>
            </a:r>
          </a:p>
          <a:p>
            <a:pPr marL="742950" lvl="1" indent="-285750" algn="just">
              <a:lnSpc>
                <a:spcPct val="150000"/>
              </a:lnSpc>
              <a:spcBef>
                <a:spcPts val="525"/>
              </a:spcBef>
              <a:buFont typeface="+mj-lt"/>
              <a:buAutoNum type="arabicPeriod"/>
            </a:pPr>
            <a:endParaRPr lang="en-US" b="0" i="0" dirty="0">
              <a:solidFill>
                <a:srgbClr val="1B1E23"/>
              </a:solidFill>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346272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E3A2CF-BAEB-6532-5BD2-3B7287F525E1}"/>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D9C4892D-D66B-8415-E5BA-4E958EBDBAA6}"/>
              </a:ext>
            </a:extLst>
          </p:cNvPr>
          <p:cNvSpPr>
            <a:spLocks noGrp="1"/>
          </p:cNvSpPr>
          <p:nvPr>
            <p:ph idx="1"/>
          </p:nvPr>
        </p:nvSpPr>
        <p:spPr>
          <a:xfrm>
            <a:off x="406400" y="1061156"/>
            <a:ext cx="10947400" cy="5115807"/>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95DE2ECD-6153-32C9-8225-F3853D0A24DB}"/>
              </a:ext>
            </a:extLst>
          </p:cNvPr>
          <p:cNvPicPr>
            <a:picLocks noChangeAspect="1"/>
          </p:cNvPicPr>
          <p:nvPr/>
        </p:nvPicPr>
        <p:blipFill>
          <a:blip r:embed="rId2"/>
          <a:stretch>
            <a:fillRect/>
          </a:stretch>
        </p:blipFill>
        <p:spPr>
          <a:xfrm>
            <a:off x="0" y="0"/>
            <a:ext cx="12192000" cy="1044762"/>
          </a:xfrm>
          <a:prstGeom prst="rect">
            <a:avLst/>
          </a:prstGeom>
        </p:spPr>
      </p:pic>
      <p:sp>
        <p:nvSpPr>
          <p:cNvPr id="8" name="TextBox 7">
            <a:extLst>
              <a:ext uri="{FF2B5EF4-FFF2-40B4-BE49-F238E27FC236}">
                <a16:creationId xmlns:a16="http://schemas.microsoft.com/office/drawing/2014/main" id="{E1FCC70B-C8B9-5B86-06F7-F5DD0DCB9329}"/>
              </a:ext>
            </a:extLst>
          </p:cNvPr>
          <p:cNvSpPr txBox="1"/>
          <p:nvPr/>
        </p:nvSpPr>
        <p:spPr>
          <a:xfrm>
            <a:off x="214489" y="1253067"/>
            <a:ext cx="11525955" cy="5092676"/>
          </a:xfrm>
          <a:prstGeom prst="rect">
            <a:avLst/>
          </a:prstGeom>
          <a:noFill/>
        </p:spPr>
        <p:txBody>
          <a:bodyPr wrap="square">
            <a:spAutoFit/>
          </a:bodyPr>
          <a:lstStyle/>
          <a:p>
            <a:pPr algn="just">
              <a:lnSpc>
                <a:spcPct val="150000"/>
              </a:lnSpc>
            </a:pPr>
            <a:r>
              <a:rPr lang="en-US" b="1" dirty="0">
                <a:latin typeface="Times New Roman" panose="02020603050405020304" pitchFamily="18" charset="0"/>
                <a:cs typeface="Times New Roman" panose="02020603050405020304" pitchFamily="18" charset="0"/>
              </a:rPr>
              <a:t>Practical applications of encrypted transactions</a:t>
            </a:r>
          </a:p>
          <a:p>
            <a:pPr algn="just">
              <a:lnSpc>
                <a:spcPct val="150000"/>
              </a:lnSpc>
            </a:pPr>
            <a:r>
              <a:rPr lang="en-US" dirty="0">
                <a:latin typeface="Times New Roman" panose="02020603050405020304" pitchFamily="18" charset="0"/>
                <a:cs typeface="Times New Roman" panose="02020603050405020304" pitchFamily="18" charset="0"/>
              </a:rPr>
              <a:t>Encryption is used across various industries and payment channels to </a:t>
            </a:r>
            <a:r>
              <a:rPr lang="en-US" b="1" dirty="0">
                <a:latin typeface="Times New Roman" panose="02020603050405020304" pitchFamily="18" charset="0"/>
                <a:cs typeface="Times New Roman" panose="02020603050405020304" pitchFamily="18" charset="0"/>
              </a:rPr>
              <a:t>secure transactions and protect customer data</a:t>
            </a:r>
            <a:r>
              <a:rPr lang="en-US" dirty="0">
                <a:latin typeface="Times New Roman" panose="02020603050405020304" pitchFamily="18" charset="0"/>
                <a:cs typeface="Times New Roman" panose="02020603050405020304" pitchFamily="18" charset="0"/>
              </a:rPr>
              <a:t>. Some real-world applications include:</a:t>
            </a:r>
          </a:p>
          <a:p>
            <a:pPr algn="just">
              <a:lnSpc>
                <a:spcPct val="150000"/>
              </a:lnSpc>
            </a:pPr>
            <a:r>
              <a:rPr lang="en-US" b="1" dirty="0">
                <a:latin typeface="Times New Roman" panose="02020603050405020304" pitchFamily="18" charset="0"/>
                <a:cs typeface="Times New Roman" panose="02020603050405020304" pitchFamily="18" charset="0"/>
              </a:rPr>
              <a:t>E-commerce payments</a:t>
            </a:r>
            <a:r>
              <a:rPr lang="en-US" dirty="0">
                <a:latin typeface="Times New Roman" panose="02020603050405020304" pitchFamily="18" charset="0"/>
                <a:cs typeface="Times New Roman" panose="02020603050405020304" pitchFamily="18" charset="0"/>
              </a:rPr>
              <a:t> – When customers enter their card details online, the data is encrypted before being transmitted to the payment processor.</a:t>
            </a:r>
          </a:p>
          <a:p>
            <a:pPr algn="just">
              <a:lnSpc>
                <a:spcPct val="150000"/>
              </a:lnSpc>
            </a:pPr>
            <a:r>
              <a:rPr lang="en-US" b="1" dirty="0">
                <a:latin typeface="Times New Roman" panose="02020603050405020304" pitchFamily="18" charset="0"/>
                <a:cs typeface="Times New Roman" panose="02020603050405020304" pitchFamily="18" charset="0"/>
              </a:rPr>
              <a:t>Mobile wallets and NFC payments</a:t>
            </a:r>
            <a:r>
              <a:rPr lang="en-US" dirty="0">
                <a:latin typeface="Times New Roman" panose="02020603050405020304" pitchFamily="18" charset="0"/>
                <a:cs typeface="Times New Roman" panose="02020603050405020304" pitchFamily="18" charset="0"/>
              </a:rPr>
              <a:t> – Apple Pay, Google Pay, and contactless payments use encryption and tokenization to secure transactions.</a:t>
            </a:r>
          </a:p>
          <a:p>
            <a:pPr algn="just">
              <a:lnSpc>
                <a:spcPct val="150000"/>
              </a:lnSpc>
            </a:pPr>
            <a:r>
              <a:rPr lang="en-US" b="1" dirty="0">
                <a:latin typeface="Times New Roman" panose="02020603050405020304" pitchFamily="18" charset="0"/>
                <a:cs typeface="Times New Roman" panose="02020603050405020304" pitchFamily="18" charset="0"/>
              </a:rPr>
              <a:t>Recurring payments and subscriptions</a:t>
            </a:r>
            <a:r>
              <a:rPr lang="en-US" dirty="0">
                <a:latin typeface="Times New Roman" panose="02020603050405020304" pitchFamily="18" charset="0"/>
                <a:cs typeface="Times New Roman" panose="02020603050405020304" pitchFamily="18" charset="0"/>
              </a:rPr>
              <a:t> – Encrypted payment data ensures that stored card details remain protected when businesses process recurring transactions.</a:t>
            </a:r>
          </a:p>
          <a:p>
            <a:pPr algn="just">
              <a:lnSpc>
                <a:spcPct val="150000"/>
              </a:lnSpc>
            </a:pPr>
            <a:r>
              <a:rPr lang="en-US" b="1" dirty="0">
                <a:latin typeface="Times New Roman" panose="02020603050405020304" pitchFamily="18" charset="0"/>
                <a:cs typeface="Times New Roman" panose="02020603050405020304" pitchFamily="18" charset="0"/>
              </a:rPr>
              <a:t>Bank transfers and wire payments</a:t>
            </a:r>
            <a:r>
              <a:rPr lang="en-US" dirty="0">
                <a:latin typeface="Times New Roman" panose="02020603050405020304" pitchFamily="18" charset="0"/>
                <a:cs typeface="Times New Roman" panose="02020603050405020304" pitchFamily="18" charset="0"/>
              </a:rPr>
              <a:t> – Encrypted end-to-end communication safeguards banking credentials and financial transfers from cyber threats.</a:t>
            </a:r>
          </a:p>
          <a:p>
            <a:pPr marL="742950" lvl="1" indent="-285750" algn="just">
              <a:lnSpc>
                <a:spcPct val="150000"/>
              </a:lnSpc>
              <a:spcBef>
                <a:spcPts val="525"/>
              </a:spcBef>
              <a:buFont typeface="+mj-lt"/>
              <a:buAutoNum type="arabicPeriod"/>
            </a:pPr>
            <a:endParaRPr lang="en-US" b="0" i="0" dirty="0">
              <a:solidFill>
                <a:srgbClr val="1B1E23"/>
              </a:solidFill>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7013260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728472-D770-9DD1-1FC8-50602610B133}"/>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E9FA7071-7603-C361-CC57-647B50CBCF7F}"/>
              </a:ext>
            </a:extLst>
          </p:cNvPr>
          <p:cNvSpPr>
            <a:spLocks noGrp="1"/>
          </p:cNvSpPr>
          <p:nvPr>
            <p:ph idx="1"/>
          </p:nvPr>
        </p:nvSpPr>
        <p:spPr>
          <a:xfrm>
            <a:off x="406400" y="1061156"/>
            <a:ext cx="10947400" cy="5115807"/>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788C01B6-AFCC-86A7-1ADF-9676AB369E57}"/>
              </a:ext>
            </a:extLst>
          </p:cNvPr>
          <p:cNvPicPr>
            <a:picLocks noChangeAspect="1"/>
          </p:cNvPicPr>
          <p:nvPr/>
        </p:nvPicPr>
        <p:blipFill>
          <a:blip r:embed="rId2"/>
          <a:stretch>
            <a:fillRect/>
          </a:stretch>
        </p:blipFill>
        <p:spPr>
          <a:xfrm>
            <a:off x="0" y="0"/>
            <a:ext cx="12192000" cy="1044762"/>
          </a:xfrm>
          <a:prstGeom prst="rect">
            <a:avLst/>
          </a:prstGeom>
        </p:spPr>
      </p:pic>
      <p:sp>
        <p:nvSpPr>
          <p:cNvPr id="7" name="TextBox 6">
            <a:extLst>
              <a:ext uri="{FF2B5EF4-FFF2-40B4-BE49-F238E27FC236}">
                <a16:creationId xmlns:a16="http://schemas.microsoft.com/office/drawing/2014/main" id="{4DEA52B3-6E99-84CB-C974-5C6D853DE046}"/>
              </a:ext>
            </a:extLst>
          </p:cNvPr>
          <p:cNvSpPr txBox="1"/>
          <p:nvPr/>
        </p:nvSpPr>
        <p:spPr>
          <a:xfrm>
            <a:off x="338667" y="1185332"/>
            <a:ext cx="10984089" cy="5504071"/>
          </a:xfrm>
          <a:prstGeom prst="rect">
            <a:avLst/>
          </a:prstGeom>
          <a:noFill/>
        </p:spPr>
        <p:txBody>
          <a:bodyPr wrap="square">
            <a:spAutoFit/>
          </a:bodyPr>
          <a:lstStyle/>
          <a:p>
            <a:pPr algn="l">
              <a:spcAft>
                <a:spcPts val="2400"/>
              </a:spcAft>
              <a:buNone/>
            </a:pPr>
            <a:r>
              <a:rPr lang="en-US" b="1" i="0" dirty="0">
                <a:solidFill>
                  <a:srgbClr val="1B1E23"/>
                </a:solidFill>
                <a:effectLst/>
                <a:latin typeface="Inter"/>
              </a:rPr>
              <a:t>Types of encryption in payments</a:t>
            </a:r>
          </a:p>
          <a:p>
            <a:pPr algn="l">
              <a:spcAft>
                <a:spcPts val="2025"/>
              </a:spcAft>
              <a:buNone/>
            </a:pPr>
            <a:r>
              <a:rPr lang="en-US" b="0" i="0" dirty="0">
                <a:solidFill>
                  <a:srgbClr val="1B1E23"/>
                </a:solidFill>
                <a:effectLst/>
                <a:latin typeface="Inter"/>
              </a:rPr>
              <a:t>Encryption in payments can be classified into</a:t>
            </a:r>
            <a:r>
              <a:rPr lang="en-US" i="0" dirty="0">
                <a:solidFill>
                  <a:srgbClr val="1B1E23"/>
                </a:solidFill>
                <a:effectLst/>
                <a:latin typeface="Inter"/>
              </a:rPr>
              <a:t> three main types</a:t>
            </a:r>
            <a:r>
              <a:rPr lang="en-US" b="0" i="0" dirty="0">
                <a:solidFill>
                  <a:srgbClr val="1B1E23"/>
                </a:solidFill>
                <a:effectLst/>
                <a:latin typeface="Inter"/>
              </a:rPr>
              <a:t>, each serving a unique function in securing transaction data.</a:t>
            </a:r>
          </a:p>
          <a:p>
            <a:pPr algn="just">
              <a:lnSpc>
                <a:spcPct val="150000"/>
              </a:lnSpc>
            </a:pPr>
            <a:r>
              <a:rPr lang="en-US" b="1" dirty="0">
                <a:latin typeface="Times New Roman" panose="02020603050405020304" pitchFamily="18" charset="0"/>
                <a:cs typeface="Times New Roman" panose="02020603050405020304" pitchFamily="18" charset="0"/>
              </a:rPr>
              <a:t>Symmetric encryption</a:t>
            </a:r>
          </a:p>
          <a:p>
            <a:pPr algn="just">
              <a:lnSpc>
                <a:spcPct val="150000"/>
              </a:lnSpc>
            </a:pPr>
            <a:r>
              <a:rPr lang="en-US" dirty="0">
                <a:latin typeface="Times New Roman" panose="02020603050405020304" pitchFamily="18" charset="0"/>
                <a:cs typeface="Times New Roman" panose="02020603050405020304" pitchFamily="18" charset="0"/>
              </a:rPr>
              <a:t>Symmetric encryption uses a single key for both encryption and decryption. This means that the same key is used to scramble and unscramble data, making the process fast and efficient.</a:t>
            </a:r>
          </a:p>
          <a:p>
            <a:pPr algn="just">
              <a:lnSpc>
                <a:spcPct val="150000"/>
              </a:lnSpc>
            </a:pPr>
            <a:r>
              <a:rPr lang="en-US" b="1" dirty="0">
                <a:latin typeface="Times New Roman" panose="02020603050405020304" pitchFamily="18" charset="0"/>
                <a:cs typeface="Times New Roman" panose="02020603050405020304" pitchFamily="18" charset="0"/>
              </a:rPr>
              <a:t>How it works</a:t>
            </a:r>
            <a:r>
              <a:rPr lang="en-US" dirty="0">
                <a:latin typeface="Times New Roman" panose="02020603050405020304" pitchFamily="18" charset="0"/>
                <a:cs typeface="Times New Roman" panose="02020603050405020304" pitchFamily="18" charset="0"/>
              </a:rPr>
              <a:t>:</a:t>
            </a:r>
          </a:p>
          <a:p>
            <a:pPr algn="just">
              <a:lnSpc>
                <a:spcPct val="150000"/>
              </a:lnSpc>
            </a:pPr>
            <a:r>
              <a:rPr lang="en-US" dirty="0">
                <a:latin typeface="Times New Roman" panose="02020603050405020304" pitchFamily="18" charset="0"/>
                <a:cs typeface="Times New Roman" panose="02020603050405020304" pitchFamily="18" charset="0"/>
              </a:rPr>
              <a:t>The payment data is encrypted using a shared key.</a:t>
            </a:r>
          </a:p>
          <a:p>
            <a:pPr algn="just">
              <a:lnSpc>
                <a:spcPct val="150000"/>
              </a:lnSpc>
            </a:pPr>
            <a:r>
              <a:rPr lang="en-US" dirty="0">
                <a:latin typeface="Times New Roman" panose="02020603050405020304" pitchFamily="18" charset="0"/>
                <a:cs typeface="Times New Roman" panose="02020603050405020304" pitchFamily="18" charset="0"/>
              </a:rPr>
              <a:t>The receiving system uses the same key to decrypt the data and process the transaction.</a:t>
            </a:r>
          </a:p>
          <a:p>
            <a:pPr algn="just">
              <a:lnSpc>
                <a:spcPct val="150000"/>
              </a:lnSpc>
            </a:pPr>
            <a:r>
              <a:rPr lang="en-US" b="1" dirty="0">
                <a:latin typeface="Times New Roman" panose="02020603050405020304" pitchFamily="18" charset="0"/>
                <a:cs typeface="Times New Roman" panose="02020603050405020304" pitchFamily="18" charset="0"/>
              </a:rPr>
              <a:t>Advantages:</a:t>
            </a:r>
          </a:p>
          <a:p>
            <a:pPr algn="just">
              <a:lnSpc>
                <a:spcPct val="150000"/>
              </a:lnSpc>
            </a:pPr>
            <a:r>
              <a:rPr lang="en-US" dirty="0">
                <a:latin typeface="Times New Roman" panose="02020603050405020304" pitchFamily="18" charset="0"/>
                <a:cs typeface="Times New Roman" panose="02020603050405020304" pitchFamily="18" charset="0"/>
              </a:rPr>
              <a:t>Faster encryption and decryption</a:t>
            </a:r>
          </a:p>
          <a:p>
            <a:pPr algn="just">
              <a:lnSpc>
                <a:spcPct val="150000"/>
              </a:lnSpc>
            </a:pPr>
            <a:r>
              <a:rPr lang="en-US" dirty="0">
                <a:latin typeface="Times New Roman" panose="02020603050405020304" pitchFamily="18" charset="0"/>
                <a:cs typeface="Times New Roman" panose="02020603050405020304" pitchFamily="18" charset="0"/>
              </a:rPr>
              <a:t>Requires less computational power, making it ideal for high-speed transactions</a:t>
            </a:r>
          </a:p>
          <a:p>
            <a:pPr algn="l">
              <a:spcAft>
                <a:spcPts val="2025"/>
              </a:spcAft>
              <a:buNone/>
            </a:pPr>
            <a:endParaRPr lang="en-US" b="0" i="0" dirty="0">
              <a:solidFill>
                <a:srgbClr val="1B1E23"/>
              </a:solidFill>
              <a:effectLst/>
              <a:latin typeface="Inter"/>
            </a:endParaRPr>
          </a:p>
        </p:txBody>
      </p:sp>
    </p:spTree>
    <p:extLst>
      <p:ext uri="{BB962C8B-B14F-4D97-AF65-F5344CB8AC3E}">
        <p14:creationId xmlns:p14="http://schemas.microsoft.com/office/powerpoint/2010/main" val="10140265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1D9351-D902-A722-7BB7-9126A82200DA}"/>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C3903D78-581F-44D7-A0A9-F1251EB1CBE7}"/>
              </a:ext>
            </a:extLst>
          </p:cNvPr>
          <p:cNvSpPr>
            <a:spLocks noGrp="1"/>
          </p:cNvSpPr>
          <p:nvPr>
            <p:ph idx="1"/>
          </p:nvPr>
        </p:nvSpPr>
        <p:spPr>
          <a:xfrm>
            <a:off x="838200" y="1219200"/>
            <a:ext cx="10515600" cy="4957763"/>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98A5BF6D-B9C6-96C3-07AE-05F3F543C677}"/>
              </a:ext>
            </a:extLst>
          </p:cNvPr>
          <p:cNvPicPr>
            <a:picLocks noChangeAspect="1"/>
          </p:cNvPicPr>
          <p:nvPr/>
        </p:nvPicPr>
        <p:blipFill>
          <a:blip r:embed="rId2"/>
          <a:stretch>
            <a:fillRect/>
          </a:stretch>
        </p:blipFill>
        <p:spPr>
          <a:xfrm>
            <a:off x="0" y="0"/>
            <a:ext cx="12192000" cy="1044762"/>
          </a:xfrm>
          <a:prstGeom prst="rect">
            <a:avLst/>
          </a:prstGeom>
        </p:spPr>
      </p:pic>
      <p:sp>
        <p:nvSpPr>
          <p:cNvPr id="4" name="TextBox 3">
            <a:extLst>
              <a:ext uri="{FF2B5EF4-FFF2-40B4-BE49-F238E27FC236}">
                <a16:creationId xmlns:a16="http://schemas.microsoft.com/office/drawing/2014/main" id="{774E1BAF-17CE-6D9A-37AA-A3983D3D5ECF}"/>
              </a:ext>
            </a:extLst>
          </p:cNvPr>
          <p:cNvSpPr txBox="1"/>
          <p:nvPr/>
        </p:nvSpPr>
        <p:spPr>
          <a:xfrm>
            <a:off x="516367" y="1140311"/>
            <a:ext cx="11306287" cy="2325252"/>
          </a:xfrm>
          <a:prstGeom prst="rect">
            <a:avLst/>
          </a:prstGeom>
          <a:noFill/>
        </p:spPr>
        <p:txBody>
          <a:bodyPr wrap="square">
            <a:spAutoFit/>
          </a:bodyPr>
          <a:lstStyle/>
          <a:p>
            <a:pPr algn="l" fontAlgn="base">
              <a:lnSpc>
                <a:spcPct val="150000"/>
              </a:lnSpc>
              <a:buNone/>
            </a:pPr>
            <a:r>
              <a:rPr lang="en-US" b="1" i="0" dirty="0">
                <a:solidFill>
                  <a:srgbClr val="273239"/>
                </a:solidFill>
                <a:effectLst/>
                <a:latin typeface="Times New Roman" panose="02020603050405020304" pitchFamily="18" charset="0"/>
                <a:cs typeface="Times New Roman" panose="02020603050405020304" pitchFamily="18" charset="0"/>
              </a:rPr>
              <a:t>Steps to form an Information System Security Framework</a:t>
            </a:r>
          </a:p>
          <a:p>
            <a:pPr algn="l" rtl="0" fontAlgn="base">
              <a:lnSpc>
                <a:spcPct val="150000"/>
              </a:lnSpc>
              <a:spcAft>
                <a:spcPts val="750"/>
              </a:spcAft>
              <a:buNone/>
            </a:pPr>
            <a:r>
              <a:rPr lang="en-US" b="0" i="0" dirty="0">
                <a:solidFill>
                  <a:srgbClr val="273239"/>
                </a:solidFill>
                <a:effectLst/>
                <a:latin typeface="Times New Roman" panose="02020603050405020304" pitchFamily="18" charset="0"/>
                <a:cs typeface="Times New Roman" panose="02020603050405020304" pitchFamily="18" charset="0"/>
              </a:rPr>
              <a:t>An </a:t>
            </a:r>
            <a:r>
              <a:rPr lang="en-US" b="0" i="0" dirty="0" err="1">
                <a:solidFill>
                  <a:srgbClr val="273239"/>
                </a:solidFill>
                <a:effectLst/>
                <a:latin typeface="Times New Roman" panose="02020603050405020304" pitchFamily="18" charset="0"/>
                <a:cs typeface="Times New Roman" panose="02020603050405020304" pitchFamily="18" charset="0"/>
              </a:rPr>
              <a:t>organisation</a:t>
            </a:r>
            <a:r>
              <a:rPr lang="en-US" b="0" i="0" dirty="0">
                <a:solidFill>
                  <a:srgbClr val="273239"/>
                </a:solidFill>
                <a:effectLst/>
                <a:latin typeface="Times New Roman" panose="02020603050405020304" pitchFamily="18" charset="0"/>
                <a:cs typeface="Times New Roman" panose="02020603050405020304" pitchFamily="18" charset="0"/>
              </a:rPr>
              <a:t> needs to frame a standard security structure to maintain the security of its information system. There should be a set of steps that must be followed to plan this framework and implement it.</a:t>
            </a:r>
          </a:p>
          <a:p>
            <a:pPr algn="l" rtl="0" fontAlgn="base">
              <a:lnSpc>
                <a:spcPct val="150000"/>
              </a:lnSpc>
              <a:spcAft>
                <a:spcPts val="750"/>
              </a:spcAft>
              <a:buNone/>
            </a:pPr>
            <a:r>
              <a:rPr lang="en-US" b="0" i="0" dirty="0">
                <a:solidFill>
                  <a:srgbClr val="273239"/>
                </a:solidFill>
                <a:effectLst/>
                <a:latin typeface="Times New Roman" panose="02020603050405020304" pitchFamily="18" charset="0"/>
                <a:cs typeface="Times New Roman" panose="02020603050405020304" pitchFamily="18" charset="0"/>
              </a:rPr>
              <a:t>Here is a breakdown of the </a:t>
            </a:r>
            <a:r>
              <a:rPr lang="en-US" b="1" i="0" dirty="0">
                <a:solidFill>
                  <a:srgbClr val="273239"/>
                </a:solidFill>
                <a:effectLst/>
                <a:latin typeface="Times New Roman" panose="02020603050405020304" pitchFamily="18" charset="0"/>
                <a:cs typeface="Times New Roman" panose="02020603050405020304" pitchFamily="18" charset="0"/>
              </a:rPr>
              <a:t>Information Security Framework</a:t>
            </a:r>
            <a:r>
              <a:rPr lang="en-US" b="0" i="0" dirty="0">
                <a:solidFill>
                  <a:srgbClr val="273239"/>
                </a:solidFill>
                <a:effectLst/>
                <a:latin typeface="Times New Roman" panose="02020603050405020304" pitchFamily="18" charset="0"/>
                <a:cs typeface="Times New Roman" panose="02020603050405020304" pitchFamily="18" charset="0"/>
              </a:rPr>
              <a:t> process in stages:</a:t>
            </a:r>
          </a:p>
          <a:p>
            <a:pPr algn="l" rtl="0" fontAlgn="base">
              <a:lnSpc>
                <a:spcPct val="150000"/>
              </a:lnSpc>
              <a:spcAft>
                <a:spcPts val="750"/>
              </a:spcAft>
              <a:buNone/>
            </a:pPr>
            <a:endParaRPr lang="en-US" b="0" i="0" dirty="0">
              <a:solidFill>
                <a:srgbClr val="273239"/>
              </a:solidFill>
              <a:effectLst/>
              <a:latin typeface="Times New Roman" panose="02020603050405020304" pitchFamily="18" charset="0"/>
              <a:cs typeface="Times New Roman" panose="02020603050405020304" pitchFamily="18" charset="0"/>
            </a:endParaRPr>
          </a:p>
        </p:txBody>
      </p:sp>
      <p:pic>
        <p:nvPicPr>
          <p:cNvPr id="8" name="Picture 7">
            <a:extLst>
              <a:ext uri="{FF2B5EF4-FFF2-40B4-BE49-F238E27FC236}">
                <a16:creationId xmlns:a16="http://schemas.microsoft.com/office/drawing/2014/main" id="{E32DED61-A268-1ED4-E522-7B6A055A89BD}"/>
              </a:ext>
            </a:extLst>
          </p:cNvPr>
          <p:cNvPicPr>
            <a:picLocks noChangeAspect="1"/>
          </p:cNvPicPr>
          <p:nvPr/>
        </p:nvPicPr>
        <p:blipFill>
          <a:blip r:embed="rId3"/>
          <a:stretch>
            <a:fillRect/>
          </a:stretch>
        </p:blipFill>
        <p:spPr>
          <a:xfrm>
            <a:off x="2941230" y="3001383"/>
            <a:ext cx="6115904" cy="3463963"/>
          </a:xfrm>
          <a:prstGeom prst="rect">
            <a:avLst/>
          </a:prstGeom>
        </p:spPr>
      </p:pic>
    </p:spTree>
    <p:extLst>
      <p:ext uri="{BB962C8B-B14F-4D97-AF65-F5344CB8AC3E}">
        <p14:creationId xmlns:p14="http://schemas.microsoft.com/office/powerpoint/2010/main" val="220701128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249C83-BAE0-516A-D76A-220B305D16F3}"/>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D125D7B5-CC66-366B-B8CF-A72B9DEA1A56}"/>
              </a:ext>
            </a:extLst>
          </p:cNvPr>
          <p:cNvSpPr>
            <a:spLocks noGrp="1"/>
          </p:cNvSpPr>
          <p:nvPr>
            <p:ph idx="1"/>
          </p:nvPr>
        </p:nvSpPr>
        <p:spPr>
          <a:xfrm>
            <a:off x="406400" y="1061156"/>
            <a:ext cx="10947400" cy="5115807"/>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A30152DB-2A32-CE9A-53EF-3A271EC21D2A}"/>
              </a:ext>
            </a:extLst>
          </p:cNvPr>
          <p:cNvPicPr>
            <a:picLocks noChangeAspect="1"/>
          </p:cNvPicPr>
          <p:nvPr/>
        </p:nvPicPr>
        <p:blipFill>
          <a:blip r:embed="rId2"/>
          <a:stretch>
            <a:fillRect/>
          </a:stretch>
        </p:blipFill>
        <p:spPr>
          <a:xfrm>
            <a:off x="0" y="0"/>
            <a:ext cx="12192000" cy="1044762"/>
          </a:xfrm>
          <a:prstGeom prst="rect">
            <a:avLst/>
          </a:prstGeom>
        </p:spPr>
      </p:pic>
      <p:sp>
        <p:nvSpPr>
          <p:cNvPr id="7" name="TextBox 6">
            <a:extLst>
              <a:ext uri="{FF2B5EF4-FFF2-40B4-BE49-F238E27FC236}">
                <a16:creationId xmlns:a16="http://schemas.microsoft.com/office/drawing/2014/main" id="{0B09974B-9DBE-0C9E-573B-A544821DAF1E}"/>
              </a:ext>
            </a:extLst>
          </p:cNvPr>
          <p:cNvSpPr txBox="1"/>
          <p:nvPr/>
        </p:nvSpPr>
        <p:spPr>
          <a:xfrm>
            <a:off x="338667" y="1185332"/>
            <a:ext cx="10984089" cy="4524315"/>
          </a:xfrm>
          <a:prstGeom prst="rect">
            <a:avLst/>
          </a:prstGeom>
          <a:noFill/>
        </p:spPr>
        <p:txBody>
          <a:bodyPr wrap="square">
            <a:spAutoFit/>
          </a:bodyPr>
          <a:lstStyle/>
          <a:p>
            <a:pPr algn="just">
              <a:lnSpc>
                <a:spcPct val="150000"/>
              </a:lnSpc>
            </a:pPr>
            <a:r>
              <a:rPr lang="en-US" b="1" dirty="0">
                <a:latin typeface="Times New Roman" panose="02020603050405020304" pitchFamily="18" charset="0"/>
                <a:cs typeface="Times New Roman" panose="02020603050405020304" pitchFamily="18" charset="0"/>
              </a:rPr>
              <a:t>Asymmetric encryption</a:t>
            </a:r>
          </a:p>
          <a:p>
            <a:pPr algn="just">
              <a:lnSpc>
                <a:spcPct val="150000"/>
              </a:lnSpc>
            </a:pPr>
            <a:r>
              <a:rPr lang="en-US" dirty="0">
                <a:latin typeface="Times New Roman" panose="02020603050405020304" pitchFamily="18" charset="0"/>
                <a:cs typeface="Times New Roman" panose="02020603050405020304" pitchFamily="18" charset="0"/>
              </a:rPr>
              <a:t>Asymmetric encryption uses two separate keys—a public key for encryption and a private key for decryption. This method is widely used in online payments and secure communications.</a:t>
            </a:r>
          </a:p>
          <a:p>
            <a:pPr algn="just">
              <a:lnSpc>
                <a:spcPct val="150000"/>
              </a:lnSpc>
            </a:pPr>
            <a:r>
              <a:rPr lang="en-US" dirty="0">
                <a:latin typeface="Times New Roman" panose="02020603050405020304" pitchFamily="18" charset="0"/>
                <a:cs typeface="Times New Roman" panose="02020603050405020304" pitchFamily="18" charset="0"/>
              </a:rPr>
              <a:t>How it works:</a:t>
            </a:r>
          </a:p>
          <a:p>
            <a:pPr algn="just">
              <a:lnSpc>
                <a:spcPct val="150000"/>
              </a:lnSpc>
            </a:pPr>
            <a:r>
              <a:rPr lang="en-US" dirty="0">
                <a:latin typeface="Times New Roman" panose="02020603050405020304" pitchFamily="18" charset="0"/>
                <a:cs typeface="Times New Roman" panose="02020603050405020304" pitchFamily="18" charset="0"/>
              </a:rPr>
              <a:t>A merchant’s system encrypts payment data using a public key.</a:t>
            </a:r>
          </a:p>
          <a:p>
            <a:pPr algn="just">
              <a:lnSpc>
                <a:spcPct val="150000"/>
              </a:lnSpc>
            </a:pPr>
            <a:r>
              <a:rPr lang="en-US" dirty="0">
                <a:latin typeface="Times New Roman" panose="02020603050405020304" pitchFamily="18" charset="0"/>
                <a:cs typeface="Times New Roman" panose="02020603050405020304" pitchFamily="18" charset="0"/>
              </a:rPr>
              <a:t>The receiving payment processor decrypts the data using a private key that only they control.</a:t>
            </a:r>
          </a:p>
          <a:p>
            <a:pPr algn="just">
              <a:lnSpc>
                <a:spcPct val="150000"/>
              </a:lnSpc>
            </a:pPr>
            <a:r>
              <a:rPr lang="en-US" b="1" dirty="0">
                <a:latin typeface="Times New Roman" panose="02020603050405020304" pitchFamily="18" charset="0"/>
                <a:cs typeface="Times New Roman" panose="02020603050405020304" pitchFamily="18" charset="0"/>
              </a:rPr>
              <a:t>Advantages:</a:t>
            </a:r>
            <a:endParaRPr lang="en-US" dirty="0">
              <a:latin typeface="Times New Roman" panose="02020603050405020304" pitchFamily="18" charset="0"/>
              <a:cs typeface="Times New Roman" panose="02020603050405020304" pitchFamily="18" charset="0"/>
            </a:endParaRPr>
          </a:p>
          <a:p>
            <a:pPr algn="just">
              <a:lnSpc>
                <a:spcPct val="150000"/>
              </a:lnSpc>
            </a:pPr>
            <a:r>
              <a:rPr lang="en-US" b="1" dirty="0">
                <a:latin typeface="Times New Roman" panose="02020603050405020304" pitchFamily="18" charset="0"/>
                <a:cs typeface="Times New Roman" panose="02020603050405020304" pitchFamily="18" charset="0"/>
              </a:rPr>
              <a:t>Enhanced security</a:t>
            </a:r>
            <a:r>
              <a:rPr lang="en-US" dirty="0">
                <a:latin typeface="Times New Roman" panose="02020603050405020304" pitchFamily="18" charset="0"/>
                <a:cs typeface="Times New Roman" panose="02020603050405020304" pitchFamily="18" charset="0"/>
              </a:rPr>
              <a:t> – Even if the public key is exposed, transactions remain protected because the private key is required for decryption.</a:t>
            </a:r>
          </a:p>
          <a:p>
            <a:pPr algn="just">
              <a:lnSpc>
                <a:spcPct val="150000"/>
              </a:lnSpc>
            </a:pPr>
            <a:r>
              <a:rPr lang="en-US" b="1" dirty="0">
                <a:latin typeface="Times New Roman" panose="02020603050405020304" pitchFamily="18" charset="0"/>
                <a:cs typeface="Times New Roman" panose="02020603050405020304" pitchFamily="18" charset="0"/>
              </a:rPr>
              <a:t>Ideal for online payments</a:t>
            </a:r>
            <a:r>
              <a:rPr lang="en-US" dirty="0">
                <a:latin typeface="Times New Roman" panose="02020603050405020304" pitchFamily="18" charset="0"/>
                <a:cs typeface="Times New Roman" panose="02020603050405020304" pitchFamily="18" charset="0"/>
              </a:rPr>
              <a:t> where secure communication is critical.</a:t>
            </a:r>
          </a:p>
          <a:p>
            <a:pPr algn="l">
              <a:spcAft>
                <a:spcPts val="2025"/>
              </a:spcAft>
              <a:buNone/>
            </a:pPr>
            <a:endParaRPr lang="en-US" b="0" i="0" dirty="0">
              <a:solidFill>
                <a:srgbClr val="1B1E23"/>
              </a:solidFill>
              <a:effectLst/>
              <a:latin typeface="Inter"/>
            </a:endParaRPr>
          </a:p>
        </p:txBody>
      </p:sp>
    </p:spTree>
    <p:extLst>
      <p:ext uri="{BB962C8B-B14F-4D97-AF65-F5344CB8AC3E}">
        <p14:creationId xmlns:p14="http://schemas.microsoft.com/office/powerpoint/2010/main" val="154589499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FF6F0C-0FCC-CBC6-7461-6CA3C00286D7}"/>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14B0169E-DF6F-0EAE-20D7-5E8B2D04C698}"/>
              </a:ext>
            </a:extLst>
          </p:cNvPr>
          <p:cNvSpPr>
            <a:spLocks noGrp="1"/>
          </p:cNvSpPr>
          <p:nvPr>
            <p:ph idx="1"/>
          </p:nvPr>
        </p:nvSpPr>
        <p:spPr>
          <a:xfrm>
            <a:off x="406400" y="1061156"/>
            <a:ext cx="10947400" cy="5115807"/>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EBD48E7D-8B7D-6A14-CDAE-C5252499F3C7}"/>
              </a:ext>
            </a:extLst>
          </p:cNvPr>
          <p:cNvPicPr>
            <a:picLocks noChangeAspect="1"/>
          </p:cNvPicPr>
          <p:nvPr/>
        </p:nvPicPr>
        <p:blipFill>
          <a:blip r:embed="rId2"/>
          <a:stretch>
            <a:fillRect/>
          </a:stretch>
        </p:blipFill>
        <p:spPr>
          <a:xfrm>
            <a:off x="0" y="0"/>
            <a:ext cx="12192000" cy="1044762"/>
          </a:xfrm>
          <a:prstGeom prst="rect">
            <a:avLst/>
          </a:prstGeom>
        </p:spPr>
      </p:pic>
      <p:sp>
        <p:nvSpPr>
          <p:cNvPr id="7" name="TextBox 6">
            <a:extLst>
              <a:ext uri="{FF2B5EF4-FFF2-40B4-BE49-F238E27FC236}">
                <a16:creationId xmlns:a16="http://schemas.microsoft.com/office/drawing/2014/main" id="{686B9F1C-73BF-C345-21D8-76CD805F8D58}"/>
              </a:ext>
            </a:extLst>
          </p:cNvPr>
          <p:cNvSpPr txBox="1"/>
          <p:nvPr/>
        </p:nvSpPr>
        <p:spPr>
          <a:xfrm>
            <a:off x="338667" y="1185332"/>
            <a:ext cx="10984089" cy="4524315"/>
          </a:xfrm>
          <a:prstGeom prst="rect">
            <a:avLst/>
          </a:prstGeom>
          <a:noFill/>
        </p:spPr>
        <p:txBody>
          <a:bodyPr wrap="square">
            <a:spAutoFit/>
          </a:bodyPr>
          <a:lstStyle/>
          <a:p>
            <a:pPr algn="just">
              <a:lnSpc>
                <a:spcPct val="150000"/>
              </a:lnSpc>
            </a:pPr>
            <a:r>
              <a:rPr lang="en-US" b="1" dirty="0">
                <a:latin typeface="Times New Roman" panose="02020603050405020304" pitchFamily="18" charset="0"/>
                <a:cs typeface="Times New Roman" panose="02020603050405020304" pitchFamily="18" charset="0"/>
              </a:rPr>
              <a:t>Hash functions</a:t>
            </a:r>
          </a:p>
          <a:p>
            <a:pPr algn="just">
              <a:lnSpc>
                <a:spcPct val="150000"/>
              </a:lnSpc>
            </a:pPr>
            <a:r>
              <a:rPr lang="en-US" dirty="0">
                <a:latin typeface="Times New Roman" panose="02020603050405020304" pitchFamily="18" charset="0"/>
                <a:cs typeface="Times New Roman" panose="02020603050405020304" pitchFamily="18" charset="0"/>
              </a:rPr>
              <a:t>Hash functions are used in payment security to ensure data integrity and prevent tampering. Unlike symmetric and asymmetric encryption, hash functions do not allow decryption—instead, they generate a unique, irreversible fingerprint of the original data.</a:t>
            </a:r>
          </a:p>
          <a:p>
            <a:pPr algn="just">
              <a:lnSpc>
                <a:spcPct val="150000"/>
              </a:lnSpc>
            </a:pPr>
            <a:r>
              <a:rPr lang="en-US" b="1" dirty="0">
                <a:latin typeface="Times New Roman" panose="02020603050405020304" pitchFamily="18" charset="0"/>
                <a:cs typeface="Times New Roman" panose="02020603050405020304" pitchFamily="18" charset="0"/>
              </a:rPr>
              <a:t>How it works:</a:t>
            </a:r>
            <a:endParaRPr lang="en-US" dirty="0">
              <a:latin typeface="Times New Roman" panose="02020603050405020304" pitchFamily="18" charset="0"/>
              <a:cs typeface="Times New Roman" panose="02020603050405020304" pitchFamily="18" charset="0"/>
            </a:endParaRPr>
          </a:p>
          <a:p>
            <a:pPr algn="just">
              <a:lnSpc>
                <a:spcPct val="150000"/>
              </a:lnSpc>
            </a:pPr>
            <a:r>
              <a:rPr lang="en-US" dirty="0">
                <a:latin typeface="Times New Roman" panose="02020603050405020304" pitchFamily="18" charset="0"/>
                <a:cs typeface="Times New Roman" panose="02020603050405020304" pitchFamily="18" charset="0"/>
              </a:rPr>
              <a:t>Payment data is passed through a </a:t>
            </a:r>
            <a:r>
              <a:rPr lang="en-US" b="1" dirty="0">
                <a:latin typeface="Times New Roman" panose="02020603050405020304" pitchFamily="18" charset="0"/>
                <a:cs typeface="Times New Roman" panose="02020603050405020304" pitchFamily="18" charset="0"/>
              </a:rPr>
              <a:t>hashing algorithm</a:t>
            </a:r>
            <a:r>
              <a:rPr lang="en-US" dirty="0">
                <a:latin typeface="Times New Roman" panose="02020603050405020304" pitchFamily="18" charset="0"/>
                <a:cs typeface="Times New Roman" panose="02020603050405020304" pitchFamily="18" charset="0"/>
              </a:rPr>
              <a:t>, which produces a unique hash value.</a:t>
            </a:r>
          </a:p>
          <a:p>
            <a:pPr algn="just">
              <a:lnSpc>
                <a:spcPct val="150000"/>
              </a:lnSpc>
            </a:pPr>
            <a:r>
              <a:rPr lang="en-US" dirty="0">
                <a:latin typeface="Times New Roman" panose="02020603050405020304" pitchFamily="18" charset="0"/>
                <a:cs typeface="Times New Roman" panose="02020603050405020304" pitchFamily="18" charset="0"/>
              </a:rPr>
              <a:t>If the data is altered in any way, the hash value changes, alerting the system to possible fraud.</a:t>
            </a:r>
          </a:p>
          <a:p>
            <a:pPr algn="just">
              <a:lnSpc>
                <a:spcPct val="150000"/>
              </a:lnSpc>
            </a:pPr>
            <a:r>
              <a:rPr lang="en-US" b="1" dirty="0">
                <a:latin typeface="Times New Roman" panose="02020603050405020304" pitchFamily="18" charset="0"/>
                <a:cs typeface="Times New Roman" panose="02020603050405020304" pitchFamily="18" charset="0"/>
              </a:rPr>
              <a:t>Advantages:</a:t>
            </a:r>
            <a:endParaRPr lang="en-US" dirty="0">
              <a:latin typeface="Times New Roman" panose="02020603050405020304" pitchFamily="18" charset="0"/>
              <a:cs typeface="Times New Roman" panose="02020603050405020304" pitchFamily="18" charset="0"/>
            </a:endParaRPr>
          </a:p>
          <a:p>
            <a:pPr algn="just">
              <a:lnSpc>
                <a:spcPct val="150000"/>
              </a:lnSpc>
            </a:pPr>
            <a:r>
              <a:rPr lang="en-US" b="1" dirty="0">
                <a:latin typeface="Times New Roman" panose="02020603050405020304" pitchFamily="18" charset="0"/>
                <a:cs typeface="Times New Roman" panose="02020603050405020304" pitchFamily="18" charset="0"/>
              </a:rPr>
              <a:t>Prevents data tampering</a:t>
            </a:r>
            <a:r>
              <a:rPr lang="en-US" dirty="0">
                <a:latin typeface="Times New Roman" panose="02020603050405020304" pitchFamily="18" charset="0"/>
                <a:cs typeface="Times New Roman" panose="02020603050405020304" pitchFamily="18" charset="0"/>
              </a:rPr>
              <a:t> by ensuring transaction records remain unchanged.</a:t>
            </a:r>
          </a:p>
          <a:p>
            <a:pPr algn="just">
              <a:lnSpc>
                <a:spcPct val="150000"/>
              </a:lnSpc>
            </a:pPr>
            <a:r>
              <a:rPr lang="en-US" b="1" dirty="0">
                <a:latin typeface="Times New Roman" panose="02020603050405020304" pitchFamily="18" charset="0"/>
                <a:cs typeface="Times New Roman" panose="02020603050405020304" pitchFamily="18" charset="0"/>
              </a:rPr>
              <a:t>Used in password storage and blockchain transactions</a:t>
            </a:r>
            <a:r>
              <a:rPr lang="en-US" dirty="0">
                <a:latin typeface="Times New Roman" panose="02020603050405020304" pitchFamily="18" charset="0"/>
                <a:cs typeface="Times New Roman" panose="02020603050405020304" pitchFamily="18" charset="0"/>
              </a:rPr>
              <a:t> for added security.</a:t>
            </a:r>
          </a:p>
          <a:p>
            <a:pPr algn="l">
              <a:spcAft>
                <a:spcPts val="2025"/>
              </a:spcAft>
              <a:buNone/>
            </a:pPr>
            <a:endParaRPr lang="en-US" b="0" i="0" dirty="0">
              <a:solidFill>
                <a:srgbClr val="1B1E23"/>
              </a:solidFill>
              <a:effectLst/>
              <a:latin typeface="Inter"/>
            </a:endParaRPr>
          </a:p>
        </p:txBody>
      </p:sp>
    </p:spTree>
    <p:extLst>
      <p:ext uri="{BB962C8B-B14F-4D97-AF65-F5344CB8AC3E}">
        <p14:creationId xmlns:p14="http://schemas.microsoft.com/office/powerpoint/2010/main" val="114482420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29E7A7-C58E-5ECE-02B4-95ED3937FD31}"/>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3A4C9D1D-F965-5D7D-2B50-ED8FFA25B220}"/>
              </a:ext>
            </a:extLst>
          </p:cNvPr>
          <p:cNvSpPr>
            <a:spLocks noGrp="1"/>
          </p:cNvSpPr>
          <p:nvPr>
            <p:ph idx="1"/>
          </p:nvPr>
        </p:nvSpPr>
        <p:spPr>
          <a:xfrm>
            <a:off x="406400" y="1061156"/>
            <a:ext cx="10947400" cy="5115807"/>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4FE26AC6-52A7-F359-848A-15599E90B87C}"/>
              </a:ext>
            </a:extLst>
          </p:cNvPr>
          <p:cNvPicPr>
            <a:picLocks noChangeAspect="1"/>
          </p:cNvPicPr>
          <p:nvPr/>
        </p:nvPicPr>
        <p:blipFill>
          <a:blip r:embed="rId2"/>
          <a:stretch>
            <a:fillRect/>
          </a:stretch>
        </p:blipFill>
        <p:spPr>
          <a:xfrm>
            <a:off x="0" y="0"/>
            <a:ext cx="12192000" cy="1044762"/>
          </a:xfrm>
          <a:prstGeom prst="rect">
            <a:avLst/>
          </a:prstGeom>
        </p:spPr>
      </p:pic>
      <p:sp>
        <p:nvSpPr>
          <p:cNvPr id="3" name="TextBox 2">
            <a:extLst>
              <a:ext uri="{FF2B5EF4-FFF2-40B4-BE49-F238E27FC236}">
                <a16:creationId xmlns:a16="http://schemas.microsoft.com/office/drawing/2014/main" id="{1C1FD23F-A0DA-5FA3-E576-72F07E194C7A}"/>
              </a:ext>
            </a:extLst>
          </p:cNvPr>
          <p:cNvSpPr txBox="1"/>
          <p:nvPr/>
        </p:nvSpPr>
        <p:spPr>
          <a:xfrm>
            <a:off x="590309" y="1134319"/>
            <a:ext cx="10972800" cy="5909310"/>
          </a:xfrm>
          <a:prstGeom prst="rect">
            <a:avLst/>
          </a:prstGeom>
          <a:noFill/>
        </p:spPr>
        <p:txBody>
          <a:bodyPr wrap="square">
            <a:spAutoFit/>
          </a:bodyPr>
          <a:lstStyle/>
          <a:p>
            <a:pPr algn="just"/>
            <a:r>
              <a:rPr lang="en-US" b="1" dirty="0">
                <a:latin typeface="Times New Roman" panose="02020603050405020304" pitchFamily="18" charset="0"/>
                <a:cs typeface="Times New Roman" panose="02020603050405020304" pitchFamily="18" charset="0"/>
              </a:rPr>
              <a:t>CLASSIFICATION OF NEW PAYMENT SYSTEMS</a:t>
            </a:r>
          </a:p>
          <a:p>
            <a:pPr algn="just"/>
            <a:endParaRPr lang="en-US" b="1" dirty="0">
              <a:latin typeface="Times New Roman" panose="02020603050405020304" pitchFamily="18" charset="0"/>
              <a:cs typeface="Times New Roman" panose="02020603050405020304" pitchFamily="18" charset="0"/>
            </a:endParaRPr>
          </a:p>
          <a:p>
            <a:pPr algn="just"/>
            <a:r>
              <a:rPr lang="en-US" dirty="0">
                <a:latin typeface="Times New Roman" panose="02020603050405020304" pitchFamily="18" charset="0"/>
                <a:cs typeface="Times New Roman" panose="02020603050405020304" pitchFamily="18" charset="0"/>
              </a:rPr>
              <a:t>Smart Card Cash Payment System</a:t>
            </a:r>
          </a:p>
          <a:p>
            <a:pPr algn="just"/>
            <a:endParaRPr lang="en-US" dirty="0">
              <a:latin typeface="Times New Roman" panose="02020603050405020304" pitchFamily="18" charset="0"/>
              <a:cs typeface="Times New Roman" panose="02020603050405020304" pitchFamily="18" charset="0"/>
            </a:endParaRPr>
          </a:p>
          <a:p>
            <a:pPr algn="just"/>
            <a:r>
              <a:rPr lang="en-US" dirty="0">
                <a:latin typeface="Times New Roman" panose="02020603050405020304" pitchFamily="18" charset="0"/>
                <a:cs typeface="Times New Roman" panose="02020603050405020304" pitchFamily="18" charset="0"/>
              </a:rPr>
              <a:t>A Smart Card is a plastic card with an embedded microchip that stores data and money electronically. It is used as a cash payment system to make payments without using physical cash. The chip securely stores user information, account details, and transaction data.</a:t>
            </a:r>
          </a:p>
          <a:p>
            <a:pPr algn="just"/>
            <a:endParaRPr lang="en-US" dirty="0">
              <a:latin typeface="Times New Roman" panose="02020603050405020304" pitchFamily="18" charset="0"/>
              <a:cs typeface="Times New Roman" panose="02020603050405020304" pitchFamily="18" charset="0"/>
            </a:endParaRPr>
          </a:p>
          <a:p>
            <a:pPr algn="just">
              <a:lnSpc>
                <a:spcPct val="150000"/>
              </a:lnSpc>
            </a:pPr>
            <a:r>
              <a:rPr lang="en-US" b="1" dirty="0">
                <a:latin typeface="Times New Roman" panose="02020603050405020304" pitchFamily="18" charset="0"/>
                <a:cs typeface="Times New Roman" panose="02020603050405020304" pitchFamily="18" charset="0"/>
              </a:rPr>
              <a:t>Features of Smart Card</a:t>
            </a:r>
          </a:p>
          <a:p>
            <a:pPr algn="just">
              <a:lnSpc>
                <a:spcPct val="150000"/>
              </a:lnSpc>
            </a:pPr>
            <a:r>
              <a:rPr lang="en-US" b="1" dirty="0">
                <a:latin typeface="Times New Roman" panose="02020603050405020304" pitchFamily="18" charset="0"/>
                <a:cs typeface="Times New Roman" panose="02020603050405020304" pitchFamily="18" charset="0"/>
              </a:rPr>
              <a:t>Embedded Microchip</a:t>
            </a:r>
            <a:r>
              <a:rPr lang="en-US" dirty="0">
                <a:latin typeface="Times New Roman" panose="02020603050405020304" pitchFamily="18" charset="0"/>
                <a:cs typeface="Times New Roman" panose="02020603050405020304" pitchFamily="18" charset="0"/>
              </a:rPr>
              <a:t> – Contains a chip that stores data securely. </a:t>
            </a:r>
          </a:p>
          <a:p>
            <a:pPr algn="just">
              <a:lnSpc>
                <a:spcPct val="150000"/>
              </a:lnSpc>
            </a:pPr>
            <a:r>
              <a:rPr lang="en-US" b="1" dirty="0">
                <a:latin typeface="Times New Roman" panose="02020603050405020304" pitchFamily="18" charset="0"/>
                <a:cs typeface="Times New Roman" panose="02020603050405020304" pitchFamily="18" charset="0"/>
              </a:rPr>
              <a:t>Cashless Payment</a:t>
            </a:r>
            <a:r>
              <a:rPr lang="en-US" dirty="0">
                <a:latin typeface="Times New Roman" panose="02020603050405020304" pitchFamily="18" charset="0"/>
                <a:cs typeface="Times New Roman" panose="02020603050405020304" pitchFamily="18" charset="0"/>
              </a:rPr>
              <a:t> – Payments can be made without carrying cash. </a:t>
            </a:r>
          </a:p>
          <a:p>
            <a:pPr algn="just">
              <a:lnSpc>
                <a:spcPct val="150000"/>
              </a:lnSpc>
            </a:pPr>
            <a:r>
              <a:rPr lang="en-US" b="1" dirty="0">
                <a:latin typeface="Times New Roman" panose="02020603050405020304" pitchFamily="18" charset="0"/>
                <a:cs typeface="Times New Roman" panose="02020603050405020304" pitchFamily="18" charset="0"/>
              </a:rPr>
              <a:t>Rechargeable</a:t>
            </a:r>
            <a:r>
              <a:rPr lang="en-US" dirty="0">
                <a:latin typeface="Times New Roman" panose="02020603050405020304" pitchFamily="18" charset="0"/>
                <a:cs typeface="Times New Roman" panose="02020603050405020304" pitchFamily="18" charset="0"/>
              </a:rPr>
              <a:t> – Money can be loaded and reloaded into the card. </a:t>
            </a:r>
          </a:p>
          <a:p>
            <a:pPr algn="just">
              <a:lnSpc>
                <a:spcPct val="150000"/>
              </a:lnSpc>
            </a:pPr>
            <a:r>
              <a:rPr lang="en-US" b="1" dirty="0">
                <a:latin typeface="Times New Roman" panose="02020603050405020304" pitchFamily="18" charset="0"/>
                <a:cs typeface="Times New Roman" panose="02020603050405020304" pitchFamily="18" charset="0"/>
              </a:rPr>
              <a:t>Fast Transactions</a:t>
            </a:r>
            <a:r>
              <a:rPr lang="en-US" dirty="0">
                <a:latin typeface="Times New Roman" panose="02020603050405020304" pitchFamily="18" charset="0"/>
                <a:cs typeface="Times New Roman" panose="02020603050405020304" pitchFamily="18" charset="0"/>
              </a:rPr>
              <a:t> – Payments are completed quickly. </a:t>
            </a:r>
          </a:p>
          <a:p>
            <a:pPr algn="just">
              <a:lnSpc>
                <a:spcPct val="150000"/>
              </a:lnSpc>
            </a:pPr>
            <a:r>
              <a:rPr lang="en-US" b="1" dirty="0">
                <a:latin typeface="Times New Roman" panose="02020603050405020304" pitchFamily="18" charset="0"/>
                <a:cs typeface="Times New Roman" panose="02020603050405020304" pitchFamily="18" charset="0"/>
              </a:rPr>
              <a:t>Secure System</a:t>
            </a:r>
            <a:r>
              <a:rPr lang="en-US" dirty="0">
                <a:latin typeface="Times New Roman" panose="02020603050405020304" pitchFamily="18" charset="0"/>
                <a:cs typeface="Times New Roman" panose="02020603050405020304" pitchFamily="18" charset="0"/>
              </a:rPr>
              <a:t> – Protected through PIN, encryption, and authentication. </a:t>
            </a:r>
          </a:p>
          <a:p>
            <a:pPr algn="just">
              <a:lnSpc>
                <a:spcPct val="150000"/>
              </a:lnSpc>
            </a:pPr>
            <a:r>
              <a:rPr lang="en-US" b="1" dirty="0">
                <a:latin typeface="Times New Roman" panose="02020603050405020304" pitchFamily="18" charset="0"/>
                <a:cs typeface="Times New Roman" panose="02020603050405020304" pitchFamily="18" charset="0"/>
              </a:rPr>
              <a:t>Portable</a:t>
            </a:r>
            <a:r>
              <a:rPr lang="en-US" dirty="0">
                <a:latin typeface="Times New Roman" panose="02020603050405020304" pitchFamily="18" charset="0"/>
                <a:cs typeface="Times New Roman" panose="02020603050405020304" pitchFamily="18" charset="0"/>
              </a:rPr>
              <a:t> – Small and easy to carry. </a:t>
            </a:r>
          </a:p>
          <a:p>
            <a:pPr algn="just">
              <a:lnSpc>
                <a:spcPct val="150000"/>
              </a:lnSpc>
            </a:pPr>
            <a:r>
              <a:rPr lang="en-US" b="1" dirty="0">
                <a:latin typeface="Times New Roman" panose="02020603050405020304" pitchFamily="18" charset="0"/>
                <a:cs typeface="Times New Roman" panose="02020603050405020304" pitchFamily="18" charset="0"/>
              </a:rPr>
              <a:t>Multi-purpose Use</a:t>
            </a:r>
            <a:r>
              <a:rPr lang="en-US" dirty="0">
                <a:latin typeface="Times New Roman" panose="02020603050405020304" pitchFamily="18" charset="0"/>
                <a:cs typeface="Times New Roman" panose="02020603050405020304" pitchFamily="18" charset="0"/>
              </a:rPr>
              <a:t> – Can be used for travel, shopping, banking, etc.</a:t>
            </a:r>
          </a:p>
          <a:p>
            <a:pPr algn="just"/>
            <a:endParaRPr lang="en-IN"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1584834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D23C2F-D095-CD50-C94C-4DFC770AA56F}"/>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9BB7AF30-276D-4A70-3A5E-1E09F8BD52D9}"/>
              </a:ext>
            </a:extLst>
          </p:cNvPr>
          <p:cNvSpPr>
            <a:spLocks noGrp="1"/>
          </p:cNvSpPr>
          <p:nvPr>
            <p:ph idx="1"/>
          </p:nvPr>
        </p:nvSpPr>
        <p:spPr>
          <a:xfrm>
            <a:off x="406400" y="1061156"/>
            <a:ext cx="10947400" cy="5115807"/>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25EEE0DD-EE34-E9DD-BF9D-EF8553EFDE91}"/>
              </a:ext>
            </a:extLst>
          </p:cNvPr>
          <p:cNvPicPr>
            <a:picLocks noChangeAspect="1"/>
          </p:cNvPicPr>
          <p:nvPr/>
        </p:nvPicPr>
        <p:blipFill>
          <a:blip r:embed="rId2"/>
          <a:stretch>
            <a:fillRect/>
          </a:stretch>
        </p:blipFill>
        <p:spPr>
          <a:xfrm>
            <a:off x="0" y="0"/>
            <a:ext cx="12192000" cy="1044762"/>
          </a:xfrm>
          <a:prstGeom prst="rect">
            <a:avLst/>
          </a:prstGeom>
        </p:spPr>
      </p:pic>
      <p:sp>
        <p:nvSpPr>
          <p:cNvPr id="3" name="TextBox 2">
            <a:extLst>
              <a:ext uri="{FF2B5EF4-FFF2-40B4-BE49-F238E27FC236}">
                <a16:creationId xmlns:a16="http://schemas.microsoft.com/office/drawing/2014/main" id="{0D19E57F-E2DB-89A1-3618-CC1954FCB1BF}"/>
              </a:ext>
            </a:extLst>
          </p:cNvPr>
          <p:cNvSpPr txBox="1"/>
          <p:nvPr/>
        </p:nvSpPr>
        <p:spPr>
          <a:xfrm>
            <a:off x="590309" y="1134319"/>
            <a:ext cx="10972800" cy="6186309"/>
          </a:xfrm>
          <a:prstGeom prst="rect">
            <a:avLst/>
          </a:prstGeom>
          <a:noFill/>
        </p:spPr>
        <p:txBody>
          <a:bodyPr wrap="square">
            <a:spAutoFit/>
          </a:bodyPr>
          <a:lstStyle/>
          <a:p>
            <a:pPr algn="just">
              <a:lnSpc>
                <a:spcPct val="150000"/>
              </a:lnSpc>
            </a:pPr>
            <a:r>
              <a:rPr lang="en-US" b="1">
                <a:latin typeface="Times New Roman" panose="02020603050405020304" pitchFamily="18" charset="0"/>
                <a:cs typeface="Times New Roman" panose="02020603050405020304" pitchFamily="18" charset="0"/>
              </a:rPr>
              <a:t>Advantages of Smart Card</a:t>
            </a:r>
          </a:p>
          <a:p>
            <a:pPr algn="just">
              <a:lnSpc>
                <a:spcPct val="150000"/>
              </a:lnSpc>
            </a:pPr>
            <a:r>
              <a:rPr lang="en-US">
                <a:latin typeface="Times New Roman" panose="02020603050405020304" pitchFamily="18" charset="0"/>
                <a:cs typeface="Times New Roman" panose="02020603050405020304" pitchFamily="18" charset="0"/>
              </a:rPr>
              <a:t>Easy and convenient to use. </a:t>
            </a:r>
          </a:p>
          <a:p>
            <a:pPr algn="just">
              <a:lnSpc>
                <a:spcPct val="150000"/>
              </a:lnSpc>
            </a:pPr>
            <a:r>
              <a:rPr lang="en-US">
                <a:latin typeface="Times New Roman" panose="02020603050405020304" pitchFamily="18" charset="0"/>
                <a:cs typeface="Times New Roman" panose="02020603050405020304" pitchFamily="18" charset="0"/>
              </a:rPr>
              <a:t>Reduces need to carry cash. </a:t>
            </a:r>
          </a:p>
          <a:p>
            <a:pPr algn="just">
              <a:lnSpc>
                <a:spcPct val="150000"/>
              </a:lnSpc>
            </a:pPr>
            <a:r>
              <a:rPr lang="en-US">
                <a:latin typeface="Times New Roman" panose="02020603050405020304" pitchFamily="18" charset="0"/>
                <a:cs typeface="Times New Roman" panose="02020603050405020304" pitchFamily="18" charset="0"/>
              </a:rPr>
              <a:t>Secure and less chance of fraud. </a:t>
            </a:r>
          </a:p>
          <a:p>
            <a:pPr algn="just">
              <a:lnSpc>
                <a:spcPct val="150000"/>
              </a:lnSpc>
            </a:pPr>
            <a:r>
              <a:rPr lang="en-US">
                <a:latin typeface="Times New Roman" panose="02020603050405020304" pitchFamily="18" charset="0"/>
                <a:cs typeface="Times New Roman" panose="02020603050405020304" pitchFamily="18" charset="0"/>
              </a:rPr>
              <a:t>Saves transaction time. </a:t>
            </a:r>
          </a:p>
          <a:p>
            <a:pPr algn="just">
              <a:lnSpc>
                <a:spcPct val="150000"/>
              </a:lnSpc>
            </a:pPr>
            <a:r>
              <a:rPr lang="en-US">
                <a:latin typeface="Times New Roman" panose="02020603050405020304" pitchFamily="18" charset="0"/>
                <a:cs typeface="Times New Roman" panose="02020603050405020304" pitchFamily="18" charset="0"/>
              </a:rPr>
              <a:t>Can store multiple applications in one card. </a:t>
            </a:r>
          </a:p>
          <a:p>
            <a:pPr algn="just">
              <a:lnSpc>
                <a:spcPct val="150000"/>
              </a:lnSpc>
            </a:pPr>
            <a:r>
              <a:rPr lang="en-US">
                <a:latin typeface="Times New Roman" panose="02020603050405020304" pitchFamily="18" charset="0"/>
                <a:cs typeface="Times New Roman" panose="02020603050405020304" pitchFamily="18" charset="0"/>
              </a:rPr>
              <a:t>Durable and reusable.</a:t>
            </a:r>
          </a:p>
          <a:p>
            <a:pPr algn="just">
              <a:lnSpc>
                <a:spcPct val="150000"/>
              </a:lnSpc>
            </a:pPr>
            <a:endParaRPr lang="en-IN">
              <a:latin typeface="Times New Roman" panose="02020603050405020304" pitchFamily="18" charset="0"/>
              <a:cs typeface="Times New Roman" panose="02020603050405020304" pitchFamily="18" charset="0"/>
            </a:endParaRPr>
          </a:p>
          <a:p>
            <a:pPr algn="just">
              <a:lnSpc>
                <a:spcPct val="150000"/>
              </a:lnSpc>
            </a:pPr>
            <a:r>
              <a:rPr lang="en-US" b="1">
                <a:latin typeface="Times New Roman" panose="02020603050405020304" pitchFamily="18" charset="0"/>
                <a:cs typeface="Times New Roman" panose="02020603050405020304" pitchFamily="18" charset="0"/>
              </a:rPr>
              <a:t>Disadvantages of Smart Card</a:t>
            </a:r>
          </a:p>
          <a:p>
            <a:pPr algn="just">
              <a:lnSpc>
                <a:spcPct val="150000"/>
              </a:lnSpc>
            </a:pPr>
            <a:r>
              <a:rPr lang="en-US">
                <a:latin typeface="Times New Roman" panose="02020603050405020304" pitchFamily="18" charset="0"/>
                <a:cs typeface="Times New Roman" panose="02020603050405020304" pitchFamily="18" charset="0"/>
              </a:rPr>
              <a:t>Card may be lost or damaged. </a:t>
            </a:r>
          </a:p>
          <a:p>
            <a:pPr algn="just">
              <a:lnSpc>
                <a:spcPct val="150000"/>
              </a:lnSpc>
            </a:pPr>
            <a:r>
              <a:rPr lang="en-US">
                <a:latin typeface="Times New Roman" panose="02020603050405020304" pitchFamily="18" charset="0"/>
                <a:cs typeface="Times New Roman" panose="02020603050405020304" pitchFamily="18" charset="0"/>
              </a:rPr>
              <a:t>Requires machine/card reader. </a:t>
            </a:r>
          </a:p>
          <a:p>
            <a:pPr algn="just">
              <a:lnSpc>
                <a:spcPct val="150000"/>
              </a:lnSpc>
            </a:pPr>
            <a:r>
              <a:rPr lang="en-US">
                <a:latin typeface="Times New Roman" panose="02020603050405020304" pitchFamily="18" charset="0"/>
                <a:cs typeface="Times New Roman" panose="02020603050405020304" pitchFamily="18" charset="0"/>
              </a:rPr>
              <a:t>Initial issuing cost is high. </a:t>
            </a:r>
          </a:p>
          <a:p>
            <a:pPr algn="just">
              <a:lnSpc>
                <a:spcPct val="150000"/>
              </a:lnSpc>
            </a:pPr>
            <a:r>
              <a:rPr lang="en-US">
                <a:latin typeface="Times New Roman" panose="02020603050405020304" pitchFamily="18" charset="0"/>
                <a:cs typeface="Times New Roman" panose="02020603050405020304" pitchFamily="18" charset="0"/>
              </a:rPr>
              <a:t>Technical failure may interrupt payment. </a:t>
            </a:r>
          </a:p>
          <a:p>
            <a:pPr algn="just">
              <a:lnSpc>
                <a:spcPct val="150000"/>
              </a:lnSpc>
            </a:pPr>
            <a:r>
              <a:rPr lang="en-US">
                <a:latin typeface="Times New Roman" panose="02020603050405020304" pitchFamily="18" charset="0"/>
                <a:cs typeface="Times New Roman" panose="02020603050405020304" pitchFamily="18" charset="0"/>
              </a:rPr>
              <a:t>Forgotten PIN may create issues.</a:t>
            </a:r>
          </a:p>
          <a:p>
            <a:pPr algn="just"/>
            <a:endParaRPr lang="en-IN"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2496284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22221E-A11A-13B0-5AF0-6E430EA9EC9D}"/>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1BE5CA6E-134A-B62E-B118-97C45368C412}"/>
              </a:ext>
            </a:extLst>
          </p:cNvPr>
          <p:cNvSpPr>
            <a:spLocks noGrp="1"/>
          </p:cNvSpPr>
          <p:nvPr>
            <p:ph idx="1"/>
          </p:nvPr>
        </p:nvSpPr>
        <p:spPr>
          <a:xfrm>
            <a:off x="406400" y="1061156"/>
            <a:ext cx="10947400" cy="5115807"/>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44AF943F-77F6-35BE-409D-96377385BEC6}"/>
              </a:ext>
            </a:extLst>
          </p:cNvPr>
          <p:cNvPicPr>
            <a:picLocks noChangeAspect="1"/>
          </p:cNvPicPr>
          <p:nvPr/>
        </p:nvPicPr>
        <p:blipFill>
          <a:blip r:embed="rId2"/>
          <a:stretch>
            <a:fillRect/>
          </a:stretch>
        </p:blipFill>
        <p:spPr>
          <a:xfrm>
            <a:off x="0" y="0"/>
            <a:ext cx="12192000" cy="1044762"/>
          </a:xfrm>
          <a:prstGeom prst="rect">
            <a:avLst/>
          </a:prstGeom>
        </p:spPr>
      </p:pic>
      <p:sp>
        <p:nvSpPr>
          <p:cNvPr id="3" name="TextBox 2">
            <a:extLst>
              <a:ext uri="{FF2B5EF4-FFF2-40B4-BE49-F238E27FC236}">
                <a16:creationId xmlns:a16="http://schemas.microsoft.com/office/drawing/2014/main" id="{50A570CF-64E8-0EDE-87D2-3B16F74A812E}"/>
              </a:ext>
            </a:extLst>
          </p:cNvPr>
          <p:cNvSpPr txBox="1"/>
          <p:nvPr/>
        </p:nvSpPr>
        <p:spPr>
          <a:xfrm>
            <a:off x="590309" y="1134319"/>
            <a:ext cx="10972800" cy="1754326"/>
          </a:xfrm>
          <a:prstGeom prst="rect">
            <a:avLst/>
          </a:prstGeom>
          <a:noFill/>
        </p:spPr>
        <p:txBody>
          <a:bodyPr wrap="square">
            <a:spAutoFit/>
          </a:bodyPr>
          <a:lstStyle/>
          <a:p>
            <a:r>
              <a:rPr lang="en-US" b="1" dirty="0"/>
              <a:t>Examples of Smart Cards</a:t>
            </a:r>
          </a:p>
          <a:p>
            <a:r>
              <a:rPr lang="en-US" dirty="0"/>
              <a:t>ATM Card </a:t>
            </a:r>
          </a:p>
          <a:p>
            <a:r>
              <a:rPr lang="en-US" dirty="0"/>
              <a:t>Debit Card </a:t>
            </a:r>
          </a:p>
          <a:p>
            <a:r>
              <a:rPr lang="en-US" dirty="0"/>
              <a:t>Metro Smart Card </a:t>
            </a:r>
          </a:p>
          <a:p>
            <a:r>
              <a:rPr lang="en-US" dirty="0"/>
              <a:t>SIM Card</a:t>
            </a:r>
          </a:p>
          <a:p>
            <a:pPr algn="just"/>
            <a:endParaRPr lang="en-IN"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1391192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0907D8-BCD8-4A7F-A197-30FB906853F1}"/>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56BB949B-C5A1-156E-E9E9-D52DC2477838}"/>
              </a:ext>
            </a:extLst>
          </p:cNvPr>
          <p:cNvSpPr>
            <a:spLocks noGrp="1"/>
          </p:cNvSpPr>
          <p:nvPr>
            <p:ph idx="1"/>
          </p:nvPr>
        </p:nvSpPr>
        <p:spPr>
          <a:xfrm>
            <a:off x="406400" y="1061156"/>
            <a:ext cx="10947400" cy="5115807"/>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AA9330C8-7379-F5B8-843D-F10B21DFA339}"/>
              </a:ext>
            </a:extLst>
          </p:cNvPr>
          <p:cNvPicPr>
            <a:picLocks noChangeAspect="1"/>
          </p:cNvPicPr>
          <p:nvPr/>
        </p:nvPicPr>
        <p:blipFill>
          <a:blip r:embed="rId2"/>
          <a:stretch>
            <a:fillRect/>
          </a:stretch>
        </p:blipFill>
        <p:spPr>
          <a:xfrm>
            <a:off x="0" y="0"/>
            <a:ext cx="12192000" cy="1044762"/>
          </a:xfrm>
          <a:prstGeom prst="rect">
            <a:avLst/>
          </a:prstGeom>
        </p:spPr>
      </p:pic>
      <p:sp>
        <p:nvSpPr>
          <p:cNvPr id="3" name="TextBox 2">
            <a:extLst>
              <a:ext uri="{FF2B5EF4-FFF2-40B4-BE49-F238E27FC236}">
                <a16:creationId xmlns:a16="http://schemas.microsoft.com/office/drawing/2014/main" id="{A67EC19A-DE88-CBDD-B967-799B347268EC}"/>
              </a:ext>
            </a:extLst>
          </p:cNvPr>
          <p:cNvSpPr txBox="1"/>
          <p:nvPr/>
        </p:nvSpPr>
        <p:spPr>
          <a:xfrm>
            <a:off x="312515" y="1180619"/>
            <a:ext cx="11111697" cy="6324808"/>
          </a:xfrm>
          <a:prstGeom prst="rect">
            <a:avLst/>
          </a:prstGeom>
          <a:noFill/>
        </p:spPr>
        <p:txBody>
          <a:bodyPr wrap="square">
            <a:spAutoFit/>
          </a:bodyPr>
          <a:lstStyle/>
          <a:p>
            <a:pPr algn="just">
              <a:buNone/>
            </a:pPr>
            <a:r>
              <a:rPr lang="en-US" b="1" dirty="0">
                <a:latin typeface="Times New Roman" panose="02020603050405020304" pitchFamily="18" charset="0"/>
                <a:cs typeface="Times New Roman" panose="02020603050405020304" pitchFamily="18" charset="0"/>
              </a:rPr>
              <a:t>Types of Smart Cards</a:t>
            </a:r>
          </a:p>
          <a:p>
            <a:pPr algn="just">
              <a:buFont typeface="+mj-lt"/>
              <a:buAutoNum type="arabicPeriod"/>
            </a:pPr>
            <a:r>
              <a:rPr lang="en-US" b="1" dirty="0">
                <a:latin typeface="Times New Roman" panose="02020603050405020304" pitchFamily="18" charset="0"/>
                <a:cs typeface="Times New Roman" panose="02020603050405020304" pitchFamily="18" charset="0"/>
              </a:rPr>
              <a:t>Contact Smart Card</a:t>
            </a:r>
            <a:r>
              <a:rPr lang="en-US" dirty="0">
                <a:latin typeface="Times New Roman" panose="02020603050405020304" pitchFamily="18" charset="0"/>
                <a:cs typeface="Times New Roman" panose="02020603050405020304" pitchFamily="18" charset="0"/>
              </a:rPr>
              <a:t> – Inserted into a card reader. </a:t>
            </a:r>
          </a:p>
          <a:p>
            <a:pPr algn="just">
              <a:buFont typeface="+mj-lt"/>
              <a:buAutoNum type="arabicPeriod"/>
            </a:pPr>
            <a:r>
              <a:rPr lang="en-US" b="1" dirty="0">
                <a:latin typeface="Times New Roman" panose="02020603050405020304" pitchFamily="18" charset="0"/>
                <a:cs typeface="Times New Roman" panose="02020603050405020304" pitchFamily="18" charset="0"/>
              </a:rPr>
              <a:t>Contactless Smart Card</a:t>
            </a:r>
            <a:r>
              <a:rPr lang="en-US" dirty="0">
                <a:latin typeface="Times New Roman" panose="02020603050405020304" pitchFamily="18" charset="0"/>
                <a:cs typeface="Times New Roman" panose="02020603050405020304" pitchFamily="18" charset="0"/>
              </a:rPr>
              <a:t> – Tap or wave near a reader using NFC/RFID technology</a:t>
            </a:r>
            <a:r>
              <a:rPr lang="en-US" dirty="0"/>
              <a:t>.</a:t>
            </a:r>
          </a:p>
          <a:p>
            <a:pPr algn="just">
              <a:buFont typeface="+mj-lt"/>
              <a:buAutoNum type="arabicPeriod"/>
            </a:pPr>
            <a:endParaRPr lang="en-US" dirty="0"/>
          </a:p>
          <a:p>
            <a:r>
              <a:rPr lang="en-US" b="1" dirty="0"/>
              <a:t>Contact Smart Card – In Detail</a:t>
            </a:r>
          </a:p>
          <a:p>
            <a:pPr>
              <a:lnSpc>
                <a:spcPct val="150000"/>
              </a:lnSpc>
            </a:pPr>
            <a:r>
              <a:rPr lang="en-US" dirty="0">
                <a:latin typeface="Times New Roman" panose="02020603050405020304" pitchFamily="18" charset="0"/>
                <a:cs typeface="Times New Roman" panose="02020603050405020304" pitchFamily="18" charset="0"/>
              </a:rPr>
              <a:t>A Contact Smart Card is a type of smart card that has an embedded microchip and must be physically inserted into a card reader to complete a transaction. The metal contact plate on the card touches the reader terminals, allowing data and power transfer between the card and the machine.</a:t>
            </a:r>
          </a:p>
          <a:p>
            <a:pPr>
              <a:lnSpc>
                <a:spcPct val="150000"/>
              </a:lnSpc>
            </a:pPr>
            <a:endParaRPr lang="en-US" dirty="0">
              <a:latin typeface="Times New Roman" panose="02020603050405020304" pitchFamily="18" charset="0"/>
              <a:cs typeface="Times New Roman" panose="02020603050405020304" pitchFamily="18" charset="0"/>
            </a:endParaRPr>
          </a:p>
          <a:p>
            <a:pPr>
              <a:lnSpc>
                <a:spcPct val="150000"/>
              </a:lnSpc>
            </a:pPr>
            <a:r>
              <a:rPr lang="en-US" b="1" dirty="0">
                <a:latin typeface="Times New Roman" panose="02020603050405020304" pitchFamily="18" charset="0"/>
                <a:cs typeface="Times New Roman" panose="02020603050405020304" pitchFamily="18" charset="0"/>
              </a:rPr>
              <a:t>How It Works</a:t>
            </a:r>
          </a:p>
          <a:p>
            <a:pPr>
              <a:lnSpc>
                <a:spcPct val="150000"/>
              </a:lnSpc>
            </a:pPr>
            <a:r>
              <a:rPr lang="en-US" dirty="0">
                <a:latin typeface="Times New Roman" panose="02020603050405020304" pitchFamily="18" charset="0"/>
                <a:cs typeface="Times New Roman" panose="02020603050405020304" pitchFamily="18" charset="0"/>
              </a:rPr>
              <a:t>The user inserts the smart card into the card reader. </a:t>
            </a:r>
          </a:p>
          <a:p>
            <a:pPr>
              <a:lnSpc>
                <a:spcPct val="150000"/>
              </a:lnSpc>
            </a:pPr>
            <a:r>
              <a:rPr lang="en-US" dirty="0">
                <a:latin typeface="Times New Roman" panose="02020603050405020304" pitchFamily="18" charset="0"/>
                <a:cs typeface="Times New Roman" panose="02020603050405020304" pitchFamily="18" charset="0"/>
              </a:rPr>
              <a:t>The reader supplies power to the chip. </a:t>
            </a:r>
          </a:p>
          <a:p>
            <a:pPr>
              <a:lnSpc>
                <a:spcPct val="150000"/>
              </a:lnSpc>
            </a:pPr>
            <a:r>
              <a:rPr lang="en-US" dirty="0">
                <a:latin typeface="Times New Roman" panose="02020603050405020304" pitchFamily="18" charset="0"/>
                <a:cs typeface="Times New Roman" panose="02020603050405020304" pitchFamily="18" charset="0"/>
              </a:rPr>
              <a:t>The chip exchanges data with the system. </a:t>
            </a:r>
          </a:p>
          <a:p>
            <a:pPr>
              <a:lnSpc>
                <a:spcPct val="150000"/>
              </a:lnSpc>
            </a:pPr>
            <a:r>
              <a:rPr lang="en-US" dirty="0">
                <a:latin typeface="Times New Roman" panose="02020603050405020304" pitchFamily="18" charset="0"/>
                <a:cs typeface="Times New Roman" panose="02020603050405020304" pitchFamily="18" charset="0"/>
              </a:rPr>
              <a:t>User enters PIN/password if required. </a:t>
            </a:r>
          </a:p>
          <a:p>
            <a:pPr>
              <a:lnSpc>
                <a:spcPct val="150000"/>
              </a:lnSpc>
            </a:pPr>
            <a:r>
              <a:rPr lang="en-US" dirty="0">
                <a:latin typeface="Times New Roman" panose="02020603050405020304" pitchFamily="18" charset="0"/>
                <a:cs typeface="Times New Roman" panose="02020603050405020304" pitchFamily="18" charset="0"/>
              </a:rPr>
              <a:t>Transaction is authorized and completed.</a:t>
            </a:r>
          </a:p>
          <a:p>
            <a:pPr>
              <a:lnSpc>
                <a:spcPct val="150000"/>
              </a:lnSpc>
            </a:pPr>
            <a:endParaRPr lang="en-US" dirty="0">
              <a:latin typeface="Times New Roman" panose="02020603050405020304" pitchFamily="18" charset="0"/>
              <a:cs typeface="Times New Roman" panose="02020603050405020304" pitchFamily="18" charset="0"/>
            </a:endParaRPr>
          </a:p>
          <a:p>
            <a:pPr algn="just"/>
            <a:endParaRPr lang="en-US" dirty="0"/>
          </a:p>
        </p:txBody>
      </p:sp>
    </p:spTree>
    <p:extLst>
      <p:ext uri="{BB962C8B-B14F-4D97-AF65-F5344CB8AC3E}">
        <p14:creationId xmlns:p14="http://schemas.microsoft.com/office/powerpoint/2010/main" val="118451944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EED3C2-188A-CDBD-5550-DAB00E11FC5A}"/>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9BF9C313-3395-F144-0E43-9CD2960242A9}"/>
              </a:ext>
            </a:extLst>
          </p:cNvPr>
          <p:cNvSpPr>
            <a:spLocks noGrp="1"/>
          </p:cNvSpPr>
          <p:nvPr>
            <p:ph idx="1"/>
          </p:nvPr>
        </p:nvSpPr>
        <p:spPr>
          <a:xfrm>
            <a:off x="406400" y="1061156"/>
            <a:ext cx="10947400" cy="5115807"/>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B96EAA84-14A9-385A-1C6B-65600709540E}"/>
              </a:ext>
            </a:extLst>
          </p:cNvPr>
          <p:cNvPicPr>
            <a:picLocks noChangeAspect="1"/>
          </p:cNvPicPr>
          <p:nvPr/>
        </p:nvPicPr>
        <p:blipFill>
          <a:blip r:embed="rId2"/>
          <a:stretch>
            <a:fillRect/>
          </a:stretch>
        </p:blipFill>
        <p:spPr>
          <a:xfrm>
            <a:off x="0" y="0"/>
            <a:ext cx="12192000" cy="1044762"/>
          </a:xfrm>
          <a:prstGeom prst="rect">
            <a:avLst/>
          </a:prstGeom>
        </p:spPr>
      </p:pic>
      <p:sp>
        <p:nvSpPr>
          <p:cNvPr id="3" name="TextBox 2">
            <a:extLst>
              <a:ext uri="{FF2B5EF4-FFF2-40B4-BE49-F238E27FC236}">
                <a16:creationId xmlns:a16="http://schemas.microsoft.com/office/drawing/2014/main" id="{CADEA0D4-075B-C14C-4423-B1227ADAD49E}"/>
              </a:ext>
            </a:extLst>
          </p:cNvPr>
          <p:cNvSpPr txBox="1"/>
          <p:nvPr/>
        </p:nvSpPr>
        <p:spPr>
          <a:xfrm>
            <a:off x="312515" y="1180619"/>
            <a:ext cx="11111697" cy="5770811"/>
          </a:xfrm>
          <a:prstGeom prst="rect">
            <a:avLst/>
          </a:prstGeom>
          <a:noFill/>
        </p:spPr>
        <p:txBody>
          <a:bodyPr wrap="square">
            <a:spAutoFit/>
          </a:bodyPr>
          <a:lstStyle/>
          <a:p>
            <a:pPr>
              <a:lnSpc>
                <a:spcPct val="150000"/>
              </a:lnSpc>
            </a:pPr>
            <a:r>
              <a:rPr lang="en-US" b="1" dirty="0">
                <a:latin typeface="Times New Roman" panose="02020603050405020304" pitchFamily="18" charset="0"/>
                <a:cs typeface="Times New Roman" panose="02020603050405020304" pitchFamily="18" charset="0"/>
              </a:rPr>
              <a:t>Main Features</a:t>
            </a:r>
          </a:p>
          <a:p>
            <a:pPr>
              <a:lnSpc>
                <a:spcPct val="150000"/>
              </a:lnSpc>
            </a:pPr>
            <a:r>
              <a:rPr lang="en-US" b="1" dirty="0">
                <a:latin typeface="Times New Roman" panose="02020603050405020304" pitchFamily="18" charset="0"/>
                <a:cs typeface="Times New Roman" panose="02020603050405020304" pitchFamily="18" charset="0"/>
              </a:rPr>
              <a:t>Embedded Chip</a:t>
            </a:r>
            <a:r>
              <a:rPr lang="en-US" dirty="0">
                <a:latin typeface="Times New Roman" panose="02020603050405020304" pitchFamily="18" charset="0"/>
                <a:cs typeface="Times New Roman" panose="02020603050405020304" pitchFamily="18" charset="0"/>
              </a:rPr>
              <a:t> – Stores account details, balance, and security data. </a:t>
            </a:r>
          </a:p>
          <a:p>
            <a:pPr>
              <a:lnSpc>
                <a:spcPct val="150000"/>
              </a:lnSpc>
            </a:pPr>
            <a:r>
              <a:rPr lang="en-US" b="1" dirty="0">
                <a:latin typeface="Times New Roman" panose="02020603050405020304" pitchFamily="18" charset="0"/>
                <a:cs typeface="Times New Roman" panose="02020603050405020304" pitchFamily="18" charset="0"/>
              </a:rPr>
              <a:t>Physical Contact Needed</a:t>
            </a:r>
            <a:r>
              <a:rPr lang="en-US" dirty="0">
                <a:latin typeface="Times New Roman" panose="02020603050405020304" pitchFamily="18" charset="0"/>
                <a:cs typeface="Times New Roman" panose="02020603050405020304" pitchFamily="18" charset="0"/>
              </a:rPr>
              <a:t> – Must be inserted into a machine. </a:t>
            </a:r>
          </a:p>
          <a:p>
            <a:pPr>
              <a:lnSpc>
                <a:spcPct val="150000"/>
              </a:lnSpc>
            </a:pPr>
            <a:r>
              <a:rPr lang="en-US" b="1" dirty="0">
                <a:latin typeface="Times New Roman" panose="02020603050405020304" pitchFamily="18" charset="0"/>
                <a:cs typeface="Times New Roman" panose="02020603050405020304" pitchFamily="18" charset="0"/>
              </a:rPr>
              <a:t>Secure Transactions</a:t>
            </a:r>
            <a:r>
              <a:rPr lang="en-US" dirty="0">
                <a:latin typeface="Times New Roman" panose="02020603050405020304" pitchFamily="18" charset="0"/>
                <a:cs typeface="Times New Roman" panose="02020603050405020304" pitchFamily="18" charset="0"/>
              </a:rPr>
              <a:t> – Uses PIN and encryption for safety. </a:t>
            </a:r>
          </a:p>
          <a:p>
            <a:pPr>
              <a:lnSpc>
                <a:spcPct val="150000"/>
              </a:lnSpc>
            </a:pPr>
            <a:r>
              <a:rPr lang="en-US" b="1" dirty="0">
                <a:latin typeface="Times New Roman" panose="02020603050405020304" pitchFamily="18" charset="0"/>
                <a:cs typeface="Times New Roman" panose="02020603050405020304" pitchFamily="18" charset="0"/>
              </a:rPr>
              <a:t>Reusable</a:t>
            </a:r>
            <a:r>
              <a:rPr lang="en-US" dirty="0">
                <a:latin typeface="Times New Roman" panose="02020603050405020304" pitchFamily="18" charset="0"/>
                <a:cs typeface="Times New Roman" panose="02020603050405020304" pitchFamily="18" charset="0"/>
              </a:rPr>
              <a:t> – Can be used many times. </a:t>
            </a:r>
          </a:p>
          <a:p>
            <a:pPr>
              <a:lnSpc>
                <a:spcPct val="150000"/>
              </a:lnSpc>
            </a:pPr>
            <a:r>
              <a:rPr lang="en-US" b="1" dirty="0">
                <a:latin typeface="Times New Roman" panose="02020603050405020304" pitchFamily="18" charset="0"/>
                <a:cs typeface="Times New Roman" panose="02020603050405020304" pitchFamily="18" charset="0"/>
              </a:rPr>
              <a:t>Fast Processing</a:t>
            </a:r>
            <a:r>
              <a:rPr lang="en-US" dirty="0">
                <a:latin typeface="Times New Roman" panose="02020603050405020304" pitchFamily="18" charset="0"/>
                <a:cs typeface="Times New Roman" panose="02020603050405020304" pitchFamily="18" charset="0"/>
              </a:rPr>
              <a:t> – Transactions complete quickly.</a:t>
            </a:r>
          </a:p>
          <a:p>
            <a:pPr algn="just">
              <a:lnSpc>
                <a:spcPct val="150000"/>
              </a:lnSpc>
            </a:pPr>
            <a:endParaRPr lang="en-US" dirty="0">
              <a:latin typeface="Times New Roman" panose="02020603050405020304" pitchFamily="18" charset="0"/>
              <a:cs typeface="Times New Roman" panose="02020603050405020304" pitchFamily="18" charset="0"/>
            </a:endParaRPr>
          </a:p>
          <a:p>
            <a:pPr>
              <a:lnSpc>
                <a:spcPct val="150000"/>
              </a:lnSpc>
            </a:pPr>
            <a:r>
              <a:rPr lang="en-US" b="1" dirty="0">
                <a:latin typeface="Times New Roman" panose="02020603050405020304" pitchFamily="18" charset="0"/>
                <a:cs typeface="Times New Roman" panose="02020603050405020304" pitchFamily="18" charset="0"/>
              </a:rPr>
              <a:t>Uses of Contact Smart Card</a:t>
            </a:r>
          </a:p>
          <a:p>
            <a:pPr>
              <a:lnSpc>
                <a:spcPct val="150000"/>
              </a:lnSpc>
            </a:pPr>
            <a:r>
              <a:rPr lang="en-US" b="1" dirty="0">
                <a:latin typeface="Times New Roman" panose="02020603050405020304" pitchFamily="18" charset="0"/>
                <a:cs typeface="Times New Roman" panose="02020603050405020304" pitchFamily="18" charset="0"/>
              </a:rPr>
              <a:t>Banking Cards</a:t>
            </a:r>
            <a:r>
              <a:rPr lang="en-US" dirty="0">
                <a:latin typeface="Times New Roman" panose="02020603050405020304" pitchFamily="18" charset="0"/>
                <a:cs typeface="Times New Roman" panose="02020603050405020304" pitchFamily="18" charset="0"/>
              </a:rPr>
              <a:t> – ATM, debit, and credit cards with chip. </a:t>
            </a:r>
          </a:p>
          <a:p>
            <a:pPr>
              <a:lnSpc>
                <a:spcPct val="150000"/>
              </a:lnSpc>
            </a:pPr>
            <a:r>
              <a:rPr lang="en-US" b="1" dirty="0">
                <a:latin typeface="Times New Roman" panose="02020603050405020304" pitchFamily="18" charset="0"/>
                <a:cs typeface="Times New Roman" panose="02020603050405020304" pitchFamily="18" charset="0"/>
              </a:rPr>
              <a:t>ID Cards</a:t>
            </a:r>
            <a:r>
              <a:rPr lang="en-US" dirty="0">
                <a:latin typeface="Times New Roman" panose="02020603050405020304" pitchFamily="18" charset="0"/>
                <a:cs typeface="Times New Roman" panose="02020603050405020304" pitchFamily="18" charset="0"/>
              </a:rPr>
              <a:t> – Employee or student identity cards. </a:t>
            </a:r>
          </a:p>
          <a:p>
            <a:pPr>
              <a:lnSpc>
                <a:spcPct val="150000"/>
              </a:lnSpc>
            </a:pPr>
            <a:r>
              <a:rPr lang="en-US" b="1" dirty="0">
                <a:latin typeface="Times New Roman" panose="02020603050405020304" pitchFamily="18" charset="0"/>
                <a:cs typeface="Times New Roman" panose="02020603050405020304" pitchFamily="18" charset="0"/>
              </a:rPr>
              <a:t>Telephone Cards</a:t>
            </a:r>
            <a:r>
              <a:rPr lang="en-US" dirty="0">
                <a:latin typeface="Times New Roman" panose="02020603050405020304" pitchFamily="18" charset="0"/>
                <a:cs typeface="Times New Roman" panose="02020603050405020304" pitchFamily="18" charset="0"/>
              </a:rPr>
              <a:t> – Used in prepaid calling systems. </a:t>
            </a:r>
          </a:p>
          <a:p>
            <a:pPr>
              <a:lnSpc>
                <a:spcPct val="150000"/>
              </a:lnSpc>
            </a:pPr>
            <a:r>
              <a:rPr lang="en-US" b="1" dirty="0">
                <a:latin typeface="Times New Roman" panose="02020603050405020304" pitchFamily="18" charset="0"/>
                <a:cs typeface="Times New Roman" panose="02020603050405020304" pitchFamily="18" charset="0"/>
              </a:rPr>
              <a:t>Healthcare Cards</a:t>
            </a:r>
            <a:r>
              <a:rPr lang="en-US" dirty="0">
                <a:latin typeface="Times New Roman" panose="02020603050405020304" pitchFamily="18" charset="0"/>
                <a:cs typeface="Times New Roman" panose="02020603050405020304" pitchFamily="18" charset="0"/>
              </a:rPr>
              <a:t> – Store patient or insurance details. </a:t>
            </a:r>
          </a:p>
          <a:p>
            <a:pPr>
              <a:lnSpc>
                <a:spcPct val="150000"/>
              </a:lnSpc>
            </a:pPr>
            <a:r>
              <a:rPr lang="en-US" b="1" dirty="0">
                <a:latin typeface="Times New Roman" panose="02020603050405020304" pitchFamily="18" charset="0"/>
                <a:cs typeface="Times New Roman" panose="02020603050405020304" pitchFamily="18" charset="0"/>
              </a:rPr>
              <a:t>Access Cards</a:t>
            </a:r>
            <a:r>
              <a:rPr lang="en-US" dirty="0">
                <a:latin typeface="Times New Roman" panose="02020603050405020304" pitchFamily="18" charset="0"/>
                <a:cs typeface="Times New Roman" panose="02020603050405020304" pitchFamily="18" charset="0"/>
              </a:rPr>
              <a:t> – Used to enter offices or secure areas.</a:t>
            </a:r>
          </a:p>
          <a:p>
            <a:pPr algn="just"/>
            <a:endParaRPr lang="en-US" dirty="0"/>
          </a:p>
        </p:txBody>
      </p:sp>
    </p:spTree>
    <p:extLst>
      <p:ext uri="{BB962C8B-B14F-4D97-AF65-F5344CB8AC3E}">
        <p14:creationId xmlns:p14="http://schemas.microsoft.com/office/powerpoint/2010/main" val="193922735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A2FA53-66DE-FBA8-432E-9B71F3C775EC}"/>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E52F72C6-11C9-47E1-D504-C0A3556E5ADB}"/>
              </a:ext>
            </a:extLst>
          </p:cNvPr>
          <p:cNvSpPr>
            <a:spLocks noGrp="1"/>
          </p:cNvSpPr>
          <p:nvPr>
            <p:ph idx="1"/>
          </p:nvPr>
        </p:nvSpPr>
        <p:spPr>
          <a:xfrm>
            <a:off x="406400" y="1061156"/>
            <a:ext cx="10947400" cy="5115807"/>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42C87A13-7D95-1D6C-956E-3E922CB99E84}"/>
              </a:ext>
            </a:extLst>
          </p:cNvPr>
          <p:cNvPicPr>
            <a:picLocks noChangeAspect="1"/>
          </p:cNvPicPr>
          <p:nvPr/>
        </p:nvPicPr>
        <p:blipFill>
          <a:blip r:embed="rId2"/>
          <a:stretch>
            <a:fillRect/>
          </a:stretch>
        </p:blipFill>
        <p:spPr>
          <a:xfrm>
            <a:off x="0" y="0"/>
            <a:ext cx="12192000" cy="1044762"/>
          </a:xfrm>
          <a:prstGeom prst="rect">
            <a:avLst/>
          </a:prstGeom>
        </p:spPr>
      </p:pic>
      <p:sp>
        <p:nvSpPr>
          <p:cNvPr id="3" name="TextBox 2">
            <a:extLst>
              <a:ext uri="{FF2B5EF4-FFF2-40B4-BE49-F238E27FC236}">
                <a16:creationId xmlns:a16="http://schemas.microsoft.com/office/drawing/2014/main" id="{A5BE4F15-84AD-35DB-93C8-A357389170A7}"/>
              </a:ext>
            </a:extLst>
          </p:cNvPr>
          <p:cNvSpPr txBox="1"/>
          <p:nvPr/>
        </p:nvSpPr>
        <p:spPr>
          <a:xfrm>
            <a:off x="312515" y="1180619"/>
            <a:ext cx="11111697" cy="5770811"/>
          </a:xfrm>
          <a:prstGeom prst="rect">
            <a:avLst/>
          </a:prstGeom>
          <a:noFill/>
        </p:spPr>
        <p:txBody>
          <a:bodyPr wrap="square">
            <a:spAutoFit/>
          </a:bodyPr>
          <a:lstStyle/>
          <a:p>
            <a:pPr algn="just">
              <a:lnSpc>
                <a:spcPct val="150000"/>
              </a:lnSpc>
            </a:pPr>
            <a:r>
              <a:rPr lang="en-US" b="1" dirty="0">
                <a:latin typeface="Times New Roman" panose="02020603050405020304" pitchFamily="18" charset="0"/>
                <a:cs typeface="Times New Roman" panose="02020603050405020304" pitchFamily="18" charset="0"/>
              </a:rPr>
              <a:t>Advantages</a:t>
            </a:r>
          </a:p>
          <a:p>
            <a:pPr algn="just">
              <a:lnSpc>
                <a:spcPct val="150000"/>
              </a:lnSpc>
            </a:pPr>
            <a:r>
              <a:rPr lang="en-US" dirty="0">
                <a:latin typeface="Times New Roman" panose="02020603050405020304" pitchFamily="18" charset="0"/>
                <a:cs typeface="Times New Roman" panose="02020603050405020304" pitchFamily="18" charset="0"/>
              </a:rPr>
              <a:t>High security due to chip technology. </a:t>
            </a:r>
          </a:p>
          <a:p>
            <a:pPr algn="just">
              <a:lnSpc>
                <a:spcPct val="150000"/>
              </a:lnSpc>
            </a:pPr>
            <a:r>
              <a:rPr lang="en-US" dirty="0">
                <a:latin typeface="Times New Roman" panose="02020603050405020304" pitchFamily="18" charset="0"/>
                <a:cs typeface="Times New Roman" panose="02020603050405020304" pitchFamily="18" charset="0"/>
              </a:rPr>
              <a:t>Stores more data than magnetic stripe cards. </a:t>
            </a:r>
          </a:p>
          <a:p>
            <a:pPr algn="just">
              <a:lnSpc>
                <a:spcPct val="150000"/>
              </a:lnSpc>
            </a:pPr>
            <a:r>
              <a:rPr lang="en-US" dirty="0">
                <a:latin typeface="Times New Roman" panose="02020603050405020304" pitchFamily="18" charset="0"/>
                <a:cs typeface="Times New Roman" panose="02020603050405020304" pitchFamily="18" charset="0"/>
              </a:rPr>
              <a:t>Reliable and accurate transactions. </a:t>
            </a:r>
          </a:p>
          <a:p>
            <a:pPr algn="just">
              <a:lnSpc>
                <a:spcPct val="150000"/>
              </a:lnSpc>
            </a:pPr>
            <a:r>
              <a:rPr lang="en-US" dirty="0">
                <a:latin typeface="Times New Roman" panose="02020603050405020304" pitchFamily="18" charset="0"/>
                <a:cs typeface="Times New Roman" panose="02020603050405020304" pitchFamily="18" charset="0"/>
              </a:rPr>
              <a:t>Difficult to duplicate. </a:t>
            </a:r>
          </a:p>
          <a:p>
            <a:pPr algn="just">
              <a:lnSpc>
                <a:spcPct val="150000"/>
              </a:lnSpc>
            </a:pPr>
            <a:r>
              <a:rPr lang="en-US" dirty="0">
                <a:latin typeface="Times New Roman" panose="02020603050405020304" pitchFamily="18" charset="0"/>
                <a:cs typeface="Times New Roman" panose="02020603050405020304" pitchFamily="18" charset="0"/>
              </a:rPr>
              <a:t>Useful for many applications.</a:t>
            </a:r>
          </a:p>
          <a:p>
            <a:pPr algn="just">
              <a:lnSpc>
                <a:spcPct val="150000"/>
              </a:lnSpc>
            </a:pPr>
            <a:endParaRPr lang="en-US" dirty="0">
              <a:latin typeface="Times New Roman" panose="02020603050405020304" pitchFamily="18" charset="0"/>
              <a:cs typeface="Times New Roman" panose="02020603050405020304" pitchFamily="18" charset="0"/>
            </a:endParaRPr>
          </a:p>
          <a:p>
            <a:pPr algn="just">
              <a:lnSpc>
                <a:spcPct val="150000"/>
              </a:lnSpc>
            </a:pPr>
            <a:r>
              <a:rPr lang="en-US" b="1" dirty="0">
                <a:latin typeface="Times New Roman" panose="02020603050405020304" pitchFamily="18" charset="0"/>
                <a:cs typeface="Times New Roman" panose="02020603050405020304" pitchFamily="18" charset="0"/>
              </a:rPr>
              <a:t>Disadvantages</a:t>
            </a:r>
          </a:p>
          <a:p>
            <a:pPr algn="just">
              <a:lnSpc>
                <a:spcPct val="150000"/>
              </a:lnSpc>
            </a:pPr>
            <a:r>
              <a:rPr lang="en-US" dirty="0">
                <a:latin typeface="Times New Roman" panose="02020603050405020304" pitchFamily="18" charset="0"/>
                <a:cs typeface="Times New Roman" panose="02020603050405020304" pitchFamily="18" charset="0"/>
              </a:rPr>
              <a:t>Needs a card reader device. </a:t>
            </a:r>
          </a:p>
          <a:p>
            <a:pPr algn="just">
              <a:lnSpc>
                <a:spcPct val="150000"/>
              </a:lnSpc>
            </a:pPr>
            <a:r>
              <a:rPr lang="en-US" dirty="0">
                <a:latin typeface="Times New Roman" panose="02020603050405020304" pitchFamily="18" charset="0"/>
                <a:cs typeface="Times New Roman" panose="02020603050405020304" pitchFamily="18" charset="0"/>
              </a:rPr>
              <a:t>Card contacts may wear out over time. </a:t>
            </a:r>
          </a:p>
          <a:p>
            <a:pPr algn="just">
              <a:lnSpc>
                <a:spcPct val="150000"/>
              </a:lnSpc>
            </a:pPr>
            <a:r>
              <a:rPr lang="en-US" dirty="0">
                <a:latin typeface="Times New Roman" panose="02020603050405020304" pitchFamily="18" charset="0"/>
                <a:cs typeface="Times New Roman" panose="02020603050405020304" pitchFamily="18" charset="0"/>
              </a:rPr>
              <a:t>Slower than tap-based contactless cards. </a:t>
            </a:r>
          </a:p>
          <a:p>
            <a:pPr algn="just">
              <a:lnSpc>
                <a:spcPct val="150000"/>
              </a:lnSpc>
            </a:pPr>
            <a:r>
              <a:rPr lang="en-US" dirty="0">
                <a:latin typeface="Times New Roman" panose="02020603050405020304" pitchFamily="18" charset="0"/>
                <a:cs typeface="Times New Roman" panose="02020603050405020304" pitchFamily="18" charset="0"/>
              </a:rPr>
              <a:t>Card damage can stop usage</a:t>
            </a:r>
            <a:r>
              <a:rPr lang="en-US" dirty="0"/>
              <a:t>.</a:t>
            </a:r>
          </a:p>
          <a:p>
            <a:pPr algn="just">
              <a:lnSpc>
                <a:spcPct val="150000"/>
              </a:lnSpc>
            </a:pPr>
            <a:endParaRPr lang="en-US" dirty="0">
              <a:latin typeface="Times New Roman" panose="02020603050405020304" pitchFamily="18" charset="0"/>
              <a:cs typeface="Times New Roman" panose="02020603050405020304" pitchFamily="18" charset="0"/>
            </a:endParaRPr>
          </a:p>
          <a:p>
            <a:pPr algn="just"/>
            <a:endParaRPr lang="en-US" dirty="0"/>
          </a:p>
        </p:txBody>
      </p:sp>
    </p:spTree>
    <p:extLst>
      <p:ext uri="{BB962C8B-B14F-4D97-AF65-F5344CB8AC3E}">
        <p14:creationId xmlns:p14="http://schemas.microsoft.com/office/powerpoint/2010/main" val="317852883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6243AE-AF39-6A67-AD5E-A8DB50819577}"/>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7A5018E1-A607-F4F2-1A5E-C9A46AF0AB0A}"/>
              </a:ext>
            </a:extLst>
          </p:cNvPr>
          <p:cNvSpPr>
            <a:spLocks noGrp="1"/>
          </p:cNvSpPr>
          <p:nvPr>
            <p:ph idx="1"/>
          </p:nvPr>
        </p:nvSpPr>
        <p:spPr>
          <a:xfrm>
            <a:off x="406400" y="1061156"/>
            <a:ext cx="10947400" cy="5115807"/>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8611BED1-8665-306E-7D82-8F034F48575E}"/>
              </a:ext>
            </a:extLst>
          </p:cNvPr>
          <p:cNvPicPr>
            <a:picLocks noChangeAspect="1"/>
          </p:cNvPicPr>
          <p:nvPr/>
        </p:nvPicPr>
        <p:blipFill>
          <a:blip r:embed="rId2"/>
          <a:stretch>
            <a:fillRect/>
          </a:stretch>
        </p:blipFill>
        <p:spPr>
          <a:xfrm>
            <a:off x="0" y="0"/>
            <a:ext cx="12192000" cy="1044762"/>
          </a:xfrm>
          <a:prstGeom prst="rect">
            <a:avLst/>
          </a:prstGeom>
        </p:spPr>
      </p:pic>
      <p:sp>
        <p:nvSpPr>
          <p:cNvPr id="3" name="TextBox 2">
            <a:extLst>
              <a:ext uri="{FF2B5EF4-FFF2-40B4-BE49-F238E27FC236}">
                <a16:creationId xmlns:a16="http://schemas.microsoft.com/office/drawing/2014/main" id="{E33A26ED-23F2-29A5-66EB-BFC835304991}"/>
              </a:ext>
            </a:extLst>
          </p:cNvPr>
          <p:cNvSpPr txBox="1"/>
          <p:nvPr/>
        </p:nvSpPr>
        <p:spPr>
          <a:xfrm>
            <a:off x="312515" y="1180619"/>
            <a:ext cx="11111697" cy="5493812"/>
          </a:xfrm>
          <a:prstGeom prst="rect">
            <a:avLst/>
          </a:prstGeom>
          <a:noFill/>
        </p:spPr>
        <p:txBody>
          <a:bodyPr wrap="square">
            <a:spAutoFit/>
          </a:bodyPr>
          <a:lstStyle/>
          <a:p>
            <a:r>
              <a:rPr lang="en-US" b="1" dirty="0"/>
              <a:t>Contactless Smart Card</a:t>
            </a:r>
          </a:p>
          <a:p>
            <a:endParaRPr lang="en-US" b="1" dirty="0"/>
          </a:p>
          <a:p>
            <a:pPr algn="just">
              <a:lnSpc>
                <a:spcPct val="150000"/>
              </a:lnSpc>
            </a:pPr>
            <a:r>
              <a:rPr lang="en-US" dirty="0"/>
              <a:t>A Contactless Smart Card is a type of smart card that contains an embedded microchip and antenna. It does not need to be inserted into a machine. The card works by simply tapping or waving near a card reader using technologies like RFID (Radio Frequency Identification) or NFC (Near Field Communication).</a:t>
            </a:r>
          </a:p>
          <a:p>
            <a:pPr algn="just">
              <a:lnSpc>
                <a:spcPct val="150000"/>
              </a:lnSpc>
            </a:pPr>
            <a:r>
              <a:rPr lang="en-US" dirty="0"/>
              <a:t>It is widely used for payments, transportation, access control, and identification because it is fast and convenient.</a:t>
            </a:r>
          </a:p>
          <a:p>
            <a:pPr algn="just">
              <a:lnSpc>
                <a:spcPct val="150000"/>
              </a:lnSpc>
            </a:pPr>
            <a:endParaRPr lang="en-US" dirty="0">
              <a:latin typeface="Times New Roman" panose="02020603050405020304" pitchFamily="18" charset="0"/>
              <a:cs typeface="Times New Roman" panose="02020603050405020304" pitchFamily="18" charset="0"/>
            </a:endParaRPr>
          </a:p>
          <a:p>
            <a:pPr>
              <a:lnSpc>
                <a:spcPct val="150000"/>
              </a:lnSpc>
            </a:pPr>
            <a:r>
              <a:rPr lang="en-US" b="1" dirty="0">
                <a:latin typeface="Times New Roman" panose="02020603050405020304" pitchFamily="18" charset="0"/>
                <a:cs typeface="Times New Roman" panose="02020603050405020304" pitchFamily="18" charset="0"/>
              </a:rPr>
              <a:t>How It Works</a:t>
            </a:r>
          </a:p>
          <a:p>
            <a:pPr>
              <a:lnSpc>
                <a:spcPct val="150000"/>
              </a:lnSpc>
            </a:pPr>
            <a:r>
              <a:rPr lang="en-US" dirty="0">
                <a:latin typeface="Times New Roman" panose="02020603050405020304" pitchFamily="18" charset="0"/>
                <a:cs typeface="Times New Roman" panose="02020603050405020304" pitchFamily="18" charset="0"/>
              </a:rPr>
              <a:t>The user brings the card near the card reader. </a:t>
            </a:r>
          </a:p>
          <a:p>
            <a:pPr>
              <a:lnSpc>
                <a:spcPct val="150000"/>
              </a:lnSpc>
            </a:pPr>
            <a:r>
              <a:rPr lang="en-US" dirty="0">
                <a:latin typeface="Times New Roman" panose="02020603050405020304" pitchFamily="18" charset="0"/>
                <a:cs typeface="Times New Roman" panose="02020603050405020304" pitchFamily="18" charset="0"/>
              </a:rPr>
              <a:t>The reader sends radio signals to the card. </a:t>
            </a:r>
          </a:p>
          <a:p>
            <a:pPr>
              <a:lnSpc>
                <a:spcPct val="150000"/>
              </a:lnSpc>
            </a:pPr>
            <a:r>
              <a:rPr lang="en-US" dirty="0">
                <a:latin typeface="Times New Roman" panose="02020603050405020304" pitchFamily="18" charset="0"/>
                <a:cs typeface="Times New Roman" panose="02020603050405020304" pitchFamily="18" charset="0"/>
              </a:rPr>
              <a:t>The card chip exchanges data wirelessly. </a:t>
            </a:r>
          </a:p>
          <a:p>
            <a:pPr>
              <a:lnSpc>
                <a:spcPct val="150000"/>
              </a:lnSpc>
            </a:pPr>
            <a:r>
              <a:rPr lang="en-US" dirty="0">
                <a:latin typeface="Times New Roman" panose="02020603050405020304" pitchFamily="18" charset="0"/>
                <a:cs typeface="Times New Roman" panose="02020603050405020304" pitchFamily="18" charset="0"/>
              </a:rPr>
              <a:t>Payment or verification is completed instantly.</a:t>
            </a:r>
          </a:p>
          <a:p>
            <a:pPr algn="just">
              <a:lnSpc>
                <a:spcPct val="150000"/>
              </a:lnSpc>
            </a:pPr>
            <a:endParaRPr lang="en-US" dirty="0"/>
          </a:p>
          <a:p>
            <a:pPr algn="just"/>
            <a:endParaRPr lang="en-US" dirty="0"/>
          </a:p>
        </p:txBody>
      </p:sp>
    </p:spTree>
    <p:extLst>
      <p:ext uri="{BB962C8B-B14F-4D97-AF65-F5344CB8AC3E}">
        <p14:creationId xmlns:p14="http://schemas.microsoft.com/office/powerpoint/2010/main" val="359621980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5D9908-3A4A-773E-EA6D-24D79A542C67}"/>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1C124750-B068-13A6-4179-8B8C3A1B9D07}"/>
              </a:ext>
            </a:extLst>
          </p:cNvPr>
          <p:cNvSpPr>
            <a:spLocks noGrp="1"/>
          </p:cNvSpPr>
          <p:nvPr>
            <p:ph idx="1"/>
          </p:nvPr>
        </p:nvSpPr>
        <p:spPr>
          <a:xfrm>
            <a:off x="406400" y="1061156"/>
            <a:ext cx="10947400" cy="5115807"/>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CB565FC4-C057-A7C1-32AB-936AA04A985C}"/>
              </a:ext>
            </a:extLst>
          </p:cNvPr>
          <p:cNvPicPr>
            <a:picLocks noChangeAspect="1"/>
          </p:cNvPicPr>
          <p:nvPr/>
        </p:nvPicPr>
        <p:blipFill>
          <a:blip r:embed="rId2"/>
          <a:stretch>
            <a:fillRect/>
          </a:stretch>
        </p:blipFill>
        <p:spPr>
          <a:xfrm>
            <a:off x="0" y="0"/>
            <a:ext cx="12192000" cy="1044762"/>
          </a:xfrm>
          <a:prstGeom prst="rect">
            <a:avLst/>
          </a:prstGeom>
        </p:spPr>
      </p:pic>
      <p:sp>
        <p:nvSpPr>
          <p:cNvPr id="3" name="TextBox 2">
            <a:extLst>
              <a:ext uri="{FF2B5EF4-FFF2-40B4-BE49-F238E27FC236}">
                <a16:creationId xmlns:a16="http://schemas.microsoft.com/office/drawing/2014/main" id="{1E76F982-42CC-836B-FF94-BFF468689218}"/>
              </a:ext>
            </a:extLst>
          </p:cNvPr>
          <p:cNvSpPr txBox="1"/>
          <p:nvPr/>
        </p:nvSpPr>
        <p:spPr>
          <a:xfrm>
            <a:off x="312515" y="1180619"/>
            <a:ext cx="11111697" cy="5493812"/>
          </a:xfrm>
          <a:prstGeom prst="rect">
            <a:avLst/>
          </a:prstGeom>
          <a:noFill/>
        </p:spPr>
        <p:txBody>
          <a:bodyPr wrap="square">
            <a:spAutoFit/>
          </a:bodyPr>
          <a:lstStyle/>
          <a:p>
            <a:r>
              <a:rPr lang="en-US" b="1" dirty="0"/>
              <a:t>Contactless Smart Card</a:t>
            </a:r>
          </a:p>
          <a:p>
            <a:endParaRPr lang="en-US" b="1" dirty="0"/>
          </a:p>
          <a:p>
            <a:pPr algn="just">
              <a:lnSpc>
                <a:spcPct val="150000"/>
              </a:lnSpc>
            </a:pPr>
            <a:r>
              <a:rPr lang="en-US" dirty="0"/>
              <a:t>A Contactless Smart Card is a type of smart card that contains an embedded microchip and antenna. It does not need to be inserted into a machine. The card works by simply tapping or waving near a card reader using technologies like RFID (Radio Frequency Identification) or NFC (Near Field Communication).</a:t>
            </a:r>
          </a:p>
          <a:p>
            <a:pPr algn="just">
              <a:lnSpc>
                <a:spcPct val="150000"/>
              </a:lnSpc>
            </a:pPr>
            <a:r>
              <a:rPr lang="en-US" dirty="0"/>
              <a:t>It is widely used for payments, transportation, access control, and identification because it is fast and convenient.</a:t>
            </a:r>
          </a:p>
          <a:p>
            <a:pPr algn="just">
              <a:lnSpc>
                <a:spcPct val="150000"/>
              </a:lnSpc>
            </a:pPr>
            <a:endParaRPr lang="en-US" dirty="0">
              <a:latin typeface="Times New Roman" panose="02020603050405020304" pitchFamily="18" charset="0"/>
              <a:cs typeface="Times New Roman" panose="02020603050405020304" pitchFamily="18" charset="0"/>
            </a:endParaRPr>
          </a:p>
          <a:p>
            <a:pPr>
              <a:lnSpc>
                <a:spcPct val="150000"/>
              </a:lnSpc>
            </a:pPr>
            <a:r>
              <a:rPr lang="en-US" b="1" dirty="0">
                <a:latin typeface="Times New Roman" panose="02020603050405020304" pitchFamily="18" charset="0"/>
                <a:cs typeface="Times New Roman" panose="02020603050405020304" pitchFamily="18" charset="0"/>
              </a:rPr>
              <a:t>How It Works</a:t>
            </a:r>
          </a:p>
          <a:p>
            <a:pPr>
              <a:lnSpc>
                <a:spcPct val="150000"/>
              </a:lnSpc>
            </a:pPr>
            <a:r>
              <a:rPr lang="en-US" dirty="0">
                <a:latin typeface="Times New Roman" panose="02020603050405020304" pitchFamily="18" charset="0"/>
                <a:cs typeface="Times New Roman" panose="02020603050405020304" pitchFamily="18" charset="0"/>
              </a:rPr>
              <a:t>The user brings the card near the card reader. </a:t>
            </a:r>
          </a:p>
          <a:p>
            <a:pPr>
              <a:lnSpc>
                <a:spcPct val="150000"/>
              </a:lnSpc>
            </a:pPr>
            <a:r>
              <a:rPr lang="en-US" dirty="0">
                <a:latin typeface="Times New Roman" panose="02020603050405020304" pitchFamily="18" charset="0"/>
                <a:cs typeface="Times New Roman" panose="02020603050405020304" pitchFamily="18" charset="0"/>
              </a:rPr>
              <a:t>The reader sends radio signals to the card. </a:t>
            </a:r>
          </a:p>
          <a:p>
            <a:pPr>
              <a:lnSpc>
                <a:spcPct val="150000"/>
              </a:lnSpc>
            </a:pPr>
            <a:r>
              <a:rPr lang="en-US" dirty="0">
                <a:latin typeface="Times New Roman" panose="02020603050405020304" pitchFamily="18" charset="0"/>
                <a:cs typeface="Times New Roman" panose="02020603050405020304" pitchFamily="18" charset="0"/>
              </a:rPr>
              <a:t>The card chip exchanges data wirelessly. </a:t>
            </a:r>
          </a:p>
          <a:p>
            <a:pPr>
              <a:lnSpc>
                <a:spcPct val="150000"/>
              </a:lnSpc>
            </a:pPr>
            <a:r>
              <a:rPr lang="en-US" dirty="0">
                <a:latin typeface="Times New Roman" panose="02020603050405020304" pitchFamily="18" charset="0"/>
                <a:cs typeface="Times New Roman" panose="02020603050405020304" pitchFamily="18" charset="0"/>
              </a:rPr>
              <a:t>Payment or verification is completed instantly.</a:t>
            </a:r>
          </a:p>
          <a:p>
            <a:pPr algn="just">
              <a:lnSpc>
                <a:spcPct val="150000"/>
              </a:lnSpc>
            </a:pPr>
            <a:endParaRPr lang="en-US" dirty="0"/>
          </a:p>
          <a:p>
            <a:pPr algn="just"/>
            <a:endParaRPr lang="en-US" dirty="0"/>
          </a:p>
        </p:txBody>
      </p:sp>
    </p:spTree>
    <p:extLst>
      <p:ext uri="{BB962C8B-B14F-4D97-AF65-F5344CB8AC3E}">
        <p14:creationId xmlns:p14="http://schemas.microsoft.com/office/powerpoint/2010/main" val="26297354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224D79-FF4C-F2D3-8D75-E2D59D7C5AE5}"/>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E931A5DC-2D44-919C-B125-135B34F37920}"/>
              </a:ext>
            </a:extLst>
          </p:cNvPr>
          <p:cNvSpPr>
            <a:spLocks noGrp="1"/>
          </p:cNvSpPr>
          <p:nvPr>
            <p:ph idx="1"/>
          </p:nvPr>
        </p:nvSpPr>
        <p:spPr>
          <a:xfrm>
            <a:off x="838200" y="1219200"/>
            <a:ext cx="10515600" cy="4957763"/>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BB7690E8-80C2-557F-DFFF-2352CD0AC626}"/>
              </a:ext>
            </a:extLst>
          </p:cNvPr>
          <p:cNvPicPr>
            <a:picLocks noChangeAspect="1"/>
          </p:cNvPicPr>
          <p:nvPr/>
        </p:nvPicPr>
        <p:blipFill>
          <a:blip r:embed="rId2"/>
          <a:stretch>
            <a:fillRect/>
          </a:stretch>
        </p:blipFill>
        <p:spPr>
          <a:xfrm>
            <a:off x="0" y="0"/>
            <a:ext cx="12192000" cy="1044762"/>
          </a:xfrm>
          <a:prstGeom prst="rect">
            <a:avLst/>
          </a:prstGeom>
        </p:spPr>
      </p:pic>
      <p:sp>
        <p:nvSpPr>
          <p:cNvPr id="4" name="TextBox 3">
            <a:extLst>
              <a:ext uri="{FF2B5EF4-FFF2-40B4-BE49-F238E27FC236}">
                <a16:creationId xmlns:a16="http://schemas.microsoft.com/office/drawing/2014/main" id="{FF5D67C9-3425-BE13-097F-509C7A9AEE0D}"/>
              </a:ext>
            </a:extLst>
          </p:cNvPr>
          <p:cNvSpPr txBox="1"/>
          <p:nvPr/>
        </p:nvSpPr>
        <p:spPr>
          <a:xfrm>
            <a:off x="530941" y="1140542"/>
            <a:ext cx="10581707" cy="5863144"/>
          </a:xfrm>
          <a:prstGeom prst="rect">
            <a:avLst/>
          </a:prstGeom>
          <a:noFill/>
        </p:spPr>
        <p:txBody>
          <a:bodyPr wrap="square">
            <a:spAutoFit/>
          </a:bodyPr>
          <a:lstStyle/>
          <a:p>
            <a:pPr algn="l" fontAlgn="base">
              <a:lnSpc>
                <a:spcPct val="150000"/>
              </a:lnSpc>
              <a:spcBef>
                <a:spcPts val="1800"/>
              </a:spcBef>
              <a:spcAft>
                <a:spcPts val="1800"/>
              </a:spcAft>
              <a:buNone/>
            </a:pPr>
            <a:r>
              <a:rPr lang="en-US" b="0" i="0" dirty="0">
                <a:solidFill>
                  <a:srgbClr val="FFFFFF"/>
                </a:solidFill>
                <a:effectLst/>
                <a:latin typeface="Times New Roman" panose="02020603050405020304" pitchFamily="18" charset="0"/>
                <a:cs typeface="Times New Roman" panose="02020603050405020304" pitchFamily="18" charset="0"/>
              </a:rPr>
              <a:t>1</a:t>
            </a:r>
            <a:r>
              <a:rPr lang="en-US" b="1" dirty="0">
                <a:latin typeface="Times New Roman" panose="02020603050405020304" pitchFamily="18" charset="0"/>
                <a:cs typeface="Times New Roman" panose="02020603050405020304" pitchFamily="18" charset="0"/>
              </a:rPr>
              <a:t>Identify</a:t>
            </a:r>
          </a:p>
          <a:p>
            <a:pPr algn="just" fontAlgn="base">
              <a:lnSpc>
                <a:spcPct val="150000"/>
              </a:lnSpc>
            </a:pPr>
            <a:r>
              <a:rPr lang="en-US" dirty="0">
                <a:latin typeface="Times New Roman" panose="02020603050405020304" pitchFamily="18" charset="0"/>
                <a:cs typeface="Times New Roman" panose="02020603050405020304" pitchFamily="18" charset="0"/>
              </a:rPr>
              <a:t>The first stage of the Information Security Framework focuses on understanding the organization's business, its goals, and the risks that might come up with managing its information and systems. In this stage they find out vulnerabilities, potential threats, and the sensitive information assets that need protection. Regular risk assessments are performed to estimate these risks.</a:t>
            </a:r>
          </a:p>
          <a:p>
            <a:pPr algn="just" fontAlgn="base">
              <a:lnSpc>
                <a:spcPct val="150000"/>
              </a:lnSpc>
            </a:pPr>
            <a:r>
              <a:rPr lang="en-US" dirty="0">
                <a:latin typeface="Times New Roman" panose="02020603050405020304" pitchFamily="18" charset="0"/>
                <a:cs typeface="Times New Roman" panose="02020603050405020304" pitchFamily="18" charset="0"/>
              </a:rPr>
              <a:t>Understanding the business context and requirements for the information systems.</a:t>
            </a:r>
          </a:p>
          <a:p>
            <a:pPr algn="just" fontAlgn="base">
              <a:lnSpc>
                <a:spcPct val="150000"/>
              </a:lnSpc>
            </a:pPr>
            <a:r>
              <a:rPr lang="en-US" dirty="0">
                <a:latin typeface="Times New Roman" panose="02020603050405020304" pitchFamily="18" charset="0"/>
                <a:cs typeface="Times New Roman" panose="02020603050405020304" pitchFamily="18" charset="0"/>
              </a:rPr>
              <a:t>Identifying critical information assets that need protection.</a:t>
            </a:r>
          </a:p>
          <a:p>
            <a:pPr algn="just" fontAlgn="base">
              <a:lnSpc>
                <a:spcPct val="150000"/>
              </a:lnSpc>
            </a:pPr>
            <a:r>
              <a:rPr lang="en-US" dirty="0">
                <a:latin typeface="Times New Roman" panose="02020603050405020304" pitchFamily="18" charset="0"/>
                <a:cs typeface="Times New Roman" panose="02020603050405020304" pitchFamily="18" charset="0"/>
              </a:rPr>
              <a:t>Regularly conducting risk assessments to find vulnerabilities and establish appropriate mitigation strategies.</a:t>
            </a:r>
          </a:p>
          <a:p>
            <a:pPr algn="just" fontAlgn="base">
              <a:lnSpc>
                <a:spcPct val="150000"/>
              </a:lnSpc>
            </a:pPr>
            <a:r>
              <a:rPr lang="en-US" b="1" dirty="0">
                <a:latin typeface="Times New Roman" panose="02020603050405020304" pitchFamily="18" charset="0"/>
                <a:cs typeface="Times New Roman" panose="02020603050405020304" pitchFamily="18" charset="0"/>
              </a:rPr>
              <a:t>For Example :</a:t>
            </a:r>
            <a:endParaRPr lang="en-US" dirty="0">
              <a:latin typeface="Times New Roman" panose="02020603050405020304" pitchFamily="18" charset="0"/>
              <a:cs typeface="Times New Roman" panose="02020603050405020304" pitchFamily="18" charset="0"/>
            </a:endParaRPr>
          </a:p>
          <a:p>
            <a:pPr algn="just" fontAlgn="base">
              <a:lnSpc>
                <a:spcPct val="150000"/>
              </a:lnSpc>
            </a:pPr>
            <a:r>
              <a:rPr lang="en-US" dirty="0">
                <a:latin typeface="Times New Roman" panose="02020603050405020304" pitchFamily="18" charset="0"/>
                <a:cs typeface="Times New Roman" panose="02020603050405020304" pitchFamily="18" charset="0"/>
              </a:rPr>
              <a:t>In a hospital the critical assets would be identified as</a:t>
            </a:r>
            <a:r>
              <a:rPr lang="en-US" b="1" dirty="0">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patient records and risk assessment will be conducted to find the outdated software, data stored without encryption or proper backup, the IoT based digital equipment vulnerable to being targeted by the attackers etc.</a:t>
            </a:r>
          </a:p>
          <a:p>
            <a:pPr algn="l" fontAlgn="base">
              <a:spcAft>
                <a:spcPts val="1800"/>
              </a:spcAft>
              <a:buFont typeface="Arial" panose="020B0604020202020204" pitchFamily="34" charset="0"/>
              <a:buChar char="•"/>
            </a:pPr>
            <a:r>
              <a:rPr lang="en-US" b="0" i="0" dirty="0" err="1">
                <a:solidFill>
                  <a:srgbClr val="FFFFFF"/>
                </a:solidFill>
                <a:effectLst/>
                <a:latin typeface="Nunito" pitchFamily="2" charset="0"/>
              </a:rPr>
              <a:t>hese</a:t>
            </a:r>
            <a:r>
              <a:rPr lang="en-US" b="0" i="0" dirty="0">
                <a:solidFill>
                  <a:srgbClr val="FFFFFF"/>
                </a:solidFill>
                <a:effectLst/>
                <a:latin typeface="Nunito" pitchFamily="2" charset="0"/>
              </a:rPr>
              <a:t> characters to a universal character set called Network Virtual Terminal (NVT) characters and it will pass them to the local TCP/IP protocol Stack</a:t>
            </a:r>
          </a:p>
        </p:txBody>
      </p:sp>
    </p:spTree>
    <p:extLst>
      <p:ext uri="{BB962C8B-B14F-4D97-AF65-F5344CB8AC3E}">
        <p14:creationId xmlns:p14="http://schemas.microsoft.com/office/powerpoint/2010/main" val="183388007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536F4F-02BD-BA41-F717-8CD251F7B807}"/>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FB9314CA-F8A1-EF67-6965-A9B46995A971}"/>
              </a:ext>
            </a:extLst>
          </p:cNvPr>
          <p:cNvSpPr>
            <a:spLocks noGrp="1"/>
          </p:cNvSpPr>
          <p:nvPr>
            <p:ph idx="1"/>
          </p:nvPr>
        </p:nvSpPr>
        <p:spPr>
          <a:xfrm>
            <a:off x="406400" y="1061156"/>
            <a:ext cx="10947400" cy="5115807"/>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B51B1DB9-F48E-2A73-4E57-0E1291CAEF47}"/>
              </a:ext>
            </a:extLst>
          </p:cNvPr>
          <p:cNvPicPr>
            <a:picLocks noChangeAspect="1"/>
          </p:cNvPicPr>
          <p:nvPr/>
        </p:nvPicPr>
        <p:blipFill>
          <a:blip r:embed="rId2"/>
          <a:stretch>
            <a:fillRect/>
          </a:stretch>
        </p:blipFill>
        <p:spPr>
          <a:xfrm>
            <a:off x="0" y="0"/>
            <a:ext cx="12192000" cy="1044762"/>
          </a:xfrm>
          <a:prstGeom prst="rect">
            <a:avLst/>
          </a:prstGeom>
        </p:spPr>
      </p:pic>
      <p:sp>
        <p:nvSpPr>
          <p:cNvPr id="3" name="TextBox 2">
            <a:extLst>
              <a:ext uri="{FF2B5EF4-FFF2-40B4-BE49-F238E27FC236}">
                <a16:creationId xmlns:a16="http://schemas.microsoft.com/office/drawing/2014/main" id="{5DABE8B8-45DC-67AC-7143-650E3F4F42A4}"/>
              </a:ext>
            </a:extLst>
          </p:cNvPr>
          <p:cNvSpPr txBox="1"/>
          <p:nvPr/>
        </p:nvSpPr>
        <p:spPr>
          <a:xfrm>
            <a:off x="312515" y="1180619"/>
            <a:ext cx="11111697" cy="3693319"/>
          </a:xfrm>
          <a:prstGeom prst="rect">
            <a:avLst/>
          </a:prstGeom>
          <a:noFill/>
        </p:spPr>
        <p:txBody>
          <a:bodyPr wrap="square">
            <a:spAutoFit/>
          </a:bodyPr>
          <a:lstStyle/>
          <a:p>
            <a:pPr>
              <a:lnSpc>
                <a:spcPct val="150000"/>
              </a:lnSpc>
            </a:pPr>
            <a:r>
              <a:rPr lang="en-US" b="1" dirty="0">
                <a:latin typeface="Times New Roman" panose="02020603050405020304" pitchFamily="18" charset="0"/>
                <a:cs typeface="Times New Roman" panose="02020603050405020304" pitchFamily="18" charset="0"/>
              </a:rPr>
              <a:t>Features of Contactless Smart Card</a:t>
            </a:r>
          </a:p>
          <a:p>
            <a:pPr>
              <a:lnSpc>
                <a:spcPct val="150000"/>
              </a:lnSpc>
            </a:pPr>
            <a:r>
              <a:rPr lang="en-US" b="1" dirty="0">
                <a:latin typeface="Times New Roman" panose="02020603050405020304" pitchFamily="18" charset="0"/>
                <a:cs typeface="Times New Roman" panose="02020603050405020304" pitchFamily="18" charset="0"/>
              </a:rPr>
              <a:t>Wireless Communication</a:t>
            </a:r>
            <a:r>
              <a:rPr lang="en-US" dirty="0">
                <a:latin typeface="Times New Roman" panose="02020603050405020304" pitchFamily="18" charset="0"/>
                <a:cs typeface="Times New Roman" panose="02020603050405020304" pitchFamily="18" charset="0"/>
              </a:rPr>
              <a:t> – No physical contact is needed. </a:t>
            </a:r>
          </a:p>
          <a:p>
            <a:pPr>
              <a:lnSpc>
                <a:spcPct val="150000"/>
              </a:lnSpc>
            </a:pPr>
            <a:r>
              <a:rPr lang="en-US" b="1" dirty="0">
                <a:latin typeface="Times New Roman" panose="02020603050405020304" pitchFamily="18" charset="0"/>
                <a:cs typeface="Times New Roman" panose="02020603050405020304" pitchFamily="18" charset="0"/>
              </a:rPr>
              <a:t>Embedded Chip and Antenna</a:t>
            </a:r>
            <a:r>
              <a:rPr lang="en-US" dirty="0">
                <a:latin typeface="Times New Roman" panose="02020603050405020304" pitchFamily="18" charset="0"/>
                <a:cs typeface="Times New Roman" panose="02020603050405020304" pitchFamily="18" charset="0"/>
              </a:rPr>
              <a:t> – Stores data securely. </a:t>
            </a:r>
          </a:p>
          <a:p>
            <a:pPr>
              <a:lnSpc>
                <a:spcPct val="150000"/>
              </a:lnSpc>
            </a:pPr>
            <a:r>
              <a:rPr lang="en-US" b="1" dirty="0">
                <a:latin typeface="Times New Roman" panose="02020603050405020304" pitchFamily="18" charset="0"/>
                <a:cs typeface="Times New Roman" panose="02020603050405020304" pitchFamily="18" charset="0"/>
              </a:rPr>
              <a:t>Fast Transaction Speed</a:t>
            </a:r>
            <a:r>
              <a:rPr lang="en-US" dirty="0">
                <a:latin typeface="Times New Roman" panose="02020603050405020304" pitchFamily="18" charset="0"/>
                <a:cs typeface="Times New Roman" panose="02020603050405020304" pitchFamily="18" charset="0"/>
              </a:rPr>
              <a:t> – Payment is completed in seconds. </a:t>
            </a:r>
          </a:p>
          <a:p>
            <a:pPr>
              <a:lnSpc>
                <a:spcPct val="150000"/>
              </a:lnSpc>
            </a:pPr>
            <a:r>
              <a:rPr lang="en-US" b="1" dirty="0">
                <a:latin typeface="Times New Roman" panose="02020603050405020304" pitchFamily="18" charset="0"/>
                <a:cs typeface="Times New Roman" panose="02020603050405020304" pitchFamily="18" charset="0"/>
              </a:rPr>
              <a:t>Easy to Use</a:t>
            </a:r>
            <a:r>
              <a:rPr lang="en-US" dirty="0">
                <a:latin typeface="Times New Roman" panose="02020603050405020304" pitchFamily="18" charset="0"/>
                <a:cs typeface="Times New Roman" panose="02020603050405020304" pitchFamily="18" charset="0"/>
              </a:rPr>
              <a:t> – Tap or wave near the reader. </a:t>
            </a:r>
          </a:p>
          <a:p>
            <a:pPr>
              <a:lnSpc>
                <a:spcPct val="150000"/>
              </a:lnSpc>
            </a:pPr>
            <a:r>
              <a:rPr lang="en-US" b="1" dirty="0">
                <a:latin typeface="Times New Roman" panose="02020603050405020304" pitchFamily="18" charset="0"/>
                <a:cs typeface="Times New Roman" panose="02020603050405020304" pitchFamily="18" charset="0"/>
              </a:rPr>
              <a:t>Secure System</a:t>
            </a:r>
            <a:r>
              <a:rPr lang="en-US" dirty="0">
                <a:latin typeface="Times New Roman" panose="02020603050405020304" pitchFamily="18" charset="0"/>
                <a:cs typeface="Times New Roman" panose="02020603050405020304" pitchFamily="18" charset="0"/>
              </a:rPr>
              <a:t> – Uses encryption and authentication. </a:t>
            </a:r>
          </a:p>
          <a:p>
            <a:pPr>
              <a:lnSpc>
                <a:spcPct val="150000"/>
              </a:lnSpc>
            </a:pPr>
            <a:r>
              <a:rPr lang="en-US" b="1" dirty="0">
                <a:latin typeface="Times New Roman" panose="02020603050405020304" pitchFamily="18" charset="0"/>
                <a:cs typeface="Times New Roman" panose="02020603050405020304" pitchFamily="18" charset="0"/>
              </a:rPr>
              <a:t>Durable</a:t>
            </a:r>
            <a:r>
              <a:rPr lang="en-US" dirty="0">
                <a:latin typeface="Times New Roman" panose="02020603050405020304" pitchFamily="18" charset="0"/>
                <a:cs typeface="Times New Roman" panose="02020603050405020304" pitchFamily="18" charset="0"/>
              </a:rPr>
              <a:t> – No damage from repeated insertion. </a:t>
            </a:r>
          </a:p>
          <a:p>
            <a:pPr>
              <a:lnSpc>
                <a:spcPct val="150000"/>
              </a:lnSpc>
            </a:pPr>
            <a:r>
              <a:rPr lang="en-US" b="1" dirty="0">
                <a:latin typeface="Times New Roman" panose="02020603050405020304" pitchFamily="18" charset="0"/>
                <a:cs typeface="Times New Roman" panose="02020603050405020304" pitchFamily="18" charset="0"/>
              </a:rPr>
              <a:t>Multi-purpose Use</a:t>
            </a:r>
            <a:r>
              <a:rPr lang="en-US" dirty="0">
                <a:latin typeface="Times New Roman" panose="02020603050405020304" pitchFamily="18" charset="0"/>
                <a:cs typeface="Times New Roman" panose="02020603050405020304" pitchFamily="18" charset="0"/>
              </a:rPr>
              <a:t> – Can be used for travel, banking, and access systems</a:t>
            </a:r>
            <a:r>
              <a:rPr lang="en-US" dirty="0"/>
              <a:t>.</a:t>
            </a:r>
          </a:p>
          <a:p>
            <a:pPr algn="just"/>
            <a:endParaRPr lang="en-US" dirty="0"/>
          </a:p>
        </p:txBody>
      </p:sp>
    </p:spTree>
    <p:extLst>
      <p:ext uri="{BB962C8B-B14F-4D97-AF65-F5344CB8AC3E}">
        <p14:creationId xmlns:p14="http://schemas.microsoft.com/office/powerpoint/2010/main" val="391968656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C77F43-7C2E-42D3-15EE-1ACB60E87222}"/>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D3690176-1D62-27BB-9705-E9BD006E0BE6}"/>
              </a:ext>
            </a:extLst>
          </p:cNvPr>
          <p:cNvSpPr>
            <a:spLocks noGrp="1"/>
          </p:cNvSpPr>
          <p:nvPr>
            <p:ph idx="1"/>
          </p:nvPr>
        </p:nvSpPr>
        <p:spPr>
          <a:xfrm>
            <a:off x="406400" y="1061156"/>
            <a:ext cx="10947400" cy="5115807"/>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12500F1D-20A4-0A23-E669-F82646A866BB}"/>
              </a:ext>
            </a:extLst>
          </p:cNvPr>
          <p:cNvPicPr>
            <a:picLocks noChangeAspect="1"/>
          </p:cNvPicPr>
          <p:nvPr/>
        </p:nvPicPr>
        <p:blipFill>
          <a:blip r:embed="rId2"/>
          <a:stretch>
            <a:fillRect/>
          </a:stretch>
        </p:blipFill>
        <p:spPr>
          <a:xfrm>
            <a:off x="0" y="0"/>
            <a:ext cx="12192000" cy="1044762"/>
          </a:xfrm>
          <a:prstGeom prst="rect">
            <a:avLst/>
          </a:prstGeom>
        </p:spPr>
      </p:pic>
      <p:sp>
        <p:nvSpPr>
          <p:cNvPr id="3" name="TextBox 2">
            <a:extLst>
              <a:ext uri="{FF2B5EF4-FFF2-40B4-BE49-F238E27FC236}">
                <a16:creationId xmlns:a16="http://schemas.microsoft.com/office/drawing/2014/main" id="{D799DFDF-FB37-4E0E-EFED-6CF054F9F829}"/>
              </a:ext>
            </a:extLst>
          </p:cNvPr>
          <p:cNvSpPr txBox="1"/>
          <p:nvPr/>
        </p:nvSpPr>
        <p:spPr>
          <a:xfrm>
            <a:off x="312515" y="1180619"/>
            <a:ext cx="11111697" cy="6601807"/>
          </a:xfrm>
          <a:prstGeom prst="rect">
            <a:avLst/>
          </a:prstGeom>
          <a:noFill/>
        </p:spPr>
        <p:txBody>
          <a:bodyPr wrap="square">
            <a:spAutoFit/>
          </a:bodyPr>
          <a:lstStyle/>
          <a:p>
            <a:pPr algn="just">
              <a:lnSpc>
                <a:spcPct val="150000"/>
              </a:lnSpc>
            </a:pPr>
            <a:r>
              <a:rPr lang="en-US" b="1" dirty="0">
                <a:latin typeface="Times New Roman" panose="02020603050405020304" pitchFamily="18" charset="0"/>
                <a:cs typeface="Times New Roman" panose="02020603050405020304" pitchFamily="18" charset="0"/>
              </a:rPr>
              <a:t>Uses of Contactless Smart Card</a:t>
            </a:r>
          </a:p>
          <a:p>
            <a:pPr algn="just">
              <a:lnSpc>
                <a:spcPct val="150000"/>
              </a:lnSpc>
            </a:pPr>
            <a:r>
              <a:rPr lang="en-US" b="1" dirty="0">
                <a:latin typeface="Times New Roman" panose="02020603050405020304" pitchFamily="18" charset="0"/>
                <a:cs typeface="Times New Roman" panose="02020603050405020304" pitchFamily="18" charset="0"/>
              </a:rPr>
              <a:t>Banking Payments</a:t>
            </a:r>
            <a:r>
              <a:rPr lang="en-US" dirty="0">
                <a:latin typeface="Times New Roman" panose="02020603050405020304" pitchFamily="18" charset="0"/>
                <a:cs typeface="Times New Roman" panose="02020603050405020304" pitchFamily="18" charset="0"/>
              </a:rPr>
              <a:t> – Tap-to-pay debit and credit cards. </a:t>
            </a:r>
          </a:p>
          <a:p>
            <a:pPr algn="just">
              <a:lnSpc>
                <a:spcPct val="150000"/>
              </a:lnSpc>
            </a:pPr>
            <a:r>
              <a:rPr lang="en-US" b="1" dirty="0">
                <a:latin typeface="Times New Roman" panose="02020603050405020304" pitchFamily="18" charset="0"/>
                <a:cs typeface="Times New Roman" panose="02020603050405020304" pitchFamily="18" charset="0"/>
              </a:rPr>
              <a:t>Metro/Bus Cards</a:t>
            </a:r>
            <a:r>
              <a:rPr lang="en-US" dirty="0">
                <a:latin typeface="Times New Roman" panose="02020603050405020304" pitchFamily="18" charset="0"/>
                <a:cs typeface="Times New Roman" panose="02020603050405020304" pitchFamily="18" charset="0"/>
              </a:rPr>
              <a:t> – Used in public transport systems. </a:t>
            </a:r>
          </a:p>
          <a:p>
            <a:pPr algn="just">
              <a:lnSpc>
                <a:spcPct val="150000"/>
              </a:lnSpc>
            </a:pPr>
            <a:r>
              <a:rPr lang="en-US" b="1" dirty="0">
                <a:latin typeface="Times New Roman" panose="02020603050405020304" pitchFamily="18" charset="0"/>
                <a:cs typeface="Times New Roman" panose="02020603050405020304" pitchFamily="18" charset="0"/>
              </a:rPr>
              <a:t>Office Access Cards</a:t>
            </a:r>
            <a:r>
              <a:rPr lang="en-US" dirty="0">
                <a:latin typeface="Times New Roman" panose="02020603050405020304" pitchFamily="18" charset="0"/>
                <a:cs typeface="Times New Roman" panose="02020603050405020304" pitchFamily="18" charset="0"/>
              </a:rPr>
              <a:t> – Used to enter buildings. </a:t>
            </a:r>
          </a:p>
          <a:p>
            <a:pPr algn="just">
              <a:lnSpc>
                <a:spcPct val="150000"/>
              </a:lnSpc>
            </a:pPr>
            <a:r>
              <a:rPr lang="en-US" b="1" dirty="0">
                <a:latin typeface="Times New Roman" panose="02020603050405020304" pitchFamily="18" charset="0"/>
                <a:cs typeface="Times New Roman" panose="02020603050405020304" pitchFamily="18" charset="0"/>
              </a:rPr>
              <a:t>Student ID Cards</a:t>
            </a:r>
            <a:r>
              <a:rPr lang="en-US" dirty="0">
                <a:latin typeface="Times New Roman" panose="02020603050405020304" pitchFamily="18" charset="0"/>
                <a:cs typeface="Times New Roman" panose="02020603050405020304" pitchFamily="18" charset="0"/>
              </a:rPr>
              <a:t> – Attendance and identification. </a:t>
            </a:r>
          </a:p>
          <a:p>
            <a:pPr algn="just">
              <a:lnSpc>
                <a:spcPct val="150000"/>
              </a:lnSpc>
            </a:pPr>
            <a:r>
              <a:rPr lang="en-US" b="1" dirty="0">
                <a:latin typeface="Times New Roman" panose="02020603050405020304" pitchFamily="18" charset="0"/>
                <a:cs typeface="Times New Roman" panose="02020603050405020304" pitchFamily="18" charset="0"/>
              </a:rPr>
              <a:t>Parking Cards</a:t>
            </a:r>
            <a:r>
              <a:rPr lang="en-US" dirty="0">
                <a:latin typeface="Times New Roman" panose="02020603050405020304" pitchFamily="18" charset="0"/>
                <a:cs typeface="Times New Roman" panose="02020603050405020304" pitchFamily="18" charset="0"/>
              </a:rPr>
              <a:t> – Used in parking systems.</a:t>
            </a:r>
          </a:p>
          <a:p>
            <a:pPr algn="just">
              <a:lnSpc>
                <a:spcPct val="150000"/>
              </a:lnSpc>
            </a:pPr>
            <a:endParaRPr lang="en-US" dirty="0">
              <a:latin typeface="Times New Roman" panose="02020603050405020304" pitchFamily="18" charset="0"/>
              <a:cs typeface="Times New Roman" panose="02020603050405020304" pitchFamily="18" charset="0"/>
            </a:endParaRPr>
          </a:p>
          <a:p>
            <a:pPr algn="just">
              <a:lnSpc>
                <a:spcPct val="150000"/>
              </a:lnSpc>
            </a:pPr>
            <a:r>
              <a:rPr lang="en-US" b="1" dirty="0">
                <a:latin typeface="Times New Roman" panose="02020603050405020304" pitchFamily="18" charset="0"/>
                <a:cs typeface="Times New Roman" panose="02020603050405020304" pitchFamily="18" charset="0"/>
              </a:rPr>
              <a:t>Advantages of Contactless Smart Card</a:t>
            </a:r>
          </a:p>
          <a:p>
            <a:pPr algn="just">
              <a:lnSpc>
                <a:spcPct val="150000"/>
              </a:lnSpc>
            </a:pPr>
            <a:r>
              <a:rPr lang="en-US" dirty="0">
                <a:latin typeface="Times New Roman" panose="02020603050405020304" pitchFamily="18" charset="0"/>
                <a:cs typeface="Times New Roman" panose="02020603050405020304" pitchFamily="18" charset="0"/>
              </a:rPr>
              <a:t>Very fast and convenient. </a:t>
            </a:r>
          </a:p>
          <a:p>
            <a:pPr algn="just">
              <a:lnSpc>
                <a:spcPct val="150000"/>
              </a:lnSpc>
            </a:pPr>
            <a:r>
              <a:rPr lang="en-US" dirty="0">
                <a:latin typeface="Times New Roman" panose="02020603050405020304" pitchFamily="18" charset="0"/>
                <a:cs typeface="Times New Roman" panose="02020603050405020304" pitchFamily="18" charset="0"/>
              </a:rPr>
              <a:t>No need to carry cash. </a:t>
            </a:r>
          </a:p>
          <a:p>
            <a:pPr algn="just">
              <a:lnSpc>
                <a:spcPct val="150000"/>
              </a:lnSpc>
            </a:pPr>
            <a:r>
              <a:rPr lang="en-US" dirty="0">
                <a:latin typeface="Times New Roman" panose="02020603050405020304" pitchFamily="18" charset="0"/>
                <a:cs typeface="Times New Roman" panose="02020603050405020304" pitchFamily="18" charset="0"/>
              </a:rPr>
              <a:t>Easy to use for small payments. </a:t>
            </a:r>
          </a:p>
          <a:p>
            <a:pPr algn="just">
              <a:lnSpc>
                <a:spcPct val="150000"/>
              </a:lnSpc>
            </a:pPr>
            <a:r>
              <a:rPr lang="en-US" dirty="0">
                <a:latin typeface="Times New Roman" panose="02020603050405020304" pitchFamily="18" charset="0"/>
                <a:cs typeface="Times New Roman" panose="02020603050405020304" pitchFamily="18" charset="0"/>
              </a:rPr>
              <a:t>Secure transactions. </a:t>
            </a:r>
          </a:p>
          <a:p>
            <a:pPr algn="just">
              <a:lnSpc>
                <a:spcPct val="150000"/>
              </a:lnSpc>
            </a:pPr>
            <a:r>
              <a:rPr lang="en-US" dirty="0">
                <a:latin typeface="Times New Roman" panose="02020603050405020304" pitchFamily="18" charset="0"/>
                <a:cs typeface="Times New Roman" panose="02020603050405020304" pitchFamily="18" charset="0"/>
              </a:rPr>
              <a:t>Less physical wear and tear. </a:t>
            </a:r>
          </a:p>
          <a:p>
            <a:pPr algn="just">
              <a:lnSpc>
                <a:spcPct val="150000"/>
              </a:lnSpc>
            </a:pPr>
            <a:r>
              <a:rPr lang="en-US" dirty="0">
                <a:latin typeface="Times New Roman" panose="02020603050405020304" pitchFamily="18" charset="0"/>
                <a:cs typeface="Times New Roman" panose="02020603050405020304" pitchFamily="18" charset="0"/>
              </a:rPr>
              <a:t>Saves time in queues</a:t>
            </a:r>
          </a:p>
          <a:p>
            <a:pPr algn="just">
              <a:lnSpc>
                <a:spcPct val="150000"/>
              </a:lnSpc>
            </a:pPr>
            <a:endParaRPr lang="en-US" dirty="0">
              <a:latin typeface="Times New Roman" panose="02020603050405020304" pitchFamily="18" charset="0"/>
              <a:cs typeface="Times New Roman" panose="02020603050405020304" pitchFamily="18" charset="0"/>
            </a:endParaRPr>
          </a:p>
          <a:p>
            <a:pPr algn="just"/>
            <a:endParaRPr lang="en-US" dirty="0"/>
          </a:p>
        </p:txBody>
      </p:sp>
    </p:spTree>
    <p:extLst>
      <p:ext uri="{BB962C8B-B14F-4D97-AF65-F5344CB8AC3E}">
        <p14:creationId xmlns:p14="http://schemas.microsoft.com/office/powerpoint/2010/main" val="52656122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C93942-2ED6-EE6A-B2A2-0EF5D31A68EA}"/>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90447F79-FB14-5F54-25BE-19FE2857F1DB}"/>
              </a:ext>
            </a:extLst>
          </p:cNvPr>
          <p:cNvSpPr>
            <a:spLocks noGrp="1"/>
          </p:cNvSpPr>
          <p:nvPr>
            <p:ph idx="1"/>
          </p:nvPr>
        </p:nvSpPr>
        <p:spPr>
          <a:xfrm>
            <a:off x="406400" y="1061156"/>
            <a:ext cx="10947400" cy="5115807"/>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FDAF6941-EC32-AB09-7FC7-03BEEB89790E}"/>
              </a:ext>
            </a:extLst>
          </p:cNvPr>
          <p:cNvPicPr>
            <a:picLocks noChangeAspect="1"/>
          </p:cNvPicPr>
          <p:nvPr/>
        </p:nvPicPr>
        <p:blipFill>
          <a:blip r:embed="rId2"/>
          <a:stretch>
            <a:fillRect/>
          </a:stretch>
        </p:blipFill>
        <p:spPr>
          <a:xfrm>
            <a:off x="0" y="0"/>
            <a:ext cx="12192000" cy="1044762"/>
          </a:xfrm>
          <a:prstGeom prst="rect">
            <a:avLst/>
          </a:prstGeom>
        </p:spPr>
      </p:pic>
      <p:sp>
        <p:nvSpPr>
          <p:cNvPr id="3" name="TextBox 2">
            <a:extLst>
              <a:ext uri="{FF2B5EF4-FFF2-40B4-BE49-F238E27FC236}">
                <a16:creationId xmlns:a16="http://schemas.microsoft.com/office/drawing/2014/main" id="{B4793329-D13F-5A06-8747-61A1BA0413E5}"/>
              </a:ext>
            </a:extLst>
          </p:cNvPr>
          <p:cNvSpPr txBox="1"/>
          <p:nvPr/>
        </p:nvSpPr>
        <p:spPr>
          <a:xfrm>
            <a:off x="312515" y="1180619"/>
            <a:ext cx="11111697" cy="2951064"/>
          </a:xfrm>
          <a:prstGeom prst="rect">
            <a:avLst/>
          </a:prstGeom>
          <a:noFill/>
        </p:spPr>
        <p:txBody>
          <a:bodyPr wrap="square">
            <a:spAutoFit/>
          </a:bodyPr>
          <a:lstStyle/>
          <a:p>
            <a:pPr algn="just">
              <a:lnSpc>
                <a:spcPct val="150000"/>
              </a:lnSpc>
            </a:pPr>
            <a:r>
              <a:rPr lang="en-US" b="1" dirty="0">
                <a:latin typeface="Times New Roman" panose="02020603050405020304" pitchFamily="18" charset="0"/>
                <a:cs typeface="Times New Roman" panose="02020603050405020304" pitchFamily="18" charset="0"/>
              </a:rPr>
              <a:t>Disadvantages of Contactless Smart Card</a:t>
            </a:r>
          </a:p>
          <a:p>
            <a:pPr algn="just">
              <a:lnSpc>
                <a:spcPct val="150000"/>
              </a:lnSpc>
            </a:pPr>
            <a:r>
              <a:rPr lang="en-US" dirty="0">
                <a:latin typeface="Times New Roman" panose="02020603050405020304" pitchFamily="18" charset="0"/>
                <a:cs typeface="Times New Roman" panose="02020603050405020304" pitchFamily="18" charset="0"/>
              </a:rPr>
              <a:t>Requires special card reader. </a:t>
            </a:r>
          </a:p>
          <a:p>
            <a:pPr algn="just">
              <a:lnSpc>
                <a:spcPct val="150000"/>
              </a:lnSpc>
            </a:pPr>
            <a:r>
              <a:rPr lang="en-US" dirty="0">
                <a:latin typeface="Times New Roman" panose="02020603050405020304" pitchFamily="18" charset="0"/>
                <a:cs typeface="Times New Roman" panose="02020603050405020304" pitchFamily="18" charset="0"/>
              </a:rPr>
              <a:t>Risk of unauthorized scanning if security is weak. </a:t>
            </a:r>
          </a:p>
          <a:p>
            <a:pPr algn="just">
              <a:lnSpc>
                <a:spcPct val="150000"/>
              </a:lnSpc>
            </a:pPr>
            <a:r>
              <a:rPr lang="en-US" dirty="0">
                <a:latin typeface="Times New Roman" panose="02020603050405020304" pitchFamily="18" charset="0"/>
                <a:cs typeface="Times New Roman" panose="02020603050405020304" pitchFamily="18" charset="0"/>
              </a:rPr>
              <a:t>Can be lost or stolen. </a:t>
            </a:r>
          </a:p>
          <a:p>
            <a:pPr algn="just">
              <a:lnSpc>
                <a:spcPct val="150000"/>
              </a:lnSpc>
            </a:pPr>
            <a:r>
              <a:rPr lang="en-US" dirty="0">
                <a:latin typeface="Times New Roman" panose="02020603050405020304" pitchFamily="18" charset="0"/>
                <a:cs typeface="Times New Roman" panose="02020603050405020304" pitchFamily="18" charset="0"/>
              </a:rPr>
              <a:t>Limited transaction range. </a:t>
            </a:r>
          </a:p>
          <a:p>
            <a:pPr algn="just">
              <a:lnSpc>
                <a:spcPct val="150000"/>
              </a:lnSpc>
            </a:pPr>
            <a:r>
              <a:rPr lang="en-US" dirty="0">
                <a:latin typeface="Times New Roman" panose="02020603050405020304" pitchFamily="18" charset="0"/>
                <a:cs typeface="Times New Roman" panose="02020603050405020304" pitchFamily="18" charset="0"/>
              </a:rPr>
              <a:t>Initial setup cost is high</a:t>
            </a:r>
          </a:p>
          <a:p>
            <a:pPr algn="just">
              <a:lnSpc>
                <a:spcPct val="150000"/>
              </a:lnSpc>
            </a:pP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4927919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160992-B404-8CD9-1153-C11839ED5669}"/>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B742F6E1-8F15-1E02-F3E9-F73F2EABD005}"/>
              </a:ext>
            </a:extLst>
          </p:cNvPr>
          <p:cNvSpPr>
            <a:spLocks noGrp="1"/>
          </p:cNvSpPr>
          <p:nvPr>
            <p:ph idx="1"/>
          </p:nvPr>
        </p:nvSpPr>
        <p:spPr>
          <a:xfrm>
            <a:off x="406400" y="1061156"/>
            <a:ext cx="10947400" cy="5115807"/>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E05DA9E8-E061-7A9B-4A98-4FE87D11A294}"/>
              </a:ext>
            </a:extLst>
          </p:cNvPr>
          <p:cNvPicPr>
            <a:picLocks noChangeAspect="1"/>
          </p:cNvPicPr>
          <p:nvPr/>
        </p:nvPicPr>
        <p:blipFill>
          <a:blip r:embed="rId2"/>
          <a:stretch>
            <a:fillRect/>
          </a:stretch>
        </p:blipFill>
        <p:spPr>
          <a:xfrm>
            <a:off x="0" y="0"/>
            <a:ext cx="12192000" cy="1044762"/>
          </a:xfrm>
          <a:prstGeom prst="rect">
            <a:avLst/>
          </a:prstGeom>
        </p:spPr>
      </p:pic>
      <p:sp>
        <p:nvSpPr>
          <p:cNvPr id="3" name="TextBox 2">
            <a:extLst>
              <a:ext uri="{FF2B5EF4-FFF2-40B4-BE49-F238E27FC236}">
                <a16:creationId xmlns:a16="http://schemas.microsoft.com/office/drawing/2014/main" id="{BE2C2E8A-DD5E-923F-9308-32ACF63035AE}"/>
              </a:ext>
            </a:extLst>
          </p:cNvPr>
          <p:cNvSpPr txBox="1"/>
          <p:nvPr/>
        </p:nvSpPr>
        <p:spPr>
          <a:xfrm>
            <a:off x="312515" y="1180619"/>
            <a:ext cx="11111697" cy="5455596"/>
          </a:xfrm>
          <a:prstGeom prst="rect">
            <a:avLst/>
          </a:prstGeom>
          <a:noFill/>
        </p:spPr>
        <p:txBody>
          <a:bodyPr wrap="square">
            <a:spAutoFit/>
          </a:bodyPr>
          <a:lstStyle/>
          <a:p>
            <a:pPr algn="just">
              <a:lnSpc>
                <a:spcPct val="150000"/>
              </a:lnSpc>
            </a:pPr>
            <a:r>
              <a:rPr lang="en-US" sz="2000" b="1" dirty="0">
                <a:latin typeface="Times New Roman" panose="02020603050405020304" pitchFamily="18" charset="0"/>
                <a:cs typeface="Times New Roman" panose="02020603050405020304" pitchFamily="18" charset="0"/>
              </a:rPr>
              <a:t>MICROPAYMENT</a:t>
            </a:r>
            <a:endParaRPr lang="en-US" sz="2000" dirty="0">
              <a:latin typeface="Times New Roman" panose="02020603050405020304" pitchFamily="18" charset="0"/>
              <a:cs typeface="Times New Roman" panose="02020603050405020304" pitchFamily="18" charset="0"/>
            </a:endParaRPr>
          </a:p>
          <a:p>
            <a:pPr marL="285750" indent="-285750" algn="just">
              <a:lnSpc>
                <a:spcPct val="20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A </a:t>
            </a:r>
            <a:r>
              <a:rPr lang="en-US" b="1" dirty="0">
                <a:latin typeface="Times New Roman" panose="02020603050405020304" pitchFamily="18" charset="0"/>
                <a:cs typeface="Times New Roman" panose="02020603050405020304" pitchFamily="18" charset="0"/>
              </a:rPr>
              <a:t>micropayment</a:t>
            </a:r>
            <a:r>
              <a:rPr lang="en-US" dirty="0">
                <a:latin typeface="Times New Roman" panose="02020603050405020304" pitchFamily="18" charset="0"/>
                <a:cs typeface="Times New Roman" panose="02020603050405020304" pitchFamily="18" charset="0"/>
              </a:rPr>
              <a:t> is a </a:t>
            </a:r>
            <a:r>
              <a:rPr lang="en-US" dirty="0">
                <a:latin typeface="Times New Roman" panose="02020603050405020304" pitchFamily="18" charset="0"/>
                <a:cs typeface="Times New Roman" panose="02020603050405020304" pitchFamily="18" charset="0"/>
                <a:hlinkClick r:id="rId3" tooltip="Financial transaction"/>
              </a:rPr>
              <a:t>financial transaction</a:t>
            </a:r>
            <a:r>
              <a:rPr lang="en-US" dirty="0">
                <a:latin typeface="Times New Roman" panose="02020603050405020304" pitchFamily="18" charset="0"/>
                <a:cs typeface="Times New Roman" panose="02020603050405020304" pitchFamily="18" charset="0"/>
              </a:rPr>
              <a:t> involving a very small sum of money and usually one that occurs online.</a:t>
            </a:r>
          </a:p>
          <a:p>
            <a:pPr marL="285750" indent="-285750" algn="just">
              <a:lnSpc>
                <a:spcPct val="20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Several micropayment systems were proposed and developed in the mid-to-late 1990s, which were ultimately unsuccessful. </a:t>
            </a:r>
          </a:p>
          <a:p>
            <a:pPr marL="285750" indent="-285750" algn="just">
              <a:lnSpc>
                <a:spcPct val="20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A second generation of micropayment systems emerged in the 2010s.</a:t>
            </a:r>
          </a:p>
          <a:p>
            <a:pPr marL="285750" indent="-285750" algn="just">
              <a:lnSpc>
                <a:spcPct val="200000"/>
              </a:lnSpc>
              <a:buFont typeface="Arial" panose="020B0604020202020204" pitchFamily="34" charset="0"/>
              <a:buChar char="•"/>
            </a:pPr>
            <a:r>
              <a:rPr lang="en-US" dirty="0"/>
              <a:t>A micropayment is a small online transaction, often less than a dollar or even a fraction, with varying definitions by vendors.</a:t>
            </a:r>
          </a:p>
          <a:p>
            <a:pPr marL="285750" indent="-285750" algn="just">
              <a:lnSpc>
                <a:spcPct val="200000"/>
              </a:lnSpc>
              <a:buFont typeface="Arial" panose="020B0604020202020204" pitchFamily="34" charset="0"/>
              <a:buChar char="•"/>
            </a:pPr>
            <a:r>
              <a:rPr lang="en-US" dirty="0"/>
              <a:t>Micropayments enable efficient digital content distribution, including royalties, online tips, and in-game purchases.</a:t>
            </a:r>
          </a:p>
          <a:p>
            <a:pPr marL="285750" indent="-285750" algn="just">
              <a:lnSpc>
                <a:spcPct val="200000"/>
              </a:lnSpc>
              <a:buFont typeface="Arial" panose="020B0604020202020204" pitchFamily="34" charset="0"/>
              <a:buChar char="•"/>
            </a:pP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8674858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1D0B82-A43C-B47D-799A-5AC042AF5E18}"/>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9CAED547-9EE6-06C3-8258-D816AFDED8B9}"/>
              </a:ext>
            </a:extLst>
          </p:cNvPr>
          <p:cNvSpPr>
            <a:spLocks noGrp="1"/>
          </p:cNvSpPr>
          <p:nvPr>
            <p:ph idx="1"/>
          </p:nvPr>
        </p:nvSpPr>
        <p:spPr>
          <a:xfrm>
            <a:off x="406400" y="1061156"/>
            <a:ext cx="10947400" cy="5115807"/>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453B6B2D-775B-25C4-4686-A67BD0297FEE}"/>
              </a:ext>
            </a:extLst>
          </p:cNvPr>
          <p:cNvPicPr>
            <a:picLocks noChangeAspect="1"/>
          </p:cNvPicPr>
          <p:nvPr/>
        </p:nvPicPr>
        <p:blipFill>
          <a:blip r:embed="rId2"/>
          <a:stretch>
            <a:fillRect/>
          </a:stretch>
        </p:blipFill>
        <p:spPr>
          <a:xfrm>
            <a:off x="0" y="0"/>
            <a:ext cx="12192000" cy="1044762"/>
          </a:xfrm>
          <a:prstGeom prst="rect">
            <a:avLst/>
          </a:prstGeom>
        </p:spPr>
      </p:pic>
      <p:sp>
        <p:nvSpPr>
          <p:cNvPr id="3" name="TextBox 2">
            <a:extLst>
              <a:ext uri="{FF2B5EF4-FFF2-40B4-BE49-F238E27FC236}">
                <a16:creationId xmlns:a16="http://schemas.microsoft.com/office/drawing/2014/main" id="{5DF44488-680F-0B47-2FC9-5FA19B72FFF2}"/>
              </a:ext>
            </a:extLst>
          </p:cNvPr>
          <p:cNvSpPr txBox="1"/>
          <p:nvPr/>
        </p:nvSpPr>
        <p:spPr>
          <a:xfrm>
            <a:off x="312515" y="1180619"/>
            <a:ext cx="11111697" cy="5028556"/>
          </a:xfrm>
          <a:prstGeom prst="rect">
            <a:avLst/>
          </a:prstGeom>
          <a:noFill/>
        </p:spPr>
        <p:txBody>
          <a:bodyPr wrap="square">
            <a:spAutoFit/>
          </a:bodyPr>
          <a:lstStyle/>
          <a:p>
            <a:pPr algn="just">
              <a:lnSpc>
                <a:spcPct val="150000"/>
              </a:lnSpc>
            </a:pPr>
            <a:r>
              <a:rPr lang="en-US" b="1" dirty="0">
                <a:latin typeface="Times New Roman" panose="02020603050405020304" pitchFamily="18" charset="0"/>
                <a:cs typeface="Times New Roman" panose="02020603050405020304" pitchFamily="18" charset="0"/>
              </a:rPr>
              <a:t>What Is a Micropayment?</a:t>
            </a:r>
          </a:p>
          <a:p>
            <a:pPr marL="285750" indent="-285750" algn="just">
              <a:lnSpc>
                <a:spcPct val="15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Micropayments are small transactions or payments usually of less than a dollar—and, in some cases, only a fraction of a cent—that are mainly made online.</a:t>
            </a:r>
          </a:p>
          <a:p>
            <a:pPr marL="285750" indent="-285750" algn="just">
              <a:lnSpc>
                <a:spcPct val="15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 Micropayments are seen as a way to leverage the internet to facilitate the immediate distribution of digital rights, royalties, in-game purchases, online tipping, and even to coordinate devices connected via the internet of things (IoT).</a:t>
            </a:r>
          </a:p>
          <a:p>
            <a:pPr algn="just">
              <a:lnSpc>
                <a:spcPct val="150000"/>
              </a:lnSpc>
            </a:pPr>
            <a:endParaRPr lang="en-US" dirty="0">
              <a:latin typeface="Times New Roman" panose="02020603050405020304" pitchFamily="18" charset="0"/>
              <a:cs typeface="Times New Roman" panose="02020603050405020304" pitchFamily="18" charset="0"/>
            </a:endParaRPr>
          </a:p>
          <a:p>
            <a:pPr algn="just">
              <a:lnSpc>
                <a:spcPct val="150000"/>
              </a:lnSpc>
            </a:pPr>
            <a:r>
              <a:rPr lang="en-US" b="1" dirty="0">
                <a:latin typeface="Times New Roman" panose="02020603050405020304" pitchFamily="18" charset="0"/>
                <a:cs typeface="Times New Roman" panose="02020603050405020304" pitchFamily="18" charset="0"/>
              </a:rPr>
              <a:t>How Micropayments Work and Their Impact in Fintech</a:t>
            </a:r>
          </a:p>
          <a:p>
            <a:pPr marL="285750" indent="-285750" algn="just">
              <a:lnSpc>
                <a:spcPct val="15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The latest technology advancements have brought about more exposure and inclusion into the digital world.</a:t>
            </a:r>
          </a:p>
          <a:p>
            <a:pPr marL="285750" indent="-285750" algn="just">
              <a:lnSpc>
                <a:spcPct val="15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 </a:t>
            </a:r>
            <a:r>
              <a:rPr lang="en-US" u="sng" dirty="0">
                <a:latin typeface="Times New Roman" panose="02020603050405020304" pitchFamily="18" charset="0"/>
                <a:cs typeface="Times New Roman" panose="02020603050405020304" pitchFamily="18" charset="0"/>
                <a:hlinkClick r:id="rId3"/>
              </a:rPr>
              <a:t>Fintech</a:t>
            </a:r>
            <a:r>
              <a:rPr lang="en-US" dirty="0">
                <a:latin typeface="Times New Roman" panose="02020603050405020304" pitchFamily="18" charset="0"/>
                <a:cs typeface="Times New Roman" panose="02020603050405020304" pitchFamily="18" charset="0"/>
              </a:rPr>
              <a:t>, technology in finance, is an emergent sector that is focused on making financial products available to all consumers at a negligible price.</a:t>
            </a:r>
          </a:p>
          <a:p>
            <a:pPr algn="just">
              <a:lnSpc>
                <a:spcPct val="150000"/>
              </a:lnSpc>
            </a:pP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2238430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EC74A0-44DE-2DD1-3117-A39E11D652EC}"/>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DAA9C0E8-FEA6-035F-5519-BCA3559570AE}"/>
              </a:ext>
            </a:extLst>
          </p:cNvPr>
          <p:cNvSpPr>
            <a:spLocks noGrp="1"/>
          </p:cNvSpPr>
          <p:nvPr>
            <p:ph idx="1"/>
          </p:nvPr>
        </p:nvSpPr>
        <p:spPr>
          <a:xfrm>
            <a:off x="406400" y="1061156"/>
            <a:ext cx="10947400" cy="5115807"/>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9AD263E2-B306-DBFA-AEF7-4A35B238865B}"/>
              </a:ext>
            </a:extLst>
          </p:cNvPr>
          <p:cNvPicPr>
            <a:picLocks noChangeAspect="1"/>
          </p:cNvPicPr>
          <p:nvPr/>
        </p:nvPicPr>
        <p:blipFill>
          <a:blip r:embed="rId2"/>
          <a:stretch>
            <a:fillRect/>
          </a:stretch>
        </p:blipFill>
        <p:spPr>
          <a:xfrm>
            <a:off x="0" y="0"/>
            <a:ext cx="12192000" cy="1044762"/>
          </a:xfrm>
          <a:prstGeom prst="rect">
            <a:avLst/>
          </a:prstGeom>
        </p:spPr>
      </p:pic>
      <p:sp>
        <p:nvSpPr>
          <p:cNvPr id="3" name="TextBox 2">
            <a:extLst>
              <a:ext uri="{FF2B5EF4-FFF2-40B4-BE49-F238E27FC236}">
                <a16:creationId xmlns:a16="http://schemas.microsoft.com/office/drawing/2014/main" id="{5DEB989C-CFC2-CA92-0E59-958200765EB7}"/>
              </a:ext>
            </a:extLst>
          </p:cNvPr>
          <p:cNvSpPr txBox="1"/>
          <p:nvPr/>
        </p:nvSpPr>
        <p:spPr>
          <a:xfrm>
            <a:off x="312515" y="1180619"/>
            <a:ext cx="11111697" cy="3782061"/>
          </a:xfrm>
          <a:prstGeom prst="rect">
            <a:avLst/>
          </a:prstGeom>
          <a:noFill/>
        </p:spPr>
        <p:txBody>
          <a:bodyPr wrap="square">
            <a:spAutoFit/>
          </a:bodyPr>
          <a:lstStyle/>
          <a:p>
            <a:pPr marL="285750" indent="-285750" algn="just">
              <a:lnSpc>
                <a:spcPct val="15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These technological efforts are seeing consumers’ costs diminish to as low as a few cents.</a:t>
            </a:r>
          </a:p>
          <a:p>
            <a:pPr marL="285750" indent="-285750" algn="just">
              <a:lnSpc>
                <a:spcPct val="15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 The problem with such low fees is that they may not feasibly be processable through </a:t>
            </a:r>
            <a:r>
              <a:rPr lang="en-US" u="sng" dirty="0">
                <a:latin typeface="Times New Roman" panose="02020603050405020304" pitchFamily="18" charset="0"/>
                <a:cs typeface="Times New Roman" panose="02020603050405020304" pitchFamily="18" charset="0"/>
                <a:hlinkClick r:id="rId3"/>
              </a:rPr>
              <a:t>credit card</a:t>
            </a:r>
            <a:r>
              <a:rPr lang="en-US" dirty="0">
                <a:latin typeface="Times New Roman" panose="02020603050405020304" pitchFamily="18" charset="0"/>
                <a:cs typeface="Times New Roman" panose="02020603050405020304" pitchFamily="18" charset="0"/>
              </a:rPr>
              <a:t> companies and their traditional transaction fee-based system. Micropayment systems have emerged to meet those needs.</a:t>
            </a:r>
          </a:p>
          <a:p>
            <a:pPr marL="285750" indent="-285750" algn="just">
              <a:lnSpc>
                <a:spcPct val="150000"/>
              </a:lnSpc>
              <a:buFont typeface="Arial" panose="020B0604020202020204" pitchFamily="34" charset="0"/>
              <a:buChar char="•"/>
            </a:pPr>
            <a:endParaRPr lang="en-US" dirty="0">
              <a:latin typeface="Times New Roman" panose="02020603050405020304" pitchFamily="18" charset="0"/>
              <a:cs typeface="Times New Roman" panose="02020603050405020304" pitchFamily="18" charset="0"/>
            </a:endParaRPr>
          </a:p>
          <a:p>
            <a:pPr algn="just">
              <a:lnSpc>
                <a:spcPct val="150000"/>
              </a:lnSpc>
            </a:pPr>
            <a:r>
              <a:rPr lang="en-US" b="1" dirty="0">
                <a:latin typeface="Times New Roman" panose="02020603050405020304" pitchFamily="18" charset="0"/>
                <a:cs typeface="Times New Roman" panose="02020603050405020304" pitchFamily="18" charset="0"/>
              </a:rPr>
              <a:t>Practical Applications of Micropayments</a:t>
            </a:r>
          </a:p>
          <a:p>
            <a:pPr marL="285750" indent="-285750" algn="just">
              <a:lnSpc>
                <a:spcPct val="15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Micropayment platforms built for handling small </a:t>
            </a:r>
            <a:r>
              <a:rPr lang="en-US" u="sng" dirty="0">
                <a:latin typeface="Times New Roman" panose="02020603050405020304" pitchFamily="18" charset="0"/>
                <a:cs typeface="Times New Roman" panose="02020603050405020304" pitchFamily="18" charset="0"/>
                <a:hlinkClick r:id="rId4"/>
              </a:rPr>
              <a:t>transactions</a:t>
            </a:r>
            <a:r>
              <a:rPr lang="en-US" dirty="0">
                <a:latin typeface="Times New Roman" panose="02020603050405020304" pitchFamily="18" charset="0"/>
                <a:cs typeface="Times New Roman" panose="02020603050405020304" pitchFamily="18" charset="0"/>
              </a:rPr>
              <a:t> work in a number of ways. </a:t>
            </a:r>
          </a:p>
          <a:p>
            <a:pPr marL="285750" indent="-285750" algn="just">
              <a:lnSpc>
                <a:spcPct val="15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One way is for a seller or service provider to have an established account with a </a:t>
            </a:r>
            <a:r>
              <a:rPr lang="en-US" u="sng" dirty="0">
                <a:latin typeface="Times New Roman" panose="02020603050405020304" pitchFamily="18" charset="0"/>
                <a:cs typeface="Times New Roman" panose="02020603050405020304" pitchFamily="18" charset="0"/>
                <a:hlinkClick r:id="rId5"/>
              </a:rPr>
              <a:t>third-party</a:t>
            </a:r>
            <a:r>
              <a:rPr lang="en-US" dirty="0">
                <a:latin typeface="Times New Roman" panose="02020603050405020304" pitchFamily="18" charset="0"/>
                <a:cs typeface="Times New Roman" panose="02020603050405020304" pitchFamily="18" charset="0"/>
              </a:rPr>
              <a:t> micropayment provider who collects, stores, and distributes the payments made.</a:t>
            </a:r>
          </a:p>
          <a:p>
            <a:pPr algn="just">
              <a:lnSpc>
                <a:spcPct val="150000"/>
              </a:lnSpc>
            </a:pP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8592789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4B0A8F-B601-E674-486A-AA2F6570DDB3}"/>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34FA7135-2C2C-BA26-9E0C-4333EB84C65E}"/>
              </a:ext>
            </a:extLst>
          </p:cNvPr>
          <p:cNvSpPr>
            <a:spLocks noGrp="1"/>
          </p:cNvSpPr>
          <p:nvPr>
            <p:ph idx="1"/>
          </p:nvPr>
        </p:nvSpPr>
        <p:spPr>
          <a:xfrm>
            <a:off x="406400" y="1061156"/>
            <a:ext cx="10947400" cy="5115807"/>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D0807033-D08E-BF88-FAD5-A798B56396C2}"/>
              </a:ext>
            </a:extLst>
          </p:cNvPr>
          <p:cNvPicPr>
            <a:picLocks noChangeAspect="1"/>
          </p:cNvPicPr>
          <p:nvPr/>
        </p:nvPicPr>
        <p:blipFill>
          <a:blip r:embed="rId2"/>
          <a:stretch>
            <a:fillRect/>
          </a:stretch>
        </p:blipFill>
        <p:spPr>
          <a:xfrm>
            <a:off x="0" y="0"/>
            <a:ext cx="12192000" cy="1044762"/>
          </a:xfrm>
          <a:prstGeom prst="rect">
            <a:avLst/>
          </a:prstGeom>
        </p:spPr>
      </p:pic>
      <p:sp>
        <p:nvSpPr>
          <p:cNvPr id="3" name="TextBox 2">
            <a:extLst>
              <a:ext uri="{FF2B5EF4-FFF2-40B4-BE49-F238E27FC236}">
                <a16:creationId xmlns:a16="http://schemas.microsoft.com/office/drawing/2014/main" id="{1B447C1A-B7D0-A587-AD0F-C880032A665C}"/>
              </a:ext>
            </a:extLst>
          </p:cNvPr>
          <p:cNvSpPr txBox="1"/>
          <p:nvPr/>
        </p:nvSpPr>
        <p:spPr>
          <a:xfrm>
            <a:off x="312515" y="1180619"/>
            <a:ext cx="11111697" cy="5028556"/>
          </a:xfrm>
          <a:prstGeom prst="rect">
            <a:avLst/>
          </a:prstGeom>
          <a:noFill/>
        </p:spPr>
        <p:txBody>
          <a:bodyPr wrap="square">
            <a:spAutoFit/>
          </a:bodyPr>
          <a:lstStyle/>
          <a:p>
            <a:pPr marL="285750" indent="-285750" algn="just">
              <a:lnSpc>
                <a:spcPct val="150000"/>
              </a:lnSpc>
              <a:buFont typeface="Arial" panose="020B0604020202020204" pitchFamily="34" charset="0"/>
              <a:buChar char="•"/>
            </a:pPr>
            <a:r>
              <a:rPr lang="en-US" dirty="0"/>
              <a:t>Through a </a:t>
            </a:r>
            <a:r>
              <a:rPr lang="en-US" u="sng" dirty="0">
                <a:hlinkClick r:id="rId3"/>
              </a:rPr>
              <a:t>digital wallet</a:t>
            </a:r>
            <a:r>
              <a:rPr lang="en-US" dirty="0"/>
              <a:t> managed by the provider, payments are stored until they accumulate to a larger amount, at which point they are then paid out to the recipient. </a:t>
            </a:r>
          </a:p>
          <a:p>
            <a:pPr marL="285750" indent="-285750" algn="just">
              <a:lnSpc>
                <a:spcPct val="150000"/>
              </a:lnSpc>
              <a:buFont typeface="Arial" panose="020B0604020202020204" pitchFamily="34" charset="0"/>
              <a:buChar char="•"/>
            </a:pPr>
            <a:r>
              <a:rPr lang="en-US" dirty="0"/>
              <a:t>For easier facilitation of payments, it is necessary for consumers to also set-up an account with the same micropayment provider.</a:t>
            </a:r>
          </a:p>
          <a:p>
            <a:pPr marL="285750" indent="-285750" algn="just">
              <a:lnSpc>
                <a:spcPct val="150000"/>
              </a:lnSpc>
              <a:buFont typeface="Arial" panose="020B0604020202020204" pitchFamily="34" charset="0"/>
              <a:buChar char="•"/>
            </a:pPr>
            <a:endParaRPr lang="en-US" dirty="0">
              <a:latin typeface="Times New Roman" panose="02020603050405020304" pitchFamily="18" charset="0"/>
              <a:cs typeface="Times New Roman" panose="02020603050405020304" pitchFamily="18" charset="0"/>
            </a:endParaRPr>
          </a:p>
          <a:p>
            <a:pPr marL="285750" indent="-285750" algn="just">
              <a:lnSpc>
                <a:spcPct val="150000"/>
              </a:lnSpc>
              <a:buFont typeface="Arial" panose="020B0604020202020204" pitchFamily="34" charset="0"/>
              <a:buChar char="•"/>
            </a:pPr>
            <a:r>
              <a:rPr lang="en-US" b="1" dirty="0">
                <a:latin typeface="Times New Roman" panose="02020603050405020304" pitchFamily="18" charset="0"/>
                <a:cs typeface="Times New Roman" panose="02020603050405020304" pitchFamily="18" charset="0"/>
              </a:rPr>
              <a:t>The Role of Micropayments in Digital Purchases</a:t>
            </a:r>
          </a:p>
          <a:p>
            <a:pPr marL="285750" indent="-285750" algn="just">
              <a:lnSpc>
                <a:spcPct val="15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A micropayment is mostly limited to the realms of digital payment.</a:t>
            </a:r>
          </a:p>
          <a:p>
            <a:pPr marL="285750" indent="-285750" algn="just">
              <a:lnSpc>
                <a:spcPct val="15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 Making a $0.99 purchase of a music CD with shipping and handling cost of $25.00 may not make sense to an average consumer. </a:t>
            </a:r>
          </a:p>
          <a:p>
            <a:pPr marL="285750" indent="-285750" algn="just">
              <a:lnSpc>
                <a:spcPct val="15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But paying $0.99 for the digital content of the same music album could be a more rational transaction for the buyer as no physical delivery is necessary.</a:t>
            </a:r>
          </a:p>
          <a:p>
            <a:pPr algn="just">
              <a:lnSpc>
                <a:spcPct val="150000"/>
              </a:lnSpc>
            </a:pP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1248806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9F0F53-D5C9-10B3-7BE8-2AA610032980}"/>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9A58480D-C3AC-7CC2-1786-3B729D02F960}"/>
              </a:ext>
            </a:extLst>
          </p:cNvPr>
          <p:cNvSpPr>
            <a:spLocks noGrp="1"/>
          </p:cNvSpPr>
          <p:nvPr>
            <p:ph idx="1"/>
          </p:nvPr>
        </p:nvSpPr>
        <p:spPr>
          <a:xfrm>
            <a:off x="406400" y="1061156"/>
            <a:ext cx="10947400" cy="5115807"/>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EC491054-5FCB-0F99-AF68-F79F81CF45DB}"/>
              </a:ext>
            </a:extLst>
          </p:cNvPr>
          <p:cNvPicPr>
            <a:picLocks noChangeAspect="1"/>
          </p:cNvPicPr>
          <p:nvPr/>
        </p:nvPicPr>
        <p:blipFill>
          <a:blip r:embed="rId2"/>
          <a:stretch>
            <a:fillRect/>
          </a:stretch>
        </p:blipFill>
        <p:spPr>
          <a:xfrm>
            <a:off x="0" y="0"/>
            <a:ext cx="12192000" cy="1044762"/>
          </a:xfrm>
          <a:prstGeom prst="rect">
            <a:avLst/>
          </a:prstGeom>
        </p:spPr>
      </p:pic>
      <p:sp>
        <p:nvSpPr>
          <p:cNvPr id="3" name="TextBox 2">
            <a:extLst>
              <a:ext uri="{FF2B5EF4-FFF2-40B4-BE49-F238E27FC236}">
                <a16:creationId xmlns:a16="http://schemas.microsoft.com/office/drawing/2014/main" id="{41AE16FB-A3B9-29A3-6E2A-FD129C84491C}"/>
              </a:ext>
            </a:extLst>
          </p:cNvPr>
          <p:cNvSpPr txBox="1"/>
          <p:nvPr/>
        </p:nvSpPr>
        <p:spPr>
          <a:xfrm>
            <a:off x="312515" y="1180619"/>
            <a:ext cx="11111697" cy="5576976"/>
          </a:xfrm>
          <a:prstGeom prst="rect">
            <a:avLst/>
          </a:prstGeom>
          <a:noFill/>
        </p:spPr>
        <p:txBody>
          <a:bodyPr wrap="square">
            <a:spAutoFit/>
          </a:bodyPr>
          <a:lstStyle/>
          <a:p>
            <a:pPr algn="just">
              <a:lnSpc>
                <a:spcPct val="150000"/>
              </a:lnSpc>
            </a:pPr>
            <a:r>
              <a:rPr lang="en-US" sz="2000" b="1" dirty="0">
                <a:latin typeface="Times New Roman" panose="02020603050405020304" pitchFamily="18" charset="0"/>
                <a:cs typeface="Times New Roman" panose="02020603050405020304" pitchFamily="18" charset="0"/>
              </a:rPr>
              <a:t>Properties Of Electronic Cash (E-cash)</a:t>
            </a:r>
          </a:p>
          <a:p>
            <a:pPr algn="just">
              <a:lnSpc>
                <a:spcPct val="150000"/>
              </a:lnSpc>
            </a:pPr>
            <a:endParaRPr lang="en-US" sz="2000" b="1" dirty="0">
              <a:latin typeface="Times New Roman" panose="02020603050405020304" pitchFamily="18" charset="0"/>
              <a:cs typeface="Times New Roman" panose="02020603050405020304" pitchFamily="18" charset="0"/>
            </a:endParaRPr>
          </a:p>
          <a:p>
            <a:pPr>
              <a:lnSpc>
                <a:spcPct val="150000"/>
              </a:lnSpc>
            </a:pPr>
            <a:r>
              <a:rPr lang="en-US" b="1" dirty="0">
                <a:latin typeface="Times New Roman" panose="02020603050405020304" pitchFamily="18" charset="0"/>
                <a:cs typeface="Times New Roman" panose="02020603050405020304" pitchFamily="18" charset="0"/>
              </a:rPr>
              <a:t>Monetary value:-</a:t>
            </a:r>
          </a:p>
          <a:p>
            <a:pPr>
              <a:lnSpc>
                <a:spcPct val="150000"/>
              </a:lnSpc>
            </a:pPr>
            <a:r>
              <a:rPr lang="en-US" dirty="0">
                <a:latin typeface="Times New Roman" panose="02020603050405020304" pitchFamily="18" charset="0"/>
                <a:cs typeface="Times New Roman" panose="02020603050405020304" pitchFamily="18" charset="0"/>
              </a:rPr>
              <a:t>Monetary value is present if the electronic cash is backed by hard currency, a bank-certified cashier’s check or bank-authorized credit. When e-cash created by one bank is accepted by the others, reconciliation must occur without any problems.</a:t>
            </a:r>
          </a:p>
          <a:p>
            <a:pPr>
              <a:lnSpc>
                <a:spcPct val="150000"/>
              </a:lnSpc>
            </a:pPr>
            <a:endParaRPr lang="en-US" dirty="0">
              <a:latin typeface="Times New Roman" panose="02020603050405020304" pitchFamily="18" charset="0"/>
              <a:cs typeface="Times New Roman" panose="02020603050405020304" pitchFamily="18" charset="0"/>
            </a:endParaRPr>
          </a:p>
          <a:p>
            <a:pPr algn="just">
              <a:lnSpc>
                <a:spcPct val="150000"/>
              </a:lnSpc>
            </a:pPr>
            <a:r>
              <a:rPr lang="en-US" b="1" dirty="0">
                <a:latin typeface="Times New Roman" panose="02020603050405020304" pitchFamily="18" charset="0"/>
                <a:cs typeface="Times New Roman" panose="02020603050405020304" pitchFamily="18" charset="0"/>
              </a:rPr>
              <a:t>Storable and Retrievable:-</a:t>
            </a:r>
          </a:p>
          <a:p>
            <a:pPr algn="just">
              <a:lnSpc>
                <a:spcPct val="150000"/>
              </a:lnSpc>
            </a:pPr>
            <a:r>
              <a:rPr lang="en-US" dirty="0">
                <a:latin typeface="Times New Roman" panose="02020603050405020304" pitchFamily="18" charset="0"/>
                <a:cs typeface="Times New Roman" panose="02020603050405020304" pitchFamily="18" charset="0"/>
              </a:rPr>
              <a:t>Electronic cash must be storable and retrievable. Remote storage and retrieval will allow users to exchange e-cash from office, home or while traveling. The cash could be stored on a remote computer’s memory, e.g. smart cards, </a:t>
            </a:r>
            <a:r>
              <a:rPr lang="en-US" b="1" i="1" u="sng" dirty="0">
                <a:latin typeface="Times New Roman" panose="02020603050405020304" pitchFamily="18" charset="0"/>
                <a:cs typeface="Times New Roman" panose="02020603050405020304" pitchFamily="18" charset="0"/>
                <a:hlinkClick r:id="rId3"/>
              </a:rPr>
              <a:t>electronic wallets.</a:t>
            </a:r>
            <a:endParaRPr lang="en-US" dirty="0">
              <a:latin typeface="Times New Roman" panose="02020603050405020304" pitchFamily="18" charset="0"/>
              <a:cs typeface="Times New Roman" panose="02020603050405020304" pitchFamily="18" charset="0"/>
            </a:endParaRPr>
          </a:p>
          <a:p>
            <a:pPr>
              <a:lnSpc>
                <a:spcPct val="150000"/>
              </a:lnSpc>
            </a:pPr>
            <a:endParaRPr lang="en-US" dirty="0">
              <a:latin typeface="Times New Roman" panose="02020603050405020304" pitchFamily="18" charset="0"/>
              <a:cs typeface="Times New Roman" panose="02020603050405020304" pitchFamily="18" charset="0"/>
            </a:endParaRPr>
          </a:p>
          <a:p>
            <a:pPr algn="just">
              <a:lnSpc>
                <a:spcPct val="150000"/>
              </a:lnSpc>
            </a:pPr>
            <a:endParaRPr lang="en-US" sz="20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4670662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337951-BCED-1689-E283-C4A8AA98030A}"/>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0C71DD5C-1AFA-FA79-EED0-7A23A2218AA1}"/>
              </a:ext>
            </a:extLst>
          </p:cNvPr>
          <p:cNvSpPr>
            <a:spLocks noGrp="1"/>
          </p:cNvSpPr>
          <p:nvPr>
            <p:ph idx="1"/>
          </p:nvPr>
        </p:nvSpPr>
        <p:spPr>
          <a:xfrm>
            <a:off x="406400" y="1061156"/>
            <a:ext cx="10947400" cy="5115807"/>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15C963B3-00F9-D90E-9382-B25F55664A09}"/>
              </a:ext>
            </a:extLst>
          </p:cNvPr>
          <p:cNvPicPr>
            <a:picLocks noChangeAspect="1"/>
          </p:cNvPicPr>
          <p:nvPr/>
        </p:nvPicPr>
        <p:blipFill>
          <a:blip r:embed="rId2"/>
          <a:stretch>
            <a:fillRect/>
          </a:stretch>
        </p:blipFill>
        <p:spPr>
          <a:xfrm>
            <a:off x="0" y="0"/>
            <a:ext cx="12192000" cy="1044762"/>
          </a:xfrm>
          <a:prstGeom prst="rect">
            <a:avLst/>
          </a:prstGeom>
        </p:spPr>
      </p:pic>
      <p:sp>
        <p:nvSpPr>
          <p:cNvPr id="3" name="TextBox 2">
            <a:extLst>
              <a:ext uri="{FF2B5EF4-FFF2-40B4-BE49-F238E27FC236}">
                <a16:creationId xmlns:a16="http://schemas.microsoft.com/office/drawing/2014/main" id="{2791F1B4-C642-E96D-9A79-351B83FE4531}"/>
              </a:ext>
            </a:extLst>
          </p:cNvPr>
          <p:cNvSpPr txBox="1"/>
          <p:nvPr/>
        </p:nvSpPr>
        <p:spPr>
          <a:xfrm>
            <a:off x="312515" y="1180619"/>
            <a:ext cx="11111697" cy="6315640"/>
          </a:xfrm>
          <a:prstGeom prst="rect">
            <a:avLst/>
          </a:prstGeom>
          <a:noFill/>
        </p:spPr>
        <p:txBody>
          <a:bodyPr wrap="square">
            <a:spAutoFit/>
          </a:bodyPr>
          <a:lstStyle/>
          <a:p>
            <a:pPr algn="just">
              <a:lnSpc>
                <a:spcPct val="150000"/>
              </a:lnSpc>
            </a:pPr>
            <a:r>
              <a:rPr lang="en-US" b="1" dirty="0">
                <a:latin typeface="Times New Roman" panose="02020603050405020304" pitchFamily="18" charset="0"/>
                <a:cs typeface="Times New Roman" panose="02020603050405020304" pitchFamily="18" charset="0"/>
              </a:rPr>
              <a:t>Security:-</a:t>
            </a:r>
          </a:p>
          <a:p>
            <a:pPr algn="just">
              <a:lnSpc>
                <a:spcPct val="150000"/>
              </a:lnSpc>
            </a:pPr>
            <a:r>
              <a:rPr lang="en-US" dirty="0">
                <a:latin typeface="Times New Roman" panose="02020603050405020304" pitchFamily="18" charset="0"/>
                <a:cs typeface="Times New Roman" panose="02020603050405020304" pitchFamily="18" charset="0"/>
              </a:rPr>
              <a:t>Electronic cash should not be easy to alter or copy while being stored or exchanged. Procedures must be in place to verify that the electronic cash is spent only once i.e. double spending issue should be taken care of.</a:t>
            </a:r>
          </a:p>
          <a:p>
            <a:pPr algn="just">
              <a:lnSpc>
                <a:spcPct val="150000"/>
              </a:lnSpc>
            </a:pPr>
            <a:r>
              <a:rPr lang="en-US" b="1" dirty="0">
                <a:latin typeface="Times New Roman" panose="02020603050405020304" pitchFamily="18" charset="0"/>
                <a:cs typeface="Times New Roman" panose="02020603050405020304" pitchFamily="18" charset="0"/>
              </a:rPr>
              <a:t>Working of an electronic cash system:-</a:t>
            </a:r>
          </a:p>
          <a:p>
            <a:pPr algn="just">
              <a:lnSpc>
                <a:spcPct val="150000"/>
              </a:lnSpc>
            </a:pPr>
            <a:r>
              <a:rPr lang="en-US" b="1" dirty="0">
                <a:latin typeface="Times New Roman" panose="02020603050405020304" pitchFamily="18" charset="0"/>
                <a:cs typeface="Times New Roman" panose="02020603050405020304" pitchFamily="18" charset="0"/>
              </a:rPr>
              <a:t>Step 1: </a:t>
            </a:r>
            <a:r>
              <a:rPr lang="en-US" dirty="0">
                <a:latin typeface="Times New Roman" panose="02020603050405020304" pitchFamily="18" charset="0"/>
                <a:cs typeface="Times New Roman" panose="02020603050405020304" pitchFamily="18" charset="0"/>
              </a:rPr>
              <a:t>A customer or merchant signs up with one of the participating banks or financial institutions.</a:t>
            </a:r>
          </a:p>
          <a:p>
            <a:pPr algn="just">
              <a:lnSpc>
                <a:spcPct val="150000"/>
              </a:lnSpc>
            </a:pPr>
            <a:r>
              <a:rPr lang="en-US" b="1" dirty="0">
                <a:latin typeface="Times New Roman" panose="02020603050405020304" pitchFamily="18" charset="0"/>
                <a:cs typeface="Times New Roman" panose="02020603050405020304" pitchFamily="18" charset="0"/>
              </a:rPr>
              <a:t>Step 2: </a:t>
            </a:r>
            <a:r>
              <a:rPr lang="en-US" dirty="0">
                <a:latin typeface="Times New Roman" panose="02020603050405020304" pitchFamily="18" charset="0"/>
                <a:cs typeface="Times New Roman" panose="02020603050405020304" pitchFamily="18" charset="0"/>
              </a:rPr>
              <a:t>The customer receives specific software to install on his or her computer. The software to allows the customer to download  ”electronic coins” to his or her desktop. The software manages the electronic coins. The initial purchase of coins is charged against the customer’s bank account or against a credit card.</a:t>
            </a:r>
          </a:p>
          <a:p>
            <a:pPr algn="just">
              <a:lnSpc>
                <a:spcPct val="150000"/>
              </a:lnSpc>
            </a:pPr>
            <a:r>
              <a:rPr lang="en-US" b="1" dirty="0">
                <a:latin typeface="Times New Roman" panose="02020603050405020304" pitchFamily="18" charset="0"/>
                <a:cs typeface="Times New Roman" panose="02020603050405020304" pitchFamily="18" charset="0"/>
              </a:rPr>
              <a:t>Step 3: </a:t>
            </a:r>
            <a:r>
              <a:rPr lang="en-US" dirty="0">
                <a:latin typeface="Times New Roman" panose="02020603050405020304" pitchFamily="18" charset="0"/>
                <a:cs typeface="Times New Roman" panose="02020603050405020304" pitchFamily="18" charset="0"/>
              </a:rPr>
              <a:t>When buying the services from a website that accepts e-cash, the customer simply clicks the “Pay with e-cash” button. The merchant’s software generates a payment request, describing the items purchased price time and date</a:t>
            </a:r>
          </a:p>
          <a:p>
            <a:pPr algn="just">
              <a:lnSpc>
                <a:spcPct val="150000"/>
              </a:lnSpc>
            </a:pPr>
            <a:r>
              <a:rPr lang="en-US" b="1" dirty="0">
                <a:latin typeface="Times New Roman" panose="02020603050405020304" pitchFamily="18" charset="0"/>
                <a:cs typeface="Times New Roman" panose="02020603050405020304" pitchFamily="18" charset="0"/>
              </a:rPr>
              <a:t>Step 4: </a:t>
            </a:r>
            <a:r>
              <a:rPr lang="en-US" dirty="0">
                <a:latin typeface="Times New Roman" panose="02020603050405020304" pitchFamily="18" charset="0"/>
                <a:cs typeface="Times New Roman" panose="02020603050405020304" pitchFamily="18" charset="0"/>
              </a:rPr>
              <a:t>The customer can then accept or reject this request. When the customer accepts the payment request, the software residing on the customer’s desktop subtracts the payment that is sent to the bank or financial institution of the merchant, and then is deposited to the merchant’s account.</a:t>
            </a:r>
          </a:p>
          <a:p>
            <a:pPr algn="just">
              <a:lnSpc>
                <a:spcPct val="150000"/>
              </a:lnSpc>
            </a:pPr>
            <a:endParaRPr lang="en-US" dirty="0">
              <a:latin typeface="Times New Roman" panose="02020603050405020304" pitchFamily="18" charset="0"/>
              <a:cs typeface="Times New Roman" panose="02020603050405020304" pitchFamily="18" charset="0"/>
            </a:endParaRPr>
          </a:p>
          <a:p>
            <a:pPr algn="just">
              <a:lnSpc>
                <a:spcPct val="150000"/>
              </a:lnSpc>
            </a:pPr>
            <a:endParaRPr lang="en-US" sz="20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8347189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B11F8A-3779-F707-E29E-8F5CF7C5D6E0}"/>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8418EA86-C318-9724-2581-BD8D9F330FD9}"/>
              </a:ext>
            </a:extLst>
          </p:cNvPr>
          <p:cNvSpPr>
            <a:spLocks noGrp="1"/>
          </p:cNvSpPr>
          <p:nvPr>
            <p:ph idx="1"/>
          </p:nvPr>
        </p:nvSpPr>
        <p:spPr>
          <a:xfrm>
            <a:off x="406400" y="1061156"/>
            <a:ext cx="10947400" cy="5115807"/>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3CB686ED-264D-8182-16E7-13A915EBBA34}"/>
              </a:ext>
            </a:extLst>
          </p:cNvPr>
          <p:cNvPicPr>
            <a:picLocks noChangeAspect="1"/>
          </p:cNvPicPr>
          <p:nvPr/>
        </p:nvPicPr>
        <p:blipFill>
          <a:blip r:embed="rId2"/>
          <a:stretch>
            <a:fillRect/>
          </a:stretch>
        </p:blipFill>
        <p:spPr>
          <a:xfrm>
            <a:off x="0" y="0"/>
            <a:ext cx="12192000" cy="1044762"/>
          </a:xfrm>
          <a:prstGeom prst="rect">
            <a:avLst/>
          </a:prstGeom>
        </p:spPr>
      </p:pic>
      <p:sp>
        <p:nvSpPr>
          <p:cNvPr id="3" name="TextBox 2">
            <a:extLst>
              <a:ext uri="{FF2B5EF4-FFF2-40B4-BE49-F238E27FC236}">
                <a16:creationId xmlns:a16="http://schemas.microsoft.com/office/drawing/2014/main" id="{9A59902E-2645-426E-9A35-1C5FA2FC567C}"/>
              </a:ext>
            </a:extLst>
          </p:cNvPr>
          <p:cNvSpPr txBox="1"/>
          <p:nvPr/>
        </p:nvSpPr>
        <p:spPr>
          <a:xfrm>
            <a:off x="312515" y="1180619"/>
            <a:ext cx="11111697" cy="5115311"/>
          </a:xfrm>
          <a:prstGeom prst="rect">
            <a:avLst/>
          </a:prstGeom>
          <a:noFill/>
        </p:spPr>
        <p:txBody>
          <a:bodyPr wrap="square">
            <a:spAutoFit/>
          </a:bodyPr>
          <a:lstStyle/>
          <a:p>
            <a:pPr algn="just">
              <a:lnSpc>
                <a:spcPct val="150000"/>
              </a:lnSpc>
            </a:pPr>
            <a:r>
              <a:rPr lang="en-US" sz="2000" b="1" dirty="0">
                <a:latin typeface="Times New Roman" panose="02020603050405020304" pitchFamily="18" charset="0"/>
                <a:cs typeface="Times New Roman" panose="02020603050405020304" pitchFamily="18" charset="0"/>
              </a:rPr>
              <a:t>E-Cash in Action </a:t>
            </a:r>
          </a:p>
          <a:p>
            <a:pPr algn="just">
              <a:lnSpc>
                <a:spcPct val="150000"/>
              </a:lnSpc>
            </a:pPr>
            <a:r>
              <a:rPr lang="en-US" sz="2000" b="1" dirty="0">
                <a:latin typeface="Times New Roman" panose="02020603050405020304" pitchFamily="18" charset="0"/>
                <a:cs typeface="Times New Roman" panose="02020603050405020304" pitchFamily="18" charset="0"/>
              </a:rPr>
              <a:t>Introduction</a:t>
            </a:r>
          </a:p>
          <a:p>
            <a:pPr algn="just">
              <a:lnSpc>
                <a:spcPct val="150000"/>
              </a:lnSpc>
            </a:pPr>
            <a:r>
              <a:rPr lang="en-US" sz="2000" b="1" dirty="0">
                <a:latin typeface="Times New Roman" panose="02020603050405020304" pitchFamily="18" charset="0"/>
                <a:cs typeface="Times New Roman" panose="02020603050405020304" pitchFamily="18" charset="0"/>
              </a:rPr>
              <a:t>E-Cash (Electronic Cash)</a:t>
            </a:r>
            <a:r>
              <a:rPr lang="en-US" sz="2000" dirty="0">
                <a:latin typeface="Times New Roman" panose="02020603050405020304" pitchFamily="18" charset="0"/>
                <a:cs typeface="Times New Roman" panose="02020603050405020304" pitchFamily="18" charset="0"/>
              </a:rPr>
              <a:t> is a digital form of money used for making payments through the internet or electronic devices. It works like physical cash but exists in electronic form. In digital entrepreneurship, e-cash helps businesses receive and make payments quickly, securely, and conveniently.</a:t>
            </a:r>
          </a:p>
          <a:p>
            <a:pPr algn="just">
              <a:lnSpc>
                <a:spcPct val="150000"/>
              </a:lnSpc>
            </a:pPr>
            <a:endParaRPr lang="en-US" sz="2000" dirty="0">
              <a:latin typeface="Times New Roman" panose="02020603050405020304" pitchFamily="18" charset="0"/>
              <a:cs typeface="Times New Roman" panose="02020603050405020304" pitchFamily="18" charset="0"/>
            </a:endParaRPr>
          </a:p>
          <a:p>
            <a:pPr algn="just">
              <a:lnSpc>
                <a:spcPct val="150000"/>
              </a:lnSpc>
            </a:pPr>
            <a:r>
              <a:rPr lang="en-US" sz="2000" b="1" dirty="0">
                <a:latin typeface="Times New Roman" panose="02020603050405020304" pitchFamily="18" charset="0"/>
                <a:cs typeface="Times New Roman" panose="02020603050405020304" pitchFamily="18" charset="0"/>
              </a:rPr>
              <a:t>Meaning of E-Cash</a:t>
            </a:r>
          </a:p>
          <a:p>
            <a:pPr algn="just">
              <a:lnSpc>
                <a:spcPct val="150000"/>
              </a:lnSpc>
            </a:pPr>
            <a:r>
              <a:rPr lang="en-US" sz="2000" dirty="0">
                <a:latin typeface="Times New Roman" panose="02020603050405020304" pitchFamily="18" charset="0"/>
                <a:cs typeface="Times New Roman" panose="02020603050405020304" pitchFamily="18" charset="0"/>
              </a:rPr>
              <a:t>E-cash is money stored electronically in mobile wallets, prepaid cards, or bank-linked payment systems. Customers can use it to buy goods and services online without using physical cash.</a:t>
            </a:r>
          </a:p>
          <a:p>
            <a:pPr algn="just">
              <a:lnSpc>
                <a:spcPct val="150000"/>
              </a:lnSpc>
            </a:pPr>
            <a:endParaRPr lang="en-US" sz="2000" dirty="0">
              <a:latin typeface="Times New Roman" panose="02020603050405020304" pitchFamily="18" charset="0"/>
              <a:cs typeface="Times New Roman" panose="02020603050405020304" pitchFamily="18" charset="0"/>
            </a:endParaRPr>
          </a:p>
          <a:p>
            <a:pPr algn="just">
              <a:lnSpc>
                <a:spcPct val="150000"/>
              </a:lnSpc>
            </a:pPr>
            <a:endParaRPr lang="en-US" sz="20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485521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55B402-8BFB-FDB9-3B13-EC43C58489BB}"/>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1309B749-97A8-AC98-C354-EED431F20DCD}"/>
              </a:ext>
            </a:extLst>
          </p:cNvPr>
          <p:cNvSpPr>
            <a:spLocks noGrp="1"/>
          </p:cNvSpPr>
          <p:nvPr>
            <p:ph idx="1"/>
          </p:nvPr>
        </p:nvSpPr>
        <p:spPr>
          <a:xfrm>
            <a:off x="838200" y="1219200"/>
            <a:ext cx="10515600" cy="4957763"/>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3FEEE9EB-8E7F-8B95-9F5F-0B36C1D32563}"/>
              </a:ext>
            </a:extLst>
          </p:cNvPr>
          <p:cNvPicPr>
            <a:picLocks noChangeAspect="1"/>
          </p:cNvPicPr>
          <p:nvPr/>
        </p:nvPicPr>
        <p:blipFill>
          <a:blip r:embed="rId2"/>
          <a:stretch>
            <a:fillRect/>
          </a:stretch>
        </p:blipFill>
        <p:spPr>
          <a:xfrm>
            <a:off x="0" y="0"/>
            <a:ext cx="12192000" cy="1044762"/>
          </a:xfrm>
          <a:prstGeom prst="rect">
            <a:avLst/>
          </a:prstGeom>
        </p:spPr>
      </p:pic>
      <p:sp>
        <p:nvSpPr>
          <p:cNvPr id="4" name="TextBox 3">
            <a:extLst>
              <a:ext uri="{FF2B5EF4-FFF2-40B4-BE49-F238E27FC236}">
                <a16:creationId xmlns:a16="http://schemas.microsoft.com/office/drawing/2014/main" id="{38F8D8A3-F64A-E101-10BB-0D70A4E80629}"/>
              </a:ext>
            </a:extLst>
          </p:cNvPr>
          <p:cNvSpPr txBox="1"/>
          <p:nvPr/>
        </p:nvSpPr>
        <p:spPr>
          <a:xfrm>
            <a:off x="530941" y="1140542"/>
            <a:ext cx="10854813" cy="4939814"/>
          </a:xfrm>
          <a:prstGeom prst="rect">
            <a:avLst/>
          </a:prstGeom>
          <a:noFill/>
        </p:spPr>
        <p:txBody>
          <a:bodyPr wrap="square">
            <a:spAutoFit/>
          </a:bodyPr>
          <a:lstStyle/>
          <a:p>
            <a:pPr algn="just" fontAlgn="base">
              <a:lnSpc>
                <a:spcPct val="150000"/>
              </a:lnSpc>
            </a:pPr>
            <a:r>
              <a:rPr lang="en-US" b="1" dirty="0">
                <a:latin typeface="Times New Roman" panose="02020603050405020304" pitchFamily="18" charset="0"/>
                <a:cs typeface="Times New Roman" panose="02020603050405020304" pitchFamily="18" charset="0"/>
              </a:rPr>
              <a:t>2. Protect</a:t>
            </a:r>
          </a:p>
          <a:p>
            <a:pPr algn="just" fontAlgn="base">
              <a:lnSpc>
                <a:spcPct val="150000"/>
              </a:lnSpc>
            </a:pPr>
            <a:r>
              <a:rPr lang="en-US" dirty="0">
                <a:latin typeface="Times New Roman" panose="02020603050405020304" pitchFamily="18" charset="0"/>
                <a:cs typeface="Times New Roman" panose="02020603050405020304" pitchFamily="18" charset="0"/>
              </a:rPr>
              <a:t>The next stage involves putting up</a:t>
            </a:r>
            <a:r>
              <a:rPr lang="en-US" b="1" dirty="0">
                <a:latin typeface="Times New Roman" panose="02020603050405020304" pitchFamily="18" charset="0"/>
                <a:cs typeface="Times New Roman" panose="02020603050405020304" pitchFamily="18" charset="0"/>
              </a:rPr>
              <a:t> safeguards</a:t>
            </a:r>
            <a:r>
              <a:rPr lang="en-US" dirty="0">
                <a:latin typeface="Times New Roman" panose="02020603050405020304" pitchFamily="18" charset="0"/>
                <a:cs typeface="Times New Roman" panose="02020603050405020304" pitchFamily="18" charset="0"/>
              </a:rPr>
              <a:t> to protect the identified information and systems in the previous step. This includes firewalls and antivirus software, organizational policies, legal documents (like contracts and agreements), training and awareness. These methods are take care of during project development and internal operations.</a:t>
            </a:r>
          </a:p>
          <a:p>
            <a:pPr algn="just" fontAlgn="base">
              <a:lnSpc>
                <a:spcPct val="150000"/>
              </a:lnSpc>
            </a:pPr>
            <a:r>
              <a:rPr lang="en-US" dirty="0">
                <a:latin typeface="Times New Roman" panose="02020603050405020304" pitchFamily="18" charset="0"/>
                <a:cs typeface="Times New Roman" panose="02020603050405020304" pitchFamily="18" charset="0"/>
              </a:rPr>
              <a:t>Deploying technologies to secure information (e.g., antivirus, firewalls).</a:t>
            </a:r>
          </a:p>
          <a:p>
            <a:pPr algn="just" fontAlgn="base">
              <a:lnSpc>
                <a:spcPct val="150000"/>
              </a:lnSpc>
            </a:pPr>
            <a:r>
              <a:rPr lang="en-US" dirty="0">
                <a:latin typeface="Times New Roman" panose="02020603050405020304" pitchFamily="18" charset="0"/>
                <a:cs typeface="Times New Roman" panose="02020603050405020304" pitchFamily="18" charset="0"/>
              </a:rPr>
              <a:t>Implementing security policies and formal responsibilities.</a:t>
            </a:r>
          </a:p>
          <a:p>
            <a:pPr algn="just" fontAlgn="base">
              <a:lnSpc>
                <a:spcPct val="150000"/>
              </a:lnSpc>
            </a:pPr>
            <a:r>
              <a:rPr lang="en-US" dirty="0">
                <a:latin typeface="Times New Roman" panose="02020603050405020304" pitchFamily="18" charset="0"/>
                <a:cs typeface="Times New Roman" panose="02020603050405020304" pitchFamily="18" charset="0"/>
              </a:rPr>
              <a:t>Creating legal safeguards, such as contracts and agreements with suppliers.</a:t>
            </a:r>
          </a:p>
          <a:p>
            <a:pPr algn="just" fontAlgn="base">
              <a:lnSpc>
                <a:spcPct val="150000"/>
              </a:lnSpc>
            </a:pPr>
            <a:r>
              <a:rPr lang="en-US" b="1" dirty="0">
                <a:latin typeface="Times New Roman" panose="02020603050405020304" pitchFamily="18" charset="0"/>
                <a:cs typeface="Times New Roman" panose="02020603050405020304" pitchFamily="18" charset="0"/>
              </a:rPr>
              <a:t>For Example</a:t>
            </a:r>
            <a:endParaRPr lang="en-US" dirty="0">
              <a:latin typeface="Times New Roman" panose="02020603050405020304" pitchFamily="18" charset="0"/>
              <a:cs typeface="Times New Roman" panose="02020603050405020304" pitchFamily="18" charset="0"/>
            </a:endParaRPr>
          </a:p>
          <a:p>
            <a:pPr algn="just" fontAlgn="base">
              <a:lnSpc>
                <a:spcPct val="150000"/>
              </a:lnSpc>
            </a:pPr>
            <a:r>
              <a:rPr lang="en-US" dirty="0">
                <a:latin typeface="Times New Roman" panose="02020603050405020304" pitchFamily="18" charset="0"/>
                <a:cs typeface="Times New Roman" panose="02020603050405020304" pitchFamily="18" charset="0"/>
              </a:rPr>
              <a:t>Installation of protection mechanisms like </a:t>
            </a:r>
            <a:r>
              <a:rPr lang="en-US" b="1" dirty="0">
                <a:latin typeface="Times New Roman" panose="02020603050405020304" pitchFamily="18" charset="0"/>
                <a:cs typeface="Times New Roman" panose="02020603050405020304" pitchFamily="18" charset="0"/>
              </a:rPr>
              <a:t>firewalls, encrypting the critical data</a:t>
            </a:r>
            <a:r>
              <a:rPr lang="en-US" dirty="0">
                <a:latin typeface="Times New Roman" panose="02020603050405020304" pitchFamily="18" charset="0"/>
                <a:cs typeface="Times New Roman" panose="02020603050405020304" pitchFamily="18" charset="0"/>
              </a:rPr>
              <a:t>, and implement a strong </a:t>
            </a:r>
            <a:r>
              <a:rPr lang="en-US" b="1" dirty="0">
                <a:latin typeface="Times New Roman" panose="02020603050405020304" pitchFamily="18" charset="0"/>
                <a:cs typeface="Times New Roman" panose="02020603050405020304" pitchFamily="18" charset="0"/>
              </a:rPr>
              <a:t>authentication system</a:t>
            </a:r>
            <a:r>
              <a:rPr lang="en-US" dirty="0">
                <a:latin typeface="Times New Roman" panose="02020603050405020304" pitchFamily="18" charset="0"/>
                <a:cs typeface="Times New Roman" panose="02020603050405020304" pitchFamily="18" charset="0"/>
              </a:rPr>
              <a:t> for all the employees.</a:t>
            </a:r>
          </a:p>
          <a:p>
            <a:pPr lvl="1" algn="just" fontAlgn="base"/>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2904567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606D3B-B8AC-57CB-14AF-A247D410CF30}"/>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5416E879-6B23-10B0-8240-A49FAEED65B9}"/>
              </a:ext>
            </a:extLst>
          </p:cNvPr>
          <p:cNvSpPr>
            <a:spLocks noGrp="1"/>
          </p:cNvSpPr>
          <p:nvPr>
            <p:ph idx="1"/>
          </p:nvPr>
        </p:nvSpPr>
        <p:spPr>
          <a:xfrm>
            <a:off x="406400" y="1061156"/>
            <a:ext cx="10947400" cy="5115807"/>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892F6FCB-BB95-F159-D527-44C04B13A0F1}"/>
              </a:ext>
            </a:extLst>
          </p:cNvPr>
          <p:cNvPicPr>
            <a:picLocks noChangeAspect="1"/>
          </p:cNvPicPr>
          <p:nvPr/>
        </p:nvPicPr>
        <p:blipFill>
          <a:blip r:embed="rId2"/>
          <a:stretch>
            <a:fillRect/>
          </a:stretch>
        </p:blipFill>
        <p:spPr>
          <a:xfrm>
            <a:off x="0" y="0"/>
            <a:ext cx="12192000" cy="1044762"/>
          </a:xfrm>
          <a:prstGeom prst="rect">
            <a:avLst/>
          </a:prstGeom>
        </p:spPr>
      </p:pic>
      <p:sp>
        <p:nvSpPr>
          <p:cNvPr id="3" name="TextBox 2">
            <a:extLst>
              <a:ext uri="{FF2B5EF4-FFF2-40B4-BE49-F238E27FC236}">
                <a16:creationId xmlns:a16="http://schemas.microsoft.com/office/drawing/2014/main" id="{6AD31BB0-D94B-5A1C-547F-6DF7176C3BFC}"/>
              </a:ext>
            </a:extLst>
          </p:cNvPr>
          <p:cNvSpPr txBox="1"/>
          <p:nvPr/>
        </p:nvSpPr>
        <p:spPr>
          <a:xfrm>
            <a:off x="312515" y="1180619"/>
            <a:ext cx="11111697" cy="5576976"/>
          </a:xfrm>
          <a:prstGeom prst="rect">
            <a:avLst/>
          </a:prstGeom>
          <a:noFill/>
        </p:spPr>
        <p:txBody>
          <a:bodyPr wrap="square">
            <a:spAutoFit/>
          </a:bodyPr>
          <a:lstStyle/>
          <a:p>
            <a:pPr>
              <a:lnSpc>
                <a:spcPct val="150000"/>
              </a:lnSpc>
            </a:pPr>
            <a:r>
              <a:rPr lang="en-US" sz="2000" b="1" dirty="0">
                <a:latin typeface="Times New Roman" panose="02020603050405020304" pitchFamily="18" charset="0"/>
                <a:cs typeface="Times New Roman" panose="02020603050405020304" pitchFamily="18" charset="0"/>
              </a:rPr>
              <a:t>How E-Cash Works in Digital Entrepreneurship</a:t>
            </a:r>
          </a:p>
          <a:p>
            <a:pPr>
              <a:lnSpc>
                <a:spcPct val="150000"/>
              </a:lnSpc>
            </a:pPr>
            <a:r>
              <a:rPr lang="en-US" sz="2000" b="1" dirty="0">
                <a:latin typeface="Times New Roman" panose="02020603050405020304" pitchFamily="18" charset="0"/>
                <a:cs typeface="Times New Roman" panose="02020603050405020304" pitchFamily="18" charset="0"/>
              </a:rPr>
              <a:t>Customer Registration</a:t>
            </a:r>
            <a:br>
              <a:rPr lang="en-US" sz="2000" dirty="0">
                <a:latin typeface="Times New Roman" panose="02020603050405020304" pitchFamily="18" charset="0"/>
                <a:cs typeface="Times New Roman" panose="02020603050405020304" pitchFamily="18" charset="0"/>
              </a:rPr>
            </a:br>
            <a:r>
              <a:rPr lang="en-US" sz="2000" dirty="0">
                <a:latin typeface="Times New Roman" panose="02020603050405020304" pitchFamily="18" charset="0"/>
                <a:cs typeface="Times New Roman" panose="02020603050405020304" pitchFamily="18" charset="0"/>
              </a:rPr>
              <a:t>A customer creates an account in a digital wallet or payment app such as Paytm, </a:t>
            </a:r>
            <a:r>
              <a:rPr lang="en-US" sz="2000" dirty="0" err="1">
                <a:latin typeface="Times New Roman" panose="02020603050405020304" pitchFamily="18" charset="0"/>
                <a:cs typeface="Times New Roman" panose="02020603050405020304" pitchFamily="18" charset="0"/>
              </a:rPr>
              <a:t>PhonePe</a:t>
            </a:r>
            <a:r>
              <a:rPr lang="en-US" sz="2000" dirty="0">
                <a:latin typeface="Times New Roman" panose="02020603050405020304" pitchFamily="18" charset="0"/>
                <a:cs typeface="Times New Roman" panose="02020603050405020304" pitchFamily="18" charset="0"/>
              </a:rPr>
              <a:t>, or Google Pay. </a:t>
            </a:r>
          </a:p>
          <a:p>
            <a:pPr>
              <a:lnSpc>
                <a:spcPct val="150000"/>
              </a:lnSpc>
            </a:pPr>
            <a:r>
              <a:rPr lang="en-US" sz="2000" b="1" dirty="0">
                <a:latin typeface="Times New Roman" panose="02020603050405020304" pitchFamily="18" charset="0"/>
                <a:cs typeface="Times New Roman" panose="02020603050405020304" pitchFamily="18" charset="0"/>
              </a:rPr>
              <a:t>Adding Money / Linking Bank Account</a:t>
            </a:r>
            <a:br>
              <a:rPr lang="en-US" sz="2000" dirty="0">
                <a:latin typeface="Times New Roman" panose="02020603050405020304" pitchFamily="18" charset="0"/>
                <a:cs typeface="Times New Roman" panose="02020603050405020304" pitchFamily="18" charset="0"/>
              </a:rPr>
            </a:br>
            <a:r>
              <a:rPr lang="en-US" sz="2000" dirty="0">
                <a:latin typeface="Times New Roman" panose="02020603050405020304" pitchFamily="18" charset="0"/>
                <a:cs typeface="Times New Roman" panose="02020603050405020304" pitchFamily="18" charset="0"/>
              </a:rPr>
              <a:t>The customer adds money to the wallet or links a bank account / card. </a:t>
            </a:r>
          </a:p>
          <a:p>
            <a:pPr>
              <a:lnSpc>
                <a:spcPct val="150000"/>
              </a:lnSpc>
            </a:pPr>
            <a:r>
              <a:rPr lang="en-US" sz="2000" b="1" dirty="0">
                <a:latin typeface="Times New Roman" panose="02020603050405020304" pitchFamily="18" charset="0"/>
                <a:cs typeface="Times New Roman" panose="02020603050405020304" pitchFamily="18" charset="0"/>
              </a:rPr>
              <a:t>Making Purchase</a:t>
            </a:r>
            <a:br>
              <a:rPr lang="en-US" sz="2000" dirty="0">
                <a:latin typeface="Times New Roman" panose="02020603050405020304" pitchFamily="18" charset="0"/>
                <a:cs typeface="Times New Roman" panose="02020603050405020304" pitchFamily="18" charset="0"/>
              </a:rPr>
            </a:br>
            <a:r>
              <a:rPr lang="en-US" sz="2000" dirty="0">
                <a:latin typeface="Times New Roman" panose="02020603050405020304" pitchFamily="18" charset="0"/>
                <a:cs typeface="Times New Roman" panose="02020603050405020304" pitchFamily="18" charset="0"/>
              </a:rPr>
              <a:t>The customer selects products or services from an online store or app. </a:t>
            </a:r>
          </a:p>
          <a:p>
            <a:pPr>
              <a:lnSpc>
                <a:spcPct val="150000"/>
              </a:lnSpc>
            </a:pPr>
            <a:r>
              <a:rPr lang="en-US" sz="2000" b="1" dirty="0">
                <a:latin typeface="Times New Roman" panose="02020603050405020304" pitchFamily="18" charset="0"/>
                <a:cs typeface="Times New Roman" panose="02020603050405020304" pitchFamily="18" charset="0"/>
              </a:rPr>
              <a:t>Payment through E-Cash</a:t>
            </a:r>
            <a:br>
              <a:rPr lang="en-US" sz="2000" dirty="0">
                <a:latin typeface="Times New Roman" panose="02020603050405020304" pitchFamily="18" charset="0"/>
                <a:cs typeface="Times New Roman" panose="02020603050405020304" pitchFamily="18" charset="0"/>
              </a:rPr>
            </a:br>
            <a:r>
              <a:rPr lang="en-US" sz="2000" dirty="0">
                <a:latin typeface="Times New Roman" panose="02020603050405020304" pitchFamily="18" charset="0"/>
                <a:cs typeface="Times New Roman" panose="02020603050405020304" pitchFamily="18" charset="0"/>
              </a:rPr>
              <a:t>The payment is completed digitally using QR code scan, wallet balance, or UPI transfer. </a:t>
            </a:r>
          </a:p>
          <a:p>
            <a:pPr>
              <a:lnSpc>
                <a:spcPct val="150000"/>
              </a:lnSpc>
            </a:pPr>
            <a:r>
              <a:rPr lang="en-US" sz="2000" b="1" dirty="0">
                <a:latin typeface="Times New Roman" panose="02020603050405020304" pitchFamily="18" charset="0"/>
                <a:cs typeface="Times New Roman" panose="02020603050405020304" pitchFamily="18" charset="0"/>
              </a:rPr>
              <a:t>Instant Confirmation</a:t>
            </a:r>
            <a:br>
              <a:rPr lang="en-US" sz="2000" dirty="0">
                <a:latin typeface="Times New Roman" panose="02020603050405020304" pitchFamily="18" charset="0"/>
                <a:cs typeface="Times New Roman" panose="02020603050405020304" pitchFamily="18" charset="0"/>
              </a:rPr>
            </a:br>
            <a:r>
              <a:rPr lang="en-US" sz="2000" dirty="0">
                <a:latin typeface="Times New Roman" panose="02020603050405020304" pitchFamily="18" charset="0"/>
                <a:cs typeface="Times New Roman" panose="02020603050405020304" pitchFamily="18" charset="0"/>
              </a:rPr>
              <a:t>Both customer and entrepreneur receive immediate payment confirmation.</a:t>
            </a:r>
          </a:p>
          <a:p>
            <a:pPr algn="just">
              <a:lnSpc>
                <a:spcPct val="150000"/>
              </a:lnSpc>
            </a:pPr>
            <a:endParaRPr lang="en-US" sz="20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7516330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B0C931-0850-7406-F839-018BB9A76DCC}"/>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9D36E149-0AC9-057F-B97B-5EDFC3EA7127}"/>
              </a:ext>
            </a:extLst>
          </p:cNvPr>
          <p:cNvSpPr>
            <a:spLocks noGrp="1"/>
          </p:cNvSpPr>
          <p:nvPr>
            <p:ph idx="1"/>
          </p:nvPr>
        </p:nvSpPr>
        <p:spPr>
          <a:xfrm>
            <a:off x="406400" y="1061156"/>
            <a:ext cx="10947400" cy="5115807"/>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3D0EEC9E-1D0A-895C-ADDC-07BC2505005D}"/>
              </a:ext>
            </a:extLst>
          </p:cNvPr>
          <p:cNvPicPr>
            <a:picLocks noChangeAspect="1"/>
          </p:cNvPicPr>
          <p:nvPr/>
        </p:nvPicPr>
        <p:blipFill>
          <a:blip r:embed="rId2"/>
          <a:stretch>
            <a:fillRect/>
          </a:stretch>
        </p:blipFill>
        <p:spPr>
          <a:xfrm>
            <a:off x="0" y="0"/>
            <a:ext cx="12192000" cy="1044762"/>
          </a:xfrm>
          <a:prstGeom prst="rect">
            <a:avLst/>
          </a:prstGeom>
        </p:spPr>
      </p:pic>
      <p:sp>
        <p:nvSpPr>
          <p:cNvPr id="3" name="TextBox 2">
            <a:extLst>
              <a:ext uri="{FF2B5EF4-FFF2-40B4-BE49-F238E27FC236}">
                <a16:creationId xmlns:a16="http://schemas.microsoft.com/office/drawing/2014/main" id="{25D071A9-6513-2D07-8415-6EA0710A93E8}"/>
              </a:ext>
            </a:extLst>
          </p:cNvPr>
          <p:cNvSpPr txBox="1"/>
          <p:nvPr/>
        </p:nvSpPr>
        <p:spPr>
          <a:xfrm>
            <a:off x="312515" y="1180619"/>
            <a:ext cx="11111697" cy="5576976"/>
          </a:xfrm>
          <a:prstGeom prst="rect">
            <a:avLst/>
          </a:prstGeom>
          <a:noFill/>
        </p:spPr>
        <p:txBody>
          <a:bodyPr wrap="square">
            <a:spAutoFit/>
          </a:bodyPr>
          <a:lstStyle/>
          <a:p>
            <a:pPr>
              <a:lnSpc>
                <a:spcPct val="150000"/>
              </a:lnSpc>
            </a:pPr>
            <a:r>
              <a:rPr lang="en-US" sz="2000" b="1" dirty="0"/>
              <a:t>Role of E-Cash in Digital Entrepreneurship</a:t>
            </a:r>
          </a:p>
          <a:p>
            <a:pPr>
              <a:lnSpc>
                <a:spcPct val="150000"/>
              </a:lnSpc>
            </a:pPr>
            <a:r>
              <a:rPr lang="en-US" sz="2000" b="1" dirty="0"/>
              <a:t>Supports Online Businesses</a:t>
            </a:r>
            <a:br>
              <a:rPr lang="en-US" sz="2000" dirty="0"/>
            </a:br>
            <a:r>
              <a:rPr lang="en-US" sz="2000" dirty="0"/>
              <a:t>E-commerce stores, freelancers, subscription services, and digital startups can receive payments online. </a:t>
            </a:r>
          </a:p>
          <a:p>
            <a:pPr>
              <a:lnSpc>
                <a:spcPct val="150000"/>
              </a:lnSpc>
            </a:pPr>
            <a:r>
              <a:rPr lang="en-US" sz="2000" b="1" dirty="0"/>
              <a:t>Faster Transactions</a:t>
            </a:r>
            <a:br>
              <a:rPr lang="en-US" sz="2000" dirty="0"/>
            </a:br>
            <a:r>
              <a:rPr lang="en-US" sz="2000" dirty="0"/>
              <a:t>Payments are completed instantly, saving time. </a:t>
            </a:r>
          </a:p>
          <a:p>
            <a:pPr>
              <a:lnSpc>
                <a:spcPct val="150000"/>
              </a:lnSpc>
            </a:pPr>
            <a:r>
              <a:rPr lang="en-US" sz="2000" b="1" dirty="0"/>
              <a:t>Cashless Operations</a:t>
            </a:r>
            <a:br>
              <a:rPr lang="en-US" sz="2000" dirty="0"/>
            </a:br>
            <a:r>
              <a:rPr lang="en-US" sz="2000" dirty="0"/>
              <a:t>Reduces dependence on physical cash handling. </a:t>
            </a:r>
          </a:p>
          <a:p>
            <a:pPr>
              <a:lnSpc>
                <a:spcPct val="150000"/>
              </a:lnSpc>
            </a:pPr>
            <a:r>
              <a:rPr lang="en-US" sz="2000" b="1" dirty="0"/>
              <a:t>Wider Customer Reach</a:t>
            </a:r>
            <a:br>
              <a:rPr lang="en-US" sz="2000" dirty="0"/>
            </a:br>
            <a:r>
              <a:rPr lang="en-US" sz="2000" dirty="0"/>
              <a:t>Customers from different locations can pay easily. </a:t>
            </a:r>
          </a:p>
          <a:p>
            <a:pPr>
              <a:lnSpc>
                <a:spcPct val="150000"/>
              </a:lnSpc>
            </a:pPr>
            <a:r>
              <a:rPr lang="en-US" sz="2000" b="1" dirty="0"/>
              <a:t>Better Record Keeping</a:t>
            </a:r>
            <a:br>
              <a:rPr lang="en-US" sz="2000" dirty="0"/>
            </a:br>
            <a:r>
              <a:rPr lang="en-US" sz="2000" dirty="0"/>
              <a:t>Every transaction is digitally recorded for accounting.</a:t>
            </a:r>
          </a:p>
          <a:p>
            <a:pPr algn="just">
              <a:lnSpc>
                <a:spcPct val="150000"/>
              </a:lnSpc>
            </a:pPr>
            <a:endParaRPr lang="en-US" sz="20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8391201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AEE184-209A-DECA-2243-D4CA3A0033B4}"/>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D6FF2214-E8A6-76DE-B982-CDA1307D30F4}"/>
              </a:ext>
            </a:extLst>
          </p:cNvPr>
          <p:cNvSpPr>
            <a:spLocks noGrp="1"/>
          </p:cNvSpPr>
          <p:nvPr>
            <p:ph idx="1"/>
          </p:nvPr>
        </p:nvSpPr>
        <p:spPr>
          <a:xfrm>
            <a:off x="406400" y="1061156"/>
            <a:ext cx="10947400" cy="5115807"/>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506B28DF-3CAF-6FA3-64FF-9AD0F4149538}"/>
              </a:ext>
            </a:extLst>
          </p:cNvPr>
          <p:cNvPicPr>
            <a:picLocks noChangeAspect="1"/>
          </p:cNvPicPr>
          <p:nvPr/>
        </p:nvPicPr>
        <p:blipFill>
          <a:blip r:embed="rId2"/>
          <a:stretch>
            <a:fillRect/>
          </a:stretch>
        </p:blipFill>
        <p:spPr>
          <a:xfrm>
            <a:off x="0" y="0"/>
            <a:ext cx="12192000" cy="1044762"/>
          </a:xfrm>
          <a:prstGeom prst="rect">
            <a:avLst/>
          </a:prstGeom>
        </p:spPr>
      </p:pic>
      <p:sp>
        <p:nvSpPr>
          <p:cNvPr id="3" name="TextBox 2">
            <a:extLst>
              <a:ext uri="{FF2B5EF4-FFF2-40B4-BE49-F238E27FC236}">
                <a16:creationId xmlns:a16="http://schemas.microsoft.com/office/drawing/2014/main" id="{C93E5F76-0A6E-0FBA-D2DC-E1F5FD9C854E}"/>
              </a:ext>
            </a:extLst>
          </p:cNvPr>
          <p:cNvSpPr txBox="1"/>
          <p:nvPr/>
        </p:nvSpPr>
        <p:spPr>
          <a:xfrm>
            <a:off x="312515" y="1180619"/>
            <a:ext cx="11111697" cy="6500306"/>
          </a:xfrm>
          <a:prstGeom prst="rect">
            <a:avLst/>
          </a:prstGeom>
          <a:noFill/>
        </p:spPr>
        <p:txBody>
          <a:bodyPr wrap="square">
            <a:spAutoFit/>
          </a:bodyPr>
          <a:lstStyle/>
          <a:p>
            <a:pPr>
              <a:lnSpc>
                <a:spcPct val="150000"/>
              </a:lnSpc>
            </a:pPr>
            <a:r>
              <a:rPr lang="en-US" sz="2000" b="1" dirty="0"/>
              <a:t>Advantages of E-Cash</a:t>
            </a:r>
          </a:p>
          <a:p>
            <a:pPr>
              <a:lnSpc>
                <a:spcPct val="150000"/>
              </a:lnSpc>
            </a:pPr>
            <a:r>
              <a:rPr lang="en-US" sz="2000" dirty="0"/>
              <a:t>Convenient and easy to use </a:t>
            </a:r>
          </a:p>
          <a:p>
            <a:pPr>
              <a:lnSpc>
                <a:spcPct val="150000"/>
              </a:lnSpc>
            </a:pPr>
            <a:r>
              <a:rPr lang="en-US" sz="2000" dirty="0"/>
              <a:t>Fast payment processing </a:t>
            </a:r>
          </a:p>
          <a:p>
            <a:pPr>
              <a:lnSpc>
                <a:spcPct val="150000"/>
              </a:lnSpc>
            </a:pPr>
            <a:r>
              <a:rPr lang="en-US" sz="2000" dirty="0"/>
              <a:t>Secure with PIN/OTP/biometric verification </a:t>
            </a:r>
          </a:p>
          <a:p>
            <a:pPr>
              <a:lnSpc>
                <a:spcPct val="150000"/>
              </a:lnSpc>
            </a:pPr>
            <a:r>
              <a:rPr lang="en-US" sz="2000" dirty="0"/>
              <a:t>Reduces cash theft risk </a:t>
            </a:r>
          </a:p>
          <a:p>
            <a:pPr>
              <a:lnSpc>
                <a:spcPct val="150000"/>
              </a:lnSpc>
            </a:pPr>
            <a:r>
              <a:rPr lang="en-US" sz="2000" dirty="0"/>
              <a:t>Useful for small and large transactions </a:t>
            </a:r>
          </a:p>
          <a:p>
            <a:pPr>
              <a:lnSpc>
                <a:spcPct val="150000"/>
              </a:lnSpc>
            </a:pPr>
            <a:r>
              <a:rPr lang="en-US" sz="2000" dirty="0"/>
              <a:t>Promotes 24×7 business operations</a:t>
            </a:r>
          </a:p>
          <a:p>
            <a:pPr>
              <a:lnSpc>
                <a:spcPct val="150000"/>
              </a:lnSpc>
            </a:pPr>
            <a:r>
              <a:rPr lang="en-US" sz="2000" b="1" dirty="0"/>
              <a:t>Limitations / Disadvantages</a:t>
            </a:r>
          </a:p>
          <a:p>
            <a:pPr>
              <a:lnSpc>
                <a:spcPct val="150000"/>
              </a:lnSpc>
            </a:pPr>
            <a:r>
              <a:rPr lang="en-US" sz="2000" dirty="0"/>
              <a:t>Requires internet or mobile network </a:t>
            </a:r>
          </a:p>
          <a:p>
            <a:pPr>
              <a:lnSpc>
                <a:spcPct val="150000"/>
              </a:lnSpc>
            </a:pPr>
            <a:r>
              <a:rPr lang="en-US" sz="2000" dirty="0"/>
              <a:t>Risk of cyber fraud if careless </a:t>
            </a:r>
          </a:p>
          <a:p>
            <a:pPr>
              <a:lnSpc>
                <a:spcPct val="150000"/>
              </a:lnSpc>
            </a:pPr>
            <a:r>
              <a:rPr lang="en-US" sz="2000" dirty="0"/>
              <a:t>Technical failures may delay payment </a:t>
            </a:r>
          </a:p>
          <a:p>
            <a:pPr>
              <a:lnSpc>
                <a:spcPct val="150000"/>
              </a:lnSpc>
            </a:pPr>
            <a:r>
              <a:rPr lang="en-US" sz="2000" dirty="0"/>
              <a:t>Some users may lack digital literacy</a:t>
            </a:r>
          </a:p>
          <a:p>
            <a:pPr>
              <a:lnSpc>
                <a:spcPct val="150000"/>
              </a:lnSpc>
            </a:pPr>
            <a:endParaRPr lang="en-US" sz="2000" dirty="0"/>
          </a:p>
          <a:p>
            <a:pPr algn="just">
              <a:lnSpc>
                <a:spcPct val="150000"/>
              </a:lnSpc>
            </a:pPr>
            <a:endParaRPr lang="en-US" sz="20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3963653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2B9531-C4F1-4228-4F83-DA8515574E96}"/>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2ACBD263-9049-6409-0022-2E79D4A4D1EF}"/>
              </a:ext>
            </a:extLst>
          </p:cNvPr>
          <p:cNvSpPr>
            <a:spLocks noGrp="1"/>
          </p:cNvSpPr>
          <p:nvPr>
            <p:ph idx="1"/>
          </p:nvPr>
        </p:nvSpPr>
        <p:spPr>
          <a:xfrm>
            <a:off x="406400" y="1061156"/>
            <a:ext cx="10947400" cy="5115807"/>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DA1D8C52-4A32-3755-C0DE-B68B788AB2DD}"/>
              </a:ext>
            </a:extLst>
          </p:cNvPr>
          <p:cNvPicPr>
            <a:picLocks noChangeAspect="1"/>
          </p:cNvPicPr>
          <p:nvPr/>
        </p:nvPicPr>
        <p:blipFill>
          <a:blip r:embed="rId2"/>
          <a:stretch>
            <a:fillRect/>
          </a:stretch>
        </p:blipFill>
        <p:spPr>
          <a:xfrm>
            <a:off x="0" y="0"/>
            <a:ext cx="12192000" cy="1044762"/>
          </a:xfrm>
          <a:prstGeom prst="rect">
            <a:avLst/>
          </a:prstGeom>
        </p:spPr>
      </p:pic>
      <p:sp>
        <p:nvSpPr>
          <p:cNvPr id="3" name="TextBox 2">
            <a:extLst>
              <a:ext uri="{FF2B5EF4-FFF2-40B4-BE49-F238E27FC236}">
                <a16:creationId xmlns:a16="http://schemas.microsoft.com/office/drawing/2014/main" id="{4B57E871-12A7-4E5F-93CF-B7464AB7009E}"/>
              </a:ext>
            </a:extLst>
          </p:cNvPr>
          <p:cNvSpPr txBox="1"/>
          <p:nvPr/>
        </p:nvSpPr>
        <p:spPr>
          <a:xfrm>
            <a:off x="312515" y="1180619"/>
            <a:ext cx="11111697" cy="5761642"/>
          </a:xfrm>
          <a:prstGeom prst="rect">
            <a:avLst/>
          </a:prstGeom>
          <a:noFill/>
        </p:spPr>
        <p:txBody>
          <a:bodyPr wrap="square">
            <a:spAutoFit/>
          </a:bodyPr>
          <a:lstStyle/>
          <a:p>
            <a:pPr algn="just">
              <a:lnSpc>
                <a:spcPct val="150000"/>
              </a:lnSpc>
            </a:pPr>
            <a:r>
              <a:rPr lang="en-US" sz="2000" b="1" dirty="0"/>
              <a:t>Real-Time Example</a:t>
            </a:r>
          </a:p>
          <a:p>
            <a:pPr algn="just">
              <a:lnSpc>
                <a:spcPct val="150000"/>
              </a:lnSpc>
            </a:pPr>
            <a:r>
              <a:rPr lang="en-US" sz="2000" dirty="0"/>
              <a:t>A small online clothing seller on Instagram accepts payments through Google Pay and </a:t>
            </a:r>
            <a:r>
              <a:rPr lang="en-US" sz="2000" dirty="0" err="1"/>
              <a:t>PhonePe</a:t>
            </a:r>
            <a:r>
              <a:rPr lang="en-US" sz="2000" dirty="0"/>
              <a:t>. Customers pay instantly, and the seller dispatches the order quickly.</a:t>
            </a:r>
          </a:p>
          <a:p>
            <a:pPr algn="just">
              <a:lnSpc>
                <a:spcPct val="150000"/>
              </a:lnSpc>
            </a:pPr>
            <a:r>
              <a:rPr lang="en-IN" sz="2400" b="1" dirty="0">
                <a:latin typeface="Times New Roman" panose="02020603050405020304" pitchFamily="18" charset="0"/>
                <a:cs typeface="Times New Roman" panose="02020603050405020304" pitchFamily="18" charset="0"/>
              </a:rPr>
              <a:t>Using The Digital Currency</a:t>
            </a:r>
          </a:p>
          <a:p>
            <a:pPr algn="just">
              <a:lnSpc>
                <a:spcPct val="150000"/>
              </a:lnSpc>
            </a:pPr>
            <a:r>
              <a:rPr lang="en-US" sz="2400" b="1" dirty="0">
                <a:latin typeface="Times New Roman" panose="02020603050405020304" pitchFamily="18" charset="0"/>
                <a:cs typeface="Times New Roman" panose="02020603050405020304" pitchFamily="18" charset="0"/>
              </a:rPr>
              <a:t>Introduction</a:t>
            </a:r>
          </a:p>
          <a:p>
            <a:pPr algn="just">
              <a:lnSpc>
                <a:spcPct val="150000"/>
              </a:lnSpc>
            </a:pPr>
            <a:r>
              <a:rPr lang="en-US" sz="2400" b="1" dirty="0">
                <a:latin typeface="Times New Roman" panose="02020603050405020304" pitchFamily="18" charset="0"/>
                <a:cs typeface="Times New Roman" panose="02020603050405020304" pitchFamily="18" charset="0"/>
              </a:rPr>
              <a:t>Digital currency</a:t>
            </a:r>
            <a:r>
              <a:rPr lang="en-US" sz="2400" dirty="0">
                <a:latin typeface="Times New Roman" panose="02020603050405020304" pitchFamily="18" charset="0"/>
                <a:cs typeface="Times New Roman" panose="02020603050405020304" pitchFamily="18" charset="0"/>
              </a:rPr>
              <a:t> is money available in electronic form and used for online or digital transactions. It does not exist as physical notes or coins. It is transferred through computers, smartphones, and digital networks. In digital entrepreneurship, digital currency helps businesses perform fast, secure, and cashless transactions.</a:t>
            </a:r>
          </a:p>
          <a:p>
            <a:pPr algn="just">
              <a:lnSpc>
                <a:spcPct val="150000"/>
              </a:lnSpc>
            </a:pPr>
            <a:endParaRPr lang="en-US" sz="2400" dirty="0">
              <a:latin typeface="Times New Roman" panose="02020603050405020304" pitchFamily="18" charset="0"/>
              <a:cs typeface="Times New Roman" panose="02020603050405020304" pitchFamily="18" charset="0"/>
            </a:endParaRPr>
          </a:p>
          <a:p>
            <a:pPr algn="just">
              <a:lnSpc>
                <a:spcPct val="150000"/>
              </a:lnSpc>
            </a:pPr>
            <a:endParaRPr lang="en-US" sz="20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8369882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8D7FFA-D1F2-7F44-E285-74D2194ED5FB}"/>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38AC384D-1E36-6425-5688-C163D1EA6D12}"/>
              </a:ext>
            </a:extLst>
          </p:cNvPr>
          <p:cNvSpPr>
            <a:spLocks noGrp="1"/>
          </p:cNvSpPr>
          <p:nvPr>
            <p:ph idx="1"/>
          </p:nvPr>
        </p:nvSpPr>
        <p:spPr>
          <a:xfrm>
            <a:off x="406400" y="1061156"/>
            <a:ext cx="10947400" cy="5115807"/>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AFA5C646-468F-199D-7F9D-FF98D29E638F}"/>
              </a:ext>
            </a:extLst>
          </p:cNvPr>
          <p:cNvPicPr>
            <a:picLocks noChangeAspect="1"/>
          </p:cNvPicPr>
          <p:nvPr/>
        </p:nvPicPr>
        <p:blipFill>
          <a:blip r:embed="rId2"/>
          <a:stretch>
            <a:fillRect/>
          </a:stretch>
        </p:blipFill>
        <p:spPr>
          <a:xfrm>
            <a:off x="0" y="0"/>
            <a:ext cx="12192000" cy="1044762"/>
          </a:xfrm>
          <a:prstGeom prst="rect">
            <a:avLst/>
          </a:prstGeom>
        </p:spPr>
      </p:pic>
      <p:sp>
        <p:nvSpPr>
          <p:cNvPr id="3" name="TextBox 2">
            <a:extLst>
              <a:ext uri="{FF2B5EF4-FFF2-40B4-BE49-F238E27FC236}">
                <a16:creationId xmlns:a16="http://schemas.microsoft.com/office/drawing/2014/main" id="{E5FAB29D-A102-0783-B905-88C93480BDB7}"/>
              </a:ext>
            </a:extLst>
          </p:cNvPr>
          <p:cNvSpPr txBox="1"/>
          <p:nvPr/>
        </p:nvSpPr>
        <p:spPr>
          <a:xfrm>
            <a:off x="312515" y="1180619"/>
            <a:ext cx="11111697" cy="4653646"/>
          </a:xfrm>
          <a:prstGeom prst="rect">
            <a:avLst/>
          </a:prstGeom>
          <a:noFill/>
        </p:spPr>
        <p:txBody>
          <a:bodyPr wrap="square">
            <a:spAutoFit/>
          </a:bodyPr>
          <a:lstStyle/>
          <a:p>
            <a:pPr algn="just">
              <a:lnSpc>
                <a:spcPct val="150000"/>
              </a:lnSpc>
            </a:pPr>
            <a:r>
              <a:rPr lang="en-US" sz="2000" b="1" dirty="0">
                <a:latin typeface="Times New Roman" panose="02020603050405020304" pitchFamily="18" charset="0"/>
                <a:cs typeface="Times New Roman" panose="02020603050405020304" pitchFamily="18" charset="0"/>
              </a:rPr>
              <a:t>Meaning of Digital Currency</a:t>
            </a:r>
          </a:p>
          <a:p>
            <a:pPr algn="just">
              <a:lnSpc>
                <a:spcPct val="150000"/>
              </a:lnSpc>
            </a:pPr>
            <a:r>
              <a:rPr lang="en-US" sz="2000" dirty="0">
                <a:latin typeface="Times New Roman" panose="02020603050405020304" pitchFamily="18" charset="0"/>
                <a:cs typeface="Times New Roman" panose="02020603050405020304" pitchFamily="18" charset="0"/>
              </a:rPr>
              <a:t>Digital currency refers to a type of currency that is stored, managed, and exchanged electronically. It can be used to buy goods and services, transfer money, and make payments online.</a:t>
            </a:r>
          </a:p>
          <a:p>
            <a:pPr algn="just">
              <a:lnSpc>
                <a:spcPct val="150000"/>
              </a:lnSpc>
            </a:pPr>
            <a:endParaRPr lang="en-US" sz="2000" dirty="0">
              <a:latin typeface="Times New Roman" panose="02020603050405020304" pitchFamily="18" charset="0"/>
              <a:cs typeface="Times New Roman" panose="02020603050405020304" pitchFamily="18" charset="0"/>
            </a:endParaRPr>
          </a:p>
          <a:p>
            <a:pPr algn="just">
              <a:lnSpc>
                <a:spcPct val="150000"/>
              </a:lnSpc>
            </a:pPr>
            <a:r>
              <a:rPr lang="en-US" sz="2000" dirty="0">
                <a:latin typeface="Times New Roman" panose="02020603050405020304" pitchFamily="18" charset="0"/>
                <a:cs typeface="Times New Roman" panose="02020603050405020304" pitchFamily="18" charset="0"/>
              </a:rPr>
              <a:t>Examples include:</a:t>
            </a:r>
          </a:p>
          <a:p>
            <a:pPr algn="just">
              <a:lnSpc>
                <a:spcPct val="150000"/>
              </a:lnSpc>
            </a:pPr>
            <a:r>
              <a:rPr lang="en-US" sz="2000" b="1" dirty="0">
                <a:latin typeface="Times New Roman" panose="02020603050405020304" pitchFamily="18" charset="0"/>
                <a:cs typeface="Times New Roman" panose="02020603050405020304" pitchFamily="18" charset="0"/>
              </a:rPr>
              <a:t>Central Bank Digital Currency (CBDC)</a:t>
            </a:r>
            <a:r>
              <a:rPr lang="en-US" sz="2000" dirty="0">
                <a:latin typeface="Times New Roman" panose="02020603050405020304" pitchFamily="18" charset="0"/>
                <a:cs typeface="Times New Roman" panose="02020603050405020304" pitchFamily="18" charset="0"/>
              </a:rPr>
              <a:t> such as Digital Rupee </a:t>
            </a:r>
          </a:p>
          <a:p>
            <a:pPr algn="just">
              <a:lnSpc>
                <a:spcPct val="150000"/>
              </a:lnSpc>
            </a:pPr>
            <a:r>
              <a:rPr lang="en-US" sz="2000" dirty="0">
                <a:latin typeface="Times New Roman" panose="02020603050405020304" pitchFamily="18" charset="0"/>
                <a:cs typeface="Times New Roman" panose="02020603050405020304" pitchFamily="18" charset="0"/>
              </a:rPr>
              <a:t>Cryptocurrencies like Bitcoin </a:t>
            </a:r>
          </a:p>
          <a:p>
            <a:pPr algn="just">
              <a:lnSpc>
                <a:spcPct val="150000"/>
              </a:lnSpc>
            </a:pPr>
            <a:r>
              <a:rPr lang="en-US" sz="2000" dirty="0">
                <a:latin typeface="Times New Roman" panose="02020603050405020304" pitchFamily="18" charset="0"/>
                <a:cs typeface="Times New Roman" panose="02020603050405020304" pitchFamily="18" charset="0"/>
              </a:rPr>
              <a:t>Wallet-based balances used in digital systems</a:t>
            </a:r>
          </a:p>
          <a:p>
            <a:pPr algn="just">
              <a:lnSpc>
                <a:spcPct val="150000"/>
              </a:lnSpc>
            </a:pPr>
            <a:endParaRPr lang="en-US" sz="2000" dirty="0">
              <a:latin typeface="Times New Roman" panose="02020603050405020304" pitchFamily="18" charset="0"/>
              <a:cs typeface="Times New Roman" panose="02020603050405020304" pitchFamily="18" charset="0"/>
            </a:endParaRPr>
          </a:p>
          <a:p>
            <a:pPr algn="just">
              <a:lnSpc>
                <a:spcPct val="150000"/>
              </a:lnSpc>
            </a:pPr>
            <a:endParaRPr lang="en-US" sz="20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54059674"/>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44D4D1-BA2D-29E9-FFB5-6DFB0912EC7A}"/>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4FB111DA-3D91-4F43-910D-570F228C278D}"/>
              </a:ext>
            </a:extLst>
          </p:cNvPr>
          <p:cNvSpPr>
            <a:spLocks noGrp="1"/>
          </p:cNvSpPr>
          <p:nvPr>
            <p:ph idx="1"/>
          </p:nvPr>
        </p:nvSpPr>
        <p:spPr>
          <a:xfrm>
            <a:off x="406400" y="1061156"/>
            <a:ext cx="10947400" cy="5115807"/>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6DFA333B-32C0-17C6-0D4F-5B9B127652D3}"/>
              </a:ext>
            </a:extLst>
          </p:cNvPr>
          <p:cNvPicPr>
            <a:picLocks noChangeAspect="1"/>
          </p:cNvPicPr>
          <p:nvPr/>
        </p:nvPicPr>
        <p:blipFill>
          <a:blip r:embed="rId2"/>
          <a:stretch>
            <a:fillRect/>
          </a:stretch>
        </p:blipFill>
        <p:spPr>
          <a:xfrm>
            <a:off x="0" y="0"/>
            <a:ext cx="12192000" cy="1044762"/>
          </a:xfrm>
          <a:prstGeom prst="rect">
            <a:avLst/>
          </a:prstGeom>
        </p:spPr>
      </p:pic>
      <p:sp>
        <p:nvSpPr>
          <p:cNvPr id="3" name="TextBox 2">
            <a:extLst>
              <a:ext uri="{FF2B5EF4-FFF2-40B4-BE49-F238E27FC236}">
                <a16:creationId xmlns:a16="http://schemas.microsoft.com/office/drawing/2014/main" id="{BEEC67E1-E284-19A9-1C3F-56B3A738704C}"/>
              </a:ext>
            </a:extLst>
          </p:cNvPr>
          <p:cNvSpPr txBox="1"/>
          <p:nvPr/>
        </p:nvSpPr>
        <p:spPr>
          <a:xfrm>
            <a:off x="312515" y="1180619"/>
            <a:ext cx="11111697" cy="5576976"/>
          </a:xfrm>
          <a:prstGeom prst="rect">
            <a:avLst/>
          </a:prstGeom>
          <a:noFill/>
        </p:spPr>
        <p:txBody>
          <a:bodyPr wrap="square">
            <a:spAutoFit/>
          </a:bodyPr>
          <a:lstStyle/>
          <a:p>
            <a:pPr algn="just">
              <a:lnSpc>
                <a:spcPct val="150000"/>
              </a:lnSpc>
            </a:pPr>
            <a:r>
              <a:rPr lang="en-US" sz="2000" b="1" dirty="0">
                <a:latin typeface="Times New Roman" panose="02020603050405020304" pitchFamily="18" charset="0"/>
                <a:cs typeface="Times New Roman" panose="02020603050405020304" pitchFamily="18" charset="0"/>
              </a:rPr>
              <a:t>How Digital Currency is Used</a:t>
            </a:r>
          </a:p>
          <a:p>
            <a:pPr algn="just">
              <a:lnSpc>
                <a:spcPct val="150000"/>
              </a:lnSpc>
            </a:pPr>
            <a:r>
              <a:rPr lang="en-US" sz="2000" b="1" dirty="0">
                <a:latin typeface="Times New Roman" panose="02020603050405020304" pitchFamily="18" charset="0"/>
                <a:cs typeface="Times New Roman" panose="02020603050405020304" pitchFamily="18" charset="0"/>
              </a:rPr>
              <a:t>1. Creating a Digital Wallet / Account</a:t>
            </a:r>
          </a:p>
          <a:p>
            <a:pPr algn="just">
              <a:lnSpc>
                <a:spcPct val="150000"/>
              </a:lnSpc>
            </a:pPr>
            <a:r>
              <a:rPr lang="en-US" sz="2000" dirty="0">
                <a:latin typeface="Times New Roman" panose="02020603050405020304" pitchFamily="18" charset="0"/>
                <a:cs typeface="Times New Roman" panose="02020603050405020304" pitchFamily="18" charset="0"/>
              </a:rPr>
              <a:t>Users first create an account in a digital wallet or approved payment platform.</a:t>
            </a:r>
          </a:p>
          <a:p>
            <a:pPr algn="just">
              <a:lnSpc>
                <a:spcPct val="150000"/>
              </a:lnSpc>
            </a:pPr>
            <a:r>
              <a:rPr lang="en-US" sz="2000" b="1" dirty="0">
                <a:latin typeface="Times New Roman" panose="02020603050405020304" pitchFamily="18" charset="0"/>
                <a:cs typeface="Times New Roman" panose="02020603050405020304" pitchFamily="18" charset="0"/>
              </a:rPr>
              <a:t>2. Adding Funds</a:t>
            </a:r>
          </a:p>
          <a:p>
            <a:pPr algn="just">
              <a:lnSpc>
                <a:spcPct val="150000"/>
              </a:lnSpc>
            </a:pPr>
            <a:r>
              <a:rPr lang="en-US" sz="2000" dirty="0">
                <a:latin typeface="Times New Roman" panose="02020603050405020304" pitchFamily="18" charset="0"/>
                <a:cs typeface="Times New Roman" panose="02020603050405020304" pitchFamily="18" charset="0"/>
              </a:rPr>
              <a:t>Money is added from a bank account or received from another user.</a:t>
            </a:r>
          </a:p>
          <a:p>
            <a:pPr algn="just">
              <a:lnSpc>
                <a:spcPct val="150000"/>
              </a:lnSpc>
            </a:pPr>
            <a:r>
              <a:rPr lang="en-US" sz="2000" b="1" dirty="0">
                <a:latin typeface="Times New Roman" panose="02020603050405020304" pitchFamily="18" charset="0"/>
                <a:cs typeface="Times New Roman" panose="02020603050405020304" pitchFamily="18" charset="0"/>
              </a:rPr>
              <a:t>3. Purchasing Products and Services</a:t>
            </a:r>
          </a:p>
          <a:p>
            <a:pPr algn="just">
              <a:lnSpc>
                <a:spcPct val="150000"/>
              </a:lnSpc>
            </a:pPr>
            <a:r>
              <a:rPr lang="en-US" sz="2000" dirty="0">
                <a:latin typeface="Times New Roman" panose="02020603050405020304" pitchFamily="18" charset="0"/>
                <a:cs typeface="Times New Roman" panose="02020603050405020304" pitchFamily="18" charset="0"/>
              </a:rPr>
              <a:t>Customers use digital currency to buy products from e-commerce websites, apps, or online businesses.</a:t>
            </a:r>
          </a:p>
          <a:p>
            <a:pPr algn="just">
              <a:lnSpc>
                <a:spcPct val="150000"/>
              </a:lnSpc>
            </a:pPr>
            <a:r>
              <a:rPr lang="en-US" sz="2000" b="1" dirty="0">
                <a:latin typeface="Times New Roman" panose="02020603050405020304" pitchFamily="18" charset="0"/>
                <a:cs typeface="Times New Roman" panose="02020603050405020304" pitchFamily="18" charset="0"/>
              </a:rPr>
              <a:t>4. Peer-to-Peer Transfers</a:t>
            </a:r>
          </a:p>
          <a:p>
            <a:pPr algn="just">
              <a:lnSpc>
                <a:spcPct val="150000"/>
              </a:lnSpc>
            </a:pPr>
            <a:r>
              <a:rPr lang="en-US" sz="2000" dirty="0">
                <a:latin typeface="Times New Roman" panose="02020603050405020304" pitchFamily="18" charset="0"/>
                <a:cs typeface="Times New Roman" panose="02020603050405020304" pitchFamily="18" charset="0"/>
              </a:rPr>
              <a:t>Users can send money directly to another person instantly.</a:t>
            </a:r>
          </a:p>
          <a:p>
            <a:pPr algn="just">
              <a:lnSpc>
                <a:spcPct val="150000"/>
              </a:lnSpc>
            </a:pPr>
            <a:r>
              <a:rPr lang="en-US" sz="2000" b="1" dirty="0">
                <a:latin typeface="Times New Roman" panose="02020603050405020304" pitchFamily="18" charset="0"/>
                <a:cs typeface="Times New Roman" panose="02020603050405020304" pitchFamily="18" charset="0"/>
              </a:rPr>
              <a:t>5. Business Payments</a:t>
            </a:r>
          </a:p>
          <a:p>
            <a:pPr algn="just">
              <a:lnSpc>
                <a:spcPct val="150000"/>
              </a:lnSpc>
            </a:pPr>
            <a:r>
              <a:rPr lang="en-US" sz="2000" dirty="0">
                <a:latin typeface="Times New Roman" panose="02020603050405020304" pitchFamily="18" charset="0"/>
                <a:cs typeface="Times New Roman" panose="02020603050405020304" pitchFamily="18" charset="0"/>
              </a:rPr>
              <a:t>Entrepreneurs can pay suppliers, freelancers, and service providers digitally.</a:t>
            </a:r>
          </a:p>
          <a:p>
            <a:pPr algn="just">
              <a:lnSpc>
                <a:spcPct val="150000"/>
              </a:lnSpc>
            </a:pPr>
            <a:endParaRPr lang="en-US" sz="20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66096884"/>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55218E-72F7-F3E9-CF58-20BD9532C208}"/>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023AE36F-212D-FA4F-0873-D5E7A106D2C5}"/>
              </a:ext>
            </a:extLst>
          </p:cNvPr>
          <p:cNvSpPr>
            <a:spLocks noGrp="1"/>
          </p:cNvSpPr>
          <p:nvPr>
            <p:ph idx="1"/>
          </p:nvPr>
        </p:nvSpPr>
        <p:spPr>
          <a:xfrm>
            <a:off x="406400" y="1061156"/>
            <a:ext cx="10947400" cy="5115807"/>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8054072E-51DE-F002-8A21-A44DE83DD1DB}"/>
              </a:ext>
            </a:extLst>
          </p:cNvPr>
          <p:cNvPicPr>
            <a:picLocks noChangeAspect="1"/>
          </p:cNvPicPr>
          <p:nvPr/>
        </p:nvPicPr>
        <p:blipFill>
          <a:blip r:embed="rId2"/>
          <a:stretch>
            <a:fillRect/>
          </a:stretch>
        </p:blipFill>
        <p:spPr>
          <a:xfrm>
            <a:off x="0" y="0"/>
            <a:ext cx="12192000" cy="1044762"/>
          </a:xfrm>
          <a:prstGeom prst="rect">
            <a:avLst/>
          </a:prstGeom>
        </p:spPr>
      </p:pic>
      <p:sp>
        <p:nvSpPr>
          <p:cNvPr id="3" name="TextBox 2">
            <a:extLst>
              <a:ext uri="{FF2B5EF4-FFF2-40B4-BE49-F238E27FC236}">
                <a16:creationId xmlns:a16="http://schemas.microsoft.com/office/drawing/2014/main" id="{14B1BB09-4739-4B60-1961-EAC2B93B73E1}"/>
              </a:ext>
            </a:extLst>
          </p:cNvPr>
          <p:cNvSpPr txBox="1"/>
          <p:nvPr/>
        </p:nvSpPr>
        <p:spPr>
          <a:xfrm>
            <a:off x="222204" y="1090308"/>
            <a:ext cx="11111697" cy="6038641"/>
          </a:xfrm>
          <a:prstGeom prst="rect">
            <a:avLst/>
          </a:prstGeom>
          <a:noFill/>
        </p:spPr>
        <p:txBody>
          <a:bodyPr wrap="square">
            <a:spAutoFit/>
          </a:bodyPr>
          <a:lstStyle/>
          <a:p>
            <a:pPr algn="just">
              <a:lnSpc>
                <a:spcPct val="150000"/>
              </a:lnSpc>
            </a:pPr>
            <a:r>
              <a:rPr lang="en-US" sz="2000" b="1" dirty="0">
                <a:latin typeface="Times New Roman" panose="02020603050405020304" pitchFamily="18" charset="0"/>
                <a:cs typeface="Times New Roman" panose="02020603050405020304" pitchFamily="18" charset="0"/>
              </a:rPr>
              <a:t>Advantages of Digital Currency</a:t>
            </a:r>
          </a:p>
          <a:p>
            <a:pPr algn="just">
              <a:lnSpc>
                <a:spcPct val="150000"/>
              </a:lnSpc>
            </a:pPr>
            <a:r>
              <a:rPr lang="en-US" sz="2000" dirty="0">
                <a:latin typeface="Times New Roman" panose="02020603050405020304" pitchFamily="18" charset="0"/>
                <a:cs typeface="Times New Roman" panose="02020603050405020304" pitchFamily="18" charset="0"/>
              </a:rPr>
              <a:t>Fast and instant transactions </a:t>
            </a:r>
          </a:p>
          <a:p>
            <a:pPr algn="just">
              <a:lnSpc>
                <a:spcPct val="150000"/>
              </a:lnSpc>
            </a:pPr>
            <a:r>
              <a:rPr lang="en-US" sz="2000" dirty="0">
                <a:latin typeface="Times New Roman" panose="02020603050405020304" pitchFamily="18" charset="0"/>
                <a:cs typeface="Times New Roman" panose="02020603050405020304" pitchFamily="18" charset="0"/>
              </a:rPr>
              <a:t>24×7 payment availability </a:t>
            </a:r>
          </a:p>
          <a:p>
            <a:pPr algn="just">
              <a:lnSpc>
                <a:spcPct val="150000"/>
              </a:lnSpc>
            </a:pPr>
            <a:r>
              <a:rPr lang="en-US" sz="2000" dirty="0">
                <a:latin typeface="Times New Roman" panose="02020603050405020304" pitchFamily="18" charset="0"/>
                <a:cs typeface="Times New Roman" panose="02020603050405020304" pitchFamily="18" charset="0"/>
              </a:rPr>
              <a:t>Lower transaction cost in many cases </a:t>
            </a:r>
          </a:p>
          <a:p>
            <a:pPr algn="just">
              <a:lnSpc>
                <a:spcPct val="150000"/>
              </a:lnSpc>
            </a:pPr>
            <a:r>
              <a:rPr lang="en-US" sz="2000" dirty="0">
                <a:latin typeface="Times New Roman" panose="02020603050405020304" pitchFamily="18" charset="0"/>
                <a:cs typeface="Times New Roman" panose="02020603050405020304" pitchFamily="18" charset="0"/>
              </a:rPr>
              <a:t>Convenient and paperless system </a:t>
            </a:r>
          </a:p>
          <a:p>
            <a:pPr algn="just">
              <a:lnSpc>
                <a:spcPct val="150000"/>
              </a:lnSpc>
            </a:pPr>
            <a:r>
              <a:rPr lang="en-US" sz="2000" dirty="0">
                <a:latin typeface="Times New Roman" panose="02020603050405020304" pitchFamily="18" charset="0"/>
                <a:cs typeface="Times New Roman" panose="02020603050405020304" pitchFamily="18" charset="0"/>
              </a:rPr>
              <a:t>Better transaction records </a:t>
            </a:r>
          </a:p>
          <a:p>
            <a:pPr algn="just">
              <a:lnSpc>
                <a:spcPct val="150000"/>
              </a:lnSpc>
            </a:pPr>
            <a:r>
              <a:rPr lang="en-US" sz="2000" dirty="0">
                <a:latin typeface="Times New Roman" panose="02020603050405020304" pitchFamily="18" charset="0"/>
                <a:cs typeface="Times New Roman" panose="02020603050405020304" pitchFamily="18" charset="0"/>
              </a:rPr>
              <a:t>Supports online and global business</a:t>
            </a:r>
          </a:p>
          <a:p>
            <a:pPr algn="just">
              <a:lnSpc>
                <a:spcPct val="150000"/>
              </a:lnSpc>
            </a:pPr>
            <a:r>
              <a:rPr lang="en-US" sz="2000" b="1" dirty="0">
                <a:latin typeface="Times New Roman" panose="02020603050405020304" pitchFamily="18" charset="0"/>
                <a:cs typeface="Times New Roman" panose="02020603050405020304" pitchFamily="18" charset="0"/>
              </a:rPr>
              <a:t>Disadvantages</a:t>
            </a:r>
          </a:p>
          <a:p>
            <a:pPr algn="just">
              <a:lnSpc>
                <a:spcPct val="150000"/>
              </a:lnSpc>
            </a:pPr>
            <a:r>
              <a:rPr lang="en-US" sz="2000" dirty="0">
                <a:latin typeface="Times New Roman" panose="02020603050405020304" pitchFamily="18" charset="0"/>
                <a:cs typeface="Times New Roman" panose="02020603050405020304" pitchFamily="18" charset="0"/>
              </a:rPr>
              <a:t>Needs internet and devices </a:t>
            </a:r>
          </a:p>
          <a:p>
            <a:pPr algn="just">
              <a:lnSpc>
                <a:spcPct val="150000"/>
              </a:lnSpc>
            </a:pPr>
            <a:r>
              <a:rPr lang="en-US" sz="2000" dirty="0">
                <a:latin typeface="Times New Roman" panose="02020603050405020304" pitchFamily="18" charset="0"/>
                <a:cs typeface="Times New Roman" panose="02020603050405020304" pitchFamily="18" charset="0"/>
              </a:rPr>
              <a:t>Risk of hacking or scams if security is weak </a:t>
            </a:r>
          </a:p>
          <a:p>
            <a:pPr algn="just">
              <a:lnSpc>
                <a:spcPct val="150000"/>
              </a:lnSpc>
            </a:pPr>
            <a:r>
              <a:rPr lang="en-US" sz="2000" dirty="0">
                <a:latin typeface="Times New Roman" panose="02020603050405020304" pitchFamily="18" charset="0"/>
                <a:cs typeface="Times New Roman" panose="02020603050405020304" pitchFamily="18" charset="0"/>
              </a:rPr>
              <a:t>Technical failures may interrupt payments </a:t>
            </a:r>
          </a:p>
          <a:p>
            <a:pPr algn="just">
              <a:lnSpc>
                <a:spcPct val="150000"/>
              </a:lnSpc>
            </a:pPr>
            <a:r>
              <a:rPr lang="en-US" sz="2000" dirty="0">
                <a:latin typeface="Times New Roman" panose="02020603050405020304" pitchFamily="18" charset="0"/>
                <a:cs typeface="Times New Roman" panose="02020603050405020304" pitchFamily="18" charset="0"/>
              </a:rPr>
              <a:t>Limited acceptance in some places</a:t>
            </a:r>
          </a:p>
          <a:p>
            <a:pPr algn="just">
              <a:lnSpc>
                <a:spcPct val="150000"/>
              </a:lnSpc>
            </a:pPr>
            <a:endParaRPr lang="en-US" sz="20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52386562"/>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94887B-20AC-1AB3-0275-0A7839501E88}"/>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F4496854-3AFA-F166-4A7C-0EA85E00C69F}"/>
              </a:ext>
            </a:extLst>
          </p:cNvPr>
          <p:cNvSpPr>
            <a:spLocks noGrp="1"/>
          </p:cNvSpPr>
          <p:nvPr>
            <p:ph idx="1"/>
          </p:nvPr>
        </p:nvSpPr>
        <p:spPr>
          <a:xfrm>
            <a:off x="406400" y="1061156"/>
            <a:ext cx="10947400" cy="5115807"/>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34F021A8-9988-DA58-2564-6124CAC1D2CC}"/>
              </a:ext>
            </a:extLst>
          </p:cNvPr>
          <p:cNvPicPr>
            <a:picLocks noChangeAspect="1"/>
          </p:cNvPicPr>
          <p:nvPr/>
        </p:nvPicPr>
        <p:blipFill>
          <a:blip r:embed="rId2"/>
          <a:stretch>
            <a:fillRect/>
          </a:stretch>
        </p:blipFill>
        <p:spPr>
          <a:xfrm>
            <a:off x="0" y="0"/>
            <a:ext cx="12192000" cy="1044762"/>
          </a:xfrm>
          <a:prstGeom prst="rect">
            <a:avLst/>
          </a:prstGeom>
        </p:spPr>
      </p:pic>
      <p:sp>
        <p:nvSpPr>
          <p:cNvPr id="3" name="TextBox 2">
            <a:extLst>
              <a:ext uri="{FF2B5EF4-FFF2-40B4-BE49-F238E27FC236}">
                <a16:creationId xmlns:a16="http://schemas.microsoft.com/office/drawing/2014/main" id="{B31F6D6E-49C1-1C61-2C97-09DC637FED23}"/>
              </a:ext>
            </a:extLst>
          </p:cNvPr>
          <p:cNvSpPr txBox="1"/>
          <p:nvPr/>
        </p:nvSpPr>
        <p:spPr>
          <a:xfrm>
            <a:off x="222204" y="1090308"/>
            <a:ext cx="11111697" cy="4961423"/>
          </a:xfrm>
          <a:prstGeom prst="rect">
            <a:avLst/>
          </a:prstGeom>
          <a:noFill/>
        </p:spPr>
        <p:txBody>
          <a:bodyPr wrap="square">
            <a:spAutoFit/>
          </a:bodyPr>
          <a:lstStyle/>
          <a:p>
            <a:r>
              <a:rPr lang="en-US" sz="2000" b="1" dirty="0"/>
              <a:t>Real-Time Example</a:t>
            </a:r>
          </a:p>
          <a:p>
            <a:r>
              <a:rPr lang="en-US" sz="2000" dirty="0"/>
              <a:t>An online course creator accepts payments using Google Pay or Digital Rupee. Students pay instantly, and access is provided immediately.</a:t>
            </a:r>
          </a:p>
          <a:p>
            <a:pPr algn="just">
              <a:lnSpc>
                <a:spcPct val="150000"/>
              </a:lnSpc>
            </a:pPr>
            <a:endParaRPr lang="en-US" sz="2000" b="1" dirty="0">
              <a:latin typeface="Times New Roman" panose="02020603050405020304" pitchFamily="18" charset="0"/>
              <a:cs typeface="Times New Roman" panose="02020603050405020304" pitchFamily="18" charset="0"/>
            </a:endParaRPr>
          </a:p>
          <a:p>
            <a:r>
              <a:rPr lang="en-US" sz="2000" b="1" dirty="0">
                <a:latin typeface="Times New Roman" panose="02020603050405020304" pitchFamily="18" charset="0"/>
                <a:cs typeface="Times New Roman" panose="02020603050405020304" pitchFamily="18" charset="0"/>
              </a:rPr>
              <a:t>Operational Risk</a:t>
            </a:r>
          </a:p>
          <a:p>
            <a:r>
              <a:rPr lang="en-US" sz="2000" b="1" dirty="0">
                <a:latin typeface="Times New Roman" panose="02020603050405020304" pitchFamily="18" charset="0"/>
                <a:cs typeface="Times New Roman" panose="02020603050405020304" pitchFamily="18" charset="0"/>
              </a:rPr>
              <a:t>Meaning</a:t>
            </a:r>
          </a:p>
          <a:p>
            <a:r>
              <a:rPr lang="en-US" sz="2000" dirty="0">
                <a:latin typeface="Times New Roman" panose="02020603050405020304" pitchFamily="18" charset="0"/>
                <a:cs typeface="Times New Roman" panose="02020603050405020304" pitchFamily="18" charset="0"/>
              </a:rPr>
              <a:t>Operational risk is the risk of loss resulting from internal failures, human errors, system breakdowns, fraud, or external disruptions that affect business operations.</a:t>
            </a:r>
          </a:p>
          <a:p>
            <a:endParaRPr lang="en-US" sz="2000" dirty="0">
              <a:latin typeface="Times New Roman" panose="02020603050405020304" pitchFamily="18" charset="0"/>
              <a:cs typeface="Times New Roman" panose="02020603050405020304" pitchFamily="18" charset="0"/>
            </a:endParaRPr>
          </a:p>
          <a:p>
            <a:r>
              <a:rPr lang="en-US" sz="2000" dirty="0">
                <a:latin typeface="Times New Roman" panose="02020603050405020304" pitchFamily="18" charset="0"/>
                <a:cs typeface="Times New Roman" panose="02020603050405020304" pitchFamily="18" charset="0"/>
              </a:rPr>
              <a:t>Causes of Operational Risk</a:t>
            </a:r>
          </a:p>
          <a:p>
            <a:r>
              <a:rPr lang="en-US" sz="2000" b="1" dirty="0">
                <a:latin typeface="Times New Roman" panose="02020603050405020304" pitchFamily="18" charset="0"/>
                <a:cs typeface="Times New Roman" panose="02020603050405020304" pitchFamily="18" charset="0"/>
              </a:rPr>
              <a:t>Human Error</a:t>
            </a:r>
            <a:br>
              <a:rPr lang="en-US" sz="2000" dirty="0">
                <a:latin typeface="Times New Roman" panose="02020603050405020304" pitchFamily="18" charset="0"/>
                <a:cs typeface="Times New Roman" panose="02020603050405020304" pitchFamily="18" charset="0"/>
              </a:rPr>
            </a:br>
            <a:r>
              <a:rPr lang="en-US" sz="2000" dirty="0">
                <a:latin typeface="Times New Roman" panose="02020603050405020304" pitchFamily="18" charset="0"/>
                <a:cs typeface="Times New Roman" panose="02020603050405020304" pitchFamily="18" charset="0"/>
              </a:rPr>
              <a:t>Mistakes made by employees while processing payments, orders, or data. </a:t>
            </a:r>
          </a:p>
          <a:p>
            <a:r>
              <a:rPr lang="en-US" sz="2000" b="1" dirty="0">
                <a:latin typeface="Times New Roman" panose="02020603050405020304" pitchFamily="18" charset="0"/>
                <a:cs typeface="Times New Roman" panose="02020603050405020304" pitchFamily="18" charset="0"/>
              </a:rPr>
              <a:t>System Failure</a:t>
            </a:r>
            <a:br>
              <a:rPr lang="en-US" sz="2000" dirty="0">
                <a:latin typeface="Times New Roman" panose="02020603050405020304" pitchFamily="18" charset="0"/>
                <a:cs typeface="Times New Roman" panose="02020603050405020304" pitchFamily="18" charset="0"/>
              </a:rPr>
            </a:br>
            <a:r>
              <a:rPr lang="en-US" sz="2000" dirty="0">
                <a:latin typeface="Times New Roman" panose="02020603050405020304" pitchFamily="18" charset="0"/>
                <a:cs typeface="Times New Roman" panose="02020603050405020304" pitchFamily="18" charset="0"/>
              </a:rPr>
              <a:t>Server crashes, software bugs, network downtime, or payment gateway failure.</a:t>
            </a:r>
          </a:p>
          <a:p>
            <a:pPr algn="just">
              <a:lnSpc>
                <a:spcPct val="150000"/>
              </a:lnSpc>
            </a:pPr>
            <a:endParaRPr lang="en-US" sz="20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6758461"/>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7545BB-1381-84AE-46FB-D079830BB7DD}"/>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BF70993E-09A5-BF73-8454-767B41E4E948}"/>
              </a:ext>
            </a:extLst>
          </p:cNvPr>
          <p:cNvSpPr>
            <a:spLocks noGrp="1"/>
          </p:cNvSpPr>
          <p:nvPr>
            <p:ph idx="1"/>
          </p:nvPr>
        </p:nvSpPr>
        <p:spPr>
          <a:xfrm>
            <a:off x="406400" y="1061156"/>
            <a:ext cx="10947400" cy="5115807"/>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C1481BC6-FA82-CB94-DC96-22FBA546BFD8}"/>
              </a:ext>
            </a:extLst>
          </p:cNvPr>
          <p:cNvPicPr>
            <a:picLocks noChangeAspect="1"/>
          </p:cNvPicPr>
          <p:nvPr/>
        </p:nvPicPr>
        <p:blipFill>
          <a:blip r:embed="rId2"/>
          <a:stretch>
            <a:fillRect/>
          </a:stretch>
        </p:blipFill>
        <p:spPr>
          <a:xfrm>
            <a:off x="0" y="0"/>
            <a:ext cx="12192000" cy="1044762"/>
          </a:xfrm>
          <a:prstGeom prst="rect">
            <a:avLst/>
          </a:prstGeom>
        </p:spPr>
      </p:pic>
      <p:sp>
        <p:nvSpPr>
          <p:cNvPr id="3" name="TextBox 2">
            <a:extLst>
              <a:ext uri="{FF2B5EF4-FFF2-40B4-BE49-F238E27FC236}">
                <a16:creationId xmlns:a16="http://schemas.microsoft.com/office/drawing/2014/main" id="{8E2C26BF-8B3F-E18D-BD6A-905609CDFFBD}"/>
              </a:ext>
            </a:extLst>
          </p:cNvPr>
          <p:cNvSpPr txBox="1"/>
          <p:nvPr/>
        </p:nvSpPr>
        <p:spPr>
          <a:xfrm>
            <a:off x="222204" y="1090308"/>
            <a:ext cx="11111697" cy="5115311"/>
          </a:xfrm>
          <a:prstGeom prst="rect">
            <a:avLst/>
          </a:prstGeom>
          <a:noFill/>
        </p:spPr>
        <p:txBody>
          <a:bodyPr wrap="square">
            <a:spAutoFit/>
          </a:bodyPr>
          <a:lstStyle/>
          <a:p>
            <a:pPr algn="just">
              <a:lnSpc>
                <a:spcPct val="150000"/>
              </a:lnSpc>
            </a:pPr>
            <a:r>
              <a:rPr lang="en-US" sz="2000" b="1" dirty="0"/>
              <a:t>Fraud and cybercrime </a:t>
            </a:r>
            <a:r>
              <a:rPr lang="en-US" sz="2000" dirty="0"/>
              <a:t>Hacking, phishing, identity theft, and unauthorized transactions.</a:t>
            </a:r>
          </a:p>
          <a:p>
            <a:pPr algn="just">
              <a:lnSpc>
                <a:spcPct val="150000"/>
              </a:lnSpc>
            </a:pPr>
            <a:r>
              <a:rPr lang="en-US" sz="2000" b="1" dirty="0"/>
              <a:t>Poor Internal Processes   </a:t>
            </a:r>
            <a:r>
              <a:rPr lang="en-US" sz="2000" dirty="0"/>
              <a:t>Weak controls, lack of procedures, or delayed responses.</a:t>
            </a:r>
          </a:p>
          <a:p>
            <a:pPr algn="just">
              <a:lnSpc>
                <a:spcPct val="150000"/>
              </a:lnSpc>
            </a:pPr>
            <a:r>
              <a:rPr lang="en-US" sz="2000" b="1" dirty="0"/>
              <a:t>External Events   </a:t>
            </a:r>
            <a:r>
              <a:rPr lang="en-US" sz="2000" dirty="0"/>
              <a:t>Natural disasters, power failure, internet outage, or regulatory changes.</a:t>
            </a:r>
          </a:p>
          <a:p>
            <a:pPr algn="just">
              <a:lnSpc>
                <a:spcPct val="150000"/>
              </a:lnSpc>
            </a:pPr>
            <a:endParaRPr lang="en-US" sz="2000" b="1" dirty="0">
              <a:latin typeface="Times New Roman" panose="02020603050405020304" pitchFamily="18" charset="0"/>
              <a:cs typeface="Times New Roman" panose="02020603050405020304" pitchFamily="18" charset="0"/>
            </a:endParaRPr>
          </a:p>
          <a:p>
            <a:pPr algn="just">
              <a:lnSpc>
                <a:spcPct val="150000"/>
              </a:lnSpc>
            </a:pPr>
            <a:r>
              <a:rPr lang="en-US" sz="2000" b="1" dirty="0">
                <a:latin typeface="Times New Roman" panose="02020603050405020304" pitchFamily="18" charset="0"/>
                <a:cs typeface="Times New Roman" panose="02020603050405020304" pitchFamily="18" charset="0"/>
              </a:rPr>
              <a:t>Effects of Operational Risk</a:t>
            </a:r>
          </a:p>
          <a:p>
            <a:pPr algn="just">
              <a:lnSpc>
                <a:spcPct val="150000"/>
              </a:lnSpc>
            </a:pPr>
            <a:r>
              <a:rPr lang="en-US" sz="2000" dirty="0">
                <a:latin typeface="Times New Roman" panose="02020603050405020304" pitchFamily="18" charset="0"/>
                <a:cs typeface="Times New Roman" panose="02020603050405020304" pitchFamily="18" charset="0"/>
              </a:rPr>
              <a:t>Financial loss </a:t>
            </a:r>
          </a:p>
          <a:p>
            <a:pPr algn="just">
              <a:lnSpc>
                <a:spcPct val="150000"/>
              </a:lnSpc>
            </a:pPr>
            <a:r>
              <a:rPr lang="en-US" sz="2000" dirty="0">
                <a:latin typeface="Times New Roman" panose="02020603050405020304" pitchFamily="18" charset="0"/>
                <a:cs typeface="Times New Roman" panose="02020603050405020304" pitchFamily="18" charset="0"/>
              </a:rPr>
              <a:t>Business interruption </a:t>
            </a:r>
          </a:p>
          <a:p>
            <a:pPr algn="just">
              <a:lnSpc>
                <a:spcPct val="150000"/>
              </a:lnSpc>
            </a:pPr>
            <a:r>
              <a:rPr lang="en-US" sz="2000" dirty="0">
                <a:latin typeface="Times New Roman" panose="02020603050405020304" pitchFamily="18" charset="0"/>
                <a:cs typeface="Times New Roman" panose="02020603050405020304" pitchFamily="18" charset="0"/>
              </a:rPr>
              <a:t>Customer dissatisfaction </a:t>
            </a:r>
          </a:p>
          <a:p>
            <a:pPr algn="just">
              <a:lnSpc>
                <a:spcPct val="150000"/>
              </a:lnSpc>
            </a:pPr>
            <a:r>
              <a:rPr lang="en-US" sz="2000" dirty="0">
                <a:latin typeface="Times New Roman" panose="02020603050405020304" pitchFamily="18" charset="0"/>
                <a:cs typeface="Times New Roman" panose="02020603050405020304" pitchFamily="18" charset="0"/>
              </a:rPr>
              <a:t>Loss of reputation </a:t>
            </a:r>
          </a:p>
          <a:p>
            <a:pPr algn="just">
              <a:lnSpc>
                <a:spcPct val="150000"/>
              </a:lnSpc>
            </a:pPr>
            <a:r>
              <a:rPr lang="en-US" sz="2000" dirty="0">
                <a:latin typeface="Times New Roman" panose="02020603050405020304" pitchFamily="18" charset="0"/>
                <a:cs typeface="Times New Roman" panose="02020603050405020304" pitchFamily="18" charset="0"/>
              </a:rPr>
              <a:t>Legal penalties</a:t>
            </a:r>
          </a:p>
          <a:p>
            <a:pPr algn="just">
              <a:lnSpc>
                <a:spcPct val="150000"/>
              </a:lnSpc>
            </a:pPr>
            <a:endParaRPr lang="en-US" sz="20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94247511"/>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3CA00E-52BC-2C7E-CEA0-C81A28FF8A51}"/>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6ACB485D-180B-D7C5-43D4-A331522D48B3}"/>
              </a:ext>
            </a:extLst>
          </p:cNvPr>
          <p:cNvSpPr>
            <a:spLocks noGrp="1"/>
          </p:cNvSpPr>
          <p:nvPr>
            <p:ph idx="1"/>
          </p:nvPr>
        </p:nvSpPr>
        <p:spPr>
          <a:xfrm>
            <a:off x="406400" y="1061156"/>
            <a:ext cx="10947400" cy="5115807"/>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9D28E406-DD91-AAF8-77DF-C95EE60FF18B}"/>
              </a:ext>
            </a:extLst>
          </p:cNvPr>
          <p:cNvPicPr>
            <a:picLocks noChangeAspect="1"/>
          </p:cNvPicPr>
          <p:nvPr/>
        </p:nvPicPr>
        <p:blipFill>
          <a:blip r:embed="rId2"/>
          <a:stretch>
            <a:fillRect/>
          </a:stretch>
        </p:blipFill>
        <p:spPr>
          <a:xfrm>
            <a:off x="0" y="0"/>
            <a:ext cx="12192000" cy="1044762"/>
          </a:xfrm>
          <a:prstGeom prst="rect">
            <a:avLst/>
          </a:prstGeom>
        </p:spPr>
      </p:pic>
      <p:sp>
        <p:nvSpPr>
          <p:cNvPr id="3" name="TextBox 2">
            <a:extLst>
              <a:ext uri="{FF2B5EF4-FFF2-40B4-BE49-F238E27FC236}">
                <a16:creationId xmlns:a16="http://schemas.microsoft.com/office/drawing/2014/main" id="{AD2CAA5C-16B9-4721-4862-5B5A5BAE50D2}"/>
              </a:ext>
            </a:extLst>
          </p:cNvPr>
          <p:cNvSpPr txBox="1"/>
          <p:nvPr/>
        </p:nvSpPr>
        <p:spPr>
          <a:xfrm>
            <a:off x="222204" y="1090308"/>
            <a:ext cx="11111697" cy="5730864"/>
          </a:xfrm>
          <a:prstGeom prst="rect">
            <a:avLst/>
          </a:prstGeom>
          <a:noFill/>
        </p:spPr>
        <p:txBody>
          <a:bodyPr wrap="square">
            <a:spAutoFit/>
          </a:bodyPr>
          <a:lstStyle/>
          <a:p>
            <a:pPr algn="just">
              <a:lnSpc>
                <a:spcPct val="150000"/>
              </a:lnSpc>
            </a:pPr>
            <a:r>
              <a:rPr lang="en-US" sz="2000" b="1" dirty="0"/>
              <a:t>Managing Operational Risk</a:t>
            </a:r>
          </a:p>
          <a:p>
            <a:pPr algn="just">
              <a:lnSpc>
                <a:spcPct val="150000"/>
              </a:lnSpc>
            </a:pPr>
            <a:r>
              <a:rPr lang="en-US" sz="2000" dirty="0"/>
              <a:t>Strong internal controls </a:t>
            </a:r>
          </a:p>
          <a:p>
            <a:pPr algn="just">
              <a:lnSpc>
                <a:spcPct val="150000"/>
              </a:lnSpc>
            </a:pPr>
            <a:r>
              <a:rPr lang="en-US" sz="2000" dirty="0"/>
              <a:t>Staff training </a:t>
            </a:r>
          </a:p>
          <a:p>
            <a:pPr algn="just">
              <a:lnSpc>
                <a:spcPct val="150000"/>
              </a:lnSpc>
            </a:pPr>
            <a:r>
              <a:rPr lang="en-US" sz="2000" dirty="0"/>
              <a:t>Data backup systems </a:t>
            </a:r>
          </a:p>
          <a:p>
            <a:pPr algn="just">
              <a:lnSpc>
                <a:spcPct val="150000"/>
              </a:lnSpc>
            </a:pPr>
            <a:r>
              <a:rPr lang="en-US" sz="2000" dirty="0"/>
              <a:t>Cybersecurity measures </a:t>
            </a:r>
          </a:p>
          <a:p>
            <a:pPr algn="just">
              <a:lnSpc>
                <a:spcPct val="150000"/>
              </a:lnSpc>
            </a:pPr>
            <a:r>
              <a:rPr lang="en-US" sz="2000" dirty="0"/>
              <a:t>Regular audits </a:t>
            </a:r>
          </a:p>
          <a:p>
            <a:pPr algn="just">
              <a:lnSpc>
                <a:spcPct val="150000"/>
              </a:lnSpc>
            </a:pPr>
            <a:r>
              <a:rPr lang="en-US" sz="2000" dirty="0"/>
              <a:t>Disaster recovery plans</a:t>
            </a:r>
          </a:p>
          <a:p>
            <a:pPr algn="just">
              <a:lnSpc>
                <a:spcPct val="150000"/>
              </a:lnSpc>
            </a:pPr>
            <a:endParaRPr lang="en-US" sz="2000" b="1" dirty="0">
              <a:latin typeface="Times New Roman" panose="02020603050405020304" pitchFamily="18" charset="0"/>
              <a:cs typeface="Times New Roman" panose="02020603050405020304" pitchFamily="18" charset="0"/>
            </a:endParaRPr>
          </a:p>
          <a:p>
            <a:r>
              <a:rPr lang="en-US" sz="2000" b="1" dirty="0"/>
              <a:t>E-Cash</a:t>
            </a:r>
          </a:p>
          <a:p>
            <a:r>
              <a:rPr lang="en-US" sz="2000" b="1" dirty="0"/>
              <a:t>Meaning</a:t>
            </a:r>
          </a:p>
          <a:p>
            <a:pPr algn="just">
              <a:lnSpc>
                <a:spcPct val="150000"/>
              </a:lnSpc>
            </a:pPr>
            <a:r>
              <a:rPr lang="en-US" sz="2000" b="1" dirty="0">
                <a:latin typeface="Times New Roman" panose="02020603050405020304" pitchFamily="18" charset="0"/>
                <a:cs typeface="Times New Roman" panose="02020603050405020304" pitchFamily="18" charset="0"/>
              </a:rPr>
              <a:t>E-Cash (Electronic Cash)</a:t>
            </a:r>
            <a:r>
              <a:rPr lang="en-US" sz="2000" dirty="0">
                <a:latin typeface="Times New Roman" panose="02020603050405020304" pitchFamily="18" charset="0"/>
                <a:cs typeface="Times New Roman" panose="02020603050405020304" pitchFamily="18" charset="0"/>
              </a:rPr>
              <a:t> is a digital form of money used for online transactions. It works like physical cash but exists electronically.</a:t>
            </a:r>
          </a:p>
          <a:p>
            <a:pPr algn="just">
              <a:lnSpc>
                <a:spcPct val="150000"/>
              </a:lnSpc>
            </a:pPr>
            <a:endParaRPr lang="en-US" sz="20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020271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E9ACA0-18E8-6CDE-F68D-2FCD7948788D}"/>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2ED5BCA8-38EC-F17C-FB43-F3BCCB4CB929}"/>
              </a:ext>
            </a:extLst>
          </p:cNvPr>
          <p:cNvSpPr>
            <a:spLocks noGrp="1"/>
          </p:cNvSpPr>
          <p:nvPr>
            <p:ph idx="1"/>
          </p:nvPr>
        </p:nvSpPr>
        <p:spPr>
          <a:xfrm>
            <a:off x="838200" y="1219200"/>
            <a:ext cx="10515600" cy="4957763"/>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BBE75758-E554-C029-C705-999A91CEDBA5}"/>
              </a:ext>
            </a:extLst>
          </p:cNvPr>
          <p:cNvPicPr>
            <a:picLocks noChangeAspect="1"/>
          </p:cNvPicPr>
          <p:nvPr/>
        </p:nvPicPr>
        <p:blipFill>
          <a:blip r:embed="rId2"/>
          <a:stretch>
            <a:fillRect/>
          </a:stretch>
        </p:blipFill>
        <p:spPr>
          <a:xfrm>
            <a:off x="0" y="0"/>
            <a:ext cx="12192000" cy="1044762"/>
          </a:xfrm>
          <a:prstGeom prst="rect">
            <a:avLst/>
          </a:prstGeom>
        </p:spPr>
      </p:pic>
      <p:sp>
        <p:nvSpPr>
          <p:cNvPr id="4" name="TextBox 3">
            <a:extLst>
              <a:ext uri="{FF2B5EF4-FFF2-40B4-BE49-F238E27FC236}">
                <a16:creationId xmlns:a16="http://schemas.microsoft.com/office/drawing/2014/main" id="{7E736A97-D452-FF22-5509-10C7714E9A7E}"/>
              </a:ext>
            </a:extLst>
          </p:cNvPr>
          <p:cNvSpPr txBox="1"/>
          <p:nvPr/>
        </p:nvSpPr>
        <p:spPr>
          <a:xfrm>
            <a:off x="530941" y="1140542"/>
            <a:ext cx="10854813" cy="5301451"/>
          </a:xfrm>
          <a:prstGeom prst="rect">
            <a:avLst/>
          </a:prstGeom>
          <a:noFill/>
        </p:spPr>
        <p:txBody>
          <a:bodyPr wrap="square">
            <a:spAutoFit/>
          </a:bodyPr>
          <a:lstStyle/>
          <a:p>
            <a:pPr fontAlgn="base"/>
            <a:endParaRPr lang="en-US" dirty="0">
              <a:latin typeface="Times New Roman" panose="02020603050405020304" pitchFamily="18" charset="0"/>
              <a:cs typeface="Times New Roman" panose="02020603050405020304" pitchFamily="18" charset="0"/>
            </a:endParaRPr>
          </a:p>
          <a:p>
            <a:pPr fontAlgn="base">
              <a:lnSpc>
                <a:spcPct val="150000"/>
              </a:lnSpc>
            </a:pPr>
            <a:r>
              <a:rPr lang="en-US" b="1" dirty="0">
                <a:latin typeface="Times New Roman" panose="02020603050405020304" pitchFamily="18" charset="0"/>
                <a:cs typeface="Times New Roman" panose="02020603050405020304" pitchFamily="18" charset="0"/>
              </a:rPr>
              <a:t>3. Detect</a:t>
            </a:r>
          </a:p>
          <a:p>
            <a:pPr fontAlgn="base">
              <a:lnSpc>
                <a:spcPct val="150000"/>
              </a:lnSpc>
            </a:pPr>
            <a:r>
              <a:rPr lang="en-US" b="1" dirty="0">
                <a:latin typeface="Times New Roman" panose="02020603050405020304" pitchFamily="18" charset="0"/>
                <a:cs typeface="Times New Roman" panose="02020603050405020304" pitchFamily="18" charset="0"/>
              </a:rPr>
              <a:t>Actively monitoring</a:t>
            </a:r>
            <a:r>
              <a:rPr lang="en-US" dirty="0">
                <a:latin typeface="Times New Roman" panose="02020603050405020304" pitchFamily="18" charset="0"/>
                <a:cs typeface="Times New Roman" panose="02020603050405020304" pitchFamily="18" charset="0"/>
              </a:rPr>
              <a:t> of information systems to identify security incidents in real-time. By using detection tools and techniques, the organization can spot suspicious activities earlier. Regular monitoring is important to ensure the security and identify any potential risks.</a:t>
            </a:r>
          </a:p>
          <a:p>
            <a:pPr fontAlgn="base">
              <a:lnSpc>
                <a:spcPct val="150000"/>
              </a:lnSpc>
            </a:pPr>
            <a:r>
              <a:rPr lang="en-US" dirty="0">
                <a:latin typeface="Times New Roman" panose="02020603050405020304" pitchFamily="18" charset="0"/>
                <a:cs typeface="Times New Roman" panose="02020603050405020304" pitchFamily="18" charset="0"/>
              </a:rPr>
              <a:t>Continuously monitoring network and system activities.</a:t>
            </a:r>
          </a:p>
          <a:p>
            <a:pPr fontAlgn="base">
              <a:lnSpc>
                <a:spcPct val="150000"/>
              </a:lnSpc>
            </a:pPr>
            <a:r>
              <a:rPr lang="en-US" dirty="0">
                <a:latin typeface="Times New Roman" panose="02020603050405020304" pitchFamily="18" charset="0"/>
                <a:cs typeface="Times New Roman" panose="02020603050405020304" pitchFamily="18" charset="0"/>
              </a:rPr>
              <a:t>Using tools and resources to detect abnormal or suspicious behavior.</a:t>
            </a:r>
          </a:p>
          <a:p>
            <a:pPr fontAlgn="base">
              <a:lnSpc>
                <a:spcPct val="150000"/>
              </a:lnSpc>
            </a:pPr>
            <a:r>
              <a:rPr lang="en-US" dirty="0">
                <a:latin typeface="Times New Roman" panose="02020603050405020304" pitchFamily="18" charset="0"/>
                <a:cs typeface="Times New Roman" panose="02020603050405020304" pitchFamily="18" charset="0"/>
              </a:rPr>
              <a:t>Analyzing and understanding the potential risks associated with detected incidents.</a:t>
            </a:r>
          </a:p>
          <a:p>
            <a:pPr fontAlgn="base">
              <a:lnSpc>
                <a:spcPct val="150000"/>
              </a:lnSpc>
            </a:pPr>
            <a:r>
              <a:rPr lang="en-US" b="1" dirty="0">
                <a:latin typeface="Times New Roman" panose="02020603050405020304" pitchFamily="18" charset="0"/>
                <a:cs typeface="Times New Roman" panose="02020603050405020304" pitchFamily="18" charset="0"/>
              </a:rPr>
              <a:t>For Example:</a:t>
            </a:r>
            <a:endParaRPr lang="en-US" dirty="0">
              <a:latin typeface="Times New Roman" panose="02020603050405020304" pitchFamily="18" charset="0"/>
              <a:cs typeface="Times New Roman" panose="02020603050405020304" pitchFamily="18" charset="0"/>
            </a:endParaRPr>
          </a:p>
          <a:p>
            <a:pPr fontAlgn="base">
              <a:lnSpc>
                <a:spcPct val="150000"/>
              </a:lnSpc>
            </a:pPr>
            <a:r>
              <a:rPr lang="en-US" dirty="0">
                <a:latin typeface="Times New Roman" panose="02020603050405020304" pitchFamily="18" charset="0"/>
                <a:cs typeface="Times New Roman" panose="02020603050405020304" pitchFamily="18" charset="0"/>
              </a:rPr>
              <a:t>Active monitoring tools like </a:t>
            </a:r>
            <a:r>
              <a:rPr lang="en-US" b="1" dirty="0">
                <a:latin typeface="Times New Roman" panose="02020603050405020304" pitchFamily="18" charset="0"/>
                <a:cs typeface="Times New Roman" panose="02020603050405020304" pitchFamily="18" charset="0"/>
              </a:rPr>
              <a:t>Intrusion detection software </a:t>
            </a:r>
            <a:r>
              <a:rPr lang="en-US" dirty="0">
                <a:latin typeface="Times New Roman" panose="02020603050405020304" pitchFamily="18" charset="0"/>
                <a:cs typeface="Times New Roman" panose="02020603050405020304" pitchFamily="18" charset="0"/>
              </a:rPr>
              <a:t>to look after the network traffic for unusual activities, like unauthorized access attempts to patient records, or critical devices equipped in the hospital.</a:t>
            </a:r>
          </a:p>
          <a:p>
            <a:pPr lvl="1" algn="just" fontAlgn="base"/>
            <a:endParaRPr lang="en-US" dirty="0">
              <a:latin typeface="Times New Roman" panose="02020603050405020304" pitchFamily="18" charset="0"/>
              <a:cs typeface="Times New Roman" panose="02020603050405020304" pitchFamily="18" charset="0"/>
            </a:endParaRPr>
          </a:p>
          <a:p>
            <a:pPr algn="l" fontAlgn="base">
              <a:lnSpc>
                <a:spcPts val="2100"/>
              </a:lnSpc>
              <a:spcBef>
                <a:spcPts val="1800"/>
              </a:spcBef>
              <a:spcAft>
                <a:spcPts val="1800"/>
              </a:spcAft>
              <a:buNone/>
            </a:pPr>
            <a:r>
              <a:rPr lang="en-US" b="1" i="0" dirty="0">
                <a:solidFill>
                  <a:srgbClr val="FFFFFF"/>
                </a:solidFill>
                <a:effectLst/>
                <a:latin typeface="Times New Roman" panose="02020603050405020304" pitchFamily="18" charset="0"/>
                <a:cs typeface="Times New Roman" panose="02020603050405020304" pitchFamily="18" charset="0"/>
              </a:rPr>
              <a:t>The Procedure of Remote Login</a:t>
            </a:r>
          </a:p>
        </p:txBody>
      </p:sp>
    </p:spTree>
    <p:extLst>
      <p:ext uri="{BB962C8B-B14F-4D97-AF65-F5344CB8AC3E}">
        <p14:creationId xmlns:p14="http://schemas.microsoft.com/office/powerpoint/2010/main" val="2454232766"/>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950183-5B3E-525A-49C7-E68F5595A1C5}"/>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DFBDBA25-0364-75CA-ED26-5CC8C156909B}"/>
              </a:ext>
            </a:extLst>
          </p:cNvPr>
          <p:cNvSpPr>
            <a:spLocks noGrp="1"/>
          </p:cNvSpPr>
          <p:nvPr>
            <p:ph idx="1"/>
          </p:nvPr>
        </p:nvSpPr>
        <p:spPr>
          <a:xfrm>
            <a:off x="406400" y="1061156"/>
            <a:ext cx="10947400" cy="5115807"/>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3E50788F-4D98-247F-3B23-1F3DD206E20B}"/>
              </a:ext>
            </a:extLst>
          </p:cNvPr>
          <p:cNvPicPr>
            <a:picLocks noChangeAspect="1"/>
          </p:cNvPicPr>
          <p:nvPr/>
        </p:nvPicPr>
        <p:blipFill>
          <a:blip r:embed="rId2"/>
          <a:stretch>
            <a:fillRect/>
          </a:stretch>
        </p:blipFill>
        <p:spPr>
          <a:xfrm>
            <a:off x="0" y="0"/>
            <a:ext cx="12192000" cy="1044762"/>
          </a:xfrm>
          <a:prstGeom prst="rect">
            <a:avLst/>
          </a:prstGeom>
        </p:spPr>
      </p:pic>
      <p:sp>
        <p:nvSpPr>
          <p:cNvPr id="3" name="TextBox 2">
            <a:extLst>
              <a:ext uri="{FF2B5EF4-FFF2-40B4-BE49-F238E27FC236}">
                <a16:creationId xmlns:a16="http://schemas.microsoft.com/office/drawing/2014/main" id="{AC85EBB8-057D-7802-1C78-C81ED8508500}"/>
              </a:ext>
            </a:extLst>
          </p:cNvPr>
          <p:cNvSpPr txBox="1"/>
          <p:nvPr/>
        </p:nvSpPr>
        <p:spPr>
          <a:xfrm>
            <a:off x="222204" y="1090308"/>
            <a:ext cx="11111697" cy="5584606"/>
          </a:xfrm>
          <a:prstGeom prst="rect">
            <a:avLst/>
          </a:prstGeom>
          <a:noFill/>
        </p:spPr>
        <p:txBody>
          <a:bodyPr wrap="square">
            <a:spAutoFit/>
          </a:bodyPr>
          <a:lstStyle/>
          <a:p>
            <a:pPr algn="just">
              <a:lnSpc>
                <a:spcPct val="150000"/>
              </a:lnSpc>
            </a:pPr>
            <a:r>
              <a:rPr lang="en-US" sz="2000" b="1" dirty="0">
                <a:latin typeface="Times New Roman" panose="02020603050405020304" pitchFamily="18" charset="0"/>
                <a:cs typeface="Times New Roman" panose="02020603050405020304" pitchFamily="18" charset="0"/>
              </a:rPr>
              <a:t>How E-Cash Works</a:t>
            </a:r>
          </a:p>
          <a:p>
            <a:pPr algn="just">
              <a:lnSpc>
                <a:spcPct val="150000"/>
              </a:lnSpc>
            </a:pPr>
            <a:r>
              <a:rPr lang="en-US" sz="2000" dirty="0">
                <a:latin typeface="Times New Roman" panose="02020603050405020304" pitchFamily="18" charset="0"/>
                <a:cs typeface="Times New Roman" panose="02020603050405020304" pitchFamily="18" charset="0"/>
              </a:rPr>
              <a:t>User creates wallet/account. </a:t>
            </a:r>
          </a:p>
          <a:p>
            <a:pPr algn="just">
              <a:lnSpc>
                <a:spcPct val="150000"/>
              </a:lnSpc>
            </a:pPr>
            <a:r>
              <a:rPr lang="en-US" sz="2000" dirty="0">
                <a:latin typeface="Times New Roman" panose="02020603050405020304" pitchFamily="18" charset="0"/>
                <a:cs typeface="Times New Roman" panose="02020603050405020304" pitchFamily="18" charset="0"/>
              </a:rPr>
              <a:t>Adds money or links bank account. </a:t>
            </a:r>
          </a:p>
          <a:p>
            <a:pPr algn="just">
              <a:lnSpc>
                <a:spcPct val="150000"/>
              </a:lnSpc>
            </a:pPr>
            <a:r>
              <a:rPr lang="en-US" sz="2000" dirty="0">
                <a:latin typeface="Times New Roman" panose="02020603050405020304" pitchFamily="18" charset="0"/>
                <a:cs typeface="Times New Roman" panose="02020603050405020304" pitchFamily="18" charset="0"/>
              </a:rPr>
              <a:t>Selects goods/services online. </a:t>
            </a:r>
          </a:p>
          <a:p>
            <a:pPr algn="just">
              <a:lnSpc>
                <a:spcPct val="150000"/>
              </a:lnSpc>
            </a:pPr>
            <a:r>
              <a:rPr lang="en-US" sz="2000" dirty="0">
                <a:latin typeface="Times New Roman" panose="02020603050405020304" pitchFamily="18" charset="0"/>
                <a:cs typeface="Times New Roman" panose="02020603050405020304" pitchFamily="18" charset="0"/>
              </a:rPr>
              <a:t>Pays using digital wallet or instant transfer. </a:t>
            </a:r>
          </a:p>
          <a:p>
            <a:pPr algn="just">
              <a:lnSpc>
                <a:spcPct val="150000"/>
              </a:lnSpc>
            </a:pPr>
            <a:r>
              <a:rPr lang="en-US" sz="2000" dirty="0">
                <a:latin typeface="Times New Roman" panose="02020603050405020304" pitchFamily="18" charset="0"/>
                <a:cs typeface="Times New Roman" panose="02020603050405020304" pitchFamily="18" charset="0"/>
              </a:rPr>
              <a:t>Merchant receives payment confirmation. </a:t>
            </a:r>
          </a:p>
          <a:p>
            <a:pPr algn="just">
              <a:lnSpc>
                <a:spcPct val="150000"/>
              </a:lnSpc>
            </a:pPr>
            <a:r>
              <a:rPr lang="en-US" sz="2000" dirty="0">
                <a:latin typeface="Times New Roman" panose="02020603050405020304" pitchFamily="18" charset="0"/>
                <a:cs typeface="Times New Roman" panose="02020603050405020304" pitchFamily="18" charset="0"/>
              </a:rPr>
              <a:t>Examples: Paytm, </a:t>
            </a:r>
            <a:r>
              <a:rPr lang="en-US" sz="2000" dirty="0" err="1">
                <a:latin typeface="Times New Roman" panose="02020603050405020304" pitchFamily="18" charset="0"/>
                <a:cs typeface="Times New Roman" panose="02020603050405020304" pitchFamily="18" charset="0"/>
              </a:rPr>
              <a:t>PhonePe</a:t>
            </a:r>
            <a:r>
              <a:rPr lang="en-US" sz="2000" dirty="0">
                <a:latin typeface="Times New Roman" panose="02020603050405020304" pitchFamily="18" charset="0"/>
                <a:cs typeface="Times New Roman" panose="02020603050405020304" pitchFamily="18" charset="0"/>
              </a:rPr>
              <a:t>, Google Pay</a:t>
            </a:r>
          </a:p>
          <a:p>
            <a:pPr algn="just">
              <a:lnSpc>
                <a:spcPct val="150000"/>
              </a:lnSpc>
            </a:pPr>
            <a:endParaRPr lang="en-US" sz="2000" b="1" dirty="0">
              <a:latin typeface="Times New Roman" panose="02020603050405020304" pitchFamily="18" charset="0"/>
              <a:cs typeface="Times New Roman" panose="02020603050405020304" pitchFamily="18" charset="0"/>
            </a:endParaRPr>
          </a:p>
          <a:p>
            <a:pPr algn="just">
              <a:lnSpc>
                <a:spcPct val="150000"/>
              </a:lnSpc>
            </a:pPr>
            <a:r>
              <a:rPr lang="en-US" sz="2000" b="1" dirty="0"/>
              <a:t>Advantages of E-Cash</a:t>
            </a:r>
          </a:p>
          <a:p>
            <a:pPr algn="just">
              <a:lnSpc>
                <a:spcPct val="150000"/>
              </a:lnSpc>
            </a:pPr>
            <a:r>
              <a:rPr lang="en-US" sz="2000" dirty="0"/>
              <a:t>Fast payments </a:t>
            </a:r>
          </a:p>
          <a:p>
            <a:pPr algn="just">
              <a:lnSpc>
                <a:spcPct val="150000"/>
              </a:lnSpc>
            </a:pPr>
            <a:r>
              <a:rPr lang="en-US" sz="2000" dirty="0"/>
              <a:t>Convenient and cashless </a:t>
            </a:r>
          </a:p>
          <a:p>
            <a:pPr algn="just">
              <a:lnSpc>
                <a:spcPct val="150000"/>
              </a:lnSpc>
            </a:pPr>
            <a:r>
              <a:rPr lang="en-US" sz="2000" dirty="0"/>
              <a:t>24×7 transactions </a:t>
            </a:r>
          </a:p>
        </p:txBody>
      </p:sp>
    </p:spTree>
    <p:extLst>
      <p:ext uri="{BB962C8B-B14F-4D97-AF65-F5344CB8AC3E}">
        <p14:creationId xmlns:p14="http://schemas.microsoft.com/office/powerpoint/2010/main" val="1112059997"/>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A719A5-0501-C7CC-41EA-E7E14CCAB515}"/>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90F402D3-588F-CC76-AC59-C2B232EC5D8B}"/>
              </a:ext>
            </a:extLst>
          </p:cNvPr>
          <p:cNvSpPr>
            <a:spLocks noGrp="1"/>
          </p:cNvSpPr>
          <p:nvPr>
            <p:ph idx="1"/>
          </p:nvPr>
        </p:nvSpPr>
        <p:spPr>
          <a:xfrm>
            <a:off x="406400" y="1061156"/>
            <a:ext cx="10947400" cy="5115807"/>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45C6D1EC-2E4A-CA19-9E11-499C57B5E537}"/>
              </a:ext>
            </a:extLst>
          </p:cNvPr>
          <p:cNvPicPr>
            <a:picLocks noChangeAspect="1"/>
          </p:cNvPicPr>
          <p:nvPr/>
        </p:nvPicPr>
        <p:blipFill>
          <a:blip r:embed="rId2"/>
          <a:stretch>
            <a:fillRect/>
          </a:stretch>
        </p:blipFill>
        <p:spPr>
          <a:xfrm>
            <a:off x="0" y="0"/>
            <a:ext cx="12192000" cy="1044762"/>
          </a:xfrm>
          <a:prstGeom prst="rect">
            <a:avLst/>
          </a:prstGeom>
        </p:spPr>
      </p:pic>
      <p:sp>
        <p:nvSpPr>
          <p:cNvPr id="3" name="TextBox 2">
            <a:extLst>
              <a:ext uri="{FF2B5EF4-FFF2-40B4-BE49-F238E27FC236}">
                <a16:creationId xmlns:a16="http://schemas.microsoft.com/office/drawing/2014/main" id="{85DF5BF3-03E0-58D3-565C-2A053A7E7984}"/>
              </a:ext>
            </a:extLst>
          </p:cNvPr>
          <p:cNvSpPr txBox="1"/>
          <p:nvPr/>
        </p:nvSpPr>
        <p:spPr>
          <a:xfrm>
            <a:off x="222204" y="1090308"/>
            <a:ext cx="11111697" cy="6046271"/>
          </a:xfrm>
          <a:prstGeom prst="rect">
            <a:avLst/>
          </a:prstGeom>
          <a:noFill/>
        </p:spPr>
        <p:txBody>
          <a:bodyPr wrap="square">
            <a:spAutoFit/>
          </a:bodyPr>
          <a:lstStyle/>
          <a:p>
            <a:pPr algn="just">
              <a:lnSpc>
                <a:spcPct val="150000"/>
              </a:lnSpc>
            </a:pPr>
            <a:r>
              <a:rPr lang="en-US" sz="2000" b="1" dirty="0">
                <a:latin typeface="Times New Roman" panose="02020603050405020304" pitchFamily="18" charset="0"/>
                <a:cs typeface="Times New Roman" panose="02020603050405020304" pitchFamily="18" charset="0"/>
              </a:rPr>
              <a:t>Disadvantages of E-Cash</a:t>
            </a:r>
          </a:p>
          <a:p>
            <a:pPr algn="just">
              <a:lnSpc>
                <a:spcPct val="150000"/>
              </a:lnSpc>
            </a:pPr>
            <a:r>
              <a:rPr lang="en-US" sz="2000" dirty="0">
                <a:latin typeface="Times New Roman" panose="02020603050405020304" pitchFamily="18" charset="0"/>
                <a:cs typeface="Times New Roman" panose="02020603050405020304" pitchFamily="18" charset="0"/>
              </a:rPr>
              <a:t>Depends on internet and electricity </a:t>
            </a:r>
          </a:p>
          <a:p>
            <a:pPr algn="just">
              <a:lnSpc>
                <a:spcPct val="150000"/>
              </a:lnSpc>
            </a:pPr>
            <a:r>
              <a:rPr lang="en-US" sz="2000" dirty="0">
                <a:latin typeface="Times New Roman" panose="02020603050405020304" pitchFamily="18" charset="0"/>
                <a:cs typeface="Times New Roman" panose="02020603050405020304" pitchFamily="18" charset="0"/>
              </a:rPr>
              <a:t>Risk of fraud if careless </a:t>
            </a:r>
          </a:p>
          <a:p>
            <a:pPr algn="just">
              <a:lnSpc>
                <a:spcPct val="150000"/>
              </a:lnSpc>
            </a:pPr>
            <a:r>
              <a:rPr lang="en-US" sz="2000" dirty="0">
                <a:latin typeface="Times New Roman" panose="02020603050405020304" pitchFamily="18" charset="0"/>
                <a:cs typeface="Times New Roman" panose="02020603050405020304" pitchFamily="18" charset="0"/>
              </a:rPr>
              <a:t>Technical errors may delay payment </a:t>
            </a:r>
          </a:p>
          <a:p>
            <a:pPr algn="just">
              <a:lnSpc>
                <a:spcPct val="150000"/>
              </a:lnSpc>
            </a:pPr>
            <a:r>
              <a:rPr lang="en-US" sz="2000" dirty="0">
                <a:latin typeface="Times New Roman" panose="02020603050405020304" pitchFamily="18" charset="0"/>
                <a:cs typeface="Times New Roman" panose="02020603050405020304" pitchFamily="18" charset="0"/>
              </a:rPr>
              <a:t>Limited use for some users</a:t>
            </a:r>
          </a:p>
          <a:p>
            <a:pPr algn="just">
              <a:lnSpc>
                <a:spcPct val="150000"/>
              </a:lnSpc>
            </a:pPr>
            <a:endParaRPr lang="en-US" sz="2000" dirty="0"/>
          </a:p>
          <a:p>
            <a:pPr algn="just">
              <a:lnSpc>
                <a:spcPct val="150000"/>
              </a:lnSpc>
            </a:pPr>
            <a:r>
              <a:rPr lang="en-US" sz="2000" b="1" dirty="0">
                <a:latin typeface="Times New Roman" panose="02020603050405020304" pitchFamily="18" charset="0"/>
                <a:cs typeface="Times New Roman" panose="02020603050405020304" pitchFamily="18" charset="0"/>
              </a:rPr>
              <a:t>Relationship Between Operational Risk and E-Cash</a:t>
            </a:r>
          </a:p>
          <a:p>
            <a:pPr algn="just">
              <a:lnSpc>
                <a:spcPct val="150000"/>
              </a:lnSpc>
            </a:pPr>
            <a:r>
              <a:rPr lang="en-US" sz="2000" dirty="0">
                <a:latin typeface="Times New Roman" panose="02020603050405020304" pitchFamily="18" charset="0"/>
                <a:cs typeface="Times New Roman" panose="02020603050405020304" pitchFamily="18" charset="0"/>
              </a:rPr>
              <a:t>Since e-cash depends on digital systems, it is exposed to operational risks such as:</a:t>
            </a:r>
          </a:p>
          <a:p>
            <a:pPr algn="just">
              <a:lnSpc>
                <a:spcPct val="150000"/>
              </a:lnSpc>
            </a:pPr>
            <a:r>
              <a:rPr lang="en-US" sz="2000" dirty="0">
                <a:latin typeface="Times New Roman" panose="02020603050405020304" pitchFamily="18" charset="0"/>
                <a:cs typeface="Times New Roman" panose="02020603050405020304" pitchFamily="18" charset="0"/>
              </a:rPr>
              <a:t>Server failure during payment </a:t>
            </a:r>
          </a:p>
          <a:p>
            <a:pPr algn="just">
              <a:lnSpc>
                <a:spcPct val="150000"/>
              </a:lnSpc>
            </a:pPr>
            <a:r>
              <a:rPr lang="en-US" sz="2000" dirty="0">
                <a:latin typeface="Times New Roman" panose="02020603050405020304" pitchFamily="18" charset="0"/>
                <a:cs typeface="Times New Roman" panose="02020603050405020304" pitchFamily="18" charset="0"/>
              </a:rPr>
              <a:t>Wrong transfer due to input error </a:t>
            </a:r>
          </a:p>
          <a:p>
            <a:pPr algn="just">
              <a:lnSpc>
                <a:spcPct val="150000"/>
              </a:lnSpc>
            </a:pPr>
            <a:r>
              <a:rPr lang="en-US" sz="2000" dirty="0">
                <a:latin typeface="Times New Roman" panose="02020603050405020304" pitchFamily="18" charset="0"/>
                <a:cs typeface="Times New Roman" panose="02020603050405020304" pitchFamily="18" charset="0"/>
              </a:rPr>
              <a:t>Cyber attack on wallet system </a:t>
            </a:r>
          </a:p>
          <a:p>
            <a:pPr algn="just">
              <a:lnSpc>
                <a:spcPct val="150000"/>
              </a:lnSpc>
            </a:pPr>
            <a:r>
              <a:rPr lang="en-US" sz="2000" dirty="0">
                <a:latin typeface="Times New Roman" panose="02020603050405020304" pitchFamily="18" charset="0"/>
                <a:cs typeface="Times New Roman" panose="02020603050405020304" pitchFamily="18" charset="0"/>
              </a:rPr>
              <a:t>Delayed settlement to merchant</a:t>
            </a:r>
          </a:p>
          <a:p>
            <a:pPr algn="just">
              <a:lnSpc>
                <a:spcPct val="150000"/>
              </a:lnSpc>
            </a:pPr>
            <a:endParaRPr lang="en-US" sz="2000" dirty="0"/>
          </a:p>
        </p:txBody>
      </p:sp>
    </p:spTree>
    <p:extLst>
      <p:ext uri="{BB962C8B-B14F-4D97-AF65-F5344CB8AC3E}">
        <p14:creationId xmlns:p14="http://schemas.microsoft.com/office/powerpoint/2010/main" val="3675755120"/>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15E0AF-E41D-B18E-4CA7-C1CD5AA1AD9F}"/>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9F0D89CA-9BA3-B3CF-A3AF-62AFBED6A11E}"/>
              </a:ext>
            </a:extLst>
          </p:cNvPr>
          <p:cNvSpPr>
            <a:spLocks noGrp="1"/>
          </p:cNvSpPr>
          <p:nvPr>
            <p:ph idx="1"/>
          </p:nvPr>
        </p:nvSpPr>
        <p:spPr>
          <a:xfrm>
            <a:off x="406400" y="1061156"/>
            <a:ext cx="10947400" cy="5115807"/>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9A933FE5-1BCF-386F-C1E4-86E0F1191357}"/>
              </a:ext>
            </a:extLst>
          </p:cNvPr>
          <p:cNvPicPr>
            <a:picLocks noChangeAspect="1"/>
          </p:cNvPicPr>
          <p:nvPr/>
        </p:nvPicPr>
        <p:blipFill>
          <a:blip r:embed="rId2"/>
          <a:stretch>
            <a:fillRect/>
          </a:stretch>
        </p:blipFill>
        <p:spPr>
          <a:xfrm>
            <a:off x="0" y="0"/>
            <a:ext cx="12192000" cy="1044762"/>
          </a:xfrm>
          <a:prstGeom prst="rect">
            <a:avLst/>
          </a:prstGeom>
        </p:spPr>
      </p:pic>
      <p:sp>
        <p:nvSpPr>
          <p:cNvPr id="3" name="TextBox 2">
            <a:extLst>
              <a:ext uri="{FF2B5EF4-FFF2-40B4-BE49-F238E27FC236}">
                <a16:creationId xmlns:a16="http://schemas.microsoft.com/office/drawing/2014/main" id="{2C4B0DAC-7CA5-CA93-5304-D15A419F4D6E}"/>
              </a:ext>
            </a:extLst>
          </p:cNvPr>
          <p:cNvSpPr txBox="1"/>
          <p:nvPr/>
        </p:nvSpPr>
        <p:spPr>
          <a:xfrm>
            <a:off x="222204" y="1090308"/>
            <a:ext cx="11111697" cy="7046544"/>
          </a:xfrm>
          <a:prstGeom prst="rect">
            <a:avLst/>
          </a:prstGeom>
          <a:noFill/>
        </p:spPr>
        <p:txBody>
          <a:bodyPr wrap="square">
            <a:spAutoFit/>
          </a:bodyPr>
          <a:lstStyle/>
          <a:p>
            <a:r>
              <a:rPr lang="en-US" sz="2000" b="1" dirty="0"/>
              <a:t>Convert Clicks Into Customers</a:t>
            </a:r>
          </a:p>
          <a:p>
            <a:pPr algn="just">
              <a:lnSpc>
                <a:spcPct val="150000"/>
              </a:lnSpc>
            </a:pPr>
            <a:r>
              <a:rPr lang="en-US" b="1" dirty="0">
                <a:latin typeface="Times New Roman" panose="02020603050405020304" pitchFamily="18" charset="0"/>
                <a:cs typeface="Times New Roman" panose="02020603050405020304" pitchFamily="18" charset="0"/>
              </a:rPr>
              <a:t>Convert Clicks Into Customers</a:t>
            </a:r>
            <a:r>
              <a:rPr lang="en-US" dirty="0">
                <a:latin typeface="Times New Roman" panose="02020603050405020304" pitchFamily="18" charset="0"/>
                <a:cs typeface="Times New Roman" panose="02020603050405020304" pitchFamily="18" charset="0"/>
              </a:rPr>
              <a:t> means turning website visitors, ad clicks, or social media users into </a:t>
            </a:r>
            <a:r>
              <a:rPr lang="en-US" b="1" dirty="0">
                <a:latin typeface="Times New Roman" panose="02020603050405020304" pitchFamily="18" charset="0"/>
                <a:cs typeface="Times New Roman" panose="02020603050405020304" pitchFamily="18" charset="0"/>
              </a:rPr>
              <a:t>paying customers</a:t>
            </a:r>
            <a:r>
              <a:rPr lang="en-US" dirty="0">
                <a:latin typeface="Times New Roman" panose="02020603050405020304" pitchFamily="18" charset="0"/>
                <a:cs typeface="Times New Roman" panose="02020603050405020304" pitchFamily="18" charset="0"/>
              </a:rPr>
              <a:t>. In digital business, many people may click on an advertisement or visit a website, but only some of them actually buy products or services. The process of changing visitors into buyers is called </a:t>
            </a:r>
            <a:r>
              <a:rPr lang="en-US" b="1" dirty="0">
                <a:latin typeface="Times New Roman" panose="02020603050405020304" pitchFamily="18" charset="0"/>
                <a:cs typeface="Times New Roman" panose="02020603050405020304" pitchFamily="18" charset="0"/>
              </a:rPr>
              <a:t>conversion</a:t>
            </a:r>
            <a:r>
              <a:rPr lang="en-US" dirty="0">
                <a:latin typeface="Times New Roman" panose="02020603050405020304" pitchFamily="18" charset="0"/>
                <a:cs typeface="Times New Roman" panose="02020603050405020304" pitchFamily="18" charset="0"/>
              </a:rPr>
              <a:t>.</a:t>
            </a:r>
          </a:p>
          <a:p>
            <a:pPr algn="just">
              <a:lnSpc>
                <a:spcPct val="150000"/>
              </a:lnSpc>
            </a:pPr>
            <a:r>
              <a:rPr lang="en-US" dirty="0">
                <a:latin typeface="Times New Roman" panose="02020603050405020304" pitchFamily="18" charset="0"/>
                <a:cs typeface="Times New Roman" panose="02020603050405020304" pitchFamily="18" charset="0"/>
              </a:rPr>
              <a:t>It is an important goal in </a:t>
            </a:r>
            <a:r>
              <a:rPr lang="en-US" b="1" dirty="0">
                <a:latin typeface="Times New Roman" panose="02020603050405020304" pitchFamily="18" charset="0"/>
                <a:cs typeface="Times New Roman" panose="02020603050405020304" pitchFamily="18" charset="0"/>
              </a:rPr>
              <a:t>digital entrepreneurship</a:t>
            </a:r>
            <a:r>
              <a:rPr lang="en-US" dirty="0">
                <a:latin typeface="Times New Roman" panose="02020603050405020304" pitchFamily="18" charset="0"/>
                <a:cs typeface="Times New Roman" panose="02020603050405020304" pitchFamily="18" charset="0"/>
              </a:rPr>
              <a:t> because clicks alone do not generate profit. Sales and loyal customers create business growth.</a:t>
            </a:r>
          </a:p>
          <a:p>
            <a:pPr algn="just" fontAlgn="base">
              <a:lnSpc>
                <a:spcPct val="150000"/>
              </a:lnSpc>
            </a:pPr>
            <a:r>
              <a:rPr lang="en-US" b="1" dirty="0">
                <a:latin typeface="Times New Roman" panose="02020603050405020304" pitchFamily="18" charset="0"/>
                <a:cs typeface="Times New Roman" panose="02020603050405020304" pitchFamily="18" charset="0"/>
              </a:rPr>
              <a:t>1. Utilize pop-ups</a:t>
            </a:r>
          </a:p>
          <a:p>
            <a:pPr algn="just" fontAlgn="base">
              <a:lnSpc>
                <a:spcPct val="150000"/>
              </a:lnSpc>
            </a:pPr>
            <a:r>
              <a:rPr lang="en-US" dirty="0">
                <a:latin typeface="Times New Roman" panose="02020603050405020304" pitchFamily="18" charset="0"/>
                <a:cs typeface="Times New Roman" panose="02020603050405020304" pitchFamily="18" charset="0"/>
              </a:rPr>
              <a:t>Pop-ups are one of the most efficient methods of converting clicks into customers. By displaying a small message or offer at the moment a visitor arrives on your website, you can increase the chances of them taking action. </a:t>
            </a:r>
          </a:p>
          <a:p>
            <a:pPr algn="just" fontAlgn="base">
              <a:lnSpc>
                <a:spcPct val="150000"/>
              </a:lnSpc>
            </a:pPr>
            <a:endParaRPr lang="en-US" dirty="0">
              <a:latin typeface="Times New Roman" panose="02020603050405020304" pitchFamily="18" charset="0"/>
              <a:cs typeface="Times New Roman" panose="02020603050405020304" pitchFamily="18" charset="0"/>
            </a:endParaRPr>
          </a:p>
          <a:p>
            <a:pPr algn="just" fontAlgn="base">
              <a:lnSpc>
                <a:spcPct val="150000"/>
              </a:lnSpc>
            </a:pPr>
            <a:r>
              <a:rPr lang="en-US" b="1" dirty="0">
                <a:latin typeface="Times New Roman" panose="02020603050405020304" pitchFamily="18" charset="0"/>
                <a:cs typeface="Times New Roman" panose="02020603050405020304" pitchFamily="18" charset="0"/>
              </a:rPr>
              <a:t>2. Use strong calls to action</a:t>
            </a:r>
          </a:p>
          <a:p>
            <a:pPr algn="just" fontAlgn="base">
              <a:lnSpc>
                <a:spcPct val="150000"/>
              </a:lnSpc>
            </a:pPr>
            <a:r>
              <a:rPr lang="en-US" dirty="0">
                <a:latin typeface="Times New Roman" panose="02020603050405020304" pitchFamily="18" charset="0"/>
                <a:cs typeface="Times New Roman" panose="02020603050405020304" pitchFamily="18" charset="0"/>
              </a:rPr>
              <a:t>A call to action (CTA) is a statement or image that urges the reader to take a specific course of action, such as “buy now” or “sign up here.” </a:t>
            </a:r>
            <a:r>
              <a:rPr lang="en-US" b="1" dirty="0">
                <a:latin typeface="Times New Roman" panose="02020603050405020304" pitchFamily="18" charset="0"/>
                <a:cs typeface="Times New Roman" panose="02020603050405020304" pitchFamily="18" charset="0"/>
                <a:hlinkClick r:id="rId3"/>
              </a:rPr>
              <a:t>CTAs should be </a:t>
            </a:r>
            <a:r>
              <a:rPr lang="en-US" b="1" dirty="0" err="1">
                <a:latin typeface="Times New Roman" panose="02020603050405020304" pitchFamily="18" charset="0"/>
                <a:cs typeface="Times New Roman" panose="02020603050405020304" pitchFamily="18" charset="0"/>
                <a:hlinkClick r:id="rId3"/>
              </a:rPr>
              <a:t>clear,impossible</a:t>
            </a:r>
            <a:r>
              <a:rPr lang="en-US" b="1" dirty="0">
                <a:latin typeface="Times New Roman" panose="02020603050405020304" pitchFamily="18" charset="0"/>
                <a:cs typeface="Times New Roman" panose="02020603050405020304" pitchFamily="18" charset="0"/>
                <a:hlinkClick r:id="rId3"/>
              </a:rPr>
              <a:t> to miss</a:t>
            </a:r>
            <a:r>
              <a:rPr lang="en-US" dirty="0">
                <a:latin typeface="Times New Roman" panose="02020603050405020304" pitchFamily="18" charset="0"/>
                <a:cs typeface="Times New Roman" panose="02020603050405020304" pitchFamily="18" charset="0"/>
              </a:rPr>
              <a:t> with the sole intention of boosting your conversion rate</a:t>
            </a:r>
          </a:p>
          <a:p>
            <a:pPr algn="just">
              <a:lnSpc>
                <a:spcPct val="150000"/>
              </a:lnSpc>
            </a:pPr>
            <a:endParaRPr lang="en-US" dirty="0">
              <a:latin typeface="Times New Roman" panose="02020603050405020304" pitchFamily="18" charset="0"/>
              <a:cs typeface="Times New Roman" panose="02020603050405020304" pitchFamily="18" charset="0"/>
            </a:endParaRPr>
          </a:p>
          <a:p>
            <a:pPr algn="just">
              <a:lnSpc>
                <a:spcPct val="150000"/>
              </a:lnSpc>
            </a:pPr>
            <a:endParaRPr lang="en-US" dirty="0">
              <a:latin typeface="Times New Roman" panose="02020603050405020304" pitchFamily="18" charset="0"/>
              <a:cs typeface="Times New Roman" panose="02020603050405020304" pitchFamily="18" charset="0"/>
            </a:endParaRPr>
          </a:p>
          <a:p>
            <a:pPr algn="just">
              <a:lnSpc>
                <a:spcPct val="150000"/>
              </a:lnSpc>
            </a:pPr>
            <a:endParaRPr lang="en-US" sz="2000" dirty="0"/>
          </a:p>
        </p:txBody>
      </p:sp>
    </p:spTree>
    <p:extLst>
      <p:ext uri="{BB962C8B-B14F-4D97-AF65-F5344CB8AC3E}">
        <p14:creationId xmlns:p14="http://schemas.microsoft.com/office/powerpoint/2010/main" val="1893705831"/>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AD2B22-171D-D19A-EAFE-07DFF03EF1C7}"/>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AB0429B1-D3A0-2915-1DFD-9198B4526575}"/>
              </a:ext>
            </a:extLst>
          </p:cNvPr>
          <p:cNvSpPr>
            <a:spLocks noGrp="1"/>
          </p:cNvSpPr>
          <p:nvPr>
            <p:ph idx="1"/>
          </p:nvPr>
        </p:nvSpPr>
        <p:spPr>
          <a:xfrm>
            <a:off x="406400" y="1061156"/>
            <a:ext cx="10947400" cy="5115807"/>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C061DCF6-25CC-4675-0D7E-3EB0F943A488}"/>
              </a:ext>
            </a:extLst>
          </p:cNvPr>
          <p:cNvPicPr>
            <a:picLocks noChangeAspect="1"/>
          </p:cNvPicPr>
          <p:nvPr/>
        </p:nvPicPr>
        <p:blipFill>
          <a:blip r:embed="rId2"/>
          <a:stretch>
            <a:fillRect/>
          </a:stretch>
        </p:blipFill>
        <p:spPr>
          <a:xfrm>
            <a:off x="0" y="0"/>
            <a:ext cx="12192000" cy="1044762"/>
          </a:xfrm>
          <a:prstGeom prst="rect">
            <a:avLst/>
          </a:prstGeom>
        </p:spPr>
      </p:pic>
      <p:sp>
        <p:nvSpPr>
          <p:cNvPr id="3" name="TextBox 2">
            <a:extLst>
              <a:ext uri="{FF2B5EF4-FFF2-40B4-BE49-F238E27FC236}">
                <a16:creationId xmlns:a16="http://schemas.microsoft.com/office/drawing/2014/main" id="{DA11BA31-0437-4801-B220-AA33A450814F}"/>
              </a:ext>
            </a:extLst>
          </p:cNvPr>
          <p:cNvSpPr txBox="1"/>
          <p:nvPr/>
        </p:nvSpPr>
        <p:spPr>
          <a:xfrm>
            <a:off x="222204" y="1090308"/>
            <a:ext cx="11111697" cy="6369436"/>
          </a:xfrm>
          <a:prstGeom prst="rect">
            <a:avLst/>
          </a:prstGeom>
          <a:noFill/>
        </p:spPr>
        <p:txBody>
          <a:bodyPr wrap="square">
            <a:spAutoFit/>
          </a:bodyPr>
          <a:lstStyle/>
          <a:p>
            <a:pPr algn="just" fontAlgn="base">
              <a:lnSpc>
                <a:spcPct val="150000"/>
              </a:lnSpc>
            </a:pPr>
            <a:r>
              <a:rPr lang="en-US" b="1" dirty="0"/>
              <a:t>3. Create compelling landing pages</a:t>
            </a:r>
          </a:p>
          <a:p>
            <a:pPr algn="just" fontAlgn="base">
              <a:lnSpc>
                <a:spcPct val="150000"/>
              </a:lnSpc>
            </a:pPr>
            <a:r>
              <a:rPr lang="en-US" dirty="0"/>
              <a:t>A landing page is the first page that a customer sees when they click on one of your ads or links. Landing pages should be designed with conversion in mind, which means that they should be direct and to the point.</a:t>
            </a:r>
          </a:p>
          <a:p>
            <a:pPr algn="just" fontAlgn="base">
              <a:lnSpc>
                <a:spcPct val="150000"/>
              </a:lnSpc>
            </a:pPr>
            <a:r>
              <a:rPr lang="en-US" dirty="0"/>
              <a:t>There are a few key </a:t>
            </a:r>
            <a:r>
              <a:rPr lang="en-US" b="1" dirty="0">
                <a:hlinkClick r:id="rId3"/>
              </a:rPr>
              <a:t>things to keep in mind when creating landing pages</a:t>
            </a:r>
            <a:r>
              <a:rPr lang="en-US" b="1" dirty="0"/>
              <a:t>.</a:t>
            </a:r>
          </a:p>
          <a:p>
            <a:pPr algn="just" fontAlgn="base">
              <a:lnSpc>
                <a:spcPct val="150000"/>
              </a:lnSpc>
            </a:pPr>
            <a:endParaRPr lang="en-US" sz="2000" b="1" dirty="0"/>
          </a:p>
          <a:p>
            <a:pPr algn="just" fontAlgn="base">
              <a:lnSpc>
                <a:spcPct val="150000"/>
              </a:lnSpc>
            </a:pPr>
            <a:r>
              <a:rPr lang="en-US" b="1" dirty="0">
                <a:latin typeface="Times New Roman" panose="02020603050405020304" pitchFamily="18" charset="0"/>
                <a:cs typeface="Times New Roman" panose="02020603050405020304" pitchFamily="18" charset="0"/>
              </a:rPr>
              <a:t>4. Offer incentives</a:t>
            </a:r>
          </a:p>
          <a:p>
            <a:pPr algn="just" fontAlgn="base">
              <a:lnSpc>
                <a:spcPct val="150000"/>
              </a:lnSpc>
            </a:pPr>
            <a:r>
              <a:rPr lang="en-US" dirty="0">
                <a:latin typeface="Times New Roman" panose="02020603050405020304" pitchFamily="18" charset="0"/>
                <a:cs typeface="Times New Roman" panose="02020603050405020304" pitchFamily="18" charset="0"/>
              </a:rPr>
              <a:t>As an online business knows, one of the key metrics for success is conversion rate – the percentage of visitors who take the desired action, such as making a purchase. There are a number of ways to improve conversion rates, and one of the most effective is to offer incentives.</a:t>
            </a:r>
          </a:p>
          <a:p>
            <a:pPr algn="just" fontAlgn="base">
              <a:lnSpc>
                <a:spcPct val="150000"/>
              </a:lnSpc>
            </a:pPr>
            <a:endParaRPr lang="en-US" dirty="0">
              <a:latin typeface="Times New Roman" panose="02020603050405020304" pitchFamily="18" charset="0"/>
              <a:cs typeface="Times New Roman" panose="02020603050405020304" pitchFamily="18" charset="0"/>
            </a:endParaRPr>
          </a:p>
          <a:p>
            <a:pPr algn="just" fontAlgn="base">
              <a:lnSpc>
                <a:spcPct val="150000"/>
              </a:lnSpc>
            </a:pPr>
            <a:r>
              <a:rPr lang="en-US" b="1" dirty="0">
                <a:latin typeface="Times New Roman" panose="02020603050405020304" pitchFamily="18" charset="0"/>
                <a:cs typeface="Times New Roman" panose="02020603050405020304" pitchFamily="18" charset="0"/>
              </a:rPr>
              <a:t>5. Make it easy to buy</a:t>
            </a:r>
          </a:p>
          <a:p>
            <a:pPr algn="just" fontAlgn="base">
              <a:lnSpc>
                <a:spcPct val="150000"/>
              </a:lnSpc>
            </a:pPr>
            <a:r>
              <a:rPr lang="en-US" dirty="0">
                <a:latin typeface="Times New Roman" panose="02020603050405020304" pitchFamily="18" charset="0"/>
                <a:cs typeface="Times New Roman" panose="02020603050405020304" pitchFamily="18" charset="0"/>
              </a:rPr>
              <a:t>No matter how great your product or service may be, if potential customers can’t figure out how to purchase it, you’re not going to make any money. That’s why efficient methods of converting clicks into customers are so important.</a:t>
            </a:r>
          </a:p>
          <a:p>
            <a:pPr algn="just" fontAlgn="base">
              <a:lnSpc>
                <a:spcPct val="150000"/>
              </a:lnSpc>
            </a:pPr>
            <a:endParaRPr lang="en-US" dirty="0">
              <a:latin typeface="Times New Roman" panose="02020603050405020304" pitchFamily="18" charset="0"/>
              <a:cs typeface="Times New Roman" panose="02020603050405020304" pitchFamily="18" charset="0"/>
            </a:endParaRPr>
          </a:p>
          <a:p>
            <a:pPr algn="just" fontAlgn="base">
              <a:lnSpc>
                <a:spcPct val="150000"/>
              </a:lnSpc>
            </a:pPr>
            <a:endParaRPr lang="en-US" sz="2000" dirty="0"/>
          </a:p>
        </p:txBody>
      </p:sp>
    </p:spTree>
    <p:extLst>
      <p:ext uri="{BB962C8B-B14F-4D97-AF65-F5344CB8AC3E}">
        <p14:creationId xmlns:p14="http://schemas.microsoft.com/office/powerpoint/2010/main" val="3811541044"/>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46D4EE-209E-C1AD-620F-64C40B43FBD2}"/>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454E6A10-38DA-2548-0D2F-B1000492328B}"/>
              </a:ext>
            </a:extLst>
          </p:cNvPr>
          <p:cNvSpPr>
            <a:spLocks noGrp="1"/>
          </p:cNvSpPr>
          <p:nvPr>
            <p:ph idx="1"/>
          </p:nvPr>
        </p:nvSpPr>
        <p:spPr>
          <a:xfrm>
            <a:off x="406400" y="1061156"/>
            <a:ext cx="10947400" cy="5115807"/>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D443D569-1485-B4C5-D284-FC0E612B722A}"/>
              </a:ext>
            </a:extLst>
          </p:cNvPr>
          <p:cNvPicPr>
            <a:picLocks noChangeAspect="1"/>
          </p:cNvPicPr>
          <p:nvPr/>
        </p:nvPicPr>
        <p:blipFill>
          <a:blip r:embed="rId2"/>
          <a:stretch>
            <a:fillRect/>
          </a:stretch>
        </p:blipFill>
        <p:spPr>
          <a:xfrm>
            <a:off x="0" y="0"/>
            <a:ext cx="12192000" cy="1044762"/>
          </a:xfrm>
          <a:prstGeom prst="rect">
            <a:avLst/>
          </a:prstGeom>
        </p:spPr>
      </p:pic>
      <p:sp>
        <p:nvSpPr>
          <p:cNvPr id="3" name="TextBox 2">
            <a:extLst>
              <a:ext uri="{FF2B5EF4-FFF2-40B4-BE49-F238E27FC236}">
                <a16:creationId xmlns:a16="http://schemas.microsoft.com/office/drawing/2014/main" id="{EB2EA1E8-F6B7-36F6-D0D2-7991CCD96CAC}"/>
              </a:ext>
            </a:extLst>
          </p:cNvPr>
          <p:cNvSpPr txBox="1"/>
          <p:nvPr/>
        </p:nvSpPr>
        <p:spPr>
          <a:xfrm>
            <a:off x="222204" y="1090308"/>
            <a:ext cx="11111697" cy="2583784"/>
          </a:xfrm>
          <a:prstGeom prst="rect">
            <a:avLst/>
          </a:prstGeom>
          <a:noFill/>
        </p:spPr>
        <p:txBody>
          <a:bodyPr wrap="square">
            <a:spAutoFit/>
          </a:bodyPr>
          <a:lstStyle/>
          <a:p>
            <a:pPr algn="just">
              <a:lnSpc>
                <a:spcPct val="150000"/>
              </a:lnSpc>
            </a:pPr>
            <a:r>
              <a:rPr lang="en-US" b="1" dirty="0">
                <a:latin typeface="Times New Roman" panose="02020603050405020304" pitchFamily="18" charset="0"/>
                <a:cs typeface="Times New Roman" panose="02020603050405020304" pitchFamily="18" charset="0"/>
              </a:rPr>
              <a:t>What Is Customer Life Cycle Management (CLM)?</a:t>
            </a:r>
          </a:p>
          <a:p>
            <a:pPr algn="just">
              <a:lnSpc>
                <a:spcPct val="150000"/>
              </a:lnSpc>
            </a:pPr>
            <a:r>
              <a:rPr lang="en-US" dirty="0">
                <a:latin typeface="Times New Roman" panose="02020603050405020304" pitchFamily="18" charset="0"/>
                <a:cs typeface="Times New Roman" panose="02020603050405020304" pitchFamily="18" charset="0"/>
              </a:rPr>
              <a:t>Customer life cycle management (CLM) is an approach taken by businesses to help them track and manage a customer’s entire journey from potential customer to loyal patron. The cycle involves carefully managing each stage of a customer’s journey to foster strong, long-lasting bonds that drive loyalty and business growth.</a:t>
            </a:r>
          </a:p>
          <a:p>
            <a:pPr algn="just">
              <a:lnSpc>
                <a:spcPct val="150000"/>
              </a:lnSpc>
            </a:pPr>
            <a:endParaRPr lang="en-US" dirty="0">
              <a:latin typeface="Times New Roman" panose="02020603050405020304" pitchFamily="18" charset="0"/>
              <a:cs typeface="Times New Roman" panose="02020603050405020304" pitchFamily="18" charset="0"/>
            </a:endParaRPr>
          </a:p>
          <a:p>
            <a:pPr algn="just" fontAlgn="base">
              <a:lnSpc>
                <a:spcPct val="150000"/>
              </a:lnSpc>
            </a:pPr>
            <a:endParaRPr lang="en-US" sz="2000" dirty="0"/>
          </a:p>
        </p:txBody>
      </p:sp>
      <p:pic>
        <p:nvPicPr>
          <p:cNvPr id="4" name="Picture 3">
            <a:extLst>
              <a:ext uri="{FF2B5EF4-FFF2-40B4-BE49-F238E27FC236}">
                <a16:creationId xmlns:a16="http://schemas.microsoft.com/office/drawing/2014/main" id="{BCF3EB71-791D-6539-1BB1-F3A422826FF1}"/>
              </a:ext>
            </a:extLst>
          </p:cNvPr>
          <p:cNvPicPr>
            <a:picLocks noChangeAspect="1"/>
          </p:cNvPicPr>
          <p:nvPr/>
        </p:nvPicPr>
        <p:blipFill>
          <a:blip r:embed="rId3"/>
          <a:stretch>
            <a:fillRect/>
          </a:stretch>
        </p:blipFill>
        <p:spPr>
          <a:xfrm>
            <a:off x="3070577" y="3047999"/>
            <a:ext cx="6931378" cy="3160889"/>
          </a:xfrm>
          <a:prstGeom prst="rect">
            <a:avLst/>
          </a:prstGeom>
        </p:spPr>
      </p:pic>
    </p:spTree>
    <p:extLst>
      <p:ext uri="{BB962C8B-B14F-4D97-AF65-F5344CB8AC3E}">
        <p14:creationId xmlns:p14="http://schemas.microsoft.com/office/powerpoint/2010/main" val="1599206212"/>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A85ACF-231F-9650-E2CD-D7BCAE5F71BF}"/>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D4DF1F47-345D-B587-708D-32B22FE59FEC}"/>
              </a:ext>
            </a:extLst>
          </p:cNvPr>
          <p:cNvSpPr>
            <a:spLocks noGrp="1"/>
          </p:cNvSpPr>
          <p:nvPr>
            <p:ph idx="1"/>
          </p:nvPr>
        </p:nvSpPr>
        <p:spPr>
          <a:xfrm>
            <a:off x="406400" y="1061156"/>
            <a:ext cx="10947400" cy="5115807"/>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A6D09D79-E535-AB31-CF6D-A1178EE0DB6B}"/>
              </a:ext>
            </a:extLst>
          </p:cNvPr>
          <p:cNvPicPr>
            <a:picLocks noChangeAspect="1"/>
          </p:cNvPicPr>
          <p:nvPr/>
        </p:nvPicPr>
        <p:blipFill>
          <a:blip r:embed="rId2"/>
          <a:stretch>
            <a:fillRect/>
          </a:stretch>
        </p:blipFill>
        <p:spPr>
          <a:xfrm>
            <a:off x="0" y="0"/>
            <a:ext cx="12192000" cy="1044762"/>
          </a:xfrm>
          <a:prstGeom prst="rect">
            <a:avLst/>
          </a:prstGeom>
        </p:spPr>
      </p:pic>
      <p:sp>
        <p:nvSpPr>
          <p:cNvPr id="3" name="TextBox 2">
            <a:extLst>
              <a:ext uri="{FF2B5EF4-FFF2-40B4-BE49-F238E27FC236}">
                <a16:creationId xmlns:a16="http://schemas.microsoft.com/office/drawing/2014/main" id="{495D3619-2B5C-FA0B-F7AB-9695AEF5B597}"/>
              </a:ext>
            </a:extLst>
          </p:cNvPr>
          <p:cNvSpPr txBox="1"/>
          <p:nvPr/>
        </p:nvSpPr>
        <p:spPr>
          <a:xfrm>
            <a:off x="222204" y="1090308"/>
            <a:ext cx="11111697" cy="4661276"/>
          </a:xfrm>
          <a:prstGeom prst="rect">
            <a:avLst/>
          </a:prstGeom>
          <a:noFill/>
        </p:spPr>
        <p:txBody>
          <a:bodyPr wrap="square">
            <a:spAutoFit/>
          </a:bodyPr>
          <a:lstStyle/>
          <a:p>
            <a:pPr algn="just">
              <a:lnSpc>
                <a:spcPct val="150000"/>
              </a:lnSpc>
            </a:pPr>
            <a:r>
              <a:rPr lang="en-US" b="1" dirty="0">
                <a:latin typeface="Times New Roman" panose="02020603050405020304" pitchFamily="18" charset="0"/>
                <a:cs typeface="Times New Roman" panose="02020603050405020304" pitchFamily="18" charset="0"/>
              </a:rPr>
              <a:t>Customer Life Cycle Management Stages</a:t>
            </a:r>
          </a:p>
          <a:p>
            <a:pPr algn="just">
              <a:lnSpc>
                <a:spcPct val="150000"/>
              </a:lnSpc>
            </a:pPr>
            <a:r>
              <a:rPr lang="en-US" dirty="0">
                <a:latin typeface="Times New Roman" panose="02020603050405020304" pitchFamily="18" charset="0"/>
                <a:cs typeface="Times New Roman" panose="02020603050405020304" pitchFamily="18" charset="0"/>
              </a:rPr>
              <a:t>As mentioned earlier, the customer life cycle is broken down into five stages, each of which allows a business to track how each customer interacts with the brand. SMBs can use software, such as the </a:t>
            </a:r>
            <a:r>
              <a:rPr lang="en-US" dirty="0">
                <a:latin typeface="Times New Roman" panose="02020603050405020304" pitchFamily="18" charset="0"/>
                <a:cs typeface="Times New Roman" panose="02020603050405020304" pitchFamily="18" charset="0"/>
                <a:hlinkClick r:id="rId3"/>
              </a:rPr>
              <a:t>best CRMs for small businesses</a:t>
            </a:r>
            <a:r>
              <a:rPr lang="en-US" dirty="0">
                <a:latin typeface="Times New Roman" panose="02020603050405020304" pitchFamily="18" charset="0"/>
                <a:cs typeface="Times New Roman" panose="02020603050405020304" pitchFamily="18" charset="0"/>
              </a:rPr>
              <a:t>, to help track customer behaviors and to ensure they have the best possible brand experience. </a:t>
            </a:r>
          </a:p>
          <a:p>
            <a:pPr algn="just">
              <a:lnSpc>
                <a:spcPct val="150000"/>
              </a:lnSpc>
            </a:pPr>
            <a:endParaRPr lang="en-US" dirty="0">
              <a:latin typeface="Times New Roman" panose="02020603050405020304" pitchFamily="18" charset="0"/>
              <a:cs typeface="Times New Roman" panose="02020603050405020304" pitchFamily="18" charset="0"/>
            </a:endParaRPr>
          </a:p>
          <a:p>
            <a:pPr algn="just">
              <a:lnSpc>
                <a:spcPct val="150000"/>
              </a:lnSpc>
            </a:pPr>
            <a:r>
              <a:rPr lang="en-US" b="1" dirty="0">
                <a:latin typeface="Times New Roman" panose="02020603050405020304" pitchFamily="18" charset="0"/>
                <a:cs typeface="Times New Roman" panose="02020603050405020304" pitchFamily="18" charset="0"/>
              </a:rPr>
              <a:t>1.Awareness</a:t>
            </a:r>
          </a:p>
          <a:p>
            <a:pPr algn="just">
              <a:lnSpc>
                <a:spcPct val="150000"/>
              </a:lnSpc>
            </a:pPr>
            <a:endParaRPr lang="en-US" b="1" dirty="0">
              <a:latin typeface="Times New Roman" panose="02020603050405020304" pitchFamily="18" charset="0"/>
              <a:cs typeface="Times New Roman" panose="02020603050405020304" pitchFamily="18" charset="0"/>
            </a:endParaRPr>
          </a:p>
          <a:p>
            <a:pPr algn="just">
              <a:lnSpc>
                <a:spcPct val="150000"/>
              </a:lnSpc>
            </a:pPr>
            <a:endParaRPr lang="en-US" dirty="0">
              <a:latin typeface="Times New Roman" panose="02020603050405020304" pitchFamily="18" charset="0"/>
              <a:cs typeface="Times New Roman" panose="02020603050405020304" pitchFamily="18" charset="0"/>
            </a:endParaRPr>
          </a:p>
          <a:p>
            <a:pPr algn="just">
              <a:lnSpc>
                <a:spcPct val="150000"/>
              </a:lnSpc>
            </a:pPr>
            <a:endParaRPr lang="en-US" dirty="0">
              <a:latin typeface="Times New Roman" panose="02020603050405020304" pitchFamily="18" charset="0"/>
              <a:cs typeface="Times New Roman" panose="02020603050405020304" pitchFamily="18" charset="0"/>
            </a:endParaRPr>
          </a:p>
          <a:p>
            <a:pPr algn="just">
              <a:lnSpc>
                <a:spcPct val="150000"/>
              </a:lnSpc>
            </a:pPr>
            <a:endParaRPr lang="en-US" dirty="0">
              <a:latin typeface="Times New Roman" panose="02020603050405020304" pitchFamily="18" charset="0"/>
              <a:cs typeface="Times New Roman" panose="02020603050405020304" pitchFamily="18" charset="0"/>
            </a:endParaRPr>
          </a:p>
          <a:p>
            <a:pPr algn="just" fontAlgn="base">
              <a:lnSpc>
                <a:spcPct val="150000"/>
              </a:lnSpc>
            </a:pPr>
            <a:endParaRPr lang="en-US" sz="2000" dirty="0"/>
          </a:p>
        </p:txBody>
      </p:sp>
      <p:pic>
        <p:nvPicPr>
          <p:cNvPr id="2" name="Picture 1">
            <a:extLst>
              <a:ext uri="{FF2B5EF4-FFF2-40B4-BE49-F238E27FC236}">
                <a16:creationId xmlns:a16="http://schemas.microsoft.com/office/drawing/2014/main" id="{8E9CA1D7-4B62-9E64-5C9F-0275B47B6FEC}"/>
              </a:ext>
            </a:extLst>
          </p:cNvPr>
          <p:cNvPicPr>
            <a:picLocks noChangeAspect="1"/>
          </p:cNvPicPr>
          <p:nvPr/>
        </p:nvPicPr>
        <p:blipFill>
          <a:blip r:embed="rId4"/>
          <a:stretch>
            <a:fillRect/>
          </a:stretch>
        </p:blipFill>
        <p:spPr>
          <a:xfrm>
            <a:off x="3397956" y="3804355"/>
            <a:ext cx="6073422" cy="2449689"/>
          </a:xfrm>
          <a:prstGeom prst="rect">
            <a:avLst/>
          </a:prstGeom>
        </p:spPr>
      </p:pic>
    </p:spTree>
    <p:extLst>
      <p:ext uri="{BB962C8B-B14F-4D97-AF65-F5344CB8AC3E}">
        <p14:creationId xmlns:p14="http://schemas.microsoft.com/office/powerpoint/2010/main" val="3033465043"/>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6DEB2A-33DE-9A72-51C3-26D9389C906C}"/>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F12AD005-A0D5-81F3-7303-80DC9C21D6EE}"/>
              </a:ext>
            </a:extLst>
          </p:cNvPr>
          <p:cNvSpPr>
            <a:spLocks noGrp="1"/>
          </p:cNvSpPr>
          <p:nvPr>
            <p:ph idx="1"/>
          </p:nvPr>
        </p:nvSpPr>
        <p:spPr>
          <a:xfrm>
            <a:off x="406400" y="1061156"/>
            <a:ext cx="10947400" cy="5115807"/>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71978E73-9517-5BD7-56DE-835A2B1072B2}"/>
              </a:ext>
            </a:extLst>
          </p:cNvPr>
          <p:cNvPicPr>
            <a:picLocks noChangeAspect="1"/>
          </p:cNvPicPr>
          <p:nvPr/>
        </p:nvPicPr>
        <p:blipFill>
          <a:blip r:embed="rId2"/>
          <a:stretch>
            <a:fillRect/>
          </a:stretch>
        </p:blipFill>
        <p:spPr>
          <a:xfrm>
            <a:off x="0" y="0"/>
            <a:ext cx="12192000" cy="1044762"/>
          </a:xfrm>
          <a:prstGeom prst="rect">
            <a:avLst/>
          </a:prstGeom>
        </p:spPr>
      </p:pic>
      <p:sp>
        <p:nvSpPr>
          <p:cNvPr id="3" name="TextBox 2">
            <a:extLst>
              <a:ext uri="{FF2B5EF4-FFF2-40B4-BE49-F238E27FC236}">
                <a16:creationId xmlns:a16="http://schemas.microsoft.com/office/drawing/2014/main" id="{7A784984-15FD-22DC-FB5B-83729F39C78D}"/>
              </a:ext>
            </a:extLst>
          </p:cNvPr>
          <p:cNvSpPr txBox="1"/>
          <p:nvPr/>
        </p:nvSpPr>
        <p:spPr>
          <a:xfrm>
            <a:off x="222204" y="1090308"/>
            <a:ext cx="11111697" cy="5492273"/>
          </a:xfrm>
          <a:prstGeom prst="rect">
            <a:avLst/>
          </a:prstGeom>
          <a:noFill/>
        </p:spPr>
        <p:txBody>
          <a:bodyPr wrap="square">
            <a:spAutoFit/>
          </a:bodyPr>
          <a:lstStyle/>
          <a:p>
            <a:pPr algn="just">
              <a:lnSpc>
                <a:spcPct val="150000"/>
              </a:lnSpc>
            </a:pPr>
            <a:r>
              <a:rPr lang="en-US" dirty="0">
                <a:latin typeface="Times New Roman" panose="02020603050405020304" pitchFamily="18" charset="0"/>
                <a:cs typeface="Times New Roman" panose="02020603050405020304" pitchFamily="18" charset="0"/>
              </a:rPr>
              <a:t>D</a:t>
            </a:r>
            <a:r>
              <a:rPr lang="en-US" dirty="0"/>
              <a:t>uring this stage, a customer becomes aware of your brand due to your marketing efforts or through their own research. It’s likely that a customer would have seen targeted ads on social media platforms such as TikTok, Instagram or Facebook, through your stellar search engine optimization (SEO) efforts, or print, radio or television ads. No matter what, your marketing efforts have paid off and you are now on the customer’s radar.</a:t>
            </a:r>
          </a:p>
          <a:p>
            <a:pPr algn="just">
              <a:lnSpc>
                <a:spcPct val="150000"/>
              </a:lnSpc>
            </a:pPr>
            <a:endParaRPr lang="en-US" dirty="0"/>
          </a:p>
          <a:p>
            <a:pPr algn="just">
              <a:lnSpc>
                <a:spcPct val="150000"/>
              </a:lnSpc>
            </a:pPr>
            <a:r>
              <a:rPr lang="en-US" b="1" dirty="0"/>
              <a:t>2.</a:t>
            </a:r>
            <a:r>
              <a:rPr lang="en-IN" b="1" dirty="0"/>
              <a:t> Acquisition</a:t>
            </a:r>
          </a:p>
          <a:p>
            <a:pPr algn="just">
              <a:lnSpc>
                <a:spcPct val="150000"/>
              </a:lnSpc>
            </a:pPr>
            <a:endParaRPr lang="en-IN" b="1" dirty="0"/>
          </a:p>
          <a:p>
            <a:pPr algn="just">
              <a:lnSpc>
                <a:spcPct val="150000"/>
              </a:lnSpc>
            </a:pPr>
            <a:endParaRPr lang="en-US" dirty="0"/>
          </a:p>
          <a:p>
            <a:pPr algn="just">
              <a:lnSpc>
                <a:spcPct val="150000"/>
              </a:lnSpc>
            </a:pPr>
            <a:endParaRPr lang="en-US" dirty="0">
              <a:latin typeface="Times New Roman" panose="02020603050405020304" pitchFamily="18" charset="0"/>
              <a:cs typeface="Times New Roman" panose="02020603050405020304" pitchFamily="18" charset="0"/>
            </a:endParaRPr>
          </a:p>
          <a:p>
            <a:pPr algn="just">
              <a:lnSpc>
                <a:spcPct val="150000"/>
              </a:lnSpc>
            </a:pPr>
            <a:endParaRPr lang="en-US" dirty="0">
              <a:latin typeface="Times New Roman" panose="02020603050405020304" pitchFamily="18" charset="0"/>
              <a:cs typeface="Times New Roman" panose="02020603050405020304" pitchFamily="18" charset="0"/>
            </a:endParaRPr>
          </a:p>
          <a:p>
            <a:pPr algn="just">
              <a:lnSpc>
                <a:spcPct val="150000"/>
              </a:lnSpc>
            </a:pPr>
            <a:endParaRPr lang="en-US" dirty="0">
              <a:latin typeface="Times New Roman" panose="02020603050405020304" pitchFamily="18" charset="0"/>
              <a:cs typeface="Times New Roman" panose="02020603050405020304" pitchFamily="18" charset="0"/>
            </a:endParaRPr>
          </a:p>
          <a:p>
            <a:pPr algn="just">
              <a:lnSpc>
                <a:spcPct val="150000"/>
              </a:lnSpc>
            </a:pPr>
            <a:endParaRPr lang="en-US" dirty="0">
              <a:latin typeface="Times New Roman" panose="02020603050405020304" pitchFamily="18" charset="0"/>
              <a:cs typeface="Times New Roman" panose="02020603050405020304" pitchFamily="18" charset="0"/>
            </a:endParaRPr>
          </a:p>
          <a:p>
            <a:pPr algn="just" fontAlgn="base">
              <a:lnSpc>
                <a:spcPct val="150000"/>
              </a:lnSpc>
            </a:pPr>
            <a:endParaRPr lang="en-US" sz="2000" dirty="0"/>
          </a:p>
        </p:txBody>
      </p:sp>
      <p:pic>
        <p:nvPicPr>
          <p:cNvPr id="8" name="Picture 7">
            <a:extLst>
              <a:ext uri="{FF2B5EF4-FFF2-40B4-BE49-F238E27FC236}">
                <a16:creationId xmlns:a16="http://schemas.microsoft.com/office/drawing/2014/main" id="{3017FF14-0E8E-8282-3FFC-12301E4C4A6B}"/>
              </a:ext>
            </a:extLst>
          </p:cNvPr>
          <p:cNvPicPr>
            <a:picLocks noChangeAspect="1"/>
          </p:cNvPicPr>
          <p:nvPr/>
        </p:nvPicPr>
        <p:blipFill>
          <a:blip r:embed="rId3"/>
          <a:stretch>
            <a:fillRect/>
          </a:stretch>
        </p:blipFill>
        <p:spPr>
          <a:xfrm>
            <a:off x="3273778" y="3668889"/>
            <a:ext cx="5937956" cy="2660878"/>
          </a:xfrm>
          <a:prstGeom prst="rect">
            <a:avLst/>
          </a:prstGeom>
        </p:spPr>
      </p:pic>
    </p:spTree>
    <p:extLst>
      <p:ext uri="{BB962C8B-B14F-4D97-AF65-F5344CB8AC3E}">
        <p14:creationId xmlns:p14="http://schemas.microsoft.com/office/powerpoint/2010/main" val="2139642900"/>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42A2D1-C871-37A0-A2CF-02AD53C579EB}"/>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4781A481-DEF4-C723-19AF-4498FB0FE744}"/>
              </a:ext>
            </a:extLst>
          </p:cNvPr>
          <p:cNvSpPr>
            <a:spLocks noGrp="1"/>
          </p:cNvSpPr>
          <p:nvPr>
            <p:ph idx="1"/>
          </p:nvPr>
        </p:nvSpPr>
        <p:spPr>
          <a:xfrm>
            <a:off x="406400" y="1061156"/>
            <a:ext cx="10947400" cy="5115807"/>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BA2353CB-3D15-3BBD-F999-A7B7442A8BAD}"/>
              </a:ext>
            </a:extLst>
          </p:cNvPr>
          <p:cNvPicPr>
            <a:picLocks noChangeAspect="1"/>
          </p:cNvPicPr>
          <p:nvPr/>
        </p:nvPicPr>
        <p:blipFill>
          <a:blip r:embed="rId2"/>
          <a:stretch>
            <a:fillRect/>
          </a:stretch>
        </p:blipFill>
        <p:spPr>
          <a:xfrm>
            <a:off x="0" y="0"/>
            <a:ext cx="12192000" cy="1044762"/>
          </a:xfrm>
          <a:prstGeom prst="rect">
            <a:avLst/>
          </a:prstGeom>
        </p:spPr>
      </p:pic>
      <p:sp>
        <p:nvSpPr>
          <p:cNvPr id="3" name="TextBox 2">
            <a:extLst>
              <a:ext uri="{FF2B5EF4-FFF2-40B4-BE49-F238E27FC236}">
                <a16:creationId xmlns:a16="http://schemas.microsoft.com/office/drawing/2014/main" id="{8277E652-07EF-63FE-437B-003A9D14554E}"/>
              </a:ext>
            </a:extLst>
          </p:cNvPr>
          <p:cNvSpPr txBox="1"/>
          <p:nvPr/>
        </p:nvSpPr>
        <p:spPr>
          <a:xfrm>
            <a:off x="222204" y="1090308"/>
            <a:ext cx="11111697" cy="5492273"/>
          </a:xfrm>
          <a:prstGeom prst="rect">
            <a:avLst/>
          </a:prstGeom>
          <a:noFill/>
        </p:spPr>
        <p:txBody>
          <a:bodyPr wrap="square">
            <a:spAutoFit/>
          </a:bodyPr>
          <a:lstStyle/>
          <a:p>
            <a:pPr algn="just">
              <a:lnSpc>
                <a:spcPct val="150000"/>
              </a:lnSpc>
            </a:pPr>
            <a:r>
              <a:rPr lang="en-US" dirty="0"/>
              <a:t>As soon as that customer contacts you, whether through social media or via live chat on your website, your target has been acquired. The goal in this stage is to reel the customer in by offering information about your business and your products, maybe even some deals as well as customer support. The </a:t>
            </a:r>
            <a:r>
              <a:rPr lang="en-US" dirty="0">
                <a:hlinkClick r:id="rId3"/>
              </a:rPr>
              <a:t>best VPNs</a:t>
            </a:r>
            <a:r>
              <a:rPr lang="en-US" dirty="0"/>
              <a:t> are masters at this game by offering huge, hard-to-ignore deals for new customers.</a:t>
            </a:r>
          </a:p>
          <a:p>
            <a:pPr algn="just">
              <a:lnSpc>
                <a:spcPct val="150000"/>
              </a:lnSpc>
            </a:pPr>
            <a:endParaRPr lang="en-US" dirty="0"/>
          </a:p>
          <a:p>
            <a:pPr algn="just">
              <a:lnSpc>
                <a:spcPct val="150000"/>
              </a:lnSpc>
            </a:pPr>
            <a:r>
              <a:rPr lang="en-IN" b="1" dirty="0"/>
              <a:t>3.Conversion</a:t>
            </a:r>
          </a:p>
          <a:p>
            <a:pPr algn="just">
              <a:lnSpc>
                <a:spcPct val="150000"/>
              </a:lnSpc>
            </a:pPr>
            <a:endParaRPr lang="en-IN" b="1" dirty="0"/>
          </a:p>
          <a:p>
            <a:pPr algn="just">
              <a:lnSpc>
                <a:spcPct val="150000"/>
              </a:lnSpc>
            </a:pPr>
            <a:endParaRPr lang="en-US" dirty="0"/>
          </a:p>
          <a:p>
            <a:pPr algn="just">
              <a:lnSpc>
                <a:spcPct val="150000"/>
              </a:lnSpc>
            </a:pPr>
            <a:endParaRPr lang="en-US" dirty="0">
              <a:latin typeface="Times New Roman" panose="02020603050405020304" pitchFamily="18" charset="0"/>
              <a:cs typeface="Times New Roman" panose="02020603050405020304" pitchFamily="18" charset="0"/>
            </a:endParaRPr>
          </a:p>
          <a:p>
            <a:pPr algn="just">
              <a:lnSpc>
                <a:spcPct val="150000"/>
              </a:lnSpc>
            </a:pPr>
            <a:endParaRPr lang="en-US" dirty="0">
              <a:latin typeface="Times New Roman" panose="02020603050405020304" pitchFamily="18" charset="0"/>
              <a:cs typeface="Times New Roman" panose="02020603050405020304" pitchFamily="18" charset="0"/>
            </a:endParaRPr>
          </a:p>
          <a:p>
            <a:pPr algn="just">
              <a:lnSpc>
                <a:spcPct val="150000"/>
              </a:lnSpc>
            </a:pPr>
            <a:endParaRPr lang="en-US" dirty="0">
              <a:latin typeface="Times New Roman" panose="02020603050405020304" pitchFamily="18" charset="0"/>
              <a:cs typeface="Times New Roman" panose="02020603050405020304" pitchFamily="18" charset="0"/>
            </a:endParaRPr>
          </a:p>
          <a:p>
            <a:pPr algn="just">
              <a:lnSpc>
                <a:spcPct val="150000"/>
              </a:lnSpc>
            </a:pPr>
            <a:endParaRPr lang="en-US" dirty="0">
              <a:latin typeface="Times New Roman" panose="02020603050405020304" pitchFamily="18" charset="0"/>
              <a:cs typeface="Times New Roman" panose="02020603050405020304" pitchFamily="18" charset="0"/>
            </a:endParaRPr>
          </a:p>
          <a:p>
            <a:pPr algn="just" fontAlgn="base">
              <a:lnSpc>
                <a:spcPct val="150000"/>
              </a:lnSpc>
            </a:pPr>
            <a:endParaRPr lang="en-US" sz="2000" dirty="0"/>
          </a:p>
        </p:txBody>
      </p:sp>
      <p:pic>
        <p:nvPicPr>
          <p:cNvPr id="4" name="Picture 3">
            <a:extLst>
              <a:ext uri="{FF2B5EF4-FFF2-40B4-BE49-F238E27FC236}">
                <a16:creationId xmlns:a16="http://schemas.microsoft.com/office/drawing/2014/main" id="{E547804D-0A77-AA21-E9CE-72207811C40F}"/>
              </a:ext>
            </a:extLst>
          </p:cNvPr>
          <p:cNvPicPr>
            <a:picLocks noChangeAspect="1"/>
          </p:cNvPicPr>
          <p:nvPr/>
        </p:nvPicPr>
        <p:blipFill>
          <a:blip r:embed="rId4"/>
          <a:stretch>
            <a:fillRect/>
          </a:stretch>
        </p:blipFill>
        <p:spPr>
          <a:xfrm>
            <a:off x="3443111" y="3691467"/>
            <a:ext cx="6050845" cy="2914564"/>
          </a:xfrm>
          <a:prstGeom prst="rect">
            <a:avLst/>
          </a:prstGeom>
        </p:spPr>
      </p:pic>
    </p:spTree>
    <p:extLst>
      <p:ext uri="{BB962C8B-B14F-4D97-AF65-F5344CB8AC3E}">
        <p14:creationId xmlns:p14="http://schemas.microsoft.com/office/powerpoint/2010/main" val="755014858"/>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58F7C5-F124-5DDD-6235-B3BC12619E54}"/>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158F0A4F-09A6-A37F-1857-5089EECEF10D}"/>
              </a:ext>
            </a:extLst>
          </p:cNvPr>
          <p:cNvSpPr>
            <a:spLocks noGrp="1"/>
          </p:cNvSpPr>
          <p:nvPr>
            <p:ph idx="1"/>
          </p:nvPr>
        </p:nvSpPr>
        <p:spPr>
          <a:xfrm>
            <a:off x="406400" y="1061156"/>
            <a:ext cx="10947400" cy="5115807"/>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1DEAB65E-E344-1963-1FB5-E9596ABBE73E}"/>
              </a:ext>
            </a:extLst>
          </p:cNvPr>
          <p:cNvPicPr>
            <a:picLocks noChangeAspect="1"/>
          </p:cNvPicPr>
          <p:nvPr/>
        </p:nvPicPr>
        <p:blipFill>
          <a:blip r:embed="rId2"/>
          <a:stretch>
            <a:fillRect/>
          </a:stretch>
        </p:blipFill>
        <p:spPr>
          <a:xfrm>
            <a:off x="0" y="0"/>
            <a:ext cx="12192000" cy="1044762"/>
          </a:xfrm>
          <a:prstGeom prst="rect">
            <a:avLst/>
          </a:prstGeom>
        </p:spPr>
      </p:pic>
      <p:sp>
        <p:nvSpPr>
          <p:cNvPr id="3" name="TextBox 2">
            <a:extLst>
              <a:ext uri="{FF2B5EF4-FFF2-40B4-BE49-F238E27FC236}">
                <a16:creationId xmlns:a16="http://schemas.microsoft.com/office/drawing/2014/main" id="{87106223-E1A7-7110-B90B-C2E098D75442}"/>
              </a:ext>
            </a:extLst>
          </p:cNvPr>
          <p:cNvSpPr txBox="1"/>
          <p:nvPr/>
        </p:nvSpPr>
        <p:spPr>
          <a:xfrm>
            <a:off x="222204" y="1090308"/>
            <a:ext cx="11111697" cy="5076774"/>
          </a:xfrm>
          <a:prstGeom prst="rect">
            <a:avLst/>
          </a:prstGeom>
          <a:noFill/>
        </p:spPr>
        <p:txBody>
          <a:bodyPr wrap="square">
            <a:spAutoFit/>
          </a:bodyPr>
          <a:lstStyle/>
          <a:p>
            <a:pPr algn="just">
              <a:lnSpc>
                <a:spcPct val="150000"/>
              </a:lnSpc>
            </a:pPr>
            <a:r>
              <a:rPr lang="en-US" dirty="0"/>
              <a:t>Congratulations! Your superpowered magnet or, if you’re not an evil corporation, your ads help and you have closed the deal with a customer. Now, the task of turning that one-time customer into a loyal follower begins. In the conversion stage, it’s important to determine customer behaviors, such as what touchpoint (social media, website, email list, etc.) was used, whether seasonal purchasing was a factor, what ad persuaded them and how they paid for your product. Knowing these metrics will help you start the customer retention process.</a:t>
            </a:r>
            <a:endParaRPr lang="en-IN" b="1" dirty="0"/>
          </a:p>
          <a:p>
            <a:pPr algn="just">
              <a:lnSpc>
                <a:spcPct val="150000"/>
              </a:lnSpc>
            </a:pPr>
            <a:r>
              <a:rPr lang="en-US" b="1" dirty="0">
                <a:latin typeface="Times New Roman" panose="02020603050405020304" pitchFamily="18" charset="0"/>
                <a:cs typeface="Times New Roman" panose="02020603050405020304" pitchFamily="18" charset="0"/>
              </a:rPr>
              <a:t>4.</a:t>
            </a:r>
            <a:r>
              <a:rPr lang="en-IN" b="1" dirty="0"/>
              <a:t> Retention</a:t>
            </a:r>
          </a:p>
          <a:p>
            <a:pPr algn="just">
              <a:lnSpc>
                <a:spcPct val="150000"/>
              </a:lnSpc>
            </a:pPr>
            <a:endParaRPr lang="en-IN" b="1" dirty="0"/>
          </a:p>
          <a:p>
            <a:pPr algn="just">
              <a:lnSpc>
                <a:spcPct val="150000"/>
              </a:lnSpc>
            </a:pPr>
            <a:endParaRPr lang="en-US" dirty="0">
              <a:latin typeface="Times New Roman" panose="02020603050405020304" pitchFamily="18" charset="0"/>
              <a:cs typeface="Times New Roman" panose="02020603050405020304" pitchFamily="18" charset="0"/>
            </a:endParaRPr>
          </a:p>
          <a:p>
            <a:pPr algn="just">
              <a:lnSpc>
                <a:spcPct val="150000"/>
              </a:lnSpc>
            </a:pPr>
            <a:endParaRPr lang="en-US" dirty="0">
              <a:latin typeface="Times New Roman" panose="02020603050405020304" pitchFamily="18" charset="0"/>
              <a:cs typeface="Times New Roman" panose="02020603050405020304" pitchFamily="18" charset="0"/>
            </a:endParaRPr>
          </a:p>
          <a:p>
            <a:pPr algn="just">
              <a:lnSpc>
                <a:spcPct val="150000"/>
              </a:lnSpc>
            </a:pPr>
            <a:endParaRPr lang="en-US" dirty="0">
              <a:latin typeface="Times New Roman" panose="02020603050405020304" pitchFamily="18" charset="0"/>
              <a:cs typeface="Times New Roman" panose="02020603050405020304" pitchFamily="18" charset="0"/>
            </a:endParaRPr>
          </a:p>
          <a:p>
            <a:pPr algn="just">
              <a:lnSpc>
                <a:spcPct val="150000"/>
              </a:lnSpc>
            </a:pPr>
            <a:endParaRPr lang="en-US" dirty="0">
              <a:latin typeface="Times New Roman" panose="02020603050405020304" pitchFamily="18" charset="0"/>
              <a:cs typeface="Times New Roman" panose="02020603050405020304" pitchFamily="18" charset="0"/>
            </a:endParaRPr>
          </a:p>
          <a:p>
            <a:pPr algn="just" fontAlgn="base">
              <a:lnSpc>
                <a:spcPct val="150000"/>
              </a:lnSpc>
            </a:pPr>
            <a:endParaRPr lang="en-US" sz="2000" dirty="0"/>
          </a:p>
        </p:txBody>
      </p:sp>
      <p:pic>
        <p:nvPicPr>
          <p:cNvPr id="7" name="Picture 6">
            <a:extLst>
              <a:ext uri="{FF2B5EF4-FFF2-40B4-BE49-F238E27FC236}">
                <a16:creationId xmlns:a16="http://schemas.microsoft.com/office/drawing/2014/main" id="{3F4F7D21-8A39-46AB-653A-EBC4956583C2}"/>
              </a:ext>
            </a:extLst>
          </p:cNvPr>
          <p:cNvPicPr>
            <a:picLocks noChangeAspect="1"/>
          </p:cNvPicPr>
          <p:nvPr/>
        </p:nvPicPr>
        <p:blipFill>
          <a:blip r:embed="rId3"/>
          <a:stretch>
            <a:fillRect/>
          </a:stretch>
        </p:blipFill>
        <p:spPr>
          <a:xfrm>
            <a:off x="1799626" y="3668889"/>
            <a:ext cx="7254064" cy="2856089"/>
          </a:xfrm>
          <a:prstGeom prst="rect">
            <a:avLst/>
          </a:prstGeom>
        </p:spPr>
      </p:pic>
    </p:spTree>
    <p:extLst>
      <p:ext uri="{BB962C8B-B14F-4D97-AF65-F5344CB8AC3E}">
        <p14:creationId xmlns:p14="http://schemas.microsoft.com/office/powerpoint/2010/main" val="690863463"/>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47427D-ECD1-0EEE-EDBA-FCE1E4506B72}"/>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89851022-3A7E-369A-1587-7DA7553FB081}"/>
              </a:ext>
            </a:extLst>
          </p:cNvPr>
          <p:cNvSpPr>
            <a:spLocks noGrp="1"/>
          </p:cNvSpPr>
          <p:nvPr>
            <p:ph idx="1"/>
          </p:nvPr>
        </p:nvSpPr>
        <p:spPr>
          <a:xfrm>
            <a:off x="203200" y="1061156"/>
            <a:ext cx="11150600" cy="5115807"/>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AB0BE15F-CB4B-67EE-561F-80D87A91E856}"/>
              </a:ext>
            </a:extLst>
          </p:cNvPr>
          <p:cNvPicPr>
            <a:picLocks noChangeAspect="1"/>
          </p:cNvPicPr>
          <p:nvPr/>
        </p:nvPicPr>
        <p:blipFill>
          <a:blip r:embed="rId2"/>
          <a:stretch>
            <a:fillRect/>
          </a:stretch>
        </p:blipFill>
        <p:spPr>
          <a:xfrm>
            <a:off x="0" y="0"/>
            <a:ext cx="12192000" cy="1044762"/>
          </a:xfrm>
          <a:prstGeom prst="rect">
            <a:avLst/>
          </a:prstGeom>
        </p:spPr>
      </p:pic>
      <p:sp>
        <p:nvSpPr>
          <p:cNvPr id="3" name="TextBox 2">
            <a:extLst>
              <a:ext uri="{FF2B5EF4-FFF2-40B4-BE49-F238E27FC236}">
                <a16:creationId xmlns:a16="http://schemas.microsoft.com/office/drawing/2014/main" id="{31E2078F-A4B5-6AF9-2DB4-9AEDFDE7304F}"/>
              </a:ext>
            </a:extLst>
          </p:cNvPr>
          <p:cNvSpPr txBox="1"/>
          <p:nvPr/>
        </p:nvSpPr>
        <p:spPr>
          <a:xfrm>
            <a:off x="222204" y="1090308"/>
            <a:ext cx="11111697" cy="3091616"/>
          </a:xfrm>
          <a:prstGeom prst="rect">
            <a:avLst/>
          </a:prstGeom>
          <a:noFill/>
        </p:spPr>
        <p:txBody>
          <a:bodyPr wrap="square">
            <a:spAutoFit/>
          </a:bodyPr>
          <a:lstStyle/>
          <a:p>
            <a:pPr algn="just" fontAlgn="base">
              <a:lnSpc>
                <a:spcPct val="150000"/>
              </a:lnSpc>
            </a:pPr>
            <a:r>
              <a:rPr lang="en-US" dirty="0"/>
              <a:t>The hardest stage of the customer life cycle journey is retention. During this stage, you have to give your customers a reason to stick around. You need to ensure your business and offerings stand out from the crowd. You can increase your chances of retaining customers by displaying targeted ads that play on a customer’s needs, wants and desires, by offering top-quality support, a reward program and by ensuring you offer deals that they simply cannot pass up.</a:t>
            </a:r>
          </a:p>
          <a:p>
            <a:pPr algn="just" fontAlgn="base">
              <a:lnSpc>
                <a:spcPct val="150000"/>
              </a:lnSpc>
            </a:pPr>
            <a:endParaRPr lang="en-US" sz="2000" dirty="0"/>
          </a:p>
          <a:p>
            <a:pPr algn="just" fontAlgn="base">
              <a:lnSpc>
                <a:spcPct val="150000"/>
              </a:lnSpc>
            </a:pPr>
            <a:r>
              <a:rPr lang="en-US" sz="2000" dirty="0"/>
              <a:t>5.</a:t>
            </a:r>
            <a:r>
              <a:rPr lang="en-IN" b="1" dirty="0"/>
              <a:t> Loyalty</a:t>
            </a:r>
          </a:p>
          <a:p>
            <a:pPr algn="just" fontAlgn="base">
              <a:lnSpc>
                <a:spcPct val="150000"/>
              </a:lnSpc>
            </a:pPr>
            <a:endParaRPr lang="en-US" sz="2000" dirty="0"/>
          </a:p>
        </p:txBody>
      </p:sp>
      <p:pic>
        <p:nvPicPr>
          <p:cNvPr id="4" name="Picture 3">
            <a:extLst>
              <a:ext uri="{FF2B5EF4-FFF2-40B4-BE49-F238E27FC236}">
                <a16:creationId xmlns:a16="http://schemas.microsoft.com/office/drawing/2014/main" id="{8A4BC0A0-2F2D-CBB9-172D-24F3D452D8D9}"/>
              </a:ext>
            </a:extLst>
          </p:cNvPr>
          <p:cNvPicPr>
            <a:picLocks noChangeAspect="1"/>
          </p:cNvPicPr>
          <p:nvPr/>
        </p:nvPicPr>
        <p:blipFill>
          <a:blip r:embed="rId3"/>
          <a:stretch>
            <a:fillRect/>
          </a:stretch>
        </p:blipFill>
        <p:spPr>
          <a:xfrm>
            <a:off x="3025421" y="3928533"/>
            <a:ext cx="6716889" cy="2429813"/>
          </a:xfrm>
          <a:prstGeom prst="rect">
            <a:avLst/>
          </a:prstGeom>
        </p:spPr>
      </p:pic>
    </p:spTree>
    <p:extLst>
      <p:ext uri="{BB962C8B-B14F-4D97-AF65-F5344CB8AC3E}">
        <p14:creationId xmlns:p14="http://schemas.microsoft.com/office/powerpoint/2010/main" val="20608428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F30CAF-593D-1277-D52F-3F50B9C0DB66}"/>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B3EF68BF-7642-764A-D2DF-E5206D05D6EB}"/>
              </a:ext>
            </a:extLst>
          </p:cNvPr>
          <p:cNvSpPr>
            <a:spLocks noGrp="1"/>
          </p:cNvSpPr>
          <p:nvPr>
            <p:ph idx="1"/>
          </p:nvPr>
        </p:nvSpPr>
        <p:spPr>
          <a:xfrm>
            <a:off x="838200" y="1219200"/>
            <a:ext cx="10515600" cy="4957763"/>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AC9C3CFD-1356-F13E-41A2-AB8732347A8F}"/>
              </a:ext>
            </a:extLst>
          </p:cNvPr>
          <p:cNvPicPr>
            <a:picLocks noChangeAspect="1"/>
          </p:cNvPicPr>
          <p:nvPr/>
        </p:nvPicPr>
        <p:blipFill>
          <a:blip r:embed="rId2"/>
          <a:stretch>
            <a:fillRect/>
          </a:stretch>
        </p:blipFill>
        <p:spPr>
          <a:xfrm>
            <a:off x="0" y="0"/>
            <a:ext cx="12192000" cy="1044762"/>
          </a:xfrm>
          <a:prstGeom prst="rect">
            <a:avLst/>
          </a:prstGeom>
        </p:spPr>
      </p:pic>
      <p:sp>
        <p:nvSpPr>
          <p:cNvPr id="4" name="TextBox 3">
            <a:extLst>
              <a:ext uri="{FF2B5EF4-FFF2-40B4-BE49-F238E27FC236}">
                <a16:creationId xmlns:a16="http://schemas.microsoft.com/office/drawing/2014/main" id="{26B20C0A-0724-A62E-87F8-8EBFE5AB1A4E}"/>
              </a:ext>
            </a:extLst>
          </p:cNvPr>
          <p:cNvSpPr txBox="1"/>
          <p:nvPr/>
        </p:nvSpPr>
        <p:spPr>
          <a:xfrm>
            <a:off x="530941" y="1140542"/>
            <a:ext cx="10854813" cy="1148391"/>
          </a:xfrm>
          <a:prstGeom prst="rect">
            <a:avLst/>
          </a:prstGeom>
          <a:noFill/>
        </p:spPr>
        <p:txBody>
          <a:bodyPr wrap="square">
            <a:spAutoFit/>
          </a:bodyPr>
          <a:lstStyle/>
          <a:p>
            <a:pPr lvl="1" fontAlgn="base"/>
            <a:endParaRPr lang="en-US" dirty="0"/>
          </a:p>
          <a:p>
            <a:pPr lvl="1" algn="just" fontAlgn="base"/>
            <a:endParaRPr lang="en-US" dirty="0">
              <a:latin typeface="Times New Roman" panose="02020603050405020304" pitchFamily="18" charset="0"/>
              <a:cs typeface="Times New Roman" panose="02020603050405020304" pitchFamily="18" charset="0"/>
            </a:endParaRPr>
          </a:p>
          <a:p>
            <a:pPr algn="l" fontAlgn="base">
              <a:lnSpc>
                <a:spcPts val="2100"/>
              </a:lnSpc>
              <a:spcBef>
                <a:spcPts val="1800"/>
              </a:spcBef>
              <a:spcAft>
                <a:spcPts val="1800"/>
              </a:spcAft>
              <a:buNone/>
            </a:pPr>
            <a:r>
              <a:rPr lang="en-US" b="1" i="0" dirty="0">
                <a:solidFill>
                  <a:srgbClr val="FFFFFF"/>
                </a:solidFill>
                <a:effectLst/>
                <a:latin typeface="Nunito" pitchFamily="2" charset="0"/>
              </a:rPr>
              <a:t>The Procedure of Remote Login</a:t>
            </a:r>
          </a:p>
        </p:txBody>
      </p:sp>
      <p:sp>
        <p:nvSpPr>
          <p:cNvPr id="3" name="TextBox 2">
            <a:extLst>
              <a:ext uri="{FF2B5EF4-FFF2-40B4-BE49-F238E27FC236}">
                <a16:creationId xmlns:a16="http://schemas.microsoft.com/office/drawing/2014/main" id="{44B90F42-6C54-9642-F6CA-686F1B82D2FD}"/>
              </a:ext>
            </a:extLst>
          </p:cNvPr>
          <p:cNvSpPr txBox="1"/>
          <p:nvPr/>
        </p:nvSpPr>
        <p:spPr>
          <a:xfrm>
            <a:off x="1151467" y="-83243"/>
            <a:ext cx="9922933" cy="5999078"/>
          </a:xfrm>
          <a:prstGeom prst="rect">
            <a:avLst/>
          </a:prstGeom>
          <a:noFill/>
        </p:spPr>
        <p:txBody>
          <a:bodyPr wrap="square">
            <a:spAutoFit/>
          </a:bodyPr>
          <a:lstStyle/>
          <a:p>
            <a:pPr algn="l" fontAlgn="base">
              <a:lnSpc>
                <a:spcPts val="2100"/>
              </a:lnSpc>
              <a:spcBef>
                <a:spcPts val="1800"/>
              </a:spcBef>
              <a:spcAft>
                <a:spcPts val="1800"/>
              </a:spcAft>
              <a:buNone/>
            </a:pPr>
            <a:endParaRPr lang="en-US" b="1" i="0" dirty="0">
              <a:solidFill>
                <a:srgbClr val="273239"/>
              </a:solidFill>
              <a:effectLst/>
              <a:latin typeface="Nunito" pitchFamily="2" charset="0"/>
            </a:endParaRPr>
          </a:p>
          <a:p>
            <a:pPr algn="l" fontAlgn="base">
              <a:lnSpc>
                <a:spcPts val="2100"/>
              </a:lnSpc>
              <a:spcBef>
                <a:spcPts val="1800"/>
              </a:spcBef>
              <a:spcAft>
                <a:spcPts val="1800"/>
              </a:spcAft>
              <a:buNone/>
            </a:pPr>
            <a:endParaRPr lang="en-US" b="1" dirty="0">
              <a:solidFill>
                <a:srgbClr val="273239"/>
              </a:solidFill>
              <a:latin typeface="Nunito" pitchFamily="2" charset="0"/>
            </a:endParaRPr>
          </a:p>
          <a:p>
            <a:pPr algn="l" fontAlgn="base">
              <a:spcBef>
                <a:spcPts val="1800"/>
              </a:spcBef>
              <a:spcAft>
                <a:spcPts val="1800"/>
              </a:spcAft>
              <a:buNone/>
            </a:pPr>
            <a:r>
              <a:rPr lang="en-US" b="1" i="0" dirty="0">
                <a:solidFill>
                  <a:srgbClr val="273239"/>
                </a:solidFill>
                <a:effectLst/>
                <a:latin typeface="Times New Roman" panose="02020603050405020304" pitchFamily="18" charset="0"/>
                <a:cs typeface="Times New Roman" panose="02020603050405020304" pitchFamily="18" charset="0"/>
              </a:rPr>
              <a:t>4. Respond</a:t>
            </a:r>
          </a:p>
          <a:p>
            <a:pPr algn="just" rtl="0" fontAlgn="base">
              <a:spcAft>
                <a:spcPts val="750"/>
              </a:spcAft>
              <a:buNone/>
            </a:pPr>
            <a:r>
              <a:rPr lang="en-US" b="0" i="0" dirty="0">
                <a:solidFill>
                  <a:srgbClr val="273239"/>
                </a:solidFill>
                <a:effectLst/>
                <a:latin typeface="Times New Roman" panose="02020603050405020304" pitchFamily="18" charset="0"/>
                <a:cs typeface="Times New Roman" panose="02020603050405020304" pitchFamily="18" charset="0"/>
              </a:rPr>
              <a:t>Once a security incident has been detected, it is needed to respond quickly. This stage focuses on</a:t>
            </a:r>
            <a:r>
              <a:rPr lang="en-US" b="1" i="0" dirty="0">
                <a:solidFill>
                  <a:srgbClr val="273239"/>
                </a:solidFill>
                <a:effectLst/>
                <a:latin typeface="Times New Roman" panose="02020603050405020304" pitchFamily="18" charset="0"/>
                <a:cs typeface="Times New Roman" panose="02020603050405020304" pitchFamily="18" charset="0"/>
              </a:rPr>
              <a:t> minimizing the impact</a:t>
            </a:r>
            <a:r>
              <a:rPr lang="en-US" b="0" i="0" dirty="0">
                <a:solidFill>
                  <a:srgbClr val="273239"/>
                </a:solidFill>
                <a:effectLst/>
                <a:latin typeface="Times New Roman" panose="02020603050405020304" pitchFamily="18" charset="0"/>
                <a:cs typeface="Times New Roman" panose="02020603050405020304" pitchFamily="18" charset="0"/>
              </a:rPr>
              <a:t> of the incident by responding timely and correctly. This stage includes communication with relevant stakeholders, such as managers, staff, partners, or law enforcement, as well as implementing response measures. It also involves analyzing the situation to frame an effective response and looking for ways to improve the process.</a:t>
            </a:r>
          </a:p>
          <a:p>
            <a:pPr algn="just" fontAlgn="base">
              <a:spcAft>
                <a:spcPts val="1800"/>
              </a:spcAft>
              <a:buFont typeface="Arial" panose="020B0604020202020204" pitchFamily="34" charset="0"/>
              <a:buChar char="•"/>
            </a:pPr>
            <a:r>
              <a:rPr lang="en-US" b="0" i="0" dirty="0">
                <a:solidFill>
                  <a:srgbClr val="273239"/>
                </a:solidFill>
                <a:effectLst/>
                <a:latin typeface="Times New Roman" panose="02020603050405020304" pitchFamily="18" charset="0"/>
                <a:cs typeface="Times New Roman" panose="02020603050405020304" pitchFamily="18" charset="0"/>
              </a:rPr>
              <a:t>Ensuring a prompt and effective response to the incident.</a:t>
            </a:r>
          </a:p>
          <a:p>
            <a:pPr algn="just" fontAlgn="base">
              <a:spcAft>
                <a:spcPts val="1800"/>
              </a:spcAft>
              <a:buFont typeface="Arial" panose="020B0604020202020204" pitchFamily="34" charset="0"/>
              <a:buChar char="•"/>
            </a:pPr>
            <a:r>
              <a:rPr lang="en-US" b="0" i="0" dirty="0">
                <a:solidFill>
                  <a:srgbClr val="273239"/>
                </a:solidFill>
                <a:effectLst/>
                <a:latin typeface="Times New Roman" panose="02020603050405020304" pitchFamily="18" charset="0"/>
                <a:cs typeface="Times New Roman" panose="02020603050405020304" pitchFamily="18" charset="0"/>
              </a:rPr>
              <a:t>Informing relevant stakeholders about the breach and ongoing actions.</a:t>
            </a:r>
          </a:p>
          <a:p>
            <a:pPr algn="just" fontAlgn="base">
              <a:spcAft>
                <a:spcPts val="1800"/>
              </a:spcAft>
              <a:buFont typeface="Arial" panose="020B0604020202020204" pitchFamily="34" charset="0"/>
              <a:buChar char="•"/>
            </a:pPr>
            <a:r>
              <a:rPr lang="en-US" b="0" i="0" dirty="0">
                <a:solidFill>
                  <a:srgbClr val="273239"/>
                </a:solidFill>
                <a:effectLst/>
                <a:latin typeface="Times New Roman" panose="02020603050405020304" pitchFamily="18" charset="0"/>
                <a:cs typeface="Times New Roman" panose="02020603050405020304" pitchFamily="18" charset="0"/>
              </a:rPr>
              <a:t>Mitigating the impact of the incident and learning from the experience to improve future responses.</a:t>
            </a:r>
          </a:p>
          <a:p>
            <a:pPr algn="just" rtl="0" fontAlgn="base">
              <a:spcAft>
                <a:spcPts val="750"/>
              </a:spcAft>
              <a:buNone/>
            </a:pPr>
            <a:r>
              <a:rPr lang="en-US" b="1" i="0" dirty="0">
                <a:solidFill>
                  <a:srgbClr val="273239"/>
                </a:solidFill>
                <a:effectLst/>
                <a:latin typeface="Times New Roman" panose="02020603050405020304" pitchFamily="18" charset="0"/>
                <a:cs typeface="Times New Roman" panose="02020603050405020304" pitchFamily="18" charset="0"/>
              </a:rPr>
              <a:t>For Example:</a:t>
            </a:r>
            <a:endParaRPr lang="en-US" b="0" i="0" dirty="0">
              <a:solidFill>
                <a:srgbClr val="273239"/>
              </a:solidFill>
              <a:effectLst/>
              <a:latin typeface="Times New Roman" panose="02020603050405020304" pitchFamily="18" charset="0"/>
              <a:cs typeface="Times New Roman" panose="02020603050405020304" pitchFamily="18" charset="0"/>
            </a:endParaRPr>
          </a:p>
          <a:p>
            <a:pPr algn="just" rtl="0" fontAlgn="base">
              <a:spcAft>
                <a:spcPts val="750"/>
              </a:spcAft>
              <a:buNone/>
            </a:pPr>
            <a:r>
              <a:rPr lang="en-US" b="0" i="0" dirty="0">
                <a:solidFill>
                  <a:srgbClr val="273239"/>
                </a:solidFill>
                <a:effectLst/>
                <a:latin typeface="Times New Roman" panose="02020603050405020304" pitchFamily="18" charset="0"/>
                <a:cs typeface="Times New Roman" panose="02020603050405020304" pitchFamily="18" charset="0"/>
              </a:rPr>
              <a:t>After detecting unauthorized access, the hospital immediately</a:t>
            </a:r>
            <a:r>
              <a:rPr lang="en-US" b="1" i="0" dirty="0">
                <a:solidFill>
                  <a:srgbClr val="273239"/>
                </a:solidFill>
                <a:effectLst/>
                <a:latin typeface="Times New Roman" panose="02020603050405020304" pitchFamily="18" charset="0"/>
                <a:cs typeface="Times New Roman" panose="02020603050405020304" pitchFamily="18" charset="0"/>
              </a:rPr>
              <a:t> locks the suspicious account</a:t>
            </a:r>
            <a:r>
              <a:rPr lang="en-US" b="0" i="0" dirty="0">
                <a:solidFill>
                  <a:srgbClr val="273239"/>
                </a:solidFill>
                <a:effectLst/>
                <a:latin typeface="Times New Roman" panose="02020603050405020304" pitchFamily="18" charset="0"/>
                <a:cs typeface="Times New Roman" panose="02020603050405020304" pitchFamily="18" charset="0"/>
              </a:rPr>
              <a:t>, informs the relevant staff, and starts investigating the origin and cause of the breach.</a:t>
            </a:r>
          </a:p>
        </p:txBody>
      </p:sp>
    </p:spTree>
    <p:extLst>
      <p:ext uri="{BB962C8B-B14F-4D97-AF65-F5344CB8AC3E}">
        <p14:creationId xmlns:p14="http://schemas.microsoft.com/office/powerpoint/2010/main" val="1577176608"/>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BCFFB5-87FC-8EFC-394F-C8CD34F690EC}"/>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3D8551C5-CBF2-1F03-A45D-F72864496182}"/>
              </a:ext>
            </a:extLst>
          </p:cNvPr>
          <p:cNvSpPr>
            <a:spLocks noGrp="1"/>
          </p:cNvSpPr>
          <p:nvPr>
            <p:ph idx="1"/>
          </p:nvPr>
        </p:nvSpPr>
        <p:spPr>
          <a:xfrm>
            <a:off x="203200" y="1061156"/>
            <a:ext cx="11150600" cy="5115807"/>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E4884BAE-7141-F32B-B5A5-B1AE0299472E}"/>
              </a:ext>
            </a:extLst>
          </p:cNvPr>
          <p:cNvPicPr>
            <a:picLocks noChangeAspect="1"/>
          </p:cNvPicPr>
          <p:nvPr/>
        </p:nvPicPr>
        <p:blipFill>
          <a:blip r:embed="rId2"/>
          <a:stretch>
            <a:fillRect/>
          </a:stretch>
        </p:blipFill>
        <p:spPr>
          <a:xfrm>
            <a:off x="0" y="0"/>
            <a:ext cx="12192000" cy="1044762"/>
          </a:xfrm>
          <a:prstGeom prst="rect">
            <a:avLst/>
          </a:prstGeom>
        </p:spPr>
      </p:pic>
      <p:sp>
        <p:nvSpPr>
          <p:cNvPr id="3" name="TextBox 2">
            <a:extLst>
              <a:ext uri="{FF2B5EF4-FFF2-40B4-BE49-F238E27FC236}">
                <a16:creationId xmlns:a16="http://schemas.microsoft.com/office/drawing/2014/main" id="{98265487-4D22-C763-8324-FC4FD0530038}"/>
              </a:ext>
            </a:extLst>
          </p:cNvPr>
          <p:cNvSpPr txBox="1"/>
          <p:nvPr/>
        </p:nvSpPr>
        <p:spPr>
          <a:xfrm>
            <a:off x="222204" y="1090308"/>
            <a:ext cx="11111697" cy="5630772"/>
          </a:xfrm>
          <a:prstGeom prst="rect">
            <a:avLst/>
          </a:prstGeom>
          <a:noFill/>
        </p:spPr>
        <p:txBody>
          <a:bodyPr wrap="square">
            <a:spAutoFit/>
          </a:bodyPr>
          <a:lstStyle/>
          <a:p>
            <a:pPr algn="just" fontAlgn="base">
              <a:lnSpc>
                <a:spcPct val="150000"/>
              </a:lnSpc>
            </a:pPr>
            <a:r>
              <a:rPr lang="en-US" dirty="0"/>
              <a:t>The loyalty stage is where you turn a frequent customer into a loyal, lifelong fan of your business and products who then goes and tells the world about your brand. Whether they spread the word through social media or word of mouth, their love for your brand will help improve your chances of long-term success.</a:t>
            </a:r>
          </a:p>
          <a:p>
            <a:pPr algn="just" fontAlgn="base">
              <a:lnSpc>
                <a:spcPct val="150000"/>
              </a:lnSpc>
            </a:pPr>
            <a:endParaRPr lang="en-IN" sz="2000" b="1" dirty="0"/>
          </a:p>
          <a:p>
            <a:pPr algn="just" fontAlgn="base">
              <a:lnSpc>
                <a:spcPct val="150000"/>
              </a:lnSpc>
            </a:pPr>
            <a:r>
              <a:rPr lang="en-IN" sz="2000" b="1" dirty="0"/>
              <a:t>The Customer Retention Goal</a:t>
            </a:r>
          </a:p>
          <a:p>
            <a:pPr algn="just" fontAlgn="base">
              <a:lnSpc>
                <a:spcPct val="150000"/>
              </a:lnSpc>
            </a:pPr>
            <a:endParaRPr lang="en-US" sz="2000" b="1" dirty="0">
              <a:latin typeface="Times New Roman" panose="02020603050405020304" pitchFamily="18" charset="0"/>
              <a:cs typeface="Times New Roman" panose="02020603050405020304" pitchFamily="18" charset="0"/>
            </a:endParaRPr>
          </a:p>
          <a:p>
            <a:pPr algn="just">
              <a:lnSpc>
                <a:spcPct val="150000"/>
              </a:lnSpc>
            </a:pPr>
            <a:r>
              <a:rPr lang="en-US" dirty="0">
                <a:latin typeface="Times New Roman" panose="02020603050405020304" pitchFamily="18" charset="0"/>
                <a:cs typeface="Times New Roman" panose="02020603050405020304" pitchFamily="18" charset="0"/>
              </a:rPr>
              <a:t>Customer retention meaning Before we explain the importance of </a:t>
            </a:r>
            <a:r>
              <a:rPr lang="en-US" dirty="0">
                <a:latin typeface="Times New Roman" panose="02020603050405020304" pitchFamily="18" charset="0"/>
                <a:cs typeface="Times New Roman" panose="02020603050405020304" pitchFamily="18" charset="0"/>
                <a:hlinkClick r:id="rId3"/>
              </a:rPr>
              <a:t>customer retention</a:t>
            </a:r>
            <a:r>
              <a:rPr lang="en-US" dirty="0">
                <a:latin typeface="Times New Roman" panose="02020603050405020304" pitchFamily="18" charset="0"/>
                <a:cs typeface="Times New Roman" panose="02020603050405020304" pitchFamily="18" charset="0"/>
              </a:rPr>
              <a:t>, we must understand what exactly it is.</a:t>
            </a:r>
          </a:p>
          <a:p>
            <a:pPr algn="just">
              <a:lnSpc>
                <a:spcPct val="150000"/>
              </a:lnSpc>
            </a:pPr>
            <a:r>
              <a:rPr lang="en-US" dirty="0">
                <a:latin typeface="Times New Roman" panose="02020603050405020304" pitchFamily="18" charset="0"/>
                <a:cs typeface="Times New Roman" panose="02020603050405020304" pitchFamily="18" charset="0"/>
              </a:rPr>
              <a:t>Customer retention is, put simply, a company’s ability to turn buyers into repeat customers, preventing them from buying from a competitor. Long term customers are crucial for almost every type of business. From e-commerce retailers, where you want to keep existing customers engaged with your brand, to subscription-based companies where the number of retained customers you have directly impacts whether your business sinks or swims.</a:t>
            </a:r>
          </a:p>
          <a:p>
            <a:pPr algn="just" fontAlgn="base">
              <a:lnSpc>
                <a:spcPct val="150000"/>
              </a:lnSpc>
            </a:pPr>
            <a:endParaRPr lang="en-US" sz="2000" b="1" dirty="0"/>
          </a:p>
        </p:txBody>
      </p:sp>
    </p:spTree>
    <p:extLst>
      <p:ext uri="{BB962C8B-B14F-4D97-AF65-F5344CB8AC3E}">
        <p14:creationId xmlns:p14="http://schemas.microsoft.com/office/powerpoint/2010/main" val="1775902309"/>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8E5FE5-DF5C-1950-B2CF-D6DFD50A86B4}"/>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7FC8B0AF-069B-A219-9D91-B309A98A1AD6}"/>
              </a:ext>
            </a:extLst>
          </p:cNvPr>
          <p:cNvSpPr>
            <a:spLocks noGrp="1"/>
          </p:cNvSpPr>
          <p:nvPr>
            <p:ph idx="1"/>
          </p:nvPr>
        </p:nvSpPr>
        <p:spPr>
          <a:xfrm>
            <a:off x="203200" y="1061156"/>
            <a:ext cx="11150600" cy="5115807"/>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6AA77F15-E734-5185-ECCF-B1D081B444EF}"/>
              </a:ext>
            </a:extLst>
          </p:cNvPr>
          <p:cNvPicPr>
            <a:picLocks noChangeAspect="1"/>
          </p:cNvPicPr>
          <p:nvPr/>
        </p:nvPicPr>
        <p:blipFill>
          <a:blip r:embed="rId2"/>
          <a:stretch>
            <a:fillRect/>
          </a:stretch>
        </p:blipFill>
        <p:spPr>
          <a:xfrm>
            <a:off x="0" y="0"/>
            <a:ext cx="12192000" cy="1044762"/>
          </a:xfrm>
          <a:prstGeom prst="rect">
            <a:avLst/>
          </a:prstGeom>
        </p:spPr>
      </p:pic>
      <p:sp>
        <p:nvSpPr>
          <p:cNvPr id="3" name="TextBox 2">
            <a:extLst>
              <a:ext uri="{FF2B5EF4-FFF2-40B4-BE49-F238E27FC236}">
                <a16:creationId xmlns:a16="http://schemas.microsoft.com/office/drawing/2014/main" id="{5B7F74FD-EF93-3753-E08A-D51BF2E3CCD9}"/>
              </a:ext>
            </a:extLst>
          </p:cNvPr>
          <p:cNvSpPr txBox="1"/>
          <p:nvPr/>
        </p:nvSpPr>
        <p:spPr>
          <a:xfrm>
            <a:off x="222204" y="1090308"/>
            <a:ext cx="11111697" cy="6230937"/>
          </a:xfrm>
          <a:prstGeom prst="rect">
            <a:avLst/>
          </a:prstGeom>
          <a:noFill/>
        </p:spPr>
        <p:txBody>
          <a:bodyPr wrap="square">
            <a:spAutoFit/>
          </a:bodyPr>
          <a:lstStyle/>
          <a:p>
            <a:pPr>
              <a:lnSpc>
                <a:spcPct val="150000"/>
              </a:lnSpc>
            </a:pPr>
            <a:r>
              <a:rPr lang="en-US" b="1" dirty="0">
                <a:latin typeface="Times New Roman" panose="02020603050405020304" pitchFamily="18" charset="0"/>
                <a:cs typeface="Times New Roman" panose="02020603050405020304" pitchFamily="18" charset="0"/>
              </a:rPr>
              <a:t>Why is customer retention important?</a:t>
            </a:r>
          </a:p>
          <a:p>
            <a:pPr>
              <a:lnSpc>
                <a:spcPct val="150000"/>
              </a:lnSpc>
            </a:pPr>
            <a:r>
              <a:rPr lang="en-US" dirty="0">
                <a:latin typeface="Times New Roman" panose="02020603050405020304" pitchFamily="18" charset="0"/>
                <a:cs typeface="Times New Roman" panose="02020603050405020304" pitchFamily="18" charset="0"/>
              </a:rPr>
              <a:t>Of course, finding new customers is important and any business will want to grow and expand their </a:t>
            </a:r>
            <a:r>
              <a:rPr lang="en-US" dirty="0">
                <a:latin typeface="Times New Roman" panose="02020603050405020304" pitchFamily="18" charset="0"/>
                <a:cs typeface="Times New Roman" panose="02020603050405020304" pitchFamily="18" charset="0"/>
                <a:hlinkClick r:id="rId3"/>
              </a:rPr>
              <a:t>customer base</a:t>
            </a:r>
            <a:r>
              <a:rPr lang="en-US" dirty="0">
                <a:latin typeface="Times New Roman" panose="02020603050405020304" pitchFamily="18" charset="0"/>
                <a:cs typeface="Times New Roman" panose="02020603050405020304" pitchFamily="18" charset="0"/>
              </a:rPr>
              <a:t> – but it shouldn’t be at the expense of customer retention. </a:t>
            </a:r>
          </a:p>
          <a:p>
            <a:pPr algn="just" fontAlgn="base">
              <a:lnSpc>
                <a:spcPct val="150000"/>
              </a:lnSpc>
            </a:pPr>
            <a:endParaRPr lang="en-US" sz="2000" b="1" dirty="0">
              <a:latin typeface="Times New Roman" panose="02020603050405020304" pitchFamily="18" charset="0"/>
              <a:cs typeface="Times New Roman" panose="02020603050405020304" pitchFamily="18" charset="0"/>
            </a:endParaRPr>
          </a:p>
          <a:p>
            <a:pPr>
              <a:lnSpc>
                <a:spcPct val="150000"/>
              </a:lnSpc>
            </a:pPr>
            <a:r>
              <a:rPr lang="en-US" b="1" dirty="0">
                <a:latin typeface="Times New Roman" panose="02020603050405020304" pitchFamily="18" charset="0"/>
                <a:cs typeface="Times New Roman" panose="02020603050405020304" pitchFamily="18" charset="0"/>
              </a:rPr>
              <a:t>Keep business costs down</a:t>
            </a:r>
          </a:p>
          <a:p>
            <a:pPr>
              <a:lnSpc>
                <a:spcPct val="150000"/>
              </a:lnSpc>
            </a:pPr>
            <a:r>
              <a:rPr lang="en-US" dirty="0">
                <a:latin typeface="Times New Roman" panose="02020603050405020304" pitchFamily="18" charset="0"/>
                <a:cs typeface="Times New Roman" panose="02020603050405020304" pitchFamily="18" charset="0"/>
              </a:rPr>
              <a:t>To start with, if you can keep your existing customers happy and ensure they come back for more, it’s going to cost you less than continually having to find brand new customers. The Harvard Business Review found that acquiring a new customer can be between </a:t>
            </a:r>
            <a:r>
              <a:rPr lang="en-US" dirty="0">
                <a:latin typeface="Times New Roman" panose="02020603050405020304" pitchFamily="18" charset="0"/>
                <a:cs typeface="Times New Roman" panose="02020603050405020304" pitchFamily="18" charset="0"/>
                <a:hlinkClick r:id="rId4"/>
              </a:rPr>
              <a:t>five and 25</a:t>
            </a:r>
            <a:r>
              <a:rPr lang="en-US" dirty="0">
                <a:latin typeface="Times New Roman" panose="02020603050405020304" pitchFamily="18" charset="0"/>
                <a:cs typeface="Times New Roman" panose="02020603050405020304" pitchFamily="18" charset="0"/>
              </a:rPr>
              <a:t> times more expensive than keeping an existing one.</a:t>
            </a:r>
          </a:p>
          <a:p>
            <a:pPr>
              <a:lnSpc>
                <a:spcPct val="150000"/>
              </a:lnSpc>
            </a:pPr>
            <a:endParaRPr lang="en-US" dirty="0">
              <a:latin typeface="Times New Roman" panose="02020603050405020304" pitchFamily="18" charset="0"/>
              <a:cs typeface="Times New Roman" panose="02020603050405020304" pitchFamily="18" charset="0"/>
            </a:endParaRPr>
          </a:p>
          <a:p>
            <a:pPr>
              <a:lnSpc>
                <a:spcPct val="150000"/>
              </a:lnSpc>
            </a:pPr>
            <a:r>
              <a:rPr lang="en-US" b="1" dirty="0">
                <a:latin typeface="Times New Roman" panose="02020603050405020304" pitchFamily="18" charset="0"/>
                <a:cs typeface="Times New Roman" panose="02020603050405020304" pitchFamily="18" charset="0"/>
              </a:rPr>
              <a:t>Increase sales through upselling and cross-selling</a:t>
            </a:r>
          </a:p>
          <a:p>
            <a:pPr>
              <a:lnSpc>
                <a:spcPct val="150000"/>
              </a:lnSpc>
            </a:pPr>
            <a:r>
              <a:rPr lang="en-US" dirty="0">
                <a:latin typeface="Times New Roman" panose="02020603050405020304" pitchFamily="18" charset="0"/>
                <a:cs typeface="Times New Roman" panose="02020603050405020304" pitchFamily="18" charset="0"/>
              </a:rPr>
              <a:t>It’s easier to sell new products and services to existing customers than it is to prospects at the start of their journey with your brand. It’s been found that existing customers are </a:t>
            </a:r>
            <a:r>
              <a:rPr lang="en-US" dirty="0">
                <a:latin typeface="Times New Roman" panose="02020603050405020304" pitchFamily="18" charset="0"/>
                <a:cs typeface="Times New Roman" panose="02020603050405020304" pitchFamily="18" charset="0"/>
                <a:hlinkClick r:id="rId5"/>
              </a:rPr>
              <a:t>50%</a:t>
            </a:r>
            <a:r>
              <a:rPr lang="en-US" dirty="0">
                <a:latin typeface="Times New Roman" panose="02020603050405020304" pitchFamily="18" charset="0"/>
                <a:cs typeface="Times New Roman" panose="02020603050405020304" pitchFamily="18" charset="0"/>
              </a:rPr>
              <a:t> more likely than new customers to buy new products.</a:t>
            </a:r>
          </a:p>
          <a:p>
            <a:pPr>
              <a:lnSpc>
                <a:spcPct val="150000"/>
              </a:lnSpc>
            </a:pPr>
            <a:endParaRPr lang="en-US" dirty="0">
              <a:latin typeface="Times New Roman" panose="02020603050405020304" pitchFamily="18" charset="0"/>
              <a:cs typeface="Times New Roman" panose="02020603050405020304" pitchFamily="18" charset="0"/>
            </a:endParaRPr>
          </a:p>
          <a:p>
            <a:endParaRPr lang="en-US" dirty="0"/>
          </a:p>
          <a:p>
            <a:pPr algn="just" fontAlgn="base">
              <a:lnSpc>
                <a:spcPct val="150000"/>
              </a:lnSpc>
            </a:pPr>
            <a:endParaRPr lang="en-US" sz="2000" b="1" dirty="0"/>
          </a:p>
        </p:txBody>
      </p:sp>
    </p:spTree>
    <p:extLst>
      <p:ext uri="{BB962C8B-B14F-4D97-AF65-F5344CB8AC3E}">
        <p14:creationId xmlns:p14="http://schemas.microsoft.com/office/powerpoint/2010/main" val="2532142933"/>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6B9DB7-67D4-3468-D72F-8B4F27780D29}"/>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19506985-0CCC-F42D-A77A-F890CC60A94C}"/>
              </a:ext>
            </a:extLst>
          </p:cNvPr>
          <p:cNvSpPr>
            <a:spLocks noGrp="1"/>
          </p:cNvSpPr>
          <p:nvPr>
            <p:ph idx="1"/>
          </p:nvPr>
        </p:nvSpPr>
        <p:spPr>
          <a:xfrm>
            <a:off x="203200" y="1061156"/>
            <a:ext cx="11150600" cy="5115807"/>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701CBA17-919A-654A-6D67-C0DC654DEB8A}"/>
              </a:ext>
            </a:extLst>
          </p:cNvPr>
          <p:cNvPicPr>
            <a:picLocks noChangeAspect="1"/>
          </p:cNvPicPr>
          <p:nvPr/>
        </p:nvPicPr>
        <p:blipFill>
          <a:blip r:embed="rId2"/>
          <a:stretch>
            <a:fillRect/>
          </a:stretch>
        </p:blipFill>
        <p:spPr>
          <a:xfrm>
            <a:off x="0" y="0"/>
            <a:ext cx="12192000" cy="1044762"/>
          </a:xfrm>
          <a:prstGeom prst="rect">
            <a:avLst/>
          </a:prstGeom>
        </p:spPr>
      </p:pic>
      <p:sp>
        <p:nvSpPr>
          <p:cNvPr id="3" name="TextBox 2">
            <a:extLst>
              <a:ext uri="{FF2B5EF4-FFF2-40B4-BE49-F238E27FC236}">
                <a16:creationId xmlns:a16="http://schemas.microsoft.com/office/drawing/2014/main" id="{B2798C6F-6D91-65ED-09D6-23982F88F1C6}"/>
              </a:ext>
            </a:extLst>
          </p:cNvPr>
          <p:cNvSpPr txBox="1"/>
          <p:nvPr/>
        </p:nvSpPr>
        <p:spPr>
          <a:xfrm>
            <a:off x="222204" y="1090308"/>
            <a:ext cx="11111697" cy="6315640"/>
          </a:xfrm>
          <a:prstGeom prst="rect">
            <a:avLst/>
          </a:prstGeom>
          <a:noFill/>
        </p:spPr>
        <p:txBody>
          <a:bodyPr wrap="square">
            <a:spAutoFit/>
          </a:bodyPr>
          <a:lstStyle/>
          <a:p>
            <a:pPr algn="just">
              <a:lnSpc>
                <a:spcPct val="150000"/>
              </a:lnSpc>
            </a:pPr>
            <a:r>
              <a:rPr lang="en-US" b="1" dirty="0">
                <a:latin typeface="Times New Roman" panose="02020603050405020304" pitchFamily="18" charset="0"/>
                <a:cs typeface="Times New Roman" panose="02020603050405020304" pitchFamily="18" charset="0"/>
              </a:rPr>
              <a:t>Improve your bottom line</a:t>
            </a:r>
          </a:p>
          <a:p>
            <a:pPr algn="just">
              <a:lnSpc>
                <a:spcPct val="150000"/>
              </a:lnSpc>
            </a:pPr>
            <a:r>
              <a:rPr lang="en-US" dirty="0">
                <a:latin typeface="Times New Roman" panose="02020603050405020304" pitchFamily="18" charset="0"/>
                <a:cs typeface="Times New Roman" panose="02020603050405020304" pitchFamily="18" charset="0"/>
              </a:rPr>
              <a:t>When you focus on retention, you’re likely to see an improvement in your business revenue. A study by </a:t>
            </a:r>
            <a:r>
              <a:rPr lang="en-US" dirty="0">
                <a:latin typeface="Times New Roman" panose="02020603050405020304" pitchFamily="18" charset="0"/>
                <a:cs typeface="Times New Roman" panose="02020603050405020304" pitchFamily="18" charset="0"/>
                <a:hlinkClick r:id="rId3"/>
              </a:rPr>
              <a:t>Bain &amp; Co</a:t>
            </a:r>
            <a:r>
              <a:rPr lang="en-US" dirty="0">
                <a:latin typeface="Times New Roman" panose="02020603050405020304" pitchFamily="18" charset="0"/>
                <a:cs typeface="Times New Roman" panose="02020603050405020304" pitchFamily="18" charset="0"/>
              </a:rPr>
              <a:t> found that increasing retention rates by as little as 5% can improve your revenue by 25-95%. </a:t>
            </a:r>
          </a:p>
          <a:p>
            <a:pPr algn="just">
              <a:lnSpc>
                <a:spcPct val="150000"/>
              </a:lnSpc>
            </a:pPr>
            <a:endParaRPr lang="en-US" dirty="0">
              <a:latin typeface="Times New Roman" panose="02020603050405020304" pitchFamily="18" charset="0"/>
              <a:cs typeface="Times New Roman" panose="02020603050405020304" pitchFamily="18" charset="0"/>
            </a:endParaRPr>
          </a:p>
          <a:p>
            <a:pPr algn="just">
              <a:lnSpc>
                <a:spcPct val="150000"/>
              </a:lnSpc>
            </a:pPr>
            <a:r>
              <a:rPr lang="en-US" dirty="0">
                <a:latin typeface="Times New Roman" panose="02020603050405020304" pitchFamily="18" charset="0"/>
                <a:cs typeface="Times New Roman" panose="02020603050405020304" pitchFamily="18" charset="0"/>
              </a:rPr>
              <a:t>How to work out your customer retention rate</a:t>
            </a:r>
          </a:p>
          <a:p>
            <a:pPr algn="just">
              <a:lnSpc>
                <a:spcPct val="150000"/>
              </a:lnSpc>
            </a:pPr>
            <a:r>
              <a:rPr lang="en-US" dirty="0">
                <a:latin typeface="Times New Roman" panose="02020603050405020304" pitchFamily="18" charset="0"/>
                <a:cs typeface="Times New Roman" panose="02020603050405020304" pitchFamily="18" charset="0"/>
              </a:rPr>
              <a:t>Your </a:t>
            </a:r>
            <a:r>
              <a:rPr lang="en-US" dirty="0">
                <a:latin typeface="Times New Roman" panose="02020603050405020304" pitchFamily="18" charset="0"/>
                <a:cs typeface="Times New Roman" panose="02020603050405020304" pitchFamily="18" charset="0"/>
                <a:hlinkClick r:id="rId4"/>
              </a:rPr>
              <a:t>customer retention rate</a:t>
            </a:r>
            <a:r>
              <a:rPr lang="en-US" dirty="0">
                <a:latin typeface="Times New Roman" panose="02020603050405020304" pitchFamily="18" charset="0"/>
                <a:cs typeface="Times New Roman" panose="02020603050405020304" pitchFamily="18" charset="0"/>
              </a:rPr>
              <a:t> measures the number of customers your company retains over a given period, and it can be a useful metric to understand lifetime customer value.</a:t>
            </a:r>
          </a:p>
          <a:p>
            <a:pPr algn="just">
              <a:lnSpc>
                <a:spcPct val="150000"/>
              </a:lnSpc>
            </a:pPr>
            <a:r>
              <a:rPr lang="en-US" dirty="0">
                <a:latin typeface="Times New Roman" panose="02020603050405020304" pitchFamily="18" charset="0"/>
                <a:cs typeface="Times New Roman" panose="02020603050405020304" pitchFamily="18" charset="0"/>
              </a:rPr>
              <a:t>Your retention rate is simply the inverse of your customer churn rate – so if you know that your churn rate is 60%, then your retention rate is 40%. Alternatively, if you don’t know that figure, you can work out your retention rate using three key figures:</a:t>
            </a:r>
          </a:p>
          <a:p>
            <a:pPr marL="285750" indent="-285750" algn="just">
              <a:lnSpc>
                <a:spcPct val="15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Number of existing customers at the start of your chosen period (S).</a:t>
            </a:r>
          </a:p>
          <a:p>
            <a:pPr marL="285750" indent="-285750" algn="just">
              <a:lnSpc>
                <a:spcPct val="15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Number of total customers at the end of the period (E).</a:t>
            </a:r>
          </a:p>
          <a:p>
            <a:pPr marL="285750" indent="-285750" algn="just">
              <a:lnSpc>
                <a:spcPct val="15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Number of new customers added within the period (N).</a:t>
            </a:r>
          </a:p>
          <a:p>
            <a:pPr algn="just">
              <a:lnSpc>
                <a:spcPct val="150000"/>
              </a:lnSpc>
            </a:pPr>
            <a:endParaRPr lang="en-US" dirty="0">
              <a:latin typeface="Times New Roman" panose="02020603050405020304" pitchFamily="18" charset="0"/>
              <a:cs typeface="Times New Roman" panose="02020603050405020304" pitchFamily="18" charset="0"/>
            </a:endParaRPr>
          </a:p>
          <a:p>
            <a:pPr algn="just" fontAlgn="base">
              <a:lnSpc>
                <a:spcPct val="150000"/>
              </a:lnSpc>
            </a:pPr>
            <a:endParaRPr lang="en-US" sz="20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3199389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9699</TotalTime>
  <Words>9396</Words>
  <Application>Microsoft Office PowerPoint</Application>
  <PresentationFormat>Widescreen</PresentationFormat>
  <Paragraphs>877</Paragraphs>
  <Slides>92</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92</vt:i4>
      </vt:variant>
    </vt:vector>
  </HeadingPairs>
  <TitlesOfParts>
    <vt:vector size="99" baseType="lpstr">
      <vt:lpstr>Arial</vt:lpstr>
      <vt:lpstr>Calibri</vt:lpstr>
      <vt:lpstr>Calibri Light</vt:lpstr>
      <vt:lpstr>Inter</vt:lpstr>
      <vt:lpstr>Nunito</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Poojitha S</dc:creator>
  <cp:lastModifiedBy>Poojitha S</cp:lastModifiedBy>
  <cp:revision>189</cp:revision>
  <dcterms:created xsi:type="dcterms:W3CDTF">2026-03-05T13:46:53Z</dcterms:created>
  <dcterms:modified xsi:type="dcterms:W3CDTF">2026-04-30T14:50:13Z</dcterms:modified>
</cp:coreProperties>
</file>