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7" r:id="rId60"/>
    <p:sldId id="315" r:id="rId61"/>
    <p:sldId id="316" r:id="rId62"/>
    <p:sldId id="318" r:id="rId63"/>
    <p:sldId id="319" r:id="rId64"/>
    <p:sldId id="320" r:id="rId65"/>
    <p:sldId id="321" r:id="rId66"/>
    <p:sldId id="322" r:id="rId67"/>
    <p:sldId id="323" r:id="rId68"/>
    <p:sldId id="324" r:id="rId69"/>
    <p:sldId id="325"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6797" autoAdjust="0"/>
  </p:normalViewPr>
  <p:slideViewPr>
    <p:cSldViewPr snapToGrid="0">
      <p:cViewPr varScale="1">
        <p:scale>
          <a:sx n="71" d="100"/>
          <a:sy n="71" d="100"/>
        </p:scale>
        <p:origin x="113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4BA549-A5F4-474F-A7F1-AC0FD8534A31}" type="datetimeFigureOut">
              <a:rPr lang="en-IN" smtClean="0"/>
              <a:t>27-05-2026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E9AF8B-65F5-4A5C-A853-247BA75D5DB0}" type="slidenum">
              <a:rPr lang="en-IN" smtClean="0"/>
              <a:t>‹#›</a:t>
            </a:fld>
            <a:endParaRPr lang="en-IN"/>
          </a:p>
        </p:txBody>
      </p:sp>
    </p:spTree>
    <p:extLst>
      <p:ext uri="{BB962C8B-B14F-4D97-AF65-F5344CB8AC3E}">
        <p14:creationId xmlns:p14="http://schemas.microsoft.com/office/powerpoint/2010/main" val="42207710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9BE9AF8B-65F5-4A5C-A853-247BA75D5DB0}" type="slidenum">
              <a:rPr lang="en-IN" smtClean="0"/>
              <a:t>31</a:t>
            </a:fld>
            <a:endParaRPr lang="en-IN"/>
          </a:p>
        </p:txBody>
      </p:sp>
    </p:spTree>
    <p:extLst>
      <p:ext uri="{BB962C8B-B14F-4D97-AF65-F5344CB8AC3E}">
        <p14:creationId xmlns:p14="http://schemas.microsoft.com/office/powerpoint/2010/main" val="3885920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37C55-7CB0-45D8-F5C7-FDFBCF8B107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B3DBDE32-2CEC-2D8D-9FD1-B4C8965DE6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AA3FAA50-2B15-EC80-1288-3F67E83D21E3}"/>
              </a:ext>
            </a:extLst>
          </p:cNvPr>
          <p:cNvSpPr>
            <a:spLocks noGrp="1"/>
          </p:cNvSpPr>
          <p:nvPr>
            <p:ph type="dt" sz="half" idx="10"/>
          </p:nvPr>
        </p:nvSpPr>
        <p:spPr/>
        <p:txBody>
          <a:bodyPr/>
          <a:lstStyle/>
          <a:p>
            <a:fld id="{8A770E7E-A0FD-4BCA-9A64-1B644D6CD2BA}" type="datetimeFigureOut">
              <a:rPr lang="en-IN" smtClean="0"/>
              <a:t>27-05-2026</a:t>
            </a:fld>
            <a:endParaRPr lang="en-IN"/>
          </a:p>
        </p:txBody>
      </p:sp>
      <p:sp>
        <p:nvSpPr>
          <p:cNvPr id="5" name="Footer Placeholder 4">
            <a:extLst>
              <a:ext uri="{FF2B5EF4-FFF2-40B4-BE49-F238E27FC236}">
                <a16:creationId xmlns:a16="http://schemas.microsoft.com/office/drawing/2014/main" id="{056CBDB7-4928-AE9C-E3B4-8CF0ED66588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8FED31B-CC19-3D00-E08C-564632758349}"/>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1994157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4117-AB4C-554F-0067-0FA6BA0C0409}"/>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9F8CF0F1-3A92-F6A6-A012-5961119E77B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C615FBE0-64DE-3BA8-7EF3-C6F13BC9E281}"/>
              </a:ext>
            </a:extLst>
          </p:cNvPr>
          <p:cNvSpPr>
            <a:spLocks noGrp="1"/>
          </p:cNvSpPr>
          <p:nvPr>
            <p:ph type="dt" sz="half" idx="10"/>
          </p:nvPr>
        </p:nvSpPr>
        <p:spPr/>
        <p:txBody>
          <a:bodyPr/>
          <a:lstStyle/>
          <a:p>
            <a:fld id="{8A770E7E-A0FD-4BCA-9A64-1B644D6CD2BA}" type="datetimeFigureOut">
              <a:rPr lang="en-IN" smtClean="0"/>
              <a:t>27-05-2026</a:t>
            </a:fld>
            <a:endParaRPr lang="en-IN"/>
          </a:p>
        </p:txBody>
      </p:sp>
      <p:sp>
        <p:nvSpPr>
          <p:cNvPr id="5" name="Footer Placeholder 4">
            <a:extLst>
              <a:ext uri="{FF2B5EF4-FFF2-40B4-BE49-F238E27FC236}">
                <a16:creationId xmlns:a16="http://schemas.microsoft.com/office/drawing/2014/main" id="{DC4F3BFB-073B-7C66-C059-83A3DC8CC26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CBD3ADD-B55B-9863-A003-6B88D145CEB5}"/>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24090510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AFC5D02-E960-D3C2-AB17-80C61F945FB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922AB877-9E23-7403-FD7B-ED3FC066887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DAB7450D-5552-482A-2511-C75D8B7855E1}"/>
              </a:ext>
            </a:extLst>
          </p:cNvPr>
          <p:cNvSpPr>
            <a:spLocks noGrp="1"/>
          </p:cNvSpPr>
          <p:nvPr>
            <p:ph type="dt" sz="half" idx="10"/>
          </p:nvPr>
        </p:nvSpPr>
        <p:spPr/>
        <p:txBody>
          <a:bodyPr/>
          <a:lstStyle/>
          <a:p>
            <a:fld id="{8A770E7E-A0FD-4BCA-9A64-1B644D6CD2BA}" type="datetimeFigureOut">
              <a:rPr lang="en-IN" smtClean="0"/>
              <a:t>27-05-2026</a:t>
            </a:fld>
            <a:endParaRPr lang="en-IN"/>
          </a:p>
        </p:txBody>
      </p:sp>
      <p:sp>
        <p:nvSpPr>
          <p:cNvPr id="5" name="Footer Placeholder 4">
            <a:extLst>
              <a:ext uri="{FF2B5EF4-FFF2-40B4-BE49-F238E27FC236}">
                <a16:creationId xmlns:a16="http://schemas.microsoft.com/office/drawing/2014/main" id="{80209969-E787-EC31-2BE8-6A5FC70D640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4670E95-4DB3-EA8C-8ECF-5C96BD37C3E5}"/>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1840697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C3F04C-C2B3-10F0-A821-092647855CEC}"/>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168805BB-848E-30C6-A0C5-F1F8DEC8F4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E9FED7FA-DA0E-FDD5-4242-8B41D1949842}"/>
              </a:ext>
            </a:extLst>
          </p:cNvPr>
          <p:cNvSpPr>
            <a:spLocks noGrp="1"/>
          </p:cNvSpPr>
          <p:nvPr>
            <p:ph type="dt" sz="half" idx="10"/>
          </p:nvPr>
        </p:nvSpPr>
        <p:spPr/>
        <p:txBody>
          <a:bodyPr/>
          <a:lstStyle/>
          <a:p>
            <a:fld id="{8A770E7E-A0FD-4BCA-9A64-1B644D6CD2BA}" type="datetimeFigureOut">
              <a:rPr lang="en-IN" smtClean="0"/>
              <a:t>27-05-2026</a:t>
            </a:fld>
            <a:endParaRPr lang="en-IN"/>
          </a:p>
        </p:txBody>
      </p:sp>
      <p:sp>
        <p:nvSpPr>
          <p:cNvPr id="5" name="Footer Placeholder 4">
            <a:extLst>
              <a:ext uri="{FF2B5EF4-FFF2-40B4-BE49-F238E27FC236}">
                <a16:creationId xmlns:a16="http://schemas.microsoft.com/office/drawing/2014/main" id="{1287A613-A7A7-7B78-F31F-28BB17C1DA0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82B7665-DDE1-0F7B-6FB0-435370C6C4BF}"/>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39663276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F2D83-6504-6FCF-7557-B8DC83CF7A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92795635-31B4-F766-8E7C-28291807308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C68402F-02C7-F505-E956-66A5660F4F02}"/>
              </a:ext>
            </a:extLst>
          </p:cNvPr>
          <p:cNvSpPr>
            <a:spLocks noGrp="1"/>
          </p:cNvSpPr>
          <p:nvPr>
            <p:ph type="dt" sz="half" idx="10"/>
          </p:nvPr>
        </p:nvSpPr>
        <p:spPr/>
        <p:txBody>
          <a:bodyPr/>
          <a:lstStyle/>
          <a:p>
            <a:fld id="{8A770E7E-A0FD-4BCA-9A64-1B644D6CD2BA}" type="datetimeFigureOut">
              <a:rPr lang="en-IN" smtClean="0"/>
              <a:t>27-05-2026</a:t>
            </a:fld>
            <a:endParaRPr lang="en-IN"/>
          </a:p>
        </p:txBody>
      </p:sp>
      <p:sp>
        <p:nvSpPr>
          <p:cNvPr id="5" name="Footer Placeholder 4">
            <a:extLst>
              <a:ext uri="{FF2B5EF4-FFF2-40B4-BE49-F238E27FC236}">
                <a16:creationId xmlns:a16="http://schemas.microsoft.com/office/drawing/2014/main" id="{56B2FA7C-B991-8214-54A7-0A7F62231D9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4DF06E6-5B9F-D223-987D-4975C45084F1}"/>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14262068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11628F-32B7-2AB6-5AD1-EFA18B0CC33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2407A933-8277-E186-C7F6-111E3D67D1A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C4767018-5CFB-444E-5C06-8AB7E61A2B5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B5EB4BCC-5262-7203-FDDF-A57EFF6E62BE}"/>
              </a:ext>
            </a:extLst>
          </p:cNvPr>
          <p:cNvSpPr>
            <a:spLocks noGrp="1"/>
          </p:cNvSpPr>
          <p:nvPr>
            <p:ph type="dt" sz="half" idx="10"/>
          </p:nvPr>
        </p:nvSpPr>
        <p:spPr/>
        <p:txBody>
          <a:bodyPr/>
          <a:lstStyle/>
          <a:p>
            <a:fld id="{8A770E7E-A0FD-4BCA-9A64-1B644D6CD2BA}" type="datetimeFigureOut">
              <a:rPr lang="en-IN" smtClean="0"/>
              <a:t>27-05-2026</a:t>
            </a:fld>
            <a:endParaRPr lang="en-IN"/>
          </a:p>
        </p:txBody>
      </p:sp>
      <p:sp>
        <p:nvSpPr>
          <p:cNvPr id="6" name="Footer Placeholder 5">
            <a:extLst>
              <a:ext uri="{FF2B5EF4-FFF2-40B4-BE49-F238E27FC236}">
                <a16:creationId xmlns:a16="http://schemas.microsoft.com/office/drawing/2014/main" id="{2D096220-9958-5113-84A6-1273D760E41B}"/>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4EDF160-5ACE-770F-F2DB-A2637B544B02}"/>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1346976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45DA7-7A0C-568D-ECA3-561A18E124D8}"/>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D1BE4F40-F09D-885E-45BB-148055C05C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4C9D562-625E-010E-76E2-432DD726A7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836357EF-3392-6CD3-F807-0A0F41D5892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D19622-3032-1C7E-7526-895E1C955EA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438CB274-7E06-6DA7-333E-AFCC5B3FA3B1}"/>
              </a:ext>
            </a:extLst>
          </p:cNvPr>
          <p:cNvSpPr>
            <a:spLocks noGrp="1"/>
          </p:cNvSpPr>
          <p:nvPr>
            <p:ph type="dt" sz="half" idx="10"/>
          </p:nvPr>
        </p:nvSpPr>
        <p:spPr/>
        <p:txBody>
          <a:bodyPr/>
          <a:lstStyle/>
          <a:p>
            <a:fld id="{8A770E7E-A0FD-4BCA-9A64-1B644D6CD2BA}" type="datetimeFigureOut">
              <a:rPr lang="en-IN" smtClean="0"/>
              <a:t>27-05-2026</a:t>
            </a:fld>
            <a:endParaRPr lang="en-IN"/>
          </a:p>
        </p:txBody>
      </p:sp>
      <p:sp>
        <p:nvSpPr>
          <p:cNvPr id="8" name="Footer Placeholder 7">
            <a:extLst>
              <a:ext uri="{FF2B5EF4-FFF2-40B4-BE49-F238E27FC236}">
                <a16:creationId xmlns:a16="http://schemas.microsoft.com/office/drawing/2014/main" id="{5D3399BD-8866-6225-A99A-9D9074F048EE}"/>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4B6F36D1-650C-227F-458A-1381F04D9EE2}"/>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3050305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30477-A648-FB8D-0B47-14B75D156B39}"/>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9E40AA1B-3D65-21F3-7D9D-08B46B52A25A}"/>
              </a:ext>
            </a:extLst>
          </p:cNvPr>
          <p:cNvSpPr>
            <a:spLocks noGrp="1"/>
          </p:cNvSpPr>
          <p:nvPr>
            <p:ph type="dt" sz="half" idx="10"/>
          </p:nvPr>
        </p:nvSpPr>
        <p:spPr/>
        <p:txBody>
          <a:bodyPr/>
          <a:lstStyle/>
          <a:p>
            <a:fld id="{8A770E7E-A0FD-4BCA-9A64-1B644D6CD2BA}" type="datetimeFigureOut">
              <a:rPr lang="en-IN" smtClean="0"/>
              <a:t>27-05-2026</a:t>
            </a:fld>
            <a:endParaRPr lang="en-IN"/>
          </a:p>
        </p:txBody>
      </p:sp>
      <p:sp>
        <p:nvSpPr>
          <p:cNvPr id="4" name="Footer Placeholder 3">
            <a:extLst>
              <a:ext uri="{FF2B5EF4-FFF2-40B4-BE49-F238E27FC236}">
                <a16:creationId xmlns:a16="http://schemas.microsoft.com/office/drawing/2014/main" id="{0EBA7D1E-0EC8-E868-5DCC-C33346920FB1}"/>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7AD849F3-E5EE-B693-8FCF-0203D09795A9}"/>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405982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D51F57A-80E5-AC80-5512-1788F0AB9849}"/>
              </a:ext>
            </a:extLst>
          </p:cNvPr>
          <p:cNvSpPr>
            <a:spLocks noGrp="1"/>
          </p:cNvSpPr>
          <p:nvPr>
            <p:ph type="dt" sz="half" idx="10"/>
          </p:nvPr>
        </p:nvSpPr>
        <p:spPr/>
        <p:txBody>
          <a:bodyPr/>
          <a:lstStyle/>
          <a:p>
            <a:fld id="{8A770E7E-A0FD-4BCA-9A64-1B644D6CD2BA}" type="datetimeFigureOut">
              <a:rPr lang="en-IN" smtClean="0"/>
              <a:t>27-05-2026</a:t>
            </a:fld>
            <a:endParaRPr lang="en-IN"/>
          </a:p>
        </p:txBody>
      </p:sp>
      <p:sp>
        <p:nvSpPr>
          <p:cNvPr id="3" name="Footer Placeholder 2">
            <a:extLst>
              <a:ext uri="{FF2B5EF4-FFF2-40B4-BE49-F238E27FC236}">
                <a16:creationId xmlns:a16="http://schemas.microsoft.com/office/drawing/2014/main" id="{880E0651-B8E3-E2F6-D462-83FD90209DA9}"/>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CCCFC730-E751-AD40-E97C-94EE27CF5317}"/>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668783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1614C-2AD3-42D1-3717-0F26AB520D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01C6FC6F-7D9C-0C93-F932-FBFAFD48C2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D9FFCBFB-0152-F59C-C65B-948585A9B9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85AF33-2AB1-2A82-4ED8-84B760D905EC}"/>
              </a:ext>
            </a:extLst>
          </p:cNvPr>
          <p:cNvSpPr>
            <a:spLocks noGrp="1"/>
          </p:cNvSpPr>
          <p:nvPr>
            <p:ph type="dt" sz="half" idx="10"/>
          </p:nvPr>
        </p:nvSpPr>
        <p:spPr/>
        <p:txBody>
          <a:bodyPr/>
          <a:lstStyle/>
          <a:p>
            <a:fld id="{8A770E7E-A0FD-4BCA-9A64-1B644D6CD2BA}" type="datetimeFigureOut">
              <a:rPr lang="en-IN" smtClean="0"/>
              <a:t>27-05-2026</a:t>
            </a:fld>
            <a:endParaRPr lang="en-IN"/>
          </a:p>
        </p:txBody>
      </p:sp>
      <p:sp>
        <p:nvSpPr>
          <p:cNvPr id="6" name="Footer Placeholder 5">
            <a:extLst>
              <a:ext uri="{FF2B5EF4-FFF2-40B4-BE49-F238E27FC236}">
                <a16:creationId xmlns:a16="http://schemas.microsoft.com/office/drawing/2014/main" id="{00079E0B-FB28-BB3C-D97F-BC24B609B63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B098864-5A9C-897E-2A42-6740379847A4}"/>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214187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C1E5F-E880-CC5D-FCBE-AABC4397A2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047DF0EE-BB2D-D1EA-D59F-5571C783013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D3C7BA98-378B-5F86-8E37-4238A3DDC20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6A87AE-AEB1-06F5-3A06-E7308AB96A98}"/>
              </a:ext>
            </a:extLst>
          </p:cNvPr>
          <p:cNvSpPr>
            <a:spLocks noGrp="1"/>
          </p:cNvSpPr>
          <p:nvPr>
            <p:ph type="dt" sz="half" idx="10"/>
          </p:nvPr>
        </p:nvSpPr>
        <p:spPr/>
        <p:txBody>
          <a:bodyPr/>
          <a:lstStyle/>
          <a:p>
            <a:fld id="{8A770E7E-A0FD-4BCA-9A64-1B644D6CD2BA}" type="datetimeFigureOut">
              <a:rPr lang="en-IN" smtClean="0"/>
              <a:t>27-05-2026</a:t>
            </a:fld>
            <a:endParaRPr lang="en-IN"/>
          </a:p>
        </p:txBody>
      </p:sp>
      <p:sp>
        <p:nvSpPr>
          <p:cNvPr id="6" name="Footer Placeholder 5">
            <a:extLst>
              <a:ext uri="{FF2B5EF4-FFF2-40B4-BE49-F238E27FC236}">
                <a16:creationId xmlns:a16="http://schemas.microsoft.com/office/drawing/2014/main" id="{ACCFCD85-2938-11E6-BD2C-595CFD4493E7}"/>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C12A70EB-C248-5850-8DAC-19CCDAB1C5E7}"/>
              </a:ext>
            </a:extLst>
          </p:cNvPr>
          <p:cNvSpPr>
            <a:spLocks noGrp="1"/>
          </p:cNvSpPr>
          <p:nvPr>
            <p:ph type="sldNum" sz="quarter" idx="12"/>
          </p:nvPr>
        </p:nvSpPr>
        <p:spPr/>
        <p:txBody>
          <a:bodyPr/>
          <a:lstStyle/>
          <a:p>
            <a:fld id="{37891155-B1E2-491F-B835-693246357FF7}" type="slidenum">
              <a:rPr lang="en-IN" smtClean="0"/>
              <a:t>‹#›</a:t>
            </a:fld>
            <a:endParaRPr lang="en-IN"/>
          </a:p>
        </p:txBody>
      </p:sp>
    </p:spTree>
    <p:extLst>
      <p:ext uri="{BB962C8B-B14F-4D97-AF65-F5344CB8AC3E}">
        <p14:creationId xmlns:p14="http://schemas.microsoft.com/office/powerpoint/2010/main" val="32911655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AFBE2F-DDBB-9A34-E694-21F191563A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25423D6B-9779-3595-C839-8F92C9DEF8F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C2483A07-D0FA-0935-1948-D491CD4C52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770E7E-A0FD-4BCA-9A64-1B644D6CD2BA}" type="datetimeFigureOut">
              <a:rPr lang="en-IN" smtClean="0"/>
              <a:t>27-05-2026</a:t>
            </a:fld>
            <a:endParaRPr lang="en-IN"/>
          </a:p>
        </p:txBody>
      </p:sp>
      <p:sp>
        <p:nvSpPr>
          <p:cNvPr id="5" name="Footer Placeholder 4">
            <a:extLst>
              <a:ext uri="{FF2B5EF4-FFF2-40B4-BE49-F238E27FC236}">
                <a16:creationId xmlns:a16="http://schemas.microsoft.com/office/drawing/2014/main" id="{00B9FDD8-8D18-0D5E-3208-5EC19C373DB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13FAD0B9-2159-F31A-15CC-AA08A6B3734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91155-B1E2-491F-B835-693246357FF7}" type="slidenum">
              <a:rPr lang="en-IN" smtClean="0"/>
              <a:t>‹#›</a:t>
            </a:fld>
            <a:endParaRPr lang="en-IN"/>
          </a:p>
        </p:txBody>
      </p:sp>
    </p:spTree>
    <p:extLst>
      <p:ext uri="{BB962C8B-B14F-4D97-AF65-F5344CB8AC3E}">
        <p14:creationId xmlns:p14="http://schemas.microsoft.com/office/powerpoint/2010/main" val="27669325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bolddesk.com/blogs/ecommerce-customer-service"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netstorage.ringcentral.com/documents/rc_cc_long_hold_times_ebook.pdf" TargetMode="Externa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www.bolddesk.com/learn/customer-satisfaction" TargetMode="External"/><Relationship Id="rId4" Type="http://schemas.openxmlformats.org/officeDocument/2006/relationships/hyperlink" Target="https://www.bolddesk.com/blogs/real-time-support"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bolddesk.com/live-chat-software" TargetMode="Externa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www.bolddesk.com/blogs/personalized-customer-service" TargetMode="External"/><Relationship Id="rId4" Type="http://schemas.openxmlformats.org/officeDocument/2006/relationships/hyperlink" Target="https://www.bolddesk.com/help-desk-software"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bolddesk.com/blogs/customer-satisfaction-score"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developer.mozilla.org/en-US/docs/Web/HTTP/Guides/MIME_types#structure_of_a_mime_type"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hyperlink" Target="https://developer.mozilla.org/en-US/docs/Glossary/HTML"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developer.mozilla.org/en-US/docs/Glossary/ASCII" TargetMode="Externa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developer.mozilla.org/en-US/docs/Web/HTTP/Guides/MIME_types#types" TargetMode="External"/><Relationship Id="rId4" Type="http://schemas.openxmlformats.org/officeDocument/2006/relationships/hyperlink" Target="https://developer.mozilla.org/en-US/docs/Glossary/User_agent"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developer.mozilla.org/en-US/docs/Web/HTTP/Guides/MIME_types#audio"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hyperlink" Target="https://developer.mozilla.org/en-US/docs/Web/HTTP/Guides/MIME_types#text"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developer.mozilla.org/en-US/docs/Web/HTTP/Guides/MIME_types#message" TargetMode="Externa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developer.mozilla.org/en-US/docs/Web/HTTP/Guides/MIME_types#multipart" TargetMode="External"/><Relationship Id="rId4" Type="http://schemas.openxmlformats.org/officeDocument/2006/relationships/hyperlink" Target="https://www.iana.org/assignments/media-types/media-types.xhtml#message"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geeksforgeeks.org/computer-networks/tcp-ip-in-computer-networking/"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hyperlink" Target="https://www.geeksforgeeks.org/blogs/iso-full-form/"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hyperlink" Target="https://www.geeksforgeeks.org/computer-networks/introduction-to-remote-login/"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s://www.themediaant.com/digital"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www.themediaant.com/digital/facebook-advertising" TargetMode="Externa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www.themediaant.com/blog/search-engine-marketing-in-2023/" TargetMode="External"/><Relationship Id="rId5" Type="http://schemas.openxmlformats.org/officeDocument/2006/relationships/hyperlink" Target="https://www.themediaant.com/digital/twitter-advertising" TargetMode="External"/><Relationship Id="rId4" Type="http://schemas.openxmlformats.org/officeDocument/2006/relationships/hyperlink" Target="https://www.themediaant.com/digital/instagram-advertising"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www.themediaant.com/digital?sortBy=views&amp;templateId=590c4eef8ead0ea97af7c385"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hyperlink" Target="https://www.themediaant.com/blog/best-practices-for-email-marketing/" TargetMode="External"/></Relationships>
</file>

<file path=ppt/slides/_rels/slide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s://www.vistaprint.com/hub/branding-colors"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www.vistaprint.com/hub/logo-shapes"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geeksforgeeks.org/computer-networks/tcp-ip-model/"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https://thebigmarketing.com/digital-marketing/"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hyperlink" Target="https://thebigmarketing.com/content-marketing-and-big-data/" TargetMode="External"/></Relationships>
</file>

<file path=ppt/slides/_rels/slide63.xml.rels><?xml version="1.0" encoding="UTF-8" standalone="yes"?>
<Relationships xmlns="http://schemas.openxmlformats.org/package/2006/relationships"><Relationship Id="rId3" Type="http://schemas.openxmlformats.org/officeDocument/2006/relationships/hyperlink" Target="https://www.launchnotes.com/glossary/brand-extension-strategy-in-product-management-and-operations"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hyperlink" Target="https://en.wikipedia.org/wiki/Brandable_software" TargetMode="External"/><Relationship Id="rId3" Type="http://schemas.openxmlformats.org/officeDocument/2006/relationships/hyperlink" Target="https://en.wikipedia.org/wiki/Social_media" TargetMode="External"/><Relationship Id="rId7" Type="http://schemas.openxmlformats.org/officeDocument/2006/relationships/hyperlink" Target="https://en.wikipedia.org/wiki/Ebook" TargetMode="External"/><Relationship Id="rId12" Type="http://schemas.openxmlformats.org/officeDocument/2006/relationships/hyperlink" Target="https://en.wikipedia.org/wiki/Web_page" TargetMode="Externa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en.wikipedia.org/wiki/Advergame" TargetMode="External"/><Relationship Id="rId11" Type="http://schemas.openxmlformats.org/officeDocument/2006/relationships/hyperlink" Target="https://en.wikipedia.org/wiki/Email" TargetMode="External"/><Relationship Id="rId5" Type="http://schemas.openxmlformats.org/officeDocument/2006/relationships/hyperlink" Target="https://en.wikipedia.org/wiki/Digital_video" TargetMode="External"/><Relationship Id="rId10" Type="http://schemas.openxmlformats.org/officeDocument/2006/relationships/hyperlink" Target="https://en.wikipedia.org/wiki/SMS_marketing" TargetMode="External"/><Relationship Id="rId4" Type="http://schemas.openxmlformats.org/officeDocument/2006/relationships/hyperlink" Target="https://en.wikipedia.org/wiki/Virus" TargetMode="External"/><Relationship Id="rId9" Type="http://schemas.openxmlformats.org/officeDocument/2006/relationships/hyperlink" Target="https://en.wikipedia.org/wiki/Image" TargetMode="External"/></Relationships>
</file>

<file path=ppt/slides/_rels/slide69.xml.rels><?xml version="1.0" encoding="UTF-8" standalone="yes"?>
<Relationships xmlns="http://schemas.openxmlformats.org/package/2006/relationships"><Relationship Id="rId3" Type="http://schemas.openxmlformats.org/officeDocument/2006/relationships/hyperlink" Target="https://en.wikipedia.org/wiki/Jonah_Berger" TargetMode="External"/><Relationship Id="rId7" Type="http://schemas.openxmlformats.org/officeDocument/2006/relationships/hyperlink" Target="https://en.wikipedia.org/wiki/Trojan_Horse" TargetMode="Externa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en.wikipedia.org/wiki/Tip_of_the_tongue" TargetMode="External"/><Relationship Id="rId5" Type="http://schemas.openxmlformats.org/officeDocument/2006/relationships/hyperlink" Target="https://en.wikipedia.org/wiki/Viral_marketing#cite_note-21" TargetMode="External"/><Relationship Id="rId4" Type="http://schemas.openxmlformats.org/officeDocument/2006/relationships/hyperlink" Target="https://en.wikipedia.org/wiki/Viral_marketing#cite_note-20"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geeksforgeeks.org/linux-unix/linux-operating-system-cli-command-line-interface-and-gui-graphic-user-interface/"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hyperlink" Target="https://www.geeksforgeeks.org/computer-networks/transmission-modes-computer-network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DDB2CEA-AD98-653F-B653-1155B2B70410}"/>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a:p>
            <a:pPr marL="0" indent="0" algn="ctr">
              <a:buNone/>
            </a:pPr>
            <a:r>
              <a:rPr lang="en-IN" b="1" dirty="0">
                <a:latin typeface="Times New Roman" panose="02020603050405020304" pitchFamily="18" charset="0"/>
                <a:cs typeface="Times New Roman" panose="02020603050405020304" pitchFamily="18" charset="0"/>
              </a:rPr>
              <a:t>MODULE 3</a:t>
            </a:r>
          </a:p>
          <a:p>
            <a:pPr marL="0" indent="0" algn="ctr">
              <a:buNone/>
            </a:pPr>
            <a:r>
              <a:rPr lang="en-IN" b="1" dirty="0">
                <a:latin typeface="Times New Roman" panose="02020603050405020304" pitchFamily="18" charset="0"/>
                <a:cs typeface="Times New Roman" panose="02020603050405020304" pitchFamily="18" charset="0"/>
              </a:rPr>
              <a:t>DIGITAL ENTREPRENEURSHIP</a:t>
            </a:r>
          </a:p>
          <a:p>
            <a:pPr marL="914400" lvl="2" indent="0" algn="ctr">
              <a:buNone/>
            </a:pPr>
            <a:r>
              <a:rPr lang="en-IN" b="1" dirty="0">
                <a:latin typeface="Times New Roman" panose="02020603050405020304" pitchFamily="18" charset="0"/>
                <a:cs typeface="Times New Roman" panose="02020603050405020304" pitchFamily="18" charset="0"/>
              </a:rPr>
              <a:t>				</a:t>
            </a:r>
          </a:p>
          <a:p>
            <a:pPr marL="914400" lvl="2" indent="0" algn="ctr">
              <a:buNone/>
            </a:pPr>
            <a:r>
              <a:rPr lang="en-IN" b="1" dirty="0">
                <a:latin typeface="Times New Roman" panose="02020603050405020304" pitchFamily="18" charset="0"/>
                <a:cs typeface="Times New Roman" panose="02020603050405020304" pitchFamily="18" charset="0"/>
              </a:rPr>
              <a:t>					By ,</a:t>
            </a:r>
          </a:p>
          <a:p>
            <a:pPr marL="914400" lvl="2" indent="0" algn="ctr">
              <a:buNone/>
            </a:pPr>
            <a:r>
              <a:rPr lang="en-IN" b="1" dirty="0">
                <a:latin typeface="Times New Roman" panose="02020603050405020304" pitchFamily="18" charset="0"/>
                <a:cs typeface="Times New Roman" panose="02020603050405020304" pitchFamily="18" charset="0"/>
              </a:rPr>
              <a:t>							Prof .Poojitha S</a:t>
            </a:r>
          </a:p>
          <a:p>
            <a:pPr marL="914400" lvl="2" indent="0" algn="ctr">
              <a:buNone/>
            </a:pPr>
            <a:r>
              <a:rPr lang="en-IN" b="1" dirty="0">
                <a:latin typeface="Times New Roman" panose="02020603050405020304" pitchFamily="18" charset="0"/>
                <a:cs typeface="Times New Roman" panose="02020603050405020304" pitchFamily="18" charset="0"/>
              </a:rPr>
              <a:t>							Assistant Professor</a:t>
            </a:r>
          </a:p>
          <a:p>
            <a:pPr marL="914400" lvl="2" indent="0" algn="ctr">
              <a:buNone/>
            </a:pPr>
            <a:r>
              <a:rPr lang="en-IN" b="1" dirty="0">
                <a:latin typeface="Times New Roman" panose="02020603050405020304" pitchFamily="18" charset="0"/>
                <a:cs typeface="Times New Roman" panose="02020603050405020304" pitchFamily="18" charset="0"/>
              </a:rPr>
              <a:t>							Dept of BCA</a:t>
            </a:r>
          </a:p>
          <a:p>
            <a:pPr marL="914400" lvl="2" indent="0" algn="ctr">
              <a:buNone/>
            </a:pPr>
            <a:r>
              <a:rPr lang="en-IN" b="1" dirty="0">
                <a:latin typeface="Times New Roman" panose="02020603050405020304" pitchFamily="18" charset="0"/>
                <a:cs typeface="Times New Roman" panose="02020603050405020304" pitchFamily="18" charset="0"/>
              </a:rPr>
              <a:t>							ATMECE</a:t>
            </a:r>
          </a:p>
        </p:txBody>
      </p:sp>
      <p:pic>
        <p:nvPicPr>
          <p:cNvPr id="6" name="Picture 5">
            <a:extLst>
              <a:ext uri="{FF2B5EF4-FFF2-40B4-BE49-F238E27FC236}">
                <a16:creationId xmlns:a16="http://schemas.microsoft.com/office/drawing/2014/main" id="{C02E809D-5DD0-747F-8E49-DCED3B4CB4D2}"/>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3310100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2EFFBA-E49A-014C-6C00-CB02690CDE5C}"/>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34FF41B-F5B8-8B38-85A7-269017BD0AFE}"/>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96E553F8-7A08-8B93-FB53-823A379F5559}"/>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C9E5A054-B259-0E9C-E75C-9FC95F99B221}"/>
              </a:ext>
            </a:extLst>
          </p:cNvPr>
          <p:cNvSpPr txBox="1"/>
          <p:nvPr/>
        </p:nvSpPr>
        <p:spPr>
          <a:xfrm>
            <a:off x="530941" y="1140542"/>
            <a:ext cx="10854813" cy="6909584"/>
          </a:xfrm>
          <a:prstGeom prst="rect">
            <a:avLst/>
          </a:prstGeom>
          <a:noFill/>
        </p:spPr>
        <p:txBody>
          <a:bodyPr wrap="square">
            <a:spAutoFit/>
          </a:bodyPr>
          <a:lstStyle/>
          <a:p>
            <a:pPr algn="just" fontAlgn="base"/>
            <a:r>
              <a:rPr lang="en-US" sz="2000" b="1" dirty="0">
                <a:latin typeface="Times New Roman" panose="02020603050405020304" pitchFamily="18" charset="0"/>
                <a:cs typeface="Times New Roman" panose="02020603050405020304" pitchFamily="18" charset="0"/>
              </a:rPr>
              <a:t>File transfer protocol (FTP)</a:t>
            </a:r>
          </a:p>
          <a:p>
            <a:pPr algn="just" fontAlgn="base">
              <a:lnSpc>
                <a:spcPct val="150000"/>
              </a:lnSpc>
            </a:pPr>
            <a:endParaRPr lang="en-US" b="1" dirty="0">
              <a:latin typeface="Times New Roman" panose="02020603050405020304" pitchFamily="18" charset="0"/>
              <a:cs typeface="Times New Roman" panose="02020603050405020304" pitchFamily="18" charset="0"/>
            </a:endParaRP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File transfer protocol (FTP)  is an Internet tool provided by TCP/IP. It helps to transfer files from one computer to another by providing access to directories or folders on remote computers and allows software, data and text files to be transferred between different kinds of computers.</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It encourages the direct use of remote computers.</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It shields users from system variations (operating system, directory structures,  file structures, etc.)</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It promotes the sharing of files and other types of data.</a:t>
            </a:r>
          </a:p>
          <a:p>
            <a:pPr marL="285750" indent="-285750" algn="just" fontAlgn="base">
              <a:lnSpc>
                <a:spcPct val="150000"/>
              </a:lnSpc>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fontAlgn="base">
              <a:lnSpc>
                <a:spcPct val="150000"/>
              </a:lnSpc>
            </a:pPr>
            <a:r>
              <a:rPr lang="en-US" b="1" dirty="0">
                <a:latin typeface="Times New Roman" panose="02020603050405020304" pitchFamily="18" charset="0"/>
                <a:cs typeface="Times New Roman" panose="02020603050405020304" pitchFamily="18" charset="0"/>
              </a:rPr>
              <a:t>Applications of FTP</a:t>
            </a:r>
          </a:p>
          <a:p>
            <a:pPr fontAlgn="base">
              <a:lnSpc>
                <a:spcPct val="150000"/>
              </a:lnSpc>
            </a:pPr>
            <a:r>
              <a:rPr lang="en-US" b="1" dirty="0">
                <a:latin typeface="Times New Roman" panose="02020603050405020304" pitchFamily="18" charset="0"/>
                <a:cs typeface="Times New Roman" panose="02020603050405020304" pitchFamily="18" charset="0"/>
              </a:rPr>
              <a:t>Business File Sharing</a:t>
            </a:r>
            <a:r>
              <a:rPr lang="en-US" dirty="0">
                <a:latin typeface="Times New Roman" panose="02020603050405020304" pitchFamily="18" charset="0"/>
                <a:cs typeface="Times New Roman" panose="02020603050405020304" pitchFamily="18" charset="0"/>
              </a:rPr>
              <a:t>: Used by large enterprises to share files between employees across locations.</a:t>
            </a:r>
          </a:p>
          <a:p>
            <a:pPr fontAlgn="base">
              <a:lnSpc>
                <a:spcPct val="150000"/>
              </a:lnSpc>
            </a:pPr>
            <a:r>
              <a:rPr lang="en-US" b="1" dirty="0">
                <a:latin typeface="Times New Roman" panose="02020603050405020304" pitchFamily="18" charset="0"/>
                <a:cs typeface="Times New Roman" panose="02020603050405020304" pitchFamily="18" charset="0"/>
              </a:rPr>
              <a:t>Backup &amp; Recovery</a:t>
            </a:r>
            <a:r>
              <a:rPr lang="en-US" dirty="0">
                <a:latin typeface="Times New Roman" panose="02020603050405020304" pitchFamily="18" charset="0"/>
                <a:cs typeface="Times New Roman" panose="02020603050405020304" pitchFamily="18" charset="0"/>
              </a:rPr>
              <a:t>: IT companies use FTP to maintain disaster recovery backup sites.</a:t>
            </a:r>
          </a:p>
          <a:p>
            <a:pPr fontAlgn="base">
              <a:lnSpc>
                <a:spcPct val="150000"/>
              </a:lnSpc>
            </a:pPr>
            <a:r>
              <a:rPr lang="en-US" b="1" dirty="0">
                <a:latin typeface="Times New Roman" panose="02020603050405020304" pitchFamily="18" charset="0"/>
                <a:cs typeface="Times New Roman" panose="02020603050405020304" pitchFamily="18" charset="0"/>
              </a:rPr>
              <a:t>Financial Sector</a:t>
            </a:r>
            <a:r>
              <a:rPr lang="en-US" dirty="0">
                <a:latin typeface="Times New Roman" panose="02020603050405020304" pitchFamily="18" charset="0"/>
                <a:cs typeface="Times New Roman" panose="02020603050405020304" pitchFamily="18" charset="0"/>
              </a:rPr>
              <a:t>: For secure transmission of sensitive documents between institutions and regulatory authorities.</a:t>
            </a:r>
          </a:p>
          <a:p>
            <a:pPr fontAlgn="base">
              <a:lnSpc>
                <a:spcPct val="150000"/>
              </a:lnSpc>
            </a:pPr>
            <a:r>
              <a:rPr lang="en-US" b="1" dirty="0">
                <a:latin typeface="Times New Roman" panose="02020603050405020304" pitchFamily="18" charset="0"/>
                <a:cs typeface="Times New Roman" panose="02020603050405020304" pitchFamily="18" charset="0"/>
              </a:rPr>
              <a:t>Collaboration</a:t>
            </a:r>
            <a:r>
              <a:rPr lang="en-US" dirty="0">
                <a:latin typeface="Times New Roman" panose="02020603050405020304" pitchFamily="18" charset="0"/>
                <a:cs typeface="Times New Roman" panose="02020603050405020304" pitchFamily="18" charset="0"/>
              </a:rPr>
              <a:t>: Employees use FTP to share files and project data with co-workers.</a:t>
            </a:r>
          </a:p>
          <a:p>
            <a:pPr marL="285750" indent="-285750" algn="just" fontAlgn="base">
              <a:lnSpc>
                <a:spcPct val="150000"/>
              </a:lnSpc>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lgn="just" fontAlgn="base">
              <a:lnSpc>
                <a:spcPct val="150000"/>
              </a:lnSpc>
              <a:buFont typeface="Arial" panose="020B0604020202020204" pitchFamily="34" charset="0"/>
              <a:buChar char="•"/>
            </a:pPr>
            <a:endParaRPr lang="en-US" dirty="0"/>
          </a:p>
          <a:p>
            <a:pPr lvl="1" algn="just" fontAlgn="base"/>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77975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6A7FE-7920-4ADC-CEE3-E793A3252EB7}"/>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A3C2FA9-3995-DABD-F136-73EEF95A7843}"/>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3FCB73C4-6BB7-86E7-E3F8-AF336E5E1B6A}"/>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EA7336D0-3DE9-7EE4-0738-EE835A167E02}"/>
              </a:ext>
            </a:extLst>
          </p:cNvPr>
          <p:cNvSpPr txBox="1"/>
          <p:nvPr/>
        </p:nvSpPr>
        <p:spPr>
          <a:xfrm>
            <a:off x="530941" y="1140542"/>
            <a:ext cx="10854813" cy="3641381"/>
          </a:xfrm>
          <a:prstGeom prst="rect">
            <a:avLst/>
          </a:prstGeom>
          <a:noFill/>
        </p:spPr>
        <p:txBody>
          <a:bodyPr wrap="square">
            <a:spAutoFit/>
          </a:bodyPr>
          <a:lstStyle/>
          <a:p>
            <a:pPr fontAlgn="base"/>
            <a:r>
              <a:rPr lang="en-US" b="1" dirty="0"/>
              <a:t>FTP Client and Server Model</a:t>
            </a:r>
          </a:p>
          <a:p>
            <a:pPr fontAlgn="base"/>
            <a:r>
              <a:rPr lang="en-US" dirty="0"/>
              <a:t>FTP follows a client-server architecture.</a:t>
            </a:r>
          </a:p>
          <a:p>
            <a:pPr fontAlgn="base"/>
            <a:r>
              <a:rPr lang="en-US" b="1" dirty="0"/>
              <a:t>FTP Client</a:t>
            </a:r>
            <a:r>
              <a:rPr lang="en-US" dirty="0"/>
              <a:t>: A program that runs on the user’s computer, enabling communication with an FTP server. It provides commands to connect, browse and transfer files.</a:t>
            </a:r>
          </a:p>
          <a:p>
            <a:pPr fontAlgn="base"/>
            <a:r>
              <a:rPr lang="en-US" b="1" dirty="0"/>
              <a:t>FTP Server</a:t>
            </a:r>
            <a:r>
              <a:rPr lang="en-US" dirty="0"/>
              <a:t>: A system that hosts the files and directories, waiting for requests from clients.</a:t>
            </a:r>
          </a:p>
          <a:p>
            <a:pPr fontAlgn="base"/>
            <a:r>
              <a:rPr lang="en-US" b="1" dirty="0"/>
              <a:t>Types of FTP Connections</a:t>
            </a:r>
          </a:p>
          <a:p>
            <a:pPr fontAlgn="base"/>
            <a:r>
              <a:rPr lang="en-US" dirty="0"/>
              <a:t>FTP connections are of two types:</a:t>
            </a:r>
          </a:p>
          <a:p>
            <a:pPr marL="285750" indent="-285750" algn="just" fontAlgn="base">
              <a:lnSpc>
                <a:spcPct val="150000"/>
              </a:lnSpc>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lgn="just" fontAlgn="base">
              <a:lnSpc>
                <a:spcPct val="150000"/>
              </a:lnSpc>
              <a:buFont typeface="Arial" panose="020B0604020202020204" pitchFamily="34" charset="0"/>
              <a:buChar char="•"/>
            </a:pPr>
            <a:endParaRPr lang="en-US" dirty="0"/>
          </a:p>
          <a:p>
            <a:pPr lvl="1" algn="just" fontAlgn="base"/>
            <a:endParaRPr lang="en-US" dirty="0">
              <a:latin typeface="Times New Roman" panose="02020603050405020304" pitchFamily="18" charset="0"/>
              <a:cs typeface="Times New Roman" panose="02020603050405020304" pitchFamily="18" charset="0"/>
            </a:endParaRPr>
          </a:p>
          <a:p>
            <a:pPr algn="l" fontAlgn="base">
              <a:lnSpc>
                <a:spcPts val="2100"/>
              </a:lnSpc>
              <a:spcBef>
                <a:spcPts val="1800"/>
              </a:spcBef>
              <a:spcAft>
                <a:spcPts val="1800"/>
              </a:spcAft>
              <a:buNone/>
            </a:pPr>
            <a:r>
              <a:rPr lang="en-US" b="1" i="0" dirty="0">
                <a:solidFill>
                  <a:srgbClr val="FFFFFF"/>
                </a:solidFill>
                <a:effectLst/>
                <a:latin typeface="Nunito" pitchFamily="2" charset="0"/>
              </a:rPr>
              <a:t>The Procedure of Remote Login</a:t>
            </a:r>
          </a:p>
        </p:txBody>
      </p:sp>
      <p:pic>
        <p:nvPicPr>
          <p:cNvPr id="3" name="Picture 2">
            <a:extLst>
              <a:ext uri="{FF2B5EF4-FFF2-40B4-BE49-F238E27FC236}">
                <a16:creationId xmlns:a16="http://schemas.microsoft.com/office/drawing/2014/main" id="{83FC4B53-7E1A-D9B3-35AB-65DE2BF10960}"/>
              </a:ext>
            </a:extLst>
          </p:cNvPr>
          <p:cNvPicPr>
            <a:picLocks noChangeAspect="1"/>
          </p:cNvPicPr>
          <p:nvPr/>
        </p:nvPicPr>
        <p:blipFill>
          <a:blip r:embed="rId3"/>
          <a:stretch>
            <a:fillRect/>
          </a:stretch>
        </p:blipFill>
        <p:spPr>
          <a:xfrm>
            <a:off x="2652232" y="3238051"/>
            <a:ext cx="6887536" cy="2958353"/>
          </a:xfrm>
          <a:prstGeom prst="rect">
            <a:avLst/>
          </a:prstGeom>
        </p:spPr>
      </p:pic>
    </p:spTree>
    <p:extLst>
      <p:ext uri="{BB962C8B-B14F-4D97-AF65-F5344CB8AC3E}">
        <p14:creationId xmlns:p14="http://schemas.microsoft.com/office/powerpoint/2010/main" val="16996020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55E6E-AE7E-C8BC-C6AB-26EDF1EB0D3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39227EC-5514-8545-5CA3-B8166343D90B}"/>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330C2A22-AB8D-4BEB-A62C-C259BF2C42B2}"/>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2E9ADA7F-E664-4E58-1580-01BB2ADE6BB3}"/>
              </a:ext>
            </a:extLst>
          </p:cNvPr>
          <p:cNvSpPr txBox="1"/>
          <p:nvPr/>
        </p:nvSpPr>
        <p:spPr>
          <a:xfrm>
            <a:off x="530941" y="1140542"/>
            <a:ext cx="10854813" cy="5857373"/>
          </a:xfrm>
          <a:prstGeom prst="rect">
            <a:avLst/>
          </a:prstGeom>
          <a:noFill/>
        </p:spPr>
        <p:txBody>
          <a:bodyPr wrap="square">
            <a:spAutoFit/>
          </a:bodyPr>
          <a:lstStyle/>
          <a:p>
            <a:pPr fontAlgn="base"/>
            <a:r>
              <a:rPr lang="en-US" b="1" dirty="0"/>
              <a:t> </a:t>
            </a:r>
            <a:r>
              <a:rPr lang="en-US" b="1" dirty="0">
                <a:latin typeface="Times New Roman" panose="02020603050405020304" pitchFamily="18" charset="0"/>
                <a:cs typeface="Times New Roman" panose="02020603050405020304" pitchFamily="18" charset="0"/>
              </a:rPr>
              <a:t>Active FTP connection</a:t>
            </a:r>
          </a:p>
          <a:p>
            <a:pPr fontAlgn="base"/>
            <a:r>
              <a:rPr lang="en-US" dirty="0">
                <a:latin typeface="Times New Roman" panose="02020603050405020304" pitchFamily="18" charset="0"/>
                <a:cs typeface="Times New Roman" panose="02020603050405020304" pitchFamily="18" charset="0"/>
              </a:rPr>
              <a:t>In an Active FTP connection, the client establishes the command channel and the server establishes the data channel.</a:t>
            </a:r>
          </a:p>
          <a:p>
            <a:pPr fontAlgn="base"/>
            <a:r>
              <a:rPr lang="en-US" dirty="0">
                <a:latin typeface="Times New Roman" panose="02020603050405020304" pitchFamily="18" charset="0"/>
                <a:cs typeface="Times New Roman" panose="02020603050405020304" pitchFamily="18" charset="0"/>
              </a:rPr>
              <a:t>When the client requests the data over the connection the server initiates the transfer of the data to the client.</a:t>
            </a:r>
          </a:p>
          <a:p>
            <a:pPr fontAlgn="base"/>
            <a:r>
              <a:rPr lang="en-US" dirty="0">
                <a:latin typeface="Times New Roman" panose="02020603050405020304" pitchFamily="18" charset="0"/>
                <a:cs typeface="Times New Roman" panose="02020603050405020304" pitchFamily="18" charset="0"/>
              </a:rPr>
              <a:t>It is not the default connection because it may cause problems if there is a firewall in between the client and the server.</a:t>
            </a:r>
          </a:p>
          <a:p>
            <a:pPr fontAlgn="base"/>
            <a:r>
              <a:rPr lang="en-US" b="1" dirty="0">
                <a:latin typeface="Times New Roman" panose="02020603050405020304" pitchFamily="18" charset="0"/>
                <a:cs typeface="Times New Roman" panose="02020603050405020304" pitchFamily="18" charset="0"/>
              </a:rPr>
              <a:t>Passive FTP connection</a:t>
            </a:r>
          </a:p>
          <a:p>
            <a:pPr fontAlgn="base"/>
            <a:r>
              <a:rPr lang="en-US" dirty="0">
                <a:latin typeface="Times New Roman" panose="02020603050405020304" pitchFamily="18" charset="0"/>
                <a:cs typeface="Times New Roman" panose="02020603050405020304" pitchFamily="18" charset="0"/>
              </a:rPr>
              <a:t>n a Passive FTP connection, the client establishes both the data channel as well as the command channel.</a:t>
            </a:r>
          </a:p>
          <a:p>
            <a:pPr fontAlgn="base"/>
            <a:r>
              <a:rPr lang="en-US" dirty="0">
                <a:latin typeface="Times New Roman" panose="02020603050405020304" pitchFamily="18" charset="0"/>
                <a:cs typeface="Times New Roman" panose="02020603050405020304" pitchFamily="18" charset="0"/>
              </a:rPr>
              <a:t>When the client requests the data over the connection, the server sends a random port number to the client, as soon as the client receives this port number it establishes the data channel.</a:t>
            </a:r>
          </a:p>
          <a:p>
            <a:pPr fontAlgn="base"/>
            <a:r>
              <a:rPr lang="en-US" dirty="0">
                <a:latin typeface="Times New Roman" panose="02020603050405020304" pitchFamily="18" charset="0"/>
                <a:cs typeface="Times New Roman" panose="02020603050405020304" pitchFamily="18" charset="0"/>
              </a:rPr>
              <a:t>It is the default connection, as it works better even if the client is protected by the firewall. </a:t>
            </a:r>
          </a:p>
          <a:p>
            <a:pPr fontAlgn="base"/>
            <a:r>
              <a:rPr lang="en-US" b="1" dirty="0">
                <a:latin typeface="Times New Roman" panose="02020603050405020304" pitchFamily="18" charset="0"/>
                <a:cs typeface="Times New Roman" panose="02020603050405020304" pitchFamily="18" charset="0"/>
              </a:rPr>
              <a:t>Anonymous FTP</a:t>
            </a:r>
          </a:p>
          <a:p>
            <a:pPr fontAlgn="base"/>
            <a:r>
              <a:rPr lang="en-US" dirty="0">
                <a:latin typeface="Times New Roman" panose="02020603050405020304" pitchFamily="18" charset="0"/>
                <a:cs typeface="Times New Roman" panose="02020603050405020304" pitchFamily="18" charset="0"/>
              </a:rPr>
              <a:t>Some servers provide anonymous FTP, where files are available for public access without authentication.</a:t>
            </a:r>
          </a:p>
          <a:p>
            <a:pPr fontAlgn="base"/>
            <a:r>
              <a:rPr lang="en-US" dirty="0">
                <a:latin typeface="Times New Roman" panose="02020603050405020304" pitchFamily="18" charset="0"/>
                <a:cs typeface="Times New Roman" panose="02020603050405020304" pitchFamily="18" charset="0"/>
              </a:rPr>
              <a:t>The username is set to anonymous.</a:t>
            </a:r>
          </a:p>
          <a:p>
            <a:pPr fontAlgn="base"/>
            <a:r>
              <a:rPr lang="en-US" dirty="0">
                <a:latin typeface="Times New Roman" panose="02020603050405020304" pitchFamily="18" charset="0"/>
                <a:cs typeface="Times New Roman" panose="02020603050405020304" pitchFamily="18" charset="0"/>
              </a:rPr>
              <a:t>The password is typically the user’s email address.</a:t>
            </a:r>
          </a:p>
          <a:p>
            <a:pPr fontAlgn="base"/>
            <a:r>
              <a:rPr lang="en-US" dirty="0">
                <a:latin typeface="Times New Roman" panose="02020603050405020304" pitchFamily="18" charset="0"/>
                <a:cs typeface="Times New Roman" panose="02020603050405020304" pitchFamily="18" charset="0"/>
              </a:rPr>
              <a:t>Access is limited: users can download files but not browse directories or make modifications.</a:t>
            </a:r>
          </a:p>
          <a:p>
            <a:pPr marL="285750" indent="-285750" algn="just" fontAlgn="base">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lgn="just" fontAlgn="base">
              <a:buFont typeface="Arial" panose="020B0604020202020204" pitchFamily="34" charset="0"/>
              <a:buChar char="•"/>
            </a:pPr>
            <a:endParaRPr lang="en-US" dirty="0"/>
          </a:p>
          <a:p>
            <a:pPr lvl="1" algn="just" fontAlgn="base"/>
            <a:endParaRPr lang="en-US" dirty="0">
              <a:latin typeface="Times New Roman" panose="02020603050405020304" pitchFamily="18" charset="0"/>
              <a:cs typeface="Times New Roman" panose="02020603050405020304" pitchFamily="18" charset="0"/>
            </a:endParaRPr>
          </a:p>
          <a:p>
            <a:pPr algn="l" fontAlgn="base">
              <a:lnSpc>
                <a:spcPts val="2100"/>
              </a:lnSpc>
              <a:spcBef>
                <a:spcPts val="1800"/>
              </a:spcBef>
              <a:spcAft>
                <a:spcPts val="1800"/>
              </a:spcAft>
              <a:buNone/>
            </a:pPr>
            <a:r>
              <a:rPr lang="en-US" b="1" i="0" dirty="0">
                <a:solidFill>
                  <a:srgbClr val="FFFFFF"/>
                </a:solidFill>
                <a:effectLst/>
                <a:latin typeface="Nunito" pitchFamily="2" charset="0"/>
              </a:rPr>
              <a:t>The Procedure of Remote Login</a:t>
            </a:r>
          </a:p>
        </p:txBody>
      </p:sp>
    </p:spTree>
    <p:extLst>
      <p:ext uri="{BB962C8B-B14F-4D97-AF65-F5344CB8AC3E}">
        <p14:creationId xmlns:p14="http://schemas.microsoft.com/office/powerpoint/2010/main" val="11905092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738CD6-9D63-ACAD-9022-9D35444E17F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DADB8A0-9280-02DF-2775-AA4A2AAF3AF9}"/>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1AED5393-FB1B-C907-6405-F1376B0B3D92}"/>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EC5D0C99-0E01-2237-104C-F2E3ED1BFA1D}"/>
              </a:ext>
            </a:extLst>
          </p:cNvPr>
          <p:cNvSpPr txBox="1"/>
          <p:nvPr/>
        </p:nvSpPr>
        <p:spPr>
          <a:xfrm>
            <a:off x="703063" y="1011450"/>
            <a:ext cx="10854813" cy="3087384"/>
          </a:xfrm>
          <a:prstGeom prst="rect">
            <a:avLst/>
          </a:prstGeom>
          <a:noFill/>
        </p:spPr>
        <p:txBody>
          <a:bodyPr wrap="square">
            <a:spAutoFit/>
          </a:bodyPr>
          <a:lstStyle/>
          <a:p>
            <a:pPr fontAlgn="base"/>
            <a:r>
              <a:rPr lang="en-US" b="1" dirty="0"/>
              <a:t>How FTP works?</a:t>
            </a:r>
          </a:p>
          <a:p>
            <a:pPr fontAlgn="base"/>
            <a:r>
              <a:rPr lang="en-US" dirty="0"/>
              <a:t>When an FTP connection is established, two parallel channels are created:</a:t>
            </a:r>
          </a:p>
          <a:p>
            <a:pPr fontAlgn="base"/>
            <a:r>
              <a:rPr lang="en-US" b="1" dirty="0"/>
              <a:t>Command Channel</a:t>
            </a:r>
            <a:r>
              <a:rPr lang="en-US" dirty="0"/>
              <a:t>: Used for transmitting commands (like login, navigation and file requests). Operates over Port 21.</a:t>
            </a:r>
          </a:p>
          <a:p>
            <a:pPr fontAlgn="base"/>
            <a:r>
              <a:rPr lang="en-US" b="1" dirty="0"/>
              <a:t>Data Channel</a:t>
            </a:r>
            <a:r>
              <a:rPr lang="en-US" dirty="0"/>
              <a:t>: Used for transferring the actual data/files. Operates over Port 20.</a:t>
            </a:r>
          </a:p>
          <a:p>
            <a:pPr marL="285750" indent="-285750" algn="just" fontAlgn="base">
              <a:lnSpc>
                <a:spcPct val="150000"/>
              </a:lnSpc>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lgn="just" fontAlgn="base">
              <a:lnSpc>
                <a:spcPct val="150000"/>
              </a:lnSpc>
              <a:buFont typeface="Arial" panose="020B0604020202020204" pitchFamily="34" charset="0"/>
              <a:buChar char="•"/>
            </a:pPr>
            <a:endParaRPr lang="en-US" dirty="0"/>
          </a:p>
          <a:p>
            <a:pPr lvl="1" algn="just" fontAlgn="base"/>
            <a:endParaRPr lang="en-US" dirty="0">
              <a:latin typeface="Times New Roman" panose="02020603050405020304" pitchFamily="18" charset="0"/>
              <a:cs typeface="Times New Roman" panose="02020603050405020304" pitchFamily="18" charset="0"/>
            </a:endParaRPr>
          </a:p>
          <a:p>
            <a:pPr algn="l" fontAlgn="base">
              <a:lnSpc>
                <a:spcPts val="2100"/>
              </a:lnSpc>
              <a:spcBef>
                <a:spcPts val="1800"/>
              </a:spcBef>
              <a:spcAft>
                <a:spcPts val="1800"/>
              </a:spcAft>
              <a:buNone/>
            </a:pPr>
            <a:r>
              <a:rPr lang="en-US" b="1" i="0" dirty="0">
                <a:solidFill>
                  <a:srgbClr val="FFFFFF"/>
                </a:solidFill>
                <a:effectLst/>
                <a:latin typeface="Nunito" pitchFamily="2" charset="0"/>
              </a:rPr>
              <a:t>The Procedure of Remote Login</a:t>
            </a:r>
          </a:p>
        </p:txBody>
      </p:sp>
      <p:pic>
        <p:nvPicPr>
          <p:cNvPr id="3" name="Picture 2">
            <a:extLst>
              <a:ext uri="{FF2B5EF4-FFF2-40B4-BE49-F238E27FC236}">
                <a16:creationId xmlns:a16="http://schemas.microsoft.com/office/drawing/2014/main" id="{32AC7F35-8EC2-6BD9-9A4A-AD744A41E8AA}"/>
              </a:ext>
            </a:extLst>
          </p:cNvPr>
          <p:cNvPicPr>
            <a:picLocks noChangeAspect="1"/>
          </p:cNvPicPr>
          <p:nvPr/>
        </p:nvPicPr>
        <p:blipFill>
          <a:blip r:embed="rId3"/>
          <a:stretch>
            <a:fillRect/>
          </a:stretch>
        </p:blipFill>
        <p:spPr>
          <a:xfrm>
            <a:off x="1861073" y="2732441"/>
            <a:ext cx="8555117" cy="3063851"/>
          </a:xfrm>
          <a:prstGeom prst="rect">
            <a:avLst/>
          </a:prstGeom>
        </p:spPr>
      </p:pic>
    </p:spTree>
    <p:extLst>
      <p:ext uri="{BB962C8B-B14F-4D97-AF65-F5344CB8AC3E}">
        <p14:creationId xmlns:p14="http://schemas.microsoft.com/office/powerpoint/2010/main" val="21781568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E9F7A-6E06-E404-2A86-6D0211C3CFAC}"/>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3265390-C1E7-8711-E704-5405A3F1CFFF}"/>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AB703195-F5C9-CACE-215A-2BB93A61D6F1}"/>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83D5860F-90F7-F29C-E625-8085C68042C3}"/>
              </a:ext>
            </a:extLst>
          </p:cNvPr>
          <p:cNvSpPr txBox="1"/>
          <p:nvPr/>
        </p:nvSpPr>
        <p:spPr>
          <a:xfrm>
            <a:off x="703063" y="1011450"/>
            <a:ext cx="10854813" cy="1702389"/>
          </a:xfrm>
          <a:prstGeom prst="rect">
            <a:avLst/>
          </a:prstGeom>
          <a:noFill/>
        </p:spPr>
        <p:txBody>
          <a:bodyPr wrap="square">
            <a:spAutoFit/>
          </a:bodyPr>
          <a:lstStyle/>
          <a:p>
            <a:pPr marL="285750" indent="-285750" algn="just" fontAlgn="base">
              <a:lnSpc>
                <a:spcPct val="150000"/>
              </a:lnSpc>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lgn="just" fontAlgn="base">
              <a:lnSpc>
                <a:spcPct val="150000"/>
              </a:lnSpc>
              <a:buFont typeface="Arial" panose="020B0604020202020204" pitchFamily="34" charset="0"/>
              <a:buChar char="•"/>
            </a:pPr>
            <a:endParaRPr lang="en-US" dirty="0"/>
          </a:p>
          <a:p>
            <a:pPr lvl="1" algn="just" fontAlgn="base"/>
            <a:endParaRPr lang="en-US" dirty="0">
              <a:latin typeface="Times New Roman" panose="02020603050405020304" pitchFamily="18" charset="0"/>
              <a:cs typeface="Times New Roman" panose="02020603050405020304" pitchFamily="18" charset="0"/>
            </a:endParaRPr>
          </a:p>
          <a:p>
            <a:pPr algn="l" fontAlgn="base">
              <a:lnSpc>
                <a:spcPts val="2100"/>
              </a:lnSpc>
              <a:spcBef>
                <a:spcPts val="1800"/>
              </a:spcBef>
              <a:spcAft>
                <a:spcPts val="1800"/>
              </a:spcAft>
              <a:buNone/>
            </a:pPr>
            <a:r>
              <a:rPr lang="en-US" b="1" i="0" dirty="0">
                <a:solidFill>
                  <a:srgbClr val="FFFFFF"/>
                </a:solidFill>
                <a:effectLst/>
                <a:latin typeface="Nunito" pitchFamily="2" charset="0"/>
              </a:rPr>
              <a:t>The Procedure of Remote Login</a:t>
            </a:r>
          </a:p>
        </p:txBody>
      </p:sp>
      <p:pic>
        <p:nvPicPr>
          <p:cNvPr id="7" name="Picture 6">
            <a:extLst>
              <a:ext uri="{FF2B5EF4-FFF2-40B4-BE49-F238E27FC236}">
                <a16:creationId xmlns:a16="http://schemas.microsoft.com/office/drawing/2014/main" id="{D59D9627-1996-9BA7-829B-77A16117C9D1}"/>
              </a:ext>
            </a:extLst>
          </p:cNvPr>
          <p:cNvPicPr>
            <a:picLocks noChangeAspect="1"/>
          </p:cNvPicPr>
          <p:nvPr/>
        </p:nvPicPr>
        <p:blipFill>
          <a:blip r:embed="rId3"/>
          <a:stretch>
            <a:fillRect/>
          </a:stretch>
        </p:blipFill>
        <p:spPr>
          <a:xfrm>
            <a:off x="3335767" y="1312433"/>
            <a:ext cx="5692588" cy="4399878"/>
          </a:xfrm>
          <a:prstGeom prst="rect">
            <a:avLst/>
          </a:prstGeom>
        </p:spPr>
      </p:pic>
    </p:spTree>
    <p:extLst>
      <p:ext uri="{BB962C8B-B14F-4D97-AF65-F5344CB8AC3E}">
        <p14:creationId xmlns:p14="http://schemas.microsoft.com/office/powerpoint/2010/main" val="18193342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96A892-B792-DA3E-439D-3EBDE917A288}"/>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45C5FF0-516F-6E94-95B9-2E1EBBEC2F11}"/>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08235849-40FF-E650-245B-FB3F1457C467}"/>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ECB437A2-0AC7-6218-1DB1-6AAFC25F06FD}"/>
              </a:ext>
            </a:extLst>
          </p:cNvPr>
          <p:cNvSpPr txBox="1"/>
          <p:nvPr/>
        </p:nvSpPr>
        <p:spPr>
          <a:xfrm>
            <a:off x="703063" y="1011450"/>
            <a:ext cx="10854813" cy="1702389"/>
          </a:xfrm>
          <a:prstGeom prst="rect">
            <a:avLst/>
          </a:prstGeom>
          <a:noFill/>
        </p:spPr>
        <p:txBody>
          <a:bodyPr wrap="square">
            <a:spAutoFit/>
          </a:bodyPr>
          <a:lstStyle/>
          <a:p>
            <a:pPr marL="285750" indent="-285750" algn="just" fontAlgn="base">
              <a:lnSpc>
                <a:spcPct val="150000"/>
              </a:lnSpc>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lgn="just" fontAlgn="base">
              <a:lnSpc>
                <a:spcPct val="150000"/>
              </a:lnSpc>
              <a:buFont typeface="Arial" panose="020B0604020202020204" pitchFamily="34" charset="0"/>
              <a:buChar char="•"/>
            </a:pPr>
            <a:endParaRPr lang="en-US" dirty="0"/>
          </a:p>
          <a:p>
            <a:pPr lvl="1" algn="just" fontAlgn="base"/>
            <a:endParaRPr lang="en-US" dirty="0">
              <a:latin typeface="Times New Roman" panose="02020603050405020304" pitchFamily="18" charset="0"/>
              <a:cs typeface="Times New Roman" panose="02020603050405020304" pitchFamily="18" charset="0"/>
            </a:endParaRPr>
          </a:p>
          <a:p>
            <a:pPr algn="l" fontAlgn="base">
              <a:lnSpc>
                <a:spcPts val="2100"/>
              </a:lnSpc>
              <a:spcBef>
                <a:spcPts val="1800"/>
              </a:spcBef>
              <a:spcAft>
                <a:spcPts val="1800"/>
              </a:spcAft>
              <a:buNone/>
            </a:pPr>
            <a:r>
              <a:rPr lang="en-US" b="1" i="0" dirty="0">
                <a:solidFill>
                  <a:srgbClr val="FFFFFF"/>
                </a:solidFill>
                <a:effectLst/>
                <a:latin typeface="Nunito" pitchFamily="2" charset="0"/>
              </a:rPr>
              <a:t>The Procedure of Remote Login</a:t>
            </a:r>
          </a:p>
        </p:txBody>
      </p:sp>
      <p:sp>
        <p:nvSpPr>
          <p:cNvPr id="3" name="TextBox 2">
            <a:extLst>
              <a:ext uri="{FF2B5EF4-FFF2-40B4-BE49-F238E27FC236}">
                <a16:creationId xmlns:a16="http://schemas.microsoft.com/office/drawing/2014/main" id="{4E652C84-2F16-BA81-D14E-8A95332CCB94}"/>
              </a:ext>
            </a:extLst>
          </p:cNvPr>
          <p:cNvSpPr txBox="1"/>
          <p:nvPr/>
        </p:nvSpPr>
        <p:spPr>
          <a:xfrm>
            <a:off x="311971" y="1280160"/>
            <a:ext cx="11413863" cy="3272691"/>
          </a:xfrm>
          <a:prstGeom prst="rect">
            <a:avLst/>
          </a:prstGeom>
          <a:noFill/>
        </p:spPr>
        <p:txBody>
          <a:bodyPr wrap="square">
            <a:spAutoFit/>
          </a:bodyPr>
          <a:lstStyle/>
          <a:p>
            <a:pPr algn="l" fontAlgn="base">
              <a:lnSpc>
                <a:spcPts val="2850"/>
              </a:lnSpc>
              <a:spcAft>
                <a:spcPts val="1800"/>
              </a:spcAft>
              <a:buNone/>
            </a:pPr>
            <a:r>
              <a:rPr lang="en-US" b="1" i="0" dirty="0">
                <a:effectLst/>
                <a:latin typeface="Times New Roman" panose="02020603050405020304" pitchFamily="18" charset="0"/>
                <a:cs typeface="Times New Roman" panose="02020603050405020304" pitchFamily="18" charset="0"/>
              </a:rPr>
              <a:t>What is e-commerce live chat?</a:t>
            </a:r>
          </a:p>
          <a:p>
            <a:pPr marL="285750" indent="-285750" algn="l" fontAlgn="base">
              <a:lnSpc>
                <a:spcPts val="2100"/>
              </a:lnSpc>
              <a:spcAft>
                <a:spcPts val="1800"/>
              </a:spcAft>
              <a:buFont typeface="Arial" panose="020B0604020202020204" pitchFamily="34" charset="0"/>
              <a:buChar char="•"/>
            </a:pPr>
            <a:r>
              <a:rPr lang="en-US" b="0" i="0" dirty="0">
                <a:solidFill>
                  <a:srgbClr val="3C3C3C"/>
                </a:solidFill>
                <a:effectLst/>
                <a:latin typeface="Times New Roman" panose="02020603050405020304" pitchFamily="18" charset="0"/>
                <a:cs typeface="Times New Roman" panose="02020603050405020304" pitchFamily="18" charset="0"/>
              </a:rPr>
              <a:t>E-commerce live chat is a real‑time messaging tool embedded directly on an online store, allowing shoppers to get instant support while browsing.</a:t>
            </a:r>
          </a:p>
          <a:p>
            <a:pPr marL="285750" indent="-285750" algn="l" fontAlgn="base">
              <a:lnSpc>
                <a:spcPts val="2100"/>
              </a:lnSpc>
              <a:spcAft>
                <a:spcPts val="1800"/>
              </a:spcAft>
              <a:buFont typeface="Arial" panose="020B0604020202020204" pitchFamily="34" charset="0"/>
              <a:buChar char="•"/>
            </a:pPr>
            <a:r>
              <a:rPr lang="en-US" b="0" i="0" dirty="0">
                <a:solidFill>
                  <a:srgbClr val="3C3C3C"/>
                </a:solidFill>
                <a:effectLst/>
                <a:latin typeface="Times New Roman" panose="02020603050405020304" pitchFamily="18" charset="0"/>
                <a:cs typeface="Times New Roman" panose="02020603050405020304" pitchFamily="18" charset="0"/>
              </a:rPr>
              <a:t>It typically appears as a website chat widget on product, cart, or checkout pages, enabling customers to ask questions without leaving the site. This immediate assistance helps reduce cart removes friction during the buying process.</a:t>
            </a:r>
          </a:p>
          <a:p>
            <a:pPr marL="285750" indent="-285750" algn="just" fontAlgn="base">
              <a:lnSpc>
                <a:spcPts val="2100"/>
              </a:lnSpc>
              <a:spcAft>
                <a:spcPts val="1800"/>
              </a:spcAf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For businesses, e-commerce live chat software improves </a:t>
            </a:r>
            <a:r>
              <a:rPr lang="en-US" b="1" dirty="0">
                <a:latin typeface="Times New Roman" panose="02020603050405020304" pitchFamily="18" charset="0"/>
                <a:cs typeface="Times New Roman" panose="02020603050405020304" pitchFamily="18" charset="0"/>
                <a:hlinkClick r:id="rId3" tooltip="9 Best Ecommerce Customer Service Tips"/>
              </a:rPr>
              <a:t>e-commerce customer service</a:t>
            </a:r>
            <a:r>
              <a:rPr lang="en-US" dirty="0">
                <a:latin typeface="Times New Roman" panose="02020603050405020304" pitchFamily="18" charset="0"/>
                <a:cs typeface="Times New Roman" panose="02020603050405020304" pitchFamily="18" charset="0"/>
              </a:rPr>
              <a:t> efficiency, increases conversions, and helps support teams engage shoppers at critical decision-making moments.</a:t>
            </a:r>
          </a:p>
          <a:p>
            <a:pPr marL="285750" indent="-285750" algn="just" fontAlgn="base">
              <a:lnSpc>
                <a:spcPts val="2100"/>
              </a:lnSpc>
              <a:spcAft>
                <a:spcPts val="1800"/>
              </a:spcAft>
              <a:buFont typeface="Arial" panose="020B0604020202020204" pitchFamily="34" charset="0"/>
              <a:buChar char="•"/>
            </a:pPr>
            <a:endParaRPr lang="en-US" b="0" i="0" dirty="0">
              <a:solidFill>
                <a:srgbClr val="3C3C3C"/>
              </a:solidFill>
              <a:effectLst/>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F6AE7DE7-7EC6-37D9-9202-4C0751DABFD7}"/>
              </a:ext>
            </a:extLst>
          </p:cNvPr>
          <p:cNvPicPr>
            <a:picLocks noChangeAspect="1"/>
          </p:cNvPicPr>
          <p:nvPr/>
        </p:nvPicPr>
        <p:blipFill>
          <a:blip r:embed="rId4"/>
          <a:stretch>
            <a:fillRect/>
          </a:stretch>
        </p:blipFill>
        <p:spPr>
          <a:xfrm>
            <a:off x="2479203" y="4378205"/>
            <a:ext cx="7039957" cy="2173203"/>
          </a:xfrm>
          <a:prstGeom prst="rect">
            <a:avLst/>
          </a:prstGeom>
        </p:spPr>
      </p:pic>
    </p:spTree>
    <p:extLst>
      <p:ext uri="{BB962C8B-B14F-4D97-AF65-F5344CB8AC3E}">
        <p14:creationId xmlns:p14="http://schemas.microsoft.com/office/powerpoint/2010/main" val="5282848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995A1-E1A9-FC05-864D-0A30EAAE33F9}"/>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78116D3-6BBB-8F98-A5DF-5B2AF1B25FF1}"/>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DA5BC667-1EC2-1937-1FD3-0A59DBE36217}"/>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6BDEA350-3122-82D4-5CAC-7BDF55BBEB80}"/>
              </a:ext>
            </a:extLst>
          </p:cNvPr>
          <p:cNvSpPr txBox="1"/>
          <p:nvPr/>
        </p:nvSpPr>
        <p:spPr>
          <a:xfrm>
            <a:off x="703063" y="1011450"/>
            <a:ext cx="10854813" cy="1702389"/>
          </a:xfrm>
          <a:prstGeom prst="rect">
            <a:avLst/>
          </a:prstGeom>
          <a:noFill/>
        </p:spPr>
        <p:txBody>
          <a:bodyPr wrap="square">
            <a:spAutoFit/>
          </a:bodyPr>
          <a:lstStyle/>
          <a:p>
            <a:pPr marL="285750" indent="-285750" algn="just" fontAlgn="base">
              <a:lnSpc>
                <a:spcPct val="150000"/>
              </a:lnSpc>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lgn="just" fontAlgn="base">
              <a:lnSpc>
                <a:spcPct val="150000"/>
              </a:lnSpc>
              <a:buFont typeface="Arial" panose="020B0604020202020204" pitchFamily="34" charset="0"/>
              <a:buChar char="•"/>
            </a:pPr>
            <a:endParaRPr lang="en-US" dirty="0"/>
          </a:p>
          <a:p>
            <a:pPr lvl="1" algn="just" fontAlgn="base"/>
            <a:endParaRPr lang="en-US" dirty="0">
              <a:latin typeface="Times New Roman" panose="02020603050405020304" pitchFamily="18" charset="0"/>
              <a:cs typeface="Times New Roman" panose="02020603050405020304" pitchFamily="18" charset="0"/>
            </a:endParaRPr>
          </a:p>
          <a:p>
            <a:pPr algn="l" fontAlgn="base">
              <a:lnSpc>
                <a:spcPts val="2100"/>
              </a:lnSpc>
              <a:spcBef>
                <a:spcPts val="1800"/>
              </a:spcBef>
              <a:spcAft>
                <a:spcPts val="1800"/>
              </a:spcAft>
              <a:buNone/>
            </a:pPr>
            <a:r>
              <a:rPr lang="en-US" b="1" i="0" dirty="0">
                <a:solidFill>
                  <a:srgbClr val="FFFFFF"/>
                </a:solidFill>
                <a:effectLst/>
                <a:latin typeface="Nunito" pitchFamily="2" charset="0"/>
              </a:rPr>
              <a:t>The Procedure of Remote Login</a:t>
            </a:r>
          </a:p>
        </p:txBody>
      </p:sp>
      <p:sp>
        <p:nvSpPr>
          <p:cNvPr id="3" name="TextBox 2">
            <a:extLst>
              <a:ext uri="{FF2B5EF4-FFF2-40B4-BE49-F238E27FC236}">
                <a16:creationId xmlns:a16="http://schemas.microsoft.com/office/drawing/2014/main" id="{DC60C77D-D331-92AA-391B-9BBC311334C2}"/>
              </a:ext>
            </a:extLst>
          </p:cNvPr>
          <p:cNvSpPr txBox="1"/>
          <p:nvPr/>
        </p:nvSpPr>
        <p:spPr>
          <a:xfrm>
            <a:off x="623944" y="1007218"/>
            <a:ext cx="10822192" cy="1865895"/>
          </a:xfrm>
          <a:prstGeom prst="rect">
            <a:avLst/>
          </a:prstGeom>
          <a:noFill/>
        </p:spPr>
        <p:txBody>
          <a:bodyPr wrap="square">
            <a:spAutoFit/>
          </a:bodyPr>
          <a:lstStyle/>
          <a:p>
            <a:pPr algn="l" fontAlgn="base">
              <a:lnSpc>
                <a:spcPts val="2850"/>
              </a:lnSpc>
              <a:spcAft>
                <a:spcPts val="1800"/>
              </a:spcAft>
              <a:buNone/>
            </a:pPr>
            <a:r>
              <a:rPr lang="en-US" b="1" i="0" dirty="0">
                <a:effectLst/>
                <a:latin typeface="Times New Roman" panose="02020603050405020304" pitchFamily="18" charset="0"/>
                <a:cs typeface="Times New Roman" panose="02020603050405020304" pitchFamily="18" charset="0"/>
              </a:rPr>
              <a:t>How e-commerce live chat helps online stores serve customers better</a:t>
            </a:r>
          </a:p>
          <a:p>
            <a:pPr marL="285750" indent="-285750"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Enterprise ecommerce live chat tools help online stores deliver faster support, reduce cart abandonment, and increase conversions by assisting shoppers at critical buying moments.</a:t>
            </a:r>
          </a:p>
          <a:p>
            <a:pPr marL="285750" indent="-285750"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Here are the key benefits</a:t>
            </a:r>
          </a:p>
          <a:p>
            <a:pPr algn="l" fontAlgn="base">
              <a:lnSpc>
                <a:spcPts val="2850"/>
              </a:lnSpc>
              <a:spcAft>
                <a:spcPts val="1800"/>
              </a:spcAft>
              <a:buNone/>
            </a:pPr>
            <a:endParaRPr lang="en-US" b="1" i="0" dirty="0">
              <a:solidFill>
                <a:srgbClr val="283A5E"/>
              </a:solidFill>
              <a:effectLst/>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9B5BAEAF-C2DB-0A5C-B8B3-CD74D39CDC38}"/>
              </a:ext>
            </a:extLst>
          </p:cNvPr>
          <p:cNvPicPr>
            <a:picLocks noChangeAspect="1"/>
          </p:cNvPicPr>
          <p:nvPr/>
        </p:nvPicPr>
        <p:blipFill>
          <a:blip r:embed="rId3"/>
          <a:stretch>
            <a:fillRect/>
          </a:stretch>
        </p:blipFill>
        <p:spPr>
          <a:xfrm>
            <a:off x="2509337" y="2710927"/>
            <a:ext cx="7173326" cy="3598136"/>
          </a:xfrm>
          <a:prstGeom prst="rect">
            <a:avLst/>
          </a:prstGeom>
        </p:spPr>
      </p:pic>
    </p:spTree>
    <p:extLst>
      <p:ext uri="{BB962C8B-B14F-4D97-AF65-F5344CB8AC3E}">
        <p14:creationId xmlns:p14="http://schemas.microsoft.com/office/powerpoint/2010/main" val="4282979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03A961-F609-5739-4C60-14673EB81D61}"/>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2147AB4F-1291-E268-6FBF-ABF5118F4B70}"/>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2B9B4445-5AAB-5AE5-1225-4A2937650854}"/>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F1FC3D0A-68DA-E65C-59DB-28227DAA8352}"/>
              </a:ext>
            </a:extLst>
          </p:cNvPr>
          <p:cNvSpPr txBox="1"/>
          <p:nvPr/>
        </p:nvSpPr>
        <p:spPr>
          <a:xfrm>
            <a:off x="703063" y="1011450"/>
            <a:ext cx="10854813" cy="7796365"/>
          </a:xfrm>
          <a:prstGeom prst="rect">
            <a:avLst/>
          </a:prstGeom>
          <a:noFill/>
        </p:spPr>
        <p:txBody>
          <a:bodyPr wrap="square">
            <a:spAutoFit/>
          </a:bodyPr>
          <a:lstStyle/>
          <a:p>
            <a:pPr algn="just" fontAlgn="base">
              <a:lnSpc>
                <a:spcPct val="150000"/>
              </a:lnSpc>
            </a:pPr>
            <a:r>
              <a:rPr lang="en-US" b="1" dirty="0">
                <a:latin typeface="Times New Roman" panose="02020603050405020304" pitchFamily="18" charset="0"/>
                <a:cs typeface="Times New Roman" panose="02020603050405020304" pitchFamily="18" charset="0"/>
              </a:rPr>
              <a:t>Saves time for customers and support teams</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Long wait times frustrate customers. A survey found that 57% of people find long hold times extremely frustrating (</a:t>
            </a:r>
            <a:r>
              <a:rPr lang="en-US" b="1" dirty="0">
                <a:latin typeface="Times New Roman" panose="02020603050405020304" pitchFamily="18" charset="0"/>
                <a:cs typeface="Times New Roman" panose="02020603050405020304" pitchFamily="18" charset="0"/>
                <a:hlinkClick r:id="rId3" tooltip="How Long Wait Times Affect Customer Experience"/>
              </a:rPr>
              <a:t>RingCentral</a:t>
            </a:r>
            <a:r>
              <a:rPr lang="en-US" dirty="0">
                <a:latin typeface="Times New Roman" panose="02020603050405020304" pitchFamily="18" charset="0"/>
                <a:cs typeface="Times New Roman" panose="02020603050405020304" pitchFamily="18" charset="0"/>
              </a:rPr>
              <a:t>).</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Live chat enables </a:t>
            </a:r>
            <a:r>
              <a:rPr lang="en-US" b="1" dirty="0">
                <a:latin typeface="Times New Roman" panose="02020603050405020304" pitchFamily="18" charset="0"/>
                <a:cs typeface="Times New Roman" panose="02020603050405020304" pitchFamily="18" charset="0"/>
                <a:hlinkClick r:id="rId4" tooltip="The Power of Real-Time Support in Customer Experience"/>
              </a:rPr>
              <a:t>real-time support</a:t>
            </a:r>
            <a:r>
              <a:rPr lang="en-US" dirty="0">
                <a:latin typeface="Times New Roman" panose="02020603050405020304" pitchFamily="18" charset="0"/>
                <a:cs typeface="Times New Roman" panose="02020603050405020304" pitchFamily="18" charset="0"/>
              </a:rPr>
              <a:t>, reducing response times and resolving issues quickly. Customers receive immediate assistance without navigating away from the site.</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For support teams, features like canned responses, automated replies, and AI-powered chat routing reduce repetitive work and improve operational efficiency.</a:t>
            </a:r>
          </a:p>
          <a:p>
            <a:pPr algn="just" fontAlgn="base">
              <a:lnSpc>
                <a:spcPct val="150000"/>
              </a:lnSpc>
            </a:pPr>
            <a:r>
              <a:rPr lang="en-US" b="1" dirty="0">
                <a:latin typeface="Times New Roman" panose="02020603050405020304" pitchFamily="18" charset="0"/>
                <a:cs typeface="Times New Roman" panose="02020603050405020304" pitchFamily="18" charset="0"/>
              </a:rPr>
              <a:t>Enables personalized customer support</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Modern ecommerce platforms capture customer interaction data, browsing behavior, and purchase history.</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Support teams can use these insights to deliver personalized recommendations, tailored responses, and contextual assistance. Personalized support improves </a:t>
            </a:r>
            <a:r>
              <a:rPr lang="en-US" b="1" dirty="0">
                <a:latin typeface="Times New Roman" panose="02020603050405020304" pitchFamily="18" charset="0"/>
                <a:cs typeface="Times New Roman" panose="02020603050405020304" pitchFamily="18" charset="0"/>
                <a:hlinkClick r:id="rId5" tooltip="Customer Satisfaction: Definition, Examples &amp; Importance"/>
              </a:rPr>
              <a:t>customer satisfaction</a:t>
            </a:r>
            <a:r>
              <a:rPr lang="en-US" dirty="0">
                <a:latin typeface="Times New Roman" panose="02020603050405020304" pitchFamily="18" charset="0"/>
                <a:cs typeface="Times New Roman" panose="02020603050405020304" pitchFamily="18" charset="0"/>
              </a:rPr>
              <a:t>, loyalty, and repeat purchases.</a:t>
            </a:r>
          </a:p>
          <a:p>
            <a:pPr marL="285750" indent="-285750" algn="just" fontAlgn="base">
              <a:lnSpc>
                <a:spcPct val="150000"/>
              </a:lnSpc>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fontAlgn="base">
              <a:lnSpc>
                <a:spcPct val="150000"/>
              </a:lnSpc>
            </a:pPr>
            <a:r>
              <a:rPr lang="en-US" b="1" dirty="0">
                <a:latin typeface="Times New Roman" panose="02020603050405020304" pitchFamily="18" charset="0"/>
                <a:cs typeface="Times New Roman" panose="02020603050405020304" pitchFamily="18" charset="0"/>
              </a:rPr>
              <a:t>Boosts customer engagement and trust</a:t>
            </a:r>
          </a:p>
          <a:p>
            <a:pPr fontAlgn="base">
              <a:lnSpc>
                <a:spcPct val="150000"/>
              </a:lnSpc>
            </a:pPr>
            <a:r>
              <a:rPr lang="en-US" dirty="0">
                <a:latin typeface="Times New Roman" panose="02020603050405020304" pitchFamily="18" charset="0"/>
                <a:cs typeface="Times New Roman" panose="02020603050405020304" pitchFamily="18" charset="0"/>
              </a:rPr>
              <a:t>Live chat for e-commerce websites creates a direct communication channel between shoppers and support teams.</a:t>
            </a:r>
          </a:p>
          <a:p>
            <a:pPr marL="285750" indent="-285750" algn="just" fontAlgn="base">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lgn="just" fontAlgn="base">
              <a:lnSpc>
                <a:spcPct val="150000"/>
              </a:lnSpc>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lgn="just" fontAlgn="base">
              <a:lnSpc>
                <a:spcPct val="150000"/>
              </a:lnSpc>
              <a:buFont typeface="Arial" panose="020B0604020202020204" pitchFamily="34" charset="0"/>
              <a:buChar char="•"/>
            </a:pPr>
            <a:endParaRPr lang="en-US" dirty="0"/>
          </a:p>
          <a:p>
            <a:pPr lvl="1" algn="just" fontAlgn="base"/>
            <a:endParaRPr lang="en-US" dirty="0">
              <a:latin typeface="Times New Roman" panose="02020603050405020304" pitchFamily="18" charset="0"/>
              <a:cs typeface="Times New Roman" panose="02020603050405020304" pitchFamily="18" charset="0"/>
            </a:endParaRPr>
          </a:p>
          <a:p>
            <a:pPr algn="l" fontAlgn="base">
              <a:lnSpc>
                <a:spcPts val="2100"/>
              </a:lnSpc>
              <a:spcBef>
                <a:spcPts val="1800"/>
              </a:spcBef>
              <a:spcAft>
                <a:spcPts val="1800"/>
              </a:spcAft>
              <a:buNone/>
            </a:pPr>
            <a:r>
              <a:rPr lang="en-US" b="1" i="0" dirty="0">
                <a:solidFill>
                  <a:srgbClr val="FFFFFF"/>
                </a:solidFill>
                <a:effectLst/>
                <a:latin typeface="Nunito" pitchFamily="2" charset="0"/>
              </a:rPr>
              <a:t>The Procedure of Remote Login</a:t>
            </a:r>
          </a:p>
        </p:txBody>
      </p:sp>
    </p:spTree>
    <p:extLst>
      <p:ext uri="{BB962C8B-B14F-4D97-AF65-F5344CB8AC3E}">
        <p14:creationId xmlns:p14="http://schemas.microsoft.com/office/powerpoint/2010/main" val="33334150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05ED5-C348-916D-2796-FB988CE54AB6}"/>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BC27D43-F90A-E3A8-5BEE-B67A7D66DFAB}"/>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E27C46CC-8393-1F0A-CFCF-7429383DE3EC}"/>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C0A51BC4-0989-1CFB-75BA-932FB210D0C4}"/>
              </a:ext>
            </a:extLst>
          </p:cNvPr>
          <p:cNvSpPr txBox="1"/>
          <p:nvPr/>
        </p:nvSpPr>
        <p:spPr>
          <a:xfrm>
            <a:off x="703063" y="1011450"/>
            <a:ext cx="10854813" cy="6601807"/>
          </a:xfrm>
          <a:prstGeom prst="rect">
            <a:avLst/>
          </a:prstGeom>
          <a:noFill/>
        </p:spPr>
        <p:txBody>
          <a:bodyPr wrap="square">
            <a:spAutoFit/>
          </a:bodyPr>
          <a:lstStyle/>
          <a:p>
            <a:pPr marL="285750" indent="-285750" algn="just" fontAlgn="base">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Provides actionable customer insights</a:t>
            </a:r>
          </a:p>
          <a:p>
            <a:pPr marL="285750" indent="-285750" algn="just" fontAlgn="base">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hlinkClick r:id="rId3" tooltip="Engage, Support, and Delight Your Customers"/>
              </a:rPr>
              <a:t>Live chat software</a:t>
            </a:r>
            <a:r>
              <a:rPr lang="en-US" dirty="0">
                <a:latin typeface="Times New Roman" panose="02020603050405020304" pitchFamily="18" charset="0"/>
                <a:cs typeface="Times New Roman" panose="02020603050405020304" pitchFamily="18" charset="0"/>
              </a:rPr>
              <a:t> for e-commerce includes built-in analytics, CSAT surveys, and performance reporting.</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After resolving a query, businesses can gather real-time feedback and measure satisfaction levels. These insights help optimize support workflows, refine product messaging, and improve overall customer experience.</a:t>
            </a:r>
          </a:p>
          <a:p>
            <a:pPr marL="285750" indent="-285750" algn="just" fontAlgn="base">
              <a:lnSpc>
                <a:spcPct val="150000"/>
              </a:lnSpc>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lgn="just" fontAlgn="base">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What features should you look for in an e-commerce live chat?</a:t>
            </a:r>
          </a:p>
          <a:p>
            <a:pPr marL="285750" indent="-285750" algn="just" fontAlgn="base">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Integration with e-commerce and support tools: </a:t>
            </a:r>
            <a:r>
              <a:rPr lang="en-US" dirty="0">
                <a:latin typeface="Times New Roman" panose="02020603050405020304" pitchFamily="18" charset="0"/>
                <a:cs typeface="Times New Roman" panose="02020603050405020304" pitchFamily="18" charset="0"/>
              </a:rPr>
              <a:t>A reliable live chat solution should integrate seamlessly with CRMs, </a:t>
            </a:r>
            <a:r>
              <a:rPr lang="en-US" b="1" dirty="0">
                <a:latin typeface="Times New Roman" panose="02020603050405020304" pitchFamily="18" charset="0"/>
                <a:cs typeface="Times New Roman" panose="02020603050405020304" pitchFamily="18" charset="0"/>
                <a:hlinkClick r:id="rId4" tooltip="Built for Global Teams and Faster Customer Care"/>
              </a:rPr>
              <a:t>help desk software</a:t>
            </a:r>
            <a:r>
              <a:rPr lang="en-US" dirty="0">
                <a:latin typeface="Times New Roman" panose="02020603050405020304" pitchFamily="18" charset="0"/>
                <a:cs typeface="Times New Roman" panose="02020603050405020304" pitchFamily="18" charset="0"/>
              </a:rPr>
              <a:t>, e-commerce platforms, payment gateways, and marketing automation tools. Strong integrations enable unified customer data, smooth ticket escalation, and consistent communication across the customer journey.</a:t>
            </a:r>
          </a:p>
          <a:p>
            <a:pPr marL="285750" indent="-285750" algn="just" fontAlgn="base">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AI-powered automation: </a:t>
            </a:r>
            <a:r>
              <a:rPr lang="en-US" dirty="0">
                <a:latin typeface="Times New Roman" panose="02020603050405020304" pitchFamily="18" charset="0"/>
                <a:cs typeface="Times New Roman" panose="02020603050405020304" pitchFamily="18" charset="0"/>
              </a:rPr>
              <a:t>Modern live chat software should include AI-driven features such as proactive chat triggers, intelligent routing, automated responses, real-time translation, and conversation analytics. These capabilities reduce response times, improve accuracy, and deliver scalable, </a:t>
            </a:r>
            <a:r>
              <a:rPr lang="en-US" b="1" dirty="0">
                <a:latin typeface="Times New Roman" panose="02020603050405020304" pitchFamily="18" charset="0"/>
                <a:cs typeface="Times New Roman" panose="02020603050405020304" pitchFamily="18" charset="0"/>
                <a:hlinkClick r:id="rId5" tooltip="8 Easy Tips to Deliver Personalized Customer Service (2026)"/>
              </a:rPr>
              <a:t>personalized customer support</a:t>
            </a:r>
            <a:r>
              <a:rPr lang="en-US" dirty="0">
                <a:latin typeface="Times New Roman" panose="02020603050405020304" pitchFamily="18" charset="0"/>
                <a:cs typeface="Times New Roman" panose="02020603050405020304" pitchFamily="18" charset="0"/>
              </a:rPr>
              <a:t>.</a:t>
            </a:r>
          </a:p>
          <a:p>
            <a:pPr algn="just" fontAlgn="base">
              <a:lnSpc>
                <a:spcPct val="150000"/>
              </a:lnSpc>
            </a:pPr>
            <a:endParaRPr lang="en-US" b="1" dirty="0"/>
          </a:p>
          <a:p>
            <a:pPr algn="just" fontAlgn="base">
              <a:lnSpc>
                <a:spcPct val="150000"/>
              </a:lnSpc>
            </a:pPr>
            <a:endParaRPr lang="en-US" dirty="0"/>
          </a:p>
          <a:p>
            <a:pPr lvl="1" algn="just" fontAlgn="base"/>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369592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182DC-2601-7D3A-CA8C-2B5B9AA7BCC8}"/>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162F811-7285-687F-D02E-5D44D384B8E3}"/>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688C3BBE-6313-D872-56A2-0E956C274D36}"/>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7338C2C9-04ED-59FC-DAEF-D014019D1CDB}"/>
              </a:ext>
            </a:extLst>
          </p:cNvPr>
          <p:cNvSpPr txBox="1"/>
          <p:nvPr/>
        </p:nvSpPr>
        <p:spPr>
          <a:xfrm>
            <a:off x="703063" y="1011450"/>
            <a:ext cx="10854813" cy="6186309"/>
          </a:xfrm>
          <a:prstGeom prst="rect">
            <a:avLst/>
          </a:prstGeom>
          <a:noFill/>
        </p:spPr>
        <p:txBody>
          <a:bodyPr wrap="square">
            <a:spAutoFit/>
          </a:bodyPr>
          <a:lstStyle/>
          <a:p>
            <a:pPr marL="285750" indent="-285750" algn="just" fontAlgn="base">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Customizable chat widgets:</a:t>
            </a:r>
            <a:r>
              <a:rPr lang="en-US" dirty="0">
                <a:latin typeface="Times New Roman" panose="02020603050405020304" pitchFamily="18" charset="0"/>
                <a:cs typeface="Times New Roman" panose="02020603050405020304" pitchFamily="18" charset="0"/>
              </a:rPr>
              <a:t> Your e-commerce website’s live chat widget should be fully customizable, including branding elements like colors, logos, typography, and placement. A branded chat experience builds trust, enhances engagement, and maintains visual consistency across your e-commerce site.</a:t>
            </a:r>
          </a:p>
          <a:p>
            <a:pPr marL="285750" indent="-285750" algn="just" fontAlgn="base">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Advanced analytics and reporting:</a:t>
            </a:r>
            <a:r>
              <a:rPr lang="en-US" dirty="0">
                <a:latin typeface="Times New Roman" panose="02020603050405020304" pitchFamily="18" charset="0"/>
                <a:cs typeface="Times New Roman" panose="02020603050405020304" pitchFamily="18" charset="0"/>
              </a:rPr>
              <a:t> Comprehensive reporting tools should track key performance metrics such as </a:t>
            </a:r>
            <a:r>
              <a:rPr lang="en-US" b="1" dirty="0">
                <a:latin typeface="Times New Roman" panose="02020603050405020304" pitchFamily="18" charset="0"/>
                <a:cs typeface="Times New Roman" panose="02020603050405020304" pitchFamily="18" charset="0"/>
                <a:hlinkClick r:id="rId3" tooltip="What is Customer Satisfaction Score (CSAT)?"/>
              </a:rPr>
              <a:t>customer satisfaction score</a:t>
            </a:r>
            <a:r>
              <a:rPr lang="en-US" dirty="0">
                <a:latin typeface="Times New Roman" panose="02020603050405020304" pitchFamily="18" charset="0"/>
                <a:cs typeface="Times New Roman" panose="02020603050405020304" pitchFamily="18" charset="0"/>
              </a:rPr>
              <a:t>, first response time, resolution time, agent performance, and chat-to-conversion rates. These insights support data-driven decision-making and continuous optimization of customer service workflows.</a:t>
            </a:r>
          </a:p>
          <a:p>
            <a:pPr algn="just" fontAlgn="base"/>
            <a:endParaRPr lang="en-US" b="1" dirty="0">
              <a:latin typeface="Times New Roman" panose="02020603050405020304" pitchFamily="18" charset="0"/>
              <a:cs typeface="Times New Roman" panose="02020603050405020304" pitchFamily="18" charset="0"/>
            </a:endParaRPr>
          </a:p>
          <a:p>
            <a:pPr algn="just" fontAlgn="base"/>
            <a:endParaRPr lang="en-US" dirty="0">
              <a:latin typeface="Times New Roman" panose="02020603050405020304" pitchFamily="18" charset="0"/>
              <a:cs typeface="Times New Roman" panose="02020603050405020304" pitchFamily="18" charset="0"/>
            </a:endParaRPr>
          </a:p>
          <a:p>
            <a:pPr algn="just" fontAlgn="base"/>
            <a:r>
              <a:rPr lang="en-US" b="1" dirty="0">
                <a:latin typeface="Times New Roman" panose="02020603050405020304" pitchFamily="18" charset="0"/>
                <a:cs typeface="Times New Roman" panose="02020603050405020304" pitchFamily="18" charset="0"/>
              </a:rPr>
              <a:t>MIME (Multipurpose Internet Mail Extensions)</a:t>
            </a:r>
          </a:p>
          <a:p>
            <a:pPr algn="just" fontAlgn="base"/>
            <a:endParaRPr lang="en-US" b="1" dirty="0">
              <a:latin typeface="Times New Roman" panose="02020603050405020304" pitchFamily="18" charset="0"/>
              <a:cs typeface="Times New Roman" panose="02020603050405020304" pitchFamily="18" charset="0"/>
            </a:endParaRPr>
          </a:p>
          <a:p>
            <a:pPr marL="285750"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MIME (Multipurpose Internet Mail Extensions) is a standard designed to extend the format of email messages, allowing them to include more than just plain text. </a:t>
            </a:r>
          </a:p>
          <a:p>
            <a:pPr marL="285750"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It enables the transmission of multimedia content such as images, audio, video and attachments, as well as other types of content, across email systems that traditionally only supported plain ASCII text.</a:t>
            </a:r>
          </a:p>
          <a:p>
            <a:pPr marL="285750"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MIME allows email messages to carry diverse types of data by encoding them into a format that can safely travel over protocols like SMTP (Simple Mail Transfer Protocol) without data loss or corruption.</a:t>
            </a:r>
          </a:p>
          <a:p>
            <a:pPr marL="285750"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It also provides metadata to help the receiving client identify and process the content correctly</a:t>
            </a:r>
          </a:p>
          <a:p>
            <a:pPr algn="just" fontAlgn="base">
              <a:lnSpc>
                <a:spcPct val="150000"/>
              </a:lnSpc>
            </a:pPr>
            <a:endParaRPr lang="en-US" b="1" dirty="0"/>
          </a:p>
          <a:p>
            <a:pPr algn="just" fontAlgn="base">
              <a:lnSpc>
                <a:spcPct val="150000"/>
              </a:lnSpc>
            </a:pPr>
            <a:endParaRPr lang="en-US" dirty="0"/>
          </a:p>
          <a:p>
            <a:pPr lvl="1" algn="just" fontAlgn="base"/>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57579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F466C4-6C15-3217-8CFF-633937C7B788}"/>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6BC5EFF-CA6F-AC46-386C-EA0658A23723}"/>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35327576-5956-F7D9-AFBF-BE7F3349CE4D}"/>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627A81D2-3B42-780F-7B0D-FCFFF87EF5AD}"/>
              </a:ext>
            </a:extLst>
          </p:cNvPr>
          <p:cNvSpPr txBox="1"/>
          <p:nvPr/>
        </p:nvSpPr>
        <p:spPr>
          <a:xfrm>
            <a:off x="294967" y="1189703"/>
            <a:ext cx="11179277" cy="3416320"/>
          </a:xfrm>
          <a:prstGeom prst="rect">
            <a:avLst/>
          </a:prstGeom>
          <a:noFill/>
        </p:spPr>
        <p:txBody>
          <a:bodyPr wrap="square">
            <a:spAutoFit/>
          </a:bodyPr>
          <a:lstStyle/>
          <a:p>
            <a:pPr algn="just"/>
            <a:r>
              <a:rPr lang="en-US" b="1" i="0" dirty="0">
                <a:solidFill>
                  <a:srgbClr val="FFFFFF"/>
                </a:solidFill>
                <a:effectLst/>
                <a:latin typeface="Nunito" pitchFamily="2" charset="0"/>
              </a:rPr>
              <a:t>TE</a:t>
            </a:r>
            <a:r>
              <a:rPr lang="en-US" b="1" dirty="0"/>
              <a:t> </a:t>
            </a:r>
            <a:r>
              <a:rPr lang="en-IN" b="1" dirty="0">
                <a:latin typeface="Times New Roman" panose="02020603050405020304" pitchFamily="18" charset="0"/>
                <a:cs typeface="Times New Roman" panose="02020603050405020304" pitchFamily="18" charset="0"/>
              </a:rPr>
              <a:t>Internet Client-Server Applications:</a:t>
            </a:r>
          </a:p>
          <a:p>
            <a:pPr algn="just"/>
            <a:endParaRPr lang="en-IN" b="1" dirty="0">
              <a:latin typeface="Times New Roman" panose="02020603050405020304" pitchFamily="18" charset="0"/>
              <a:cs typeface="Times New Roman" panose="02020603050405020304" pitchFamily="18" charset="0"/>
            </a:endParaRPr>
          </a:p>
          <a:p>
            <a:pPr algn="just"/>
            <a:r>
              <a:rPr lang="en-IN" b="1" dirty="0">
                <a:latin typeface="Times New Roman" panose="02020603050405020304" pitchFamily="18" charset="0"/>
                <a:cs typeface="Times New Roman" panose="02020603050405020304" pitchFamily="18" charset="0"/>
              </a:rPr>
              <a:t>TELNET</a:t>
            </a:r>
          </a:p>
          <a:p>
            <a:pPr algn="just"/>
            <a:endParaRPr lang="en-IN" b="1"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TELNET</a:t>
            </a:r>
            <a:r>
              <a:rPr lang="en-US" dirty="0">
                <a:latin typeface="Times New Roman" panose="02020603050405020304" pitchFamily="18" charset="0"/>
                <a:cs typeface="Times New Roman" panose="02020603050405020304" pitchFamily="18" charset="0"/>
              </a:rPr>
              <a:t> stands for</a:t>
            </a:r>
            <a:r>
              <a:rPr lang="en-US" b="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Teletype Network. </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It is a client/server application protocol that provides access to virtual terminals of remote systems on local area networks or the Internet. </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local computer uses a telnet client program and the remote computers use a telnet server program. In this article, we will discuss every point about TELNET. </a:t>
            </a:r>
            <a:r>
              <a:rPr lang="en-US" b="1" i="0" dirty="0">
                <a:solidFill>
                  <a:srgbClr val="FFFFFF"/>
                </a:solidFill>
                <a:effectLst/>
                <a:latin typeface="Nunito" pitchFamily="2" charset="0"/>
              </a:rPr>
              <a:t>LNET</a:t>
            </a:r>
            <a:r>
              <a:rPr lang="en-US" b="0" i="0" dirty="0">
                <a:solidFill>
                  <a:srgbClr val="FFFFFF"/>
                </a:solidFill>
                <a:effectLst/>
                <a:latin typeface="Nunito" pitchFamily="2" charset="0"/>
              </a:rPr>
              <a:t> stands for</a:t>
            </a:r>
            <a:r>
              <a:rPr lang="en-US" b="1" i="0" dirty="0">
                <a:solidFill>
                  <a:srgbClr val="FFFFFF"/>
                </a:solidFill>
                <a:effectLst/>
                <a:latin typeface="Nunito" pitchFamily="2" charset="0"/>
              </a:rPr>
              <a:t> </a:t>
            </a:r>
            <a:r>
              <a:rPr lang="en-US" b="0" i="0" dirty="0">
                <a:solidFill>
                  <a:srgbClr val="FFFFFF"/>
                </a:solidFill>
                <a:effectLst/>
                <a:latin typeface="Nunito" pitchFamily="2" charset="0"/>
              </a:rPr>
              <a:t>Teletype Network. It is a </a:t>
            </a:r>
            <a:r>
              <a:rPr lang="en-US" b="1" i="0" dirty="0">
                <a:solidFill>
                  <a:srgbClr val="FFFFFF"/>
                </a:solidFill>
                <a:effectLst/>
                <a:latin typeface="Nunito" pitchFamily="2" charset="0"/>
              </a:rPr>
              <a:t>client/server application protocol</a:t>
            </a:r>
            <a:r>
              <a:rPr lang="en-US" b="0" i="0" dirty="0">
                <a:solidFill>
                  <a:srgbClr val="FFFFFF"/>
                </a:solidFill>
                <a:effectLst/>
                <a:latin typeface="Nunito" pitchFamily="2" charset="0"/>
              </a:rPr>
              <a:t> that provides access to virtual terminals of remote systems on local area networks or the Internet. The local computer uses a telnet client program and the remote computers use a telnet server program. In this article, we will discuss every point about TELNET.</a:t>
            </a:r>
            <a:endParaRPr lang="en-IN" dirty="0"/>
          </a:p>
        </p:txBody>
      </p:sp>
    </p:spTree>
    <p:extLst>
      <p:ext uri="{BB962C8B-B14F-4D97-AF65-F5344CB8AC3E}">
        <p14:creationId xmlns:p14="http://schemas.microsoft.com/office/powerpoint/2010/main" val="13293878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857670-E703-AF7B-E6A2-4966BF1252A9}"/>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9198667-4CB3-CF50-7DE6-792F851266B7}"/>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C95D6F4A-8326-320D-D36C-C343BA2F3A3D}"/>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BED747B2-DCC1-8FE9-BCB9-64A68F146C69}"/>
              </a:ext>
            </a:extLst>
          </p:cNvPr>
          <p:cNvSpPr txBox="1"/>
          <p:nvPr/>
        </p:nvSpPr>
        <p:spPr>
          <a:xfrm>
            <a:off x="703063" y="1011450"/>
            <a:ext cx="10854813" cy="7005123"/>
          </a:xfrm>
          <a:prstGeom prst="rect">
            <a:avLst/>
          </a:prstGeom>
          <a:noFill/>
        </p:spPr>
        <p:txBody>
          <a:bodyPr wrap="square">
            <a:spAutoFit/>
          </a:bodyPr>
          <a:lstStyle/>
          <a:p>
            <a:pPr algn="just" fontAlgn="base"/>
            <a:r>
              <a:rPr lang="en-IN" b="1" dirty="0">
                <a:latin typeface="Times New Roman" panose="02020603050405020304" pitchFamily="18" charset="0"/>
                <a:cs typeface="Times New Roman" panose="02020603050405020304" pitchFamily="18" charset="0"/>
              </a:rPr>
              <a:t>Characteristics of MIME</a:t>
            </a:r>
          </a:p>
          <a:p>
            <a:pPr algn="just" fontAlgn="base"/>
            <a:r>
              <a:rPr lang="en-IN" b="1" dirty="0">
                <a:latin typeface="Times New Roman" panose="02020603050405020304" pitchFamily="18" charset="0"/>
                <a:cs typeface="Times New Roman" panose="02020603050405020304" pitchFamily="18" charset="0"/>
              </a:rPr>
              <a:t>Text Encoding:</a:t>
            </a:r>
            <a:r>
              <a:rPr lang="en-IN" dirty="0">
                <a:latin typeface="Times New Roman" panose="02020603050405020304" pitchFamily="18" charset="0"/>
                <a:cs typeface="Times New Roman" panose="02020603050405020304" pitchFamily="18" charset="0"/>
              </a:rPr>
              <a:t> Supports character sets beyond ASCII, such as UTF-8, enabling multilingual emails.</a:t>
            </a:r>
          </a:p>
          <a:p>
            <a:pPr algn="just" fontAlgn="base"/>
            <a:r>
              <a:rPr lang="en-IN" b="1" dirty="0">
                <a:latin typeface="Times New Roman" panose="02020603050405020304" pitchFamily="18" charset="0"/>
                <a:cs typeface="Times New Roman" panose="02020603050405020304" pitchFamily="18" charset="0"/>
              </a:rPr>
              <a:t>Attachments:</a:t>
            </a:r>
            <a:r>
              <a:rPr lang="en-IN" dirty="0">
                <a:latin typeface="Times New Roman" panose="02020603050405020304" pitchFamily="18" charset="0"/>
                <a:cs typeface="Times New Roman" panose="02020603050405020304" pitchFamily="18" charset="0"/>
              </a:rPr>
              <a:t> Allows emails to include multimedia files like images, audio, video and documents.</a:t>
            </a:r>
          </a:p>
          <a:p>
            <a:pPr algn="just" fontAlgn="base"/>
            <a:r>
              <a:rPr lang="en-IN" b="1" dirty="0">
                <a:latin typeface="Times New Roman" panose="02020603050405020304" pitchFamily="18" charset="0"/>
                <a:cs typeface="Times New Roman" panose="02020603050405020304" pitchFamily="18" charset="0"/>
              </a:rPr>
              <a:t>Multipart Messages:</a:t>
            </a:r>
            <a:r>
              <a:rPr lang="en-IN" dirty="0">
                <a:latin typeface="Times New Roman" panose="02020603050405020304" pitchFamily="18" charset="0"/>
                <a:cs typeface="Times New Roman" panose="02020603050405020304" pitchFamily="18" charset="0"/>
              </a:rPr>
              <a:t> Supports messages divided into multiple parts, such as plain text, HTML content and media attachments.</a:t>
            </a:r>
          </a:p>
          <a:p>
            <a:pPr algn="just" fontAlgn="base"/>
            <a:r>
              <a:rPr lang="en-IN" b="1" dirty="0">
                <a:latin typeface="Times New Roman" panose="02020603050405020304" pitchFamily="18" charset="0"/>
                <a:cs typeface="Times New Roman" panose="02020603050405020304" pitchFamily="18" charset="0"/>
              </a:rPr>
              <a:t>Header Fields:</a:t>
            </a:r>
            <a:r>
              <a:rPr lang="en-IN" dirty="0">
                <a:latin typeface="Times New Roman" panose="02020603050405020304" pitchFamily="18" charset="0"/>
                <a:cs typeface="Times New Roman" panose="02020603050405020304" pitchFamily="18" charset="0"/>
              </a:rPr>
              <a:t> Introduces special headers like Content-Type, Content-Disposition and Content-Transfer-Encoding to manage content interpretation.</a:t>
            </a:r>
          </a:p>
          <a:p>
            <a:pPr algn="just" fontAlgn="base"/>
            <a:endParaRPr lang="en-IN"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US" sz="2000" b="1" u="sng"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Structure of a MIME type</a:t>
            </a:r>
            <a:endParaRPr lang="en-US" sz="2000" b="1"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 MIME type most commonly consists of just two parts: a </a:t>
            </a:r>
            <a:r>
              <a:rPr lang="en-US" i="1" dirty="0">
                <a:latin typeface="Times New Roman" panose="02020603050405020304" pitchFamily="18" charset="0"/>
                <a:cs typeface="Times New Roman" panose="02020603050405020304" pitchFamily="18" charset="0"/>
              </a:rPr>
              <a:t>type</a:t>
            </a:r>
            <a:r>
              <a:rPr lang="en-US" dirty="0">
                <a:latin typeface="Times New Roman" panose="02020603050405020304" pitchFamily="18" charset="0"/>
                <a:cs typeface="Times New Roman" panose="02020603050405020304" pitchFamily="18" charset="0"/>
              </a:rPr>
              <a:t> and a </a:t>
            </a:r>
            <a:r>
              <a:rPr lang="en-US" i="1" dirty="0">
                <a:latin typeface="Times New Roman" panose="02020603050405020304" pitchFamily="18" charset="0"/>
                <a:cs typeface="Times New Roman" panose="02020603050405020304" pitchFamily="18" charset="0"/>
              </a:rPr>
              <a:t>subtype</a:t>
            </a:r>
            <a:r>
              <a:rPr lang="en-US" dirty="0">
                <a:latin typeface="Times New Roman" panose="02020603050405020304" pitchFamily="18" charset="0"/>
                <a:cs typeface="Times New Roman" panose="02020603050405020304" pitchFamily="18" charset="0"/>
              </a:rPr>
              <a:t>, separated by a slash (/) — with no whitespace between:</a:t>
            </a:r>
          </a:p>
          <a:p>
            <a:pPr marL="285750" indent="-285750" algn="just">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type/subtype</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a:t>
            </a:r>
            <a:r>
              <a:rPr lang="en-US" b="1" i="1" dirty="0">
                <a:latin typeface="Times New Roman" panose="02020603050405020304" pitchFamily="18" charset="0"/>
                <a:cs typeface="Times New Roman" panose="02020603050405020304" pitchFamily="18" charset="0"/>
              </a:rPr>
              <a:t>type</a:t>
            </a:r>
            <a:r>
              <a:rPr lang="en-US" dirty="0">
                <a:latin typeface="Times New Roman" panose="02020603050405020304" pitchFamily="18" charset="0"/>
                <a:cs typeface="Times New Roman" panose="02020603050405020304" pitchFamily="18" charset="0"/>
              </a:rPr>
              <a:t> represents the general category into which the data type falls, such as video or text.</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a:t>
            </a:r>
            <a:r>
              <a:rPr lang="en-US" b="1" i="1" dirty="0">
                <a:latin typeface="Times New Roman" panose="02020603050405020304" pitchFamily="18" charset="0"/>
                <a:cs typeface="Times New Roman" panose="02020603050405020304" pitchFamily="18" charset="0"/>
              </a:rPr>
              <a:t>subtype</a:t>
            </a:r>
            <a:r>
              <a:rPr lang="en-US" dirty="0">
                <a:latin typeface="Times New Roman" panose="02020603050405020304" pitchFamily="18" charset="0"/>
                <a:cs typeface="Times New Roman" panose="02020603050405020304" pitchFamily="18" charset="0"/>
              </a:rPr>
              <a:t> identifies the exact kind of data of the specified type the MIME type represents. For example, for the MIME type text, the subtype might be plain (plain text), html (</a:t>
            </a:r>
            <a:r>
              <a:rPr lang="en-US" u="sng" dirty="0">
                <a:latin typeface="Times New Roman" panose="02020603050405020304" pitchFamily="18" charset="0"/>
                <a:cs typeface="Times New Roman" panose="02020603050405020304" pitchFamily="18" charset="0"/>
                <a:hlinkClick r:id="rId4"/>
              </a:rPr>
              <a:t>HTML</a:t>
            </a:r>
            <a:r>
              <a:rPr lang="en-US" dirty="0">
                <a:latin typeface="Times New Roman" panose="02020603050405020304" pitchFamily="18" charset="0"/>
                <a:cs typeface="Times New Roman" panose="02020603050405020304" pitchFamily="18" charset="0"/>
              </a:rPr>
              <a:t> source code), or calendar (for iCalendar/.</a:t>
            </a:r>
            <a:r>
              <a:rPr lang="en-US" dirty="0" err="1">
                <a:latin typeface="Times New Roman" panose="02020603050405020304" pitchFamily="18" charset="0"/>
                <a:cs typeface="Times New Roman" panose="02020603050405020304" pitchFamily="18" charset="0"/>
              </a:rPr>
              <a:t>ics</a:t>
            </a:r>
            <a:r>
              <a:rPr lang="en-US" dirty="0">
                <a:latin typeface="Times New Roman" panose="02020603050405020304" pitchFamily="18" charset="0"/>
                <a:cs typeface="Times New Roman" panose="02020603050405020304" pitchFamily="18" charset="0"/>
              </a:rPr>
              <a:t>) files.</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Each type has its own set of possible subtypes. A MIME type always has both a type and a subtype, never just one or the other.</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An optional </a:t>
            </a:r>
            <a:r>
              <a:rPr lang="en-US" b="1" dirty="0">
                <a:latin typeface="Times New Roman" panose="02020603050405020304" pitchFamily="18" charset="0"/>
                <a:cs typeface="Times New Roman" panose="02020603050405020304" pitchFamily="18" charset="0"/>
              </a:rPr>
              <a:t>parameter</a:t>
            </a:r>
            <a:r>
              <a:rPr lang="en-US" dirty="0">
                <a:latin typeface="Times New Roman" panose="02020603050405020304" pitchFamily="18" charset="0"/>
                <a:cs typeface="Times New Roman" panose="02020603050405020304" pitchFamily="18" charset="0"/>
              </a:rPr>
              <a:t> can be added to provide additional details:</a:t>
            </a:r>
          </a:p>
          <a:p>
            <a:pPr marL="285750" indent="-285750" algn="just">
              <a:buFont typeface="Arial" panose="020B0604020202020204" pitchFamily="34" charset="0"/>
              <a:buChar char="•"/>
            </a:pPr>
            <a:r>
              <a:rPr lang="en-IN" b="1" dirty="0"/>
              <a:t>type/</a:t>
            </a:r>
            <a:r>
              <a:rPr lang="en-IN" b="1" dirty="0" err="1"/>
              <a:t>subtype;parameter</a:t>
            </a:r>
            <a:r>
              <a:rPr lang="en-IN" b="1" dirty="0"/>
              <a:t>=value</a:t>
            </a:r>
          </a:p>
          <a:p>
            <a:pPr marL="285750" indent="-285750" algn="just">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algn="just" fontAlgn="base"/>
            <a:endParaRPr lang="en-IN" dirty="0">
              <a:latin typeface="Times New Roman" panose="02020603050405020304" pitchFamily="18" charset="0"/>
              <a:cs typeface="Times New Roman" panose="02020603050405020304" pitchFamily="18" charset="0"/>
            </a:endParaRPr>
          </a:p>
          <a:p>
            <a:pPr algn="just" fontAlgn="base">
              <a:lnSpc>
                <a:spcPct val="150000"/>
              </a:lnSpc>
            </a:pPr>
            <a:endParaRPr lang="en-US" b="1" dirty="0"/>
          </a:p>
          <a:p>
            <a:pPr algn="just" fontAlgn="base">
              <a:lnSpc>
                <a:spcPct val="150000"/>
              </a:lnSpc>
            </a:pPr>
            <a:endParaRPr lang="en-US" dirty="0"/>
          </a:p>
        </p:txBody>
      </p:sp>
    </p:spTree>
    <p:extLst>
      <p:ext uri="{BB962C8B-B14F-4D97-AF65-F5344CB8AC3E}">
        <p14:creationId xmlns:p14="http://schemas.microsoft.com/office/powerpoint/2010/main" val="1569697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16656-4DF0-1E3E-D1D4-D134317790A3}"/>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5C18F80-B607-5956-D2C9-9D1F097FF4F2}"/>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C154AA88-23A2-95A7-5C25-2145ADEBA5E1}"/>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FA78848B-01F3-EE8A-5801-064D234367B7}"/>
              </a:ext>
            </a:extLst>
          </p:cNvPr>
          <p:cNvSpPr txBox="1"/>
          <p:nvPr/>
        </p:nvSpPr>
        <p:spPr>
          <a:xfrm>
            <a:off x="703063" y="1011450"/>
            <a:ext cx="10854813" cy="6909584"/>
          </a:xfrm>
          <a:prstGeom prst="rect">
            <a:avLst/>
          </a:prstGeom>
          <a:noFill/>
        </p:spPr>
        <p:txBody>
          <a:bodyPr wrap="square">
            <a:spAutoFit/>
          </a:bodyPr>
          <a:lstStyle/>
          <a:p>
            <a:pPr>
              <a:lnSpc>
                <a:spcPct val="150000"/>
              </a:lnSpc>
            </a:pPr>
            <a:r>
              <a:rPr lang="en-US" dirty="0">
                <a:latin typeface="Times New Roman" panose="02020603050405020304" pitchFamily="18" charset="0"/>
                <a:cs typeface="Times New Roman" panose="02020603050405020304" pitchFamily="18" charset="0"/>
              </a:rPr>
              <a:t>For example, for any MIME type whose main type is text, you can add the optional charset parameter to specify the character set used for the characters in the data. If no charset is specified, the default is </a:t>
            </a:r>
            <a:r>
              <a:rPr lang="en-US" u="sng" dirty="0">
                <a:latin typeface="Times New Roman" panose="02020603050405020304" pitchFamily="18" charset="0"/>
                <a:cs typeface="Times New Roman" panose="02020603050405020304" pitchFamily="18" charset="0"/>
                <a:hlinkClick r:id="rId3"/>
              </a:rPr>
              <a:t>ASCII</a:t>
            </a:r>
            <a:r>
              <a:rPr lang="en-US" dirty="0">
                <a:latin typeface="Times New Roman" panose="02020603050405020304" pitchFamily="18" charset="0"/>
                <a:cs typeface="Times New Roman" panose="02020603050405020304" pitchFamily="18" charset="0"/>
              </a:rPr>
              <a:t> (US-ASCII) unless overridden by the </a:t>
            </a:r>
            <a:r>
              <a:rPr lang="en-US" u="sng" dirty="0">
                <a:latin typeface="Times New Roman" panose="02020603050405020304" pitchFamily="18" charset="0"/>
                <a:cs typeface="Times New Roman" panose="02020603050405020304" pitchFamily="18" charset="0"/>
                <a:hlinkClick r:id="rId4"/>
              </a:rPr>
              <a:t>user agent's</a:t>
            </a:r>
            <a:r>
              <a:rPr lang="en-US" dirty="0">
                <a:latin typeface="Times New Roman" panose="02020603050405020304" pitchFamily="18" charset="0"/>
                <a:cs typeface="Times New Roman" panose="02020603050405020304" pitchFamily="18" charset="0"/>
              </a:rPr>
              <a:t> settings. To specify a UTF-8 text file, the MIME type text/</a:t>
            </a:r>
            <a:r>
              <a:rPr lang="en-US" dirty="0" err="1">
                <a:latin typeface="Times New Roman" panose="02020603050405020304" pitchFamily="18" charset="0"/>
                <a:cs typeface="Times New Roman" panose="02020603050405020304" pitchFamily="18" charset="0"/>
              </a:rPr>
              <a:t>plain;charset</a:t>
            </a:r>
            <a:r>
              <a:rPr lang="en-US" dirty="0">
                <a:latin typeface="Times New Roman" panose="02020603050405020304" pitchFamily="18" charset="0"/>
                <a:cs typeface="Times New Roman" panose="02020603050405020304" pitchFamily="18" charset="0"/>
              </a:rPr>
              <a:t>=UTF-8 is used.</a:t>
            </a:r>
          </a:p>
          <a:p>
            <a:pPr>
              <a:lnSpc>
                <a:spcPct val="150000"/>
              </a:lnSpc>
            </a:pPr>
            <a:r>
              <a:rPr lang="en-US" dirty="0">
                <a:latin typeface="Times New Roman" panose="02020603050405020304" pitchFamily="18" charset="0"/>
                <a:cs typeface="Times New Roman" panose="02020603050405020304" pitchFamily="18" charset="0"/>
              </a:rPr>
              <a:t>MIME types are case-insensitive but are traditionally written in lowercase. The parameter values can be case-sensitive.</a:t>
            </a:r>
          </a:p>
          <a:p>
            <a:endParaRPr lang="en-US" dirty="0">
              <a:latin typeface="Times New Roman" panose="02020603050405020304" pitchFamily="18" charset="0"/>
              <a:cs typeface="Times New Roman" panose="02020603050405020304" pitchFamily="18" charset="0"/>
            </a:endParaRPr>
          </a:p>
          <a:p>
            <a:pPr algn="just"/>
            <a:r>
              <a:rPr lang="en-US" sz="2000" b="1" u="sng" dirty="0">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Types</a:t>
            </a:r>
            <a:endParaRPr lang="en-US" sz="2000" b="1" dirty="0">
              <a:latin typeface="Times New Roman" panose="02020603050405020304" pitchFamily="18" charset="0"/>
              <a:cs typeface="Times New Roman" panose="02020603050405020304" pitchFamily="18" charset="0"/>
            </a:endParaRP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There are two classes of type: </a:t>
            </a:r>
            <a:r>
              <a:rPr lang="en-US" b="1" dirty="0">
                <a:latin typeface="Times New Roman" panose="02020603050405020304" pitchFamily="18" charset="0"/>
                <a:cs typeface="Times New Roman" panose="02020603050405020304" pitchFamily="18" charset="0"/>
              </a:rPr>
              <a:t>discrete</a:t>
            </a:r>
            <a:r>
              <a:rPr lang="en-US" dirty="0">
                <a:latin typeface="Times New Roman" panose="02020603050405020304" pitchFamily="18" charset="0"/>
                <a:cs typeface="Times New Roman" panose="02020603050405020304" pitchFamily="18" charset="0"/>
              </a:rPr>
              <a:t> and </a:t>
            </a:r>
            <a:r>
              <a:rPr lang="en-US" b="1" dirty="0">
                <a:latin typeface="Times New Roman" panose="02020603050405020304" pitchFamily="18" charset="0"/>
                <a:cs typeface="Times New Roman" panose="02020603050405020304" pitchFamily="18" charset="0"/>
              </a:rPr>
              <a:t>multipart</a:t>
            </a:r>
            <a:r>
              <a:rPr lang="en-US" dirty="0">
                <a:latin typeface="Times New Roman" panose="02020603050405020304" pitchFamily="18" charset="0"/>
                <a:cs typeface="Times New Roman" panose="02020603050405020304" pitchFamily="18" charset="0"/>
              </a:rPr>
              <a:t>. Discrete types are types which represent a single file or medium, such as a single text or music file, or a single video. </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 multipart type represents a document that's comprised of multiple component parts, each of which may have its own individual MIME type; or, a multipart type may encapsulate multiple files being sent together in one transaction. For example, multipart MIME types are used when attaching multiple files to an email.</a:t>
            </a:r>
          </a:p>
          <a:p>
            <a:pPr marL="285750" indent="-285750" algn="just">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algn="just" fontAlgn="base"/>
            <a:endParaRPr lang="en-IN" dirty="0">
              <a:latin typeface="Times New Roman" panose="02020603050405020304" pitchFamily="18" charset="0"/>
              <a:cs typeface="Times New Roman" panose="02020603050405020304" pitchFamily="18" charset="0"/>
            </a:endParaRPr>
          </a:p>
          <a:p>
            <a:pPr algn="just" fontAlgn="base">
              <a:lnSpc>
                <a:spcPct val="150000"/>
              </a:lnSpc>
            </a:pPr>
            <a:endParaRPr lang="en-US" b="1" dirty="0">
              <a:latin typeface="Times New Roman" panose="02020603050405020304" pitchFamily="18" charset="0"/>
              <a:cs typeface="Times New Roman" panose="02020603050405020304" pitchFamily="18" charset="0"/>
            </a:endParaRPr>
          </a:p>
          <a:p>
            <a:pPr algn="just" fontAlgn="base">
              <a:lnSpc>
                <a:spcPct val="150000"/>
              </a:lnSpc>
            </a:pPr>
            <a:endParaRPr lang="en-US" dirty="0">
              <a:latin typeface="Times New Roman" panose="02020603050405020304" pitchFamily="18" charset="0"/>
              <a:cs typeface="Times New Roman" panose="02020603050405020304" pitchFamily="18" charset="0"/>
            </a:endParaRPr>
          </a:p>
          <a:p>
            <a:pPr lvl="1" algn="just" fontAlgn="base"/>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98562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8BA6B6-FA12-9BFF-1DA3-2202888F7D67}"/>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9415393-5188-1F05-F151-42703B7F895D}"/>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E1AC0FE9-145C-A7F1-6B46-C4B93CAA8E01}"/>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743A1160-A849-5503-2446-0EC71B4BF61E}"/>
              </a:ext>
            </a:extLst>
          </p:cNvPr>
          <p:cNvSpPr txBox="1"/>
          <p:nvPr/>
        </p:nvSpPr>
        <p:spPr>
          <a:xfrm>
            <a:off x="703063" y="1011450"/>
            <a:ext cx="10854813" cy="7848302"/>
          </a:xfrm>
          <a:prstGeom prst="rect">
            <a:avLst/>
          </a:prstGeom>
          <a:noFill/>
        </p:spPr>
        <p:txBody>
          <a:bodyPr wrap="square">
            <a:spAutoFit/>
          </a:bodyPr>
          <a:lstStyle/>
          <a:p>
            <a:pPr marL="342900" indent="-342900" algn="just">
              <a:buFont typeface="+mj-lt"/>
              <a:buAutoNum type="arabicPeriod"/>
            </a:pPr>
            <a:r>
              <a:rPr lang="en-IN" b="1" dirty="0">
                <a:latin typeface="Times New Roman" panose="02020603050405020304" pitchFamily="18" charset="0"/>
                <a:cs typeface="Times New Roman" panose="02020603050405020304" pitchFamily="18" charset="0"/>
              </a:rPr>
              <a:t>Discrete types</a:t>
            </a:r>
          </a:p>
          <a:p>
            <a:pPr marL="342900" indent="-342900" algn="just">
              <a:buFont typeface="+mj-lt"/>
              <a:buAutoNum type="arabicPeriod"/>
            </a:pPr>
            <a:r>
              <a:rPr lang="en-IN" b="1" dirty="0">
                <a:latin typeface="Times New Roman" panose="02020603050405020304" pitchFamily="18" charset="0"/>
                <a:cs typeface="Times New Roman" panose="02020603050405020304" pitchFamily="18" charset="0"/>
              </a:rPr>
              <a:t>Multipart types</a:t>
            </a:r>
          </a:p>
          <a:p>
            <a:pPr algn="just" fontAlgn="base">
              <a:lnSpc>
                <a:spcPct val="150000"/>
              </a:lnSpc>
            </a:pPr>
            <a:r>
              <a:rPr lang="en-IN" b="1" dirty="0">
                <a:latin typeface="Times New Roman" panose="02020603050405020304" pitchFamily="18" charset="0"/>
                <a:cs typeface="Times New Roman" panose="02020603050405020304" pitchFamily="18" charset="0"/>
              </a:rPr>
              <a:t>Discrete types:  </a:t>
            </a:r>
            <a:r>
              <a:rPr lang="en-US" dirty="0">
                <a:latin typeface="Times New Roman" panose="02020603050405020304" pitchFamily="18" charset="0"/>
                <a:cs typeface="Times New Roman" panose="02020603050405020304" pitchFamily="18" charset="0"/>
              </a:rPr>
              <a:t>Discrete types are types which represent a single file or medium, such as a single text or music file, or a single video. A multipart type represents a document that's comprised of multiple component parts, each of which may have its own individual MIME type; or, a multipart type may encapsulate multiple files being sent together in one transaction. For example, multipart MIME types are used when attaching multiple files to an email.</a:t>
            </a:r>
          </a:p>
          <a:p>
            <a:pPr algn="just" fontAlgn="base">
              <a:lnSpc>
                <a:spcPct val="150000"/>
              </a:lnSpc>
            </a:pPr>
            <a:r>
              <a:rPr lang="en-IN" b="1" dirty="0"/>
              <a:t>Application : </a:t>
            </a:r>
            <a:r>
              <a:rPr lang="en-US" dirty="0"/>
              <a:t>Any kind of binary data that doesn't fall explicitly into one of the other types; either data that will be executed or interpreted in some way or binary data that requires a specific application or category of application to use. Generic binary data (or binary data whose true type is unknown) is application/octet-stream.</a:t>
            </a:r>
          </a:p>
          <a:p>
            <a:r>
              <a:rPr lang="en-IN" b="1" u="sng"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audio</a:t>
            </a:r>
            <a:endParaRPr lang="en-IN" b="1" u="sng" dirty="0">
              <a:latin typeface="Times New Roman" panose="02020603050405020304" pitchFamily="18" charset="0"/>
              <a:cs typeface="Times New Roman" panose="02020603050405020304" pitchFamily="18" charset="0"/>
            </a:endParaRPr>
          </a:p>
          <a:p>
            <a:r>
              <a:rPr lang="en-IN" dirty="0"/>
              <a:t>Audio or music data. Examples include audio/mpeg.</a:t>
            </a:r>
          </a:p>
          <a:p>
            <a:r>
              <a:rPr lang="en-IN" b="1" dirty="0"/>
              <a:t>Font</a:t>
            </a:r>
          </a:p>
          <a:p>
            <a:r>
              <a:rPr lang="en-IN" dirty="0"/>
              <a:t>Font/typeface data. Common examples include font/</a:t>
            </a:r>
            <a:r>
              <a:rPr lang="en-IN" dirty="0" err="1"/>
              <a:t>woff</a:t>
            </a:r>
            <a:r>
              <a:rPr lang="en-IN" dirty="0"/>
              <a:t>.</a:t>
            </a:r>
          </a:p>
          <a:p>
            <a:r>
              <a:rPr lang="en-US" b="1" dirty="0">
                <a:hlinkClick r:id="rId4">
                  <a:extLst>
                    <a:ext uri="{A12FA001-AC4F-418D-AE19-62706E023703}">
                      <ahyp:hlinkClr xmlns:ahyp="http://schemas.microsoft.com/office/drawing/2018/hyperlinkcolor" val="tx"/>
                    </a:ext>
                  </a:extLst>
                </a:hlinkClick>
              </a:rPr>
              <a:t>text</a:t>
            </a:r>
            <a:endParaRPr lang="en-US" b="1" dirty="0"/>
          </a:p>
          <a:p>
            <a:r>
              <a:rPr lang="en-US" dirty="0"/>
              <a:t>Text-only data including any human-readable content, source code, or textual data such as comma-separated value (CSV) formatted data.</a:t>
            </a:r>
          </a:p>
          <a:p>
            <a:endParaRPr lang="en-IN" dirty="0"/>
          </a:p>
          <a:p>
            <a:pPr algn="just" fontAlgn="base">
              <a:lnSpc>
                <a:spcPct val="150000"/>
              </a:lnSpc>
            </a:pPr>
            <a:endParaRPr lang="en-IN" b="1" dirty="0">
              <a:latin typeface="Times New Roman" panose="02020603050405020304" pitchFamily="18" charset="0"/>
              <a:cs typeface="Times New Roman" panose="02020603050405020304" pitchFamily="18" charset="0"/>
            </a:endParaRPr>
          </a:p>
          <a:p>
            <a:pPr algn="just" fontAlgn="base"/>
            <a:endParaRPr lang="en-IN" dirty="0">
              <a:latin typeface="Times New Roman" panose="02020603050405020304" pitchFamily="18" charset="0"/>
              <a:cs typeface="Times New Roman" panose="02020603050405020304" pitchFamily="18" charset="0"/>
            </a:endParaRPr>
          </a:p>
          <a:p>
            <a:pPr algn="just" fontAlgn="base">
              <a:lnSpc>
                <a:spcPct val="150000"/>
              </a:lnSpc>
            </a:pPr>
            <a:endParaRPr lang="en-US" b="1" dirty="0">
              <a:latin typeface="Times New Roman" panose="02020603050405020304" pitchFamily="18" charset="0"/>
              <a:cs typeface="Times New Roman" panose="02020603050405020304" pitchFamily="18" charset="0"/>
            </a:endParaRPr>
          </a:p>
          <a:p>
            <a:pPr algn="just" fontAlgn="base">
              <a:lnSpc>
                <a:spcPct val="150000"/>
              </a:lnSpc>
            </a:pPr>
            <a:endParaRPr lang="en-US" dirty="0">
              <a:latin typeface="Times New Roman" panose="02020603050405020304" pitchFamily="18" charset="0"/>
              <a:cs typeface="Times New Roman" panose="02020603050405020304" pitchFamily="18" charset="0"/>
            </a:endParaRPr>
          </a:p>
          <a:p>
            <a:pPr lvl="1" algn="just" fontAlgn="base"/>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881312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91086B-3912-EB9E-2169-EA5F688EEFB9}"/>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EEE637D-7C91-32D3-30C9-593D629C4055}"/>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3ADF3BA5-4A0A-0731-DB77-B90FE1188AF8}"/>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1D443E41-9C5C-FEC1-E74B-8BDF1D6F41B5}"/>
              </a:ext>
            </a:extLst>
          </p:cNvPr>
          <p:cNvSpPr txBox="1"/>
          <p:nvPr/>
        </p:nvSpPr>
        <p:spPr>
          <a:xfrm>
            <a:off x="703063" y="1011450"/>
            <a:ext cx="10854813" cy="5078313"/>
          </a:xfrm>
          <a:prstGeom prst="rect">
            <a:avLst/>
          </a:prstGeom>
          <a:noFill/>
        </p:spPr>
        <p:txBody>
          <a:bodyPr wrap="square">
            <a:spAutoFit/>
          </a:bodyPr>
          <a:lstStyle/>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Multipart types</a:t>
            </a:r>
          </a:p>
          <a:p>
            <a:pPr marL="285750" indent="-285750" algn="just">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Multipart</a:t>
            </a:r>
            <a:r>
              <a:rPr lang="en-US" dirty="0">
                <a:latin typeface="Times New Roman" panose="02020603050405020304" pitchFamily="18" charset="0"/>
                <a:cs typeface="Times New Roman" panose="02020603050405020304" pitchFamily="18" charset="0"/>
              </a:rPr>
              <a:t> types indicate a category of document broken into pieces, often with different MIME types; they can also be used — especially in email scenarios — to represent multiple, separate files which are all part of the same transaction. They represent a </a:t>
            </a:r>
            <a:r>
              <a:rPr lang="en-US" b="1" dirty="0">
                <a:latin typeface="Times New Roman" panose="02020603050405020304" pitchFamily="18" charset="0"/>
                <a:cs typeface="Times New Roman" panose="02020603050405020304" pitchFamily="18" charset="0"/>
              </a:rPr>
              <a:t>composite document</a:t>
            </a:r>
            <a:r>
              <a:rPr lang="en-US" dirty="0">
                <a:latin typeface="Times New Roman" panose="02020603050405020304" pitchFamily="18" charset="0"/>
                <a:cs typeface="Times New Roman" panose="02020603050405020304" pitchFamily="18" charset="0"/>
              </a:rPr>
              <a:t>.</a:t>
            </a:r>
          </a:p>
          <a:p>
            <a:pPr marL="285750" indent="-285750" algn="just">
              <a:buFont typeface="Arial" panose="020B0604020202020204" pitchFamily="34" charset="0"/>
              <a:buChar char="•"/>
            </a:pPr>
            <a:r>
              <a:rPr lang="en-US" b="1" u="sng"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Message</a:t>
            </a:r>
            <a:endParaRPr lang="en-US" b="1"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 message that encapsulates other messages. This can be used, for instance, to represent an email that includes a forwarded message as part of its data, or to allow sending very large messages in chunks as if it were multiple messages. Examples include message/rfc822 (for forwarded or replied-to message quoting) and message/partial to allow breaking a large message into smaller ones automatically to be reassembled by the recipient. </a:t>
            </a:r>
            <a:r>
              <a:rPr lang="en-US" u="sng" dirty="0">
                <a:latin typeface="Times New Roman" panose="02020603050405020304" pitchFamily="18" charset="0"/>
                <a:cs typeface="Times New Roman" panose="02020603050405020304" pitchFamily="18" charset="0"/>
                <a:hlinkClick r:id="rId4"/>
              </a:rPr>
              <a:t>(See message type registry at IANA)</a:t>
            </a:r>
            <a:endParaRPr lang="en-US"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US" b="1" dirty="0">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Multipart</a:t>
            </a:r>
            <a:endParaRPr lang="en-US" b="1"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Data that consists of multiple components which may individually have different MIME types. Examples include multipart/form-data.</a:t>
            </a:r>
            <a:endParaRPr lang="en-IN" b="1" dirty="0">
              <a:latin typeface="Times New Roman" panose="02020603050405020304" pitchFamily="18" charset="0"/>
              <a:cs typeface="Times New Roman" panose="02020603050405020304" pitchFamily="18" charset="0"/>
            </a:endParaRPr>
          </a:p>
          <a:p>
            <a:pPr algn="just" fontAlgn="base"/>
            <a:endParaRPr lang="en-IN" dirty="0">
              <a:latin typeface="Times New Roman" panose="02020603050405020304" pitchFamily="18" charset="0"/>
              <a:cs typeface="Times New Roman" panose="02020603050405020304" pitchFamily="18" charset="0"/>
            </a:endParaRPr>
          </a:p>
          <a:p>
            <a:pPr algn="just" fontAlgn="base">
              <a:lnSpc>
                <a:spcPct val="150000"/>
              </a:lnSpc>
            </a:pPr>
            <a:endParaRPr lang="en-US" b="1" dirty="0">
              <a:latin typeface="Times New Roman" panose="02020603050405020304" pitchFamily="18" charset="0"/>
              <a:cs typeface="Times New Roman" panose="02020603050405020304" pitchFamily="18" charset="0"/>
            </a:endParaRPr>
          </a:p>
          <a:p>
            <a:pPr algn="just" fontAlgn="base">
              <a:lnSpc>
                <a:spcPct val="150000"/>
              </a:lnSpc>
            </a:pPr>
            <a:endParaRPr lang="en-US" dirty="0">
              <a:latin typeface="Times New Roman" panose="02020603050405020304" pitchFamily="18" charset="0"/>
              <a:cs typeface="Times New Roman" panose="02020603050405020304" pitchFamily="18" charset="0"/>
            </a:endParaRPr>
          </a:p>
          <a:p>
            <a:pPr lvl="1" algn="just" fontAlgn="base"/>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868266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AE587-6148-4608-B1CE-D2EC798F922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306B7CC-EB1A-7405-1577-27D494596E5A}"/>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84F34EEB-1B95-F1F6-41F8-EF70CF00D1F6}"/>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2604C415-C002-5EBD-B88B-99D7415FD4F1}"/>
              </a:ext>
            </a:extLst>
          </p:cNvPr>
          <p:cNvSpPr txBox="1"/>
          <p:nvPr/>
        </p:nvSpPr>
        <p:spPr>
          <a:xfrm>
            <a:off x="703063" y="1011450"/>
            <a:ext cx="10854813" cy="7017306"/>
          </a:xfrm>
          <a:prstGeom prst="rect">
            <a:avLst/>
          </a:prstGeom>
          <a:noFill/>
        </p:spPr>
        <p:txBody>
          <a:bodyPr wrap="square">
            <a:spAutoFit/>
          </a:bodyPr>
          <a:lstStyle/>
          <a:p>
            <a:r>
              <a:rPr lang="en-US" b="1" dirty="0">
                <a:latin typeface="Times New Roman" panose="02020603050405020304" pitchFamily="18" charset="0"/>
                <a:cs typeface="Times New Roman" panose="02020603050405020304" pitchFamily="18" charset="0"/>
              </a:rPr>
              <a:t>Search Engine</a:t>
            </a:r>
          </a:p>
          <a:p>
            <a:r>
              <a:rPr lang="en-US" dirty="0">
                <a:latin typeface="Times New Roman" panose="02020603050405020304" pitchFamily="18" charset="0"/>
                <a:cs typeface="Times New Roman" panose="02020603050405020304" pitchFamily="18" charset="0"/>
              </a:rPr>
              <a:t>A </a:t>
            </a:r>
            <a:r>
              <a:rPr lang="en-US" b="1" dirty="0">
                <a:latin typeface="Times New Roman" panose="02020603050405020304" pitchFamily="18" charset="0"/>
                <a:cs typeface="Times New Roman" panose="02020603050405020304" pitchFamily="18" charset="0"/>
              </a:rPr>
              <a:t>search engine </a:t>
            </a:r>
            <a:r>
              <a:rPr lang="en-US" dirty="0">
                <a:latin typeface="Times New Roman" panose="02020603050405020304" pitchFamily="18" charset="0"/>
                <a:cs typeface="Times New Roman" panose="02020603050405020304" pitchFamily="18" charset="0"/>
              </a:rPr>
              <a:t>in e-commerce is a tool on an online shopping website that allows customers to search for products or services by entering keywords.</a:t>
            </a:r>
          </a:p>
          <a:p>
            <a:r>
              <a:rPr lang="en-US" b="1" dirty="0">
                <a:latin typeface="Times New Roman" panose="02020603050405020304" pitchFamily="18" charset="0"/>
                <a:cs typeface="Times New Roman" panose="02020603050405020304" pitchFamily="18" charset="0"/>
              </a:rPr>
              <a:t>Explanation:</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The search engine helps users quickly find the products they want from a large number of items available on the website. When a customer types a product name, brand, or category in the search bar, the system displays the relevant products.</a:t>
            </a:r>
          </a:p>
          <a:p>
            <a:r>
              <a:rPr lang="en-US" b="1" dirty="0">
                <a:latin typeface="Times New Roman" panose="02020603050405020304" pitchFamily="18" charset="0"/>
                <a:cs typeface="Times New Roman" panose="02020603050405020304" pitchFamily="18" charset="0"/>
              </a:rPr>
              <a:t>Example:</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On online shopping websites like </a:t>
            </a:r>
            <a:r>
              <a:rPr lang="en-US" b="1" dirty="0">
                <a:latin typeface="Times New Roman" panose="02020603050405020304" pitchFamily="18" charset="0"/>
                <a:cs typeface="Times New Roman" panose="02020603050405020304" pitchFamily="18" charset="0"/>
              </a:rPr>
              <a:t>Amazon or Flipkart</a:t>
            </a:r>
            <a:r>
              <a:rPr lang="en-US" dirty="0">
                <a:latin typeface="Times New Roman" panose="02020603050405020304" pitchFamily="18" charset="0"/>
                <a:cs typeface="Times New Roman" panose="02020603050405020304" pitchFamily="18" charset="0"/>
              </a:rPr>
              <a:t>, when a customer types </a:t>
            </a:r>
            <a:r>
              <a:rPr lang="en-US" b="1" dirty="0">
                <a:latin typeface="Times New Roman" panose="02020603050405020304" pitchFamily="18" charset="0"/>
                <a:cs typeface="Times New Roman" panose="02020603050405020304" pitchFamily="18" charset="0"/>
              </a:rPr>
              <a:t>“mobile phone”</a:t>
            </a:r>
            <a:r>
              <a:rPr lang="en-US" dirty="0">
                <a:latin typeface="Times New Roman" panose="02020603050405020304" pitchFamily="18" charset="0"/>
                <a:cs typeface="Times New Roman" panose="02020603050405020304" pitchFamily="18" charset="0"/>
              </a:rPr>
              <a:t> in the search box, the search engine shows different mobile phone options with price, brand, and features.</a:t>
            </a:r>
          </a:p>
          <a:p>
            <a:r>
              <a:rPr lang="en-US" b="1" dirty="0">
                <a:latin typeface="Times New Roman" panose="02020603050405020304" pitchFamily="18" charset="0"/>
                <a:cs typeface="Times New Roman" panose="02020603050405020304" pitchFamily="18" charset="0"/>
              </a:rPr>
              <a:t>Features of E-Commerce Search Engine:</a:t>
            </a: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Keyword search</a:t>
            </a:r>
            <a:r>
              <a:rPr lang="en-US" dirty="0">
                <a:latin typeface="Times New Roman" panose="02020603050405020304" pitchFamily="18" charset="0"/>
                <a:cs typeface="Times New Roman" panose="02020603050405020304" pitchFamily="18" charset="0"/>
              </a:rPr>
              <a:t> – Users can search using product names.</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Filters and sorting</a:t>
            </a:r>
            <a:r>
              <a:rPr lang="en-US" dirty="0">
                <a:latin typeface="Times New Roman" panose="02020603050405020304" pitchFamily="18" charset="0"/>
                <a:cs typeface="Times New Roman" panose="02020603050405020304" pitchFamily="18" charset="0"/>
              </a:rPr>
              <a:t> – Products can be filtered by price, brand, rating, etc.</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Auto-suggestion</a:t>
            </a:r>
            <a:r>
              <a:rPr lang="en-US" dirty="0">
                <a:latin typeface="Times New Roman" panose="02020603050405020304" pitchFamily="18" charset="0"/>
                <a:cs typeface="Times New Roman" panose="02020603050405020304" pitchFamily="18" charset="0"/>
              </a:rPr>
              <a:t> – Shows suggestions while typing.</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Product ranking</a:t>
            </a:r>
            <a:r>
              <a:rPr lang="en-US" dirty="0">
                <a:latin typeface="Times New Roman" panose="02020603050405020304" pitchFamily="18" charset="0"/>
                <a:cs typeface="Times New Roman" panose="02020603050405020304" pitchFamily="18" charset="0"/>
              </a:rPr>
              <a:t> – Displays the most relevant or popular products first.</a:t>
            </a:r>
          </a:p>
          <a:p>
            <a:pPr algn="just"/>
            <a:r>
              <a:rPr lang="en-US" b="1" dirty="0">
                <a:latin typeface="Times New Roman" panose="02020603050405020304" pitchFamily="18" charset="0"/>
                <a:cs typeface="Times New Roman" panose="02020603050405020304" pitchFamily="18" charset="0"/>
              </a:rPr>
              <a:t>Advantages:</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Helps customers find products quickly.</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Saves time while shopping.</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Improves user experience.</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Increases sales for the business.</a:t>
            </a:r>
          </a:p>
          <a:p>
            <a:pPr algn="just" fontAlgn="base"/>
            <a:endParaRPr lang="en-IN" dirty="0">
              <a:latin typeface="Times New Roman" panose="02020603050405020304" pitchFamily="18" charset="0"/>
              <a:cs typeface="Times New Roman" panose="02020603050405020304" pitchFamily="18" charset="0"/>
            </a:endParaRPr>
          </a:p>
          <a:p>
            <a:pPr algn="just" fontAlgn="base">
              <a:lnSpc>
                <a:spcPct val="150000"/>
              </a:lnSpc>
            </a:pPr>
            <a:endParaRPr lang="en-US" b="1" dirty="0">
              <a:latin typeface="Times New Roman" panose="02020603050405020304" pitchFamily="18" charset="0"/>
              <a:cs typeface="Times New Roman" panose="02020603050405020304" pitchFamily="18" charset="0"/>
            </a:endParaRPr>
          </a:p>
          <a:p>
            <a:pPr algn="just" fontAlgn="base">
              <a:lnSpc>
                <a:spcPct val="150000"/>
              </a:lnSpc>
            </a:pPr>
            <a:endParaRPr lang="en-US" dirty="0">
              <a:latin typeface="Times New Roman" panose="02020603050405020304" pitchFamily="18" charset="0"/>
              <a:cs typeface="Times New Roman" panose="02020603050405020304" pitchFamily="18" charset="0"/>
            </a:endParaRPr>
          </a:p>
          <a:p>
            <a:pPr lvl="1" algn="just" fontAlgn="base"/>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470670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276DFE-5B8E-2DB7-35AF-E0EC9B2F82CB}"/>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6A5508D-D6AF-634D-E8B2-819AF53F4621}"/>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3B47B2FE-7135-A094-9462-1800C289C0CB}"/>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B5838FFB-18C8-0A24-B68C-5C2AEED3035D}"/>
              </a:ext>
            </a:extLst>
          </p:cNvPr>
          <p:cNvSpPr txBox="1"/>
          <p:nvPr/>
        </p:nvSpPr>
        <p:spPr>
          <a:xfrm>
            <a:off x="703063" y="1011450"/>
            <a:ext cx="10854813" cy="6047809"/>
          </a:xfrm>
          <a:prstGeom prst="rect">
            <a:avLst/>
          </a:prstGeom>
          <a:noFill/>
        </p:spPr>
        <p:txBody>
          <a:bodyPr wrap="square">
            <a:spAutoFit/>
          </a:bodyPr>
          <a:lstStyle/>
          <a:p>
            <a:pPr algn="just" fontAlgn="base">
              <a:lnSpc>
                <a:spcPct val="150000"/>
              </a:lnSpc>
            </a:pPr>
            <a:r>
              <a:rPr lang="en-US" b="1" dirty="0">
                <a:latin typeface="Times New Roman" panose="02020603050405020304" pitchFamily="18" charset="0"/>
                <a:cs typeface="Times New Roman" panose="02020603050405020304" pitchFamily="18" charset="0"/>
              </a:rPr>
              <a:t>TCP (Transmission Control Protocol) </a:t>
            </a:r>
            <a:r>
              <a:rPr lang="en-US" dirty="0">
                <a:latin typeface="Times New Roman" panose="02020603050405020304" pitchFamily="18" charset="0"/>
                <a:cs typeface="Times New Roman" panose="02020603050405020304" pitchFamily="18" charset="0"/>
              </a:rPr>
              <a:t>is a protocol that allows devices to communicate reliably over a network. It ensures that data reaches the destination correctly and in the right order, even if parts of the network are slow or unreliable.</a:t>
            </a:r>
          </a:p>
          <a:p>
            <a:pPr algn="just" fontAlgn="base">
              <a:lnSpc>
                <a:spcPct val="150000"/>
              </a:lnSpc>
            </a:pPr>
            <a:r>
              <a:rPr lang="en-US" dirty="0">
                <a:latin typeface="Times New Roman" panose="02020603050405020304" pitchFamily="18" charset="0"/>
                <a:cs typeface="Times New Roman" panose="02020603050405020304" pitchFamily="18" charset="0"/>
              </a:rPr>
              <a:t>It works at the Transport Layer (Layer 4) of the OSI model and is an essential part of the TCP/IP protocol suite used for Internet communication.</a:t>
            </a:r>
          </a:p>
          <a:p>
            <a:pPr algn="just" fontAlgn="base">
              <a:lnSpc>
                <a:spcPct val="150000"/>
              </a:lnSpc>
            </a:pPr>
            <a:r>
              <a:rPr lang="en-US" dirty="0">
                <a:latin typeface="Times New Roman" panose="02020603050405020304" pitchFamily="18" charset="0"/>
                <a:cs typeface="Times New Roman" panose="02020603050405020304" pitchFamily="18" charset="0"/>
              </a:rPr>
              <a:t>TCP establishes a logical connection between the sender and receiver before data transmission begins.</a:t>
            </a:r>
          </a:p>
          <a:p>
            <a:pPr algn="just" fontAlgn="base">
              <a:lnSpc>
                <a:spcPct val="150000"/>
              </a:lnSpc>
            </a:pPr>
            <a:r>
              <a:rPr lang="en-US" dirty="0">
                <a:latin typeface="Times New Roman" panose="02020603050405020304" pitchFamily="18" charset="0"/>
                <a:cs typeface="Times New Roman" panose="02020603050405020304" pitchFamily="18" charset="0"/>
              </a:rPr>
              <a:t>It ensures that data is delivered accurately and in the same order in which it was sent using acknowledgements and sequence numbers.</a:t>
            </a:r>
          </a:p>
          <a:p>
            <a:pPr algn="just" fontAlgn="base">
              <a:lnSpc>
                <a:spcPct val="150000"/>
              </a:lnSpc>
            </a:pPr>
            <a:r>
              <a:rPr lang="en-US" dirty="0">
                <a:latin typeface="Times New Roman" panose="02020603050405020304" pitchFamily="18" charset="0"/>
                <a:cs typeface="Times New Roman" panose="02020603050405020304" pitchFamily="18" charset="0"/>
              </a:rPr>
              <a:t>TCP detects errors using checksums and retransmits lost or corrupted packets to maintain data integrity.</a:t>
            </a:r>
          </a:p>
          <a:p>
            <a:pPr algn="just" fontAlgn="base">
              <a:lnSpc>
                <a:spcPct val="150000"/>
              </a:lnSpc>
            </a:pPr>
            <a:r>
              <a:rPr lang="en-US" dirty="0">
                <a:latin typeface="Times New Roman" panose="02020603050405020304" pitchFamily="18" charset="0"/>
                <a:cs typeface="Times New Roman" panose="02020603050405020304" pitchFamily="18" charset="0"/>
              </a:rPr>
              <a:t>It controls the data transmission rate to avoid overwhelming the receiver and adapts to network congestion for efficient communication.</a:t>
            </a:r>
          </a:p>
          <a:p>
            <a:pPr algn="just" fontAlgn="base"/>
            <a:endParaRPr lang="en-IN" dirty="0">
              <a:latin typeface="Times New Roman" panose="02020603050405020304" pitchFamily="18" charset="0"/>
              <a:cs typeface="Times New Roman" panose="02020603050405020304" pitchFamily="18" charset="0"/>
            </a:endParaRPr>
          </a:p>
          <a:p>
            <a:pPr algn="just" fontAlgn="base">
              <a:lnSpc>
                <a:spcPct val="150000"/>
              </a:lnSpc>
            </a:pPr>
            <a:endParaRPr lang="en-US" b="1" dirty="0">
              <a:latin typeface="Times New Roman" panose="02020603050405020304" pitchFamily="18" charset="0"/>
              <a:cs typeface="Times New Roman" panose="02020603050405020304" pitchFamily="18" charset="0"/>
            </a:endParaRPr>
          </a:p>
          <a:p>
            <a:pPr algn="just" fontAlgn="base">
              <a:lnSpc>
                <a:spcPct val="150000"/>
              </a:lnSpc>
            </a:pPr>
            <a:endParaRPr lang="en-US" dirty="0">
              <a:latin typeface="Times New Roman" panose="02020603050405020304" pitchFamily="18" charset="0"/>
              <a:cs typeface="Times New Roman" panose="02020603050405020304" pitchFamily="18" charset="0"/>
            </a:endParaRPr>
          </a:p>
          <a:p>
            <a:pPr lvl="1" algn="just" fontAlgn="base"/>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458907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DD22F-1617-A8FB-7F3E-18586AB62B89}"/>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67C900F-9240-9011-E76A-EB7306E5AE1B}"/>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49BB971A-B456-8268-5017-CB93280F494E}"/>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79890BA8-6151-09AD-59D2-EA8D9E659FC3}"/>
              </a:ext>
            </a:extLst>
          </p:cNvPr>
          <p:cNvSpPr txBox="1"/>
          <p:nvPr/>
        </p:nvSpPr>
        <p:spPr>
          <a:xfrm>
            <a:off x="703063" y="1011450"/>
            <a:ext cx="10854813" cy="5770811"/>
          </a:xfrm>
          <a:prstGeom prst="rect">
            <a:avLst/>
          </a:prstGeom>
          <a:noFill/>
        </p:spPr>
        <p:txBody>
          <a:bodyPr wrap="square">
            <a:spAutoFit/>
          </a:bodyPr>
          <a:lstStyle/>
          <a:p>
            <a:pPr algn="just"/>
            <a:br>
              <a:rPr lang="en-US" b="1" dirty="0"/>
            </a:br>
            <a:r>
              <a:rPr lang="en-US" b="1" dirty="0">
                <a:latin typeface="Times New Roman" panose="02020603050405020304" pitchFamily="18" charset="0"/>
                <a:cs typeface="Times New Roman" panose="02020603050405020304" pitchFamily="18" charset="0"/>
              </a:rPr>
              <a:t>What is meant by E-Marketing?</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E-Marketing (Electronic Marketing), also known as Internet Marketing, Web Marketing, Digital Marketing, or Online Marketing, is marketing done through the internet on online channels. </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E-marketing is the process of marketing a product or service offering using the Internet to reach the target audience on smartphones, devices, social media etc.. </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E-marketing not only includes marketing on the Internet, but also includes marketing done via e-mail and wireless media. It uses a range of technologies to help connect businesses to their customers.</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E-Marketing helps businesses reach customers globally, reduce marketing costs, and communicate directly with consumers. It also enables companies to analyze customer behavior and improve marketing strategies using digital tools.</a:t>
            </a:r>
          </a:p>
          <a:p>
            <a:pPr algn="just" fontAlgn="base"/>
            <a:endParaRPr lang="en-IN" dirty="0">
              <a:latin typeface="Times New Roman" panose="02020603050405020304" pitchFamily="18" charset="0"/>
              <a:cs typeface="Times New Roman" panose="02020603050405020304" pitchFamily="18" charset="0"/>
            </a:endParaRPr>
          </a:p>
          <a:p>
            <a:pPr algn="just" fontAlgn="base">
              <a:lnSpc>
                <a:spcPct val="150000"/>
              </a:lnSpc>
            </a:pPr>
            <a:endParaRPr lang="en-US" b="1" dirty="0">
              <a:latin typeface="Times New Roman" panose="02020603050405020304" pitchFamily="18" charset="0"/>
              <a:cs typeface="Times New Roman" panose="02020603050405020304" pitchFamily="18" charset="0"/>
            </a:endParaRPr>
          </a:p>
          <a:p>
            <a:pPr algn="just" fontAlgn="base">
              <a:lnSpc>
                <a:spcPct val="150000"/>
              </a:lnSpc>
            </a:pPr>
            <a:endParaRPr lang="en-US" dirty="0">
              <a:latin typeface="Times New Roman" panose="02020603050405020304" pitchFamily="18" charset="0"/>
              <a:cs typeface="Times New Roman" panose="02020603050405020304" pitchFamily="18" charset="0"/>
            </a:endParaRPr>
          </a:p>
          <a:p>
            <a:pPr lvl="1" algn="just" fontAlgn="base"/>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81464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5E9651-A3A6-4C87-09A2-4139F78DB4CA}"/>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0D03729-779F-C605-9971-BA449CB63C78}"/>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E6CBAB53-D993-A952-79A3-46D9290DCA90}"/>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F5D269E7-D47B-C502-06DF-F5A8FBD2E61F}"/>
              </a:ext>
            </a:extLst>
          </p:cNvPr>
          <p:cNvSpPr txBox="1"/>
          <p:nvPr/>
        </p:nvSpPr>
        <p:spPr>
          <a:xfrm>
            <a:off x="703063" y="1011450"/>
            <a:ext cx="10854813" cy="7017306"/>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Importance of E-marketing</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In modern times where most of the work and transactions are happening through online channels, it becomes every important for marketers to reach out to customers through right channels. </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Smartphones, tablets, smart TVs, laptops are being used globally to run businesses and buy and sell goods. </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E-marketing helps in reaching out to your audience on these channels along with traditional offline channels as well. Sometimes for some offerings, e-marketing is the only viable option</a:t>
            </a:r>
            <a:r>
              <a:rPr lang="en-US" dirty="0"/>
              <a:t>.</a:t>
            </a:r>
          </a:p>
          <a:p>
            <a:pPr algn="just" fontAlgn="base">
              <a:lnSpc>
                <a:spcPct val="150000"/>
              </a:lnSpc>
            </a:pPr>
            <a:endParaRPr lang="en-IN" dirty="0">
              <a:latin typeface="Times New Roman" panose="02020603050405020304" pitchFamily="18" charset="0"/>
              <a:cs typeface="Times New Roman" panose="02020603050405020304" pitchFamily="18" charset="0"/>
            </a:endParaRPr>
          </a:p>
          <a:p>
            <a:pPr>
              <a:lnSpc>
                <a:spcPct val="150000"/>
              </a:lnSpc>
            </a:pPr>
            <a:r>
              <a:rPr lang="en-US" b="1" dirty="0">
                <a:latin typeface="Times New Roman" panose="02020603050405020304" pitchFamily="18" charset="0"/>
                <a:cs typeface="Times New Roman" panose="02020603050405020304" pitchFamily="18" charset="0"/>
              </a:rPr>
              <a:t>Types of e-marketing</a:t>
            </a:r>
          </a:p>
          <a:p>
            <a:pPr>
              <a:lnSpc>
                <a:spcPct val="150000"/>
              </a:lnSpc>
            </a:pPr>
            <a:r>
              <a:rPr lang="en-US" dirty="0">
                <a:latin typeface="Times New Roman" panose="02020603050405020304" pitchFamily="18" charset="0"/>
                <a:cs typeface="Times New Roman" panose="02020603050405020304" pitchFamily="18" charset="0"/>
              </a:rPr>
              <a:t>There are several ways in which companies can use internet for marketing. Some ways of e-marketing are:</a:t>
            </a:r>
          </a:p>
          <a:p>
            <a:pPr>
              <a:lnSpc>
                <a:spcPct val="150000"/>
              </a:lnSpc>
            </a:pPr>
            <a:r>
              <a:rPr lang="en-US" dirty="0">
                <a:latin typeface="Times New Roman" panose="02020603050405020304" pitchFamily="18" charset="0"/>
                <a:cs typeface="Times New Roman" panose="02020603050405020304" pitchFamily="18" charset="0"/>
              </a:rPr>
              <a:t>1. Article marketing</a:t>
            </a:r>
          </a:p>
          <a:p>
            <a:pPr>
              <a:lnSpc>
                <a:spcPct val="150000"/>
              </a:lnSpc>
            </a:pPr>
            <a:r>
              <a:rPr lang="en-US" dirty="0">
                <a:latin typeface="Times New Roman" panose="02020603050405020304" pitchFamily="18" charset="0"/>
                <a:cs typeface="Times New Roman" panose="02020603050405020304" pitchFamily="18" charset="0"/>
              </a:rPr>
              <a:t>2. Affiliate marketing</a:t>
            </a:r>
          </a:p>
          <a:p>
            <a:pPr>
              <a:lnSpc>
                <a:spcPct val="150000"/>
              </a:lnSpc>
            </a:pPr>
            <a:r>
              <a:rPr lang="en-US" dirty="0">
                <a:latin typeface="Times New Roman" panose="02020603050405020304" pitchFamily="18" charset="0"/>
                <a:cs typeface="Times New Roman" panose="02020603050405020304" pitchFamily="18" charset="0"/>
              </a:rPr>
              <a:t>3. Video marketing</a:t>
            </a:r>
          </a:p>
          <a:p>
            <a:pPr>
              <a:lnSpc>
                <a:spcPct val="150000"/>
              </a:lnSpc>
            </a:pPr>
            <a:r>
              <a:rPr lang="en-US" dirty="0">
                <a:latin typeface="Times New Roman" panose="02020603050405020304" pitchFamily="18" charset="0"/>
                <a:cs typeface="Times New Roman" panose="02020603050405020304" pitchFamily="18" charset="0"/>
              </a:rPr>
              <a:t>4. Email marketing/Newsletters</a:t>
            </a:r>
          </a:p>
          <a:p>
            <a:pPr>
              <a:lnSpc>
                <a:spcPct val="150000"/>
              </a:lnSpc>
            </a:pPr>
            <a:r>
              <a:rPr lang="en-US" dirty="0">
                <a:latin typeface="Times New Roman" panose="02020603050405020304" pitchFamily="18" charset="0"/>
                <a:cs typeface="Times New Roman" panose="02020603050405020304" pitchFamily="18" charset="0"/>
              </a:rPr>
              <a:t>5. Blogging</a:t>
            </a:r>
          </a:p>
          <a:p>
            <a:pPr algn="just" fontAlgn="base">
              <a:lnSpc>
                <a:spcPct val="150000"/>
              </a:lnSpc>
            </a:pPr>
            <a:endParaRPr lang="en-US" b="1" dirty="0">
              <a:latin typeface="Times New Roman" panose="02020603050405020304" pitchFamily="18" charset="0"/>
              <a:cs typeface="Times New Roman" panose="02020603050405020304" pitchFamily="18" charset="0"/>
            </a:endParaRPr>
          </a:p>
          <a:p>
            <a:pPr algn="just" fontAlgn="base">
              <a:lnSpc>
                <a:spcPct val="150000"/>
              </a:lnSpc>
            </a:pPr>
            <a:endParaRPr lang="en-US" dirty="0">
              <a:latin typeface="Times New Roman" panose="02020603050405020304" pitchFamily="18" charset="0"/>
              <a:cs typeface="Times New Roman" panose="02020603050405020304" pitchFamily="18" charset="0"/>
            </a:endParaRPr>
          </a:p>
          <a:p>
            <a:pPr lvl="1" algn="just" fontAlgn="base"/>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633501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97B27-F0F0-172B-2E43-2630CF59BE06}"/>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99BF8B2-C51E-261A-5F09-24896B636853}"/>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7065ADD1-0FF7-0774-71B9-318562DC8B9A}"/>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B5FBAC9E-0C6D-18C7-F6BA-42E0E79FA5A0}"/>
              </a:ext>
            </a:extLst>
          </p:cNvPr>
          <p:cNvSpPr txBox="1"/>
          <p:nvPr/>
        </p:nvSpPr>
        <p:spPr>
          <a:xfrm>
            <a:off x="703063" y="1011450"/>
            <a:ext cx="10854813" cy="6690550"/>
          </a:xfrm>
          <a:prstGeom prst="rect">
            <a:avLst/>
          </a:prstGeom>
          <a:noFill/>
        </p:spPr>
        <p:txBody>
          <a:bodyPr wrap="square">
            <a:spAutoFit/>
          </a:bodyPr>
          <a:lstStyle/>
          <a:p>
            <a:pPr>
              <a:lnSpc>
                <a:spcPct val="150000"/>
              </a:lnSpc>
            </a:pPr>
            <a:r>
              <a:rPr lang="en-US" b="1" dirty="0">
                <a:latin typeface="Times New Roman" panose="02020603050405020304" pitchFamily="18" charset="0"/>
                <a:cs typeface="Times New Roman" panose="02020603050405020304" pitchFamily="18" charset="0"/>
              </a:rPr>
              <a:t>Scope of E-Marketing</a:t>
            </a:r>
          </a:p>
          <a:p>
            <a:pPr>
              <a:lnSpc>
                <a:spcPct val="150000"/>
              </a:lnSpc>
            </a:pPr>
            <a:r>
              <a:rPr lang="en-US" dirty="0">
                <a:latin typeface="Times New Roman" panose="02020603050405020304" pitchFamily="18" charset="0"/>
                <a:cs typeface="Times New Roman" panose="02020603050405020304" pitchFamily="18" charset="0"/>
              </a:rPr>
              <a:t>The scope of E-Marketing is very wide because digital technology allows businesses to reach customers across the world. The major areas included in the scope are:</a:t>
            </a:r>
          </a:p>
          <a:p>
            <a:pPr marL="342900" indent="-342900">
              <a:lnSpc>
                <a:spcPct val="150000"/>
              </a:lnSpc>
              <a:buFont typeface="+mj-lt"/>
              <a:buAutoNum type="arabicPeriod"/>
            </a:pPr>
            <a:r>
              <a:rPr lang="en-US" b="1" dirty="0">
                <a:latin typeface="Times New Roman" panose="02020603050405020304" pitchFamily="18" charset="0"/>
                <a:cs typeface="Times New Roman" panose="02020603050405020304" pitchFamily="18" charset="0"/>
              </a:rPr>
              <a:t>Online Advertising</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Businesses promote their products through digital advertisements, banners, and sponsored content on websites and social media.</a:t>
            </a:r>
          </a:p>
          <a:p>
            <a:pPr marL="342900" indent="-342900">
              <a:lnSpc>
                <a:spcPct val="150000"/>
              </a:lnSpc>
              <a:buFont typeface="+mj-lt"/>
              <a:buAutoNum type="arabicPeriod"/>
            </a:pPr>
            <a:r>
              <a:rPr lang="en-US" b="1" dirty="0">
                <a:latin typeface="Times New Roman" panose="02020603050405020304" pitchFamily="18" charset="0"/>
                <a:cs typeface="Times New Roman" panose="02020603050405020304" pitchFamily="18" charset="0"/>
              </a:rPr>
              <a:t>Social Media Marketing</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Companies use platforms like Facebook, Instagram, LinkedIn, and Twitter to promote products and interact with customers.</a:t>
            </a:r>
          </a:p>
          <a:p>
            <a:pPr marL="342900" indent="-342900">
              <a:lnSpc>
                <a:spcPct val="150000"/>
              </a:lnSpc>
              <a:buFont typeface="+mj-lt"/>
              <a:buAutoNum type="arabicPeriod"/>
            </a:pPr>
            <a:r>
              <a:rPr lang="en-US" b="1" dirty="0">
                <a:latin typeface="Times New Roman" panose="02020603050405020304" pitchFamily="18" charset="0"/>
                <a:cs typeface="Times New Roman" panose="02020603050405020304" pitchFamily="18" charset="0"/>
              </a:rPr>
              <a:t>Search Engine Marketing (SEM)</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It improves the visibility of websites on search engines like Google through paid ads and search engine optimization.</a:t>
            </a:r>
          </a:p>
          <a:p>
            <a:pPr algn="just" fontAlgn="base">
              <a:lnSpc>
                <a:spcPct val="150000"/>
              </a:lnSpc>
            </a:pPr>
            <a:endParaRPr lang="en-IN" dirty="0">
              <a:latin typeface="Times New Roman" panose="02020603050405020304" pitchFamily="18" charset="0"/>
              <a:cs typeface="Times New Roman" panose="02020603050405020304" pitchFamily="18" charset="0"/>
            </a:endParaRPr>
          </a:p>
          <a:p>
            <a:pPr algn="just" fontAlgn="base">
              <a:lnSpc>
                <a:spcPct val="150000"/>
              </a:lnSpc>
            </a:pPr>
            <a:endParaRPr lang="en-US" b="1" dirty="0">
              <a:latin typeface="Times New Roman" panose="02020603050405020304" pitchFamily="18" charset="0"/>
              <a:cs typeface="Times New Roman" panose="02020603050405020304" pitchFamily="18" charset="0"/>
            </a:endParaRPr>
          </a:p>
          <a:p>
            <a:pPr algn="just" fontAlgn="base">
              <a:lnSpc>
                <a:spcPct val="150000"/>
              </a:lnSpc>
            </a:pPr>
            <a:endParaRPr lang="en-US" dirty="0">
              <a:latin typeface="Times New Roman" panose="02020603050405020304" pitchFamily="18" charset="0"/>
              <a:cs typeface="Times New Roman" panose="02020603050405020304" pitchFamily="18" charset="0"/>
            </a:endParaRPr>
          </a:p>
          <a:p>
            <a:pPr lvl="1" algn="just" fontAlgn="base">
              <a:lnSpc>
                <a:spcPct val="150000"/>
              </a:lnSpc>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59582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284BCD-330B-5045-0C0D-2AA52177DDDC}"/>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80E8F0D-A320-75AB-EF2C-CCBF199C7659}"/>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A7371089-5DB8-E629-6181-AE372B2E3E4E}"/>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697709FF-B5C3-1CAE-04EF-B06E7A1403C8}"/>
              </a:ext>
            </a:extLst>
          </p:cNvPr>
          <p:cNvSpPr txBox="1"/>
          <p:nvPr/>
        </p:nvSpPr>
        <p:spPr>
          <a:xfrm>
            <a:off x="703063" y="1011450"/>
            <a:ext cx="10854813" cy="4613058"/>
          </a:xfrm>
          <a:prstGeom prst="rect">
            <a:avLst/>
          </a:prstGeom>
          <a:noFill/>
        </p:spPr>
        <p:txBody>
          <a:bodyPr wrap="square">
            <a:spAutoFit/>
          </a:bodyPr>
          <a:lstStyle/>
          <a:p>
            <a:pPr>
              <a:lnSpc>
                <a:spcPct val="150000"/>
              </a:lnSpc>
            </a:pPr>
            <a:r>
              <a:rPr lang="en-US" b="1" dirty="0">
                <a:latin typeface="Times New Roman" panose="02020603050405020304" pitchFamily="18" charset="0"/>
                <a:cs typeface="Times New Roman" panose="02020603050405020304" pitchFamily="18" charset="0"/>
              </a:rPr>
              <a:t>4. Email Marketing</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Companies send promotional messages, newsletters, and offers directly to customers through email.</a:t>
            </a:r>
          </a:p>
          <a:p>
            <a:pPr>
              <a:lnSpc>
                <a:spcPct val="150000"/>
              </a:lnSpc>
            </a:pPr>
            <a:r>
              <a:rPr lang="en-US" b="1" dirty="0">
                <a:latin typeface="Times New Roman" panose="02020603050405020304" pitchFamily="18" charset="0"/>
                <a:cs typeface="Times New Roman" panose="02020603050405020304" pitchFamily="18" charset="0"/>
              </a:rPr>
              <a:t>5. Mobile Marketing</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Marketing activities are carried out through mobile apps, SMS, and mobile-friendly websites.</a:t>
            </a:r>
          </a:p>
          <a:p>
            <a:pPr>
              <a:lnSpc>
                <a:spcPct val="150000"/>
              </a:lnSpc>
            </a:pPr>
            <a:r>
              <a:rPr lang="en-US" b="1" dirty="0">
                <a:latin typeface="Times New Roman" panose="02020603050405020304" pitchFamily="18" charset="0"/>
                <a:cs typeface="Times New Roman" panose="02020603050405020304" pitchFamily="18" charset="0"/>
              </a:rPr>
              <a:t>6. Content Marketing</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Businesses create blogs, articles, and videos to provide information and attract potential customers.</a:t>
            </a:r>
          </a:p>
          <a:p>
            <a:pPr>
              <a:lnSpc>
                <a:spcPct val="150000"/>
              </a:lnSpc>
            </a:pPr>
            <a:r>
              <a:rPr lang="en-US" b="1" dirty="0">
                <a:latin typeface="Times New Roman" panose="02020603050405020304" pitchFamily="18" charset="0"/>
                <a:cs typeface="Times New Roman" panose="02020603050405020304" pitchFamily="18" charset="0"/>
              </a:rPr>
              <a:t>7. E-Commerce Marketing</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Products and services are promoted and sold through online shopping platforms and company websites.</a:t>
            </a:r>
          </a:p>
          <a:p>
            <a:pPr algn="just" fontAlgn="base">
              <a:lnSpc>
                <a:spcPct val="150000"/>
              </a:lnSpc>
            </a:pPr>
            <a:endParaRPr lang="en-US"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22465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62634A-DF9B-4055-CE5F-39C2E98F1C7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18E50AB-1D6A-671A-533B-CA2367C09D08}"/>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878769EE-7FA6-24EA-5083-AD5C68920C44}"/>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FC0F9E0E-2C91-765D-67DC-77D6C83EE8F0}"/>
              </a:ext>
            </a:extLst>
          </p:cNvPr>
          <p:cNvSpPr txBox="1"/>
          <p:nvPr/>
        </p:nvSpPr>
        <p:spPr>
          <a:xfrm>
            <a:off x="304800" y="1229033"/>
            <a:ext cx="11572568" cy="5624617"/>
          </a:xfrm>
          <a:prstGeom prst="rect">
            <a:avLst/>
          </a:prstGeom>
          <a:noFill/>
        </p:spPr>
        <p:txBody>
          <a:bodyPr wrap="square">
            <a:spAutoFit/>
          </a:bodyPr>
          <a:lstStyle/>
          <a:p>
            <a:pPr algn="just" fontAlgn="base">
              <a:lnSpc>
                <a:spcPts val="2100"/>
              </a:lnSpc>
              <a:buNone/>
            </a:pPr>
            <a:r>
              <a:rPr lang="en-US" b="1" dirty="0">
                <a:latin typeface="Times New Roman" panose="02020603050405020304" pitchFamily="18" charset="0"/>
                <a:cs typeface="Times New Roman" panose="02020603050405020304" pitchFamily="18" charset="0"/>
              </a:rPr>
              <a:t>What is Telnet?</a:t>
            </a:r>
          </a:p>
          <a:p>
            <a:pPr marL="285750" indent="-285750" algn="just" fontAlgn="base">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TELNET</a:t>
            </a:r>
            <a:r>
              <a:rPr lang="en-US" dirty="0">
                <a:latin typeface="Times New Roman" panose="02020603050405020304" pitchFamily="18" charset="0"/>
                <a:cs typeface="Times New Roman" panose="02020603050405020304" pitchFamily="18" charset="0"/>
              </a:rPr>
              <a:t> is a type of protocol that enables one computer to connect to the local computer.</a:t>
            </a:r>
          </a:p>
          <a:p>
            <a:pPr marL="285750"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 It is used as a standard </a:t>
            </a:r>
            <a:r>
              <a:rPr lang="en-US" b="1" u="sng" dirty="0">
                <a:latin typeface="Times New Roman" panose="02020603050405020304" pitchFamily="18" charset="0"/>
                <a:cs typeface="Times New Roman" panose="02020603050405020304" pitchFamily="18" charset="0"/>
                <a:hlinkClick r:id="rId3"/>
              </a:rPr>
              <a:t>TCP/IP protocol</a:t>
            </a:r>
            <a:r>
              <a:rPr lang="en-US" dirty="0">
                <a:latin typeface="Times New Roman" panose="02020603050405020304" pitchFamily="18" charset="0"/>
                <a:cs typeface="Times New Roman" panose="02020603050405020304" pitchFamily="18" charset="0"/>
              </a:rPr>
              <a:t> for virtual terminal service which is provided by </a:t>
            </a:r>
            <a:r>
              <a:rPr lang="en-US" b="1" u="sng" dirty="0">
                <a:latin typeface="Times New Roman" panose="02020603050405020304" pitchFamily="18" charset="0"/>
                <a:cs typeface="Times New Roman" panose="02020603050405020304" pitchFamily="18" charset="0"/>
                <a:hlinkClick r:id="rId4"/>
              </a:rPr>
              <a:t>ISO</a:t>
            </a:r>
            <a:r>
              <a:rPr lang="en-US" dirty="0">
                <a:latin typeface="Times New Roman" panose="02020603050405020304" pitchFamily="18" charset="0"/>
                <a:cs typeface="Times New Roman" panose="02020603050405020304" pitchFamily="18" charset="0"/>
              </a:rPr>
              <a:t>.</a:t>
            </a:r>
          </a:p>
          <a:p>
            <a:pPr marL="285750"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 The computer which starts the connection is known as the</a:t>
            </a:r>
            <a:r>
              <a:rPr lang="en-US" b="1" dirty="0">
                <a:latin typeface="Times New Roman" panose="02020603050405020304" pitchFamily="18" charset="0"/>
                <a:cs typeface="Times New Roman" panose="02020603050405020304" pitchFamily="18" charset="0"/>
              </a:rPr>
              <a:t> local computer</a:t>
            </a:r>
            <a:r>
              <a:rPr lang="en-US" dirty="0">
                <a:latin typeface="Times New Roman" panose="02020603050405020304" pitchFamily="18" charset="0"/>
                <a:cs typeface="Times New Roman" panose="02020603050405020304" pitchFamily="18" charset="0"/>
              </a:rPr>
              <a:t>.</a:t>
            </a:r>
          </a:p>
          <a:p>
            <a:pPr marL="285750"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 The computer which is being connected to i.e. which accepts the connection known as the </a:t>
            </a:r>
            <a:r>
              <a:rPr lang="en-US" b="1" dirty="0">
                <a:latin typeface="Times New Roman" panose="02020603050405020304" pitchFamily="18" charset="0"/>
                <a:cs typeface="Times New Roman" panose="02020603050405020304" pitchFamily="18" charset="0"/>
              </a:rPr>
              <a:t>remote computer</a:t>
            </a:r>
            <a:r>
              <a:rPr lang="en-US" dirty="0">
                <a:latin typeface="Times New Roman" panose="02020603050405020304" pitchFamily="18" charset="0"/>
                <a:cs typeface="Times New Roman" panose="02020603050405020304" pitchFamily="18" charset="0"/>
              </a:rPr>
              <a:t>.</a:t>
            </a:r>
          </a:p>
          <a:p>
            <a:pPr marL="285750"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 During telnet operation, whatever is being performed on the remote computer will be displayed by the local computer. Telnet operates on a client/server principle.</a:t>
            </a:r>
          </a:p>
          <a:p>
            <a:pPr marL="285750" indent="-285750" algn="just" fontAlgn="base">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lgn="just" fontAlgn="base">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fontAlgn="base"/>
            <a:r>
              <a:rPr lang="en-US" b="1" dirty="0"/>
              <a:t>Logging in TELNET</a:t>
            </a:r>
          </a:p>
          <a:p>
            <a:pPr fontAlgn="base"/>
            <a:r>
              <a:rPr lang="en-US" dirty="0"/>
              <a:t>The logging process can be further categorized into two parts:</a:t>
            </a:r>
          </a:p>
          <a:p>
            <a:pPr marL="342900" indent="-342900" fontAlgn="base">
              <a:buFont typeface="+mj-lt"/>
              <a:buAutoNum type="arabicPeriod"/>
            </a:pPr>
            <a:r>
              <a:rPr lang="en-US" b="1" dirty="0">
                <a:latin typeface="Times New Roman" panose="02020603050405020304" pitchFamily="18" charset="0"/>
                <a:cs typeface="Times New Roman" panose="02020603050405020304" pitchFamily="18" charset="0"/>
              </a:rPr>
              <a:t>Local Login</a:t>
            </a:r>
          </a:p>
          <a:p>
            <a:pPr marL="342900" indent="-342900" fontAlgn="base">
              <a:buFont typeface="+mj-lt"/>
              <a:buAutoNum type="arabicPeriod"/>
            </a:pPr>
            <a:r>
              <a:rPr lang="en-US" b="1" dirty="0">
                <a:latin typeface="Times New Roman" panose="02020603050405020304" pitchFamily="18" charset="0"/>
                <a:cs typeface="Times New Roman" panose="02020603050405020304" pitchFamily="18" charset="0"/>
              </a:rPr>
              <a:t>Remote Login</a:t>
            </a:r>
          </a:p>
          <a:p>
            <a:pPr fontAlgn="base"/>
            <a:endParaRPr lang="en-US" dirty="0"/>
          </a:p>
          <a:p>
            <a:pPr fontAlgn="base"/>
            <a:r>
              <a:rPr lang="en-US" b="1" dirty="0"/>
              <a:t>1. Local Login</a:t>
            </a:r>
          </a:p>
          <a:p>
            <a:pPr fontAlgn="base"/>
            <a:r>
              <a:rPr lang="en-US" dirty="0"/>
              <a:t>Whenever a user logs into its local system, it is known as local login. </a:t>
            </a:r>
          </a:p>
          <a:p>
            <a:pPr marL="285750" indent="-285750" algn="just" fontAlgn="base">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algn="just" rtl="0" fontAlgn="base">
              <a:spcAft>
                <a:spcPts val="750"/>
              </a:spcAft>
              <a:buNone/>
            </a:pPr>
            <a:r>
              <a:rPr lang="en-US" b="1" i="0" dirty="0">
                <a:solidFill>
                  <a:srgbClr val="FFFFFF"/>
                </a:solidFill>
                <a:effectLst/>
                <a:latin typeface="Nunito" pitchFamily="2" charset="0"/>
              </a:rPr>
              <a:t>T</a:t>
            </a:r>
            <a:r>
              <a:rPr lang="en-US" b="0" i="0" dirty="0">
                <a:solidFill>
                  <a:srgbClr val="FFFFFF"/>
                </a:solidFill>
                <a:effectLst/>
                <a:latin typeface="Nunito" pitchFamily="2" charset="0"/>
              </a:rPr>
              <a:t> is a type of protocol that enables one computer to connect to the local computer. It is for virtual terminal service which is provided The computer which starts the connection is known as the</a:t>
            </a:r>
            <a:r>
              <a:rPr lang="en-US" b="1" i="0" dirty="0">
                <a:solidFill>
                  <a:srgbClr val="FFFFFF"/>
                </a:solidFill>
                <a:effectLst/>
                <a:latin typeface="Nunito" pitchFamily="2" charset="0"/>
              </a:rPr>
              <a:t> local computer</a:t>
            </a:r>
            <a:r>
              <a:rPr lang="en-US" b="0" i="0" dirty="0">
                <a:solidFill>
                  <a:srgbClr val="FFFFFF"/>
                </a:solidFill>
                <a:effectLst/>
                <a:latin typeface="Nunito" pitchFamily="2" charset="0"/>
              </a:rPr>
              <a:t>. The computer which is being connected to i.e. which accepts the connection known as the </a:t>
            </a:r>
            <a:r>
              <a:rPr lang="en-US" b="1" i="0" dirty="0">
                <a:solidFill>
                  <a:srgbClr val="FFFFFF"/>
                </a:solidFill>
                <a:effectLst/>
                <a:latin typeface="Nunito" pitchFamily="2" charset="0"/>
              </a:rPr>
              <a:t>remote computer</a:t>
            </a:r>
            <a:r>
              <a:rPr lang="en-US" b="0" i="0" dirty="0">
                <a:solidFill>
                  <a:srgbClr val="FFFFFF"/>
                </a:solidFill>
                <a:effectLst/>
                <a:latin typeface="Nunito" pitchFamily="2" charset="0"/>
              </a:rPr>
              <a:t>. </a:t>
            </a:r>
          </a:p>
        </p:txBody>
      </p:sp>
    </p:spTree>
    <p:extLst>
      <p:ext uri="{BB962C8B-B14F-4D97-AF65-F5344CB8AC3E}">
        <p14:creationId xmlns:p14="http://schemas.microsoft.com/office/powerpoint/2010/main" val="22102206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1657EA-5A4C-91A7-CE0E-C92206B7498D}"/>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247B0A6-286B-39BF-989B-0BE39D2F5A30}"/>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D191C1BB-E4E2-B210-7C4A-5DB2757B7B99}"/>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8E8C3C8C-13D8-9DBD-76CD-D6753FFB86E2}"/>
              </a:ext>
            </a:extLst>
          </p:cNvPr>
          <p:cNvSpPr txBox="1"/>
          <p:nvPr/>
        </p:nvSpPr>
        <p:spPr>
          <a:xfrm>
            <a:off x="703063" y="1011450"/>
            <a:ext cx="10854813" cy="5721053"/>
          </a:xfrm>
          <a:prstGeom prst="rect">
            <a:avLst/>
          </a:prstGeom>
          <a:noFill/>
        </p:spPr>
        <p:txBody>
          <a:bodyPr wrap="square">
            <a:spAutoFit/>
          </a:bodyPr>
          <a:lstStyle/>
          <a:p>
            <a:r>
              <a:rPr lang="en-US" b="1" dirty="0">
                <a:latin typeface="Times New Roman" panose="02020603050405020304" pitchFamily="18" charset="0"/>
                <a:cs typeface="Times New Roman" panose="02020603050405020304" pitchFamily="18" charset="0"/>
              </a:rPr>
              <a:t>Procedure of E-Marketing</a:t>
            </a:r>
          </a:p>
          <a:p>
            <a:r>
              <a:rPr lang="en-US" dirty="0">
                <a:latin typeface="Times New Roman" panose="02020603050405020304" pitchFamily="18" charset="0"/>
                <a:cs typeface="Times New Roman" panose="02020603050405020304" pitchFamily="18" charset="0"/>
              </a:rPr>
              <a:t>The procedure of E-Marketing involves several steps to successfully promote products online.</a:t>
            </a:r>
          </a:p>
          <a:p>
            <a:pPr marL="342900" indent="-342900">
              <a:buFont typeface="+mj-lt"/>
              <a:buAutoNum type="arabicPeriod"/>
            </a:pPr>
            <a:r>
              <a:rPr lang="en-US" b="1" dirty="0">
                <a:latin typeface="Times New Roman" panose="02020603050405020304" pitchFamily="18" charset="0"/>
                <a:cs typeface="Times New Roman" panose="02020603050405020304" pitchFamily="18" charset="0"/>
              </a:rPr>
              <a:t>Market Research</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Identify target customers, their needs, and online behavior.</a:t>
            </a:r>
          </a:p>
          <a:p>
            <a:pPr marL="342900" indent="-342900">
              <a:buFont typeface="+mj-lt"/>
              <a:buAutoNum type="arabicPeriod"/>
            </a:pPr>
            <a:r>
              <a:rPr lang="en-US" b="1" dirty="0">
                <a:latin typeface="Times New Roman" panose="02020603050405020304" pitchFamily="18" charset="0"/>
                <a:cs typeface="Times New Roman" panose="02020603050405020304" pitchFamily="18" charset="0"/>
              </a:rPr>
              <a:t>Setting Marketing Objectives</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Define clear goals such as increasing sales, brand awareness, or website traffic.</a:t>
            </a:r>
          </a:p>
          <a:p>
            <a:pPr marL="342900" indent="-342900">
              <a:buFont typeface="+mj-lt"/>
              <a:buAutoNum type="arabicPeriod"/>
            </a:pPr>
            <a:r>
              <a:rPr lang="en-US" b="1" dirty="0">
                <a:latin typeface="Times New Roman" panose="02020603050405020304" pitchFamily="18" charset="0"/>
                <a:cs typeface="Times New Roman" panose="02020603050405020304" pitchFamily="18" charset="0"/>
              </a:rPr>
              <a:t>Selecting Digital Platforms</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Choose suitable platforms like websites, social media, search engines, or email.</a:t>
            </a:r>
          </a:p>
          <a:p>
            <a:pPr marL="342900" indent="-342900">
              <a:buFont typeface="+mj-lt"/>
              <a:buAutoNum type="arabicPeriod"/>
            </a:pPr>
            <a:r>
              <a:rPr lang="en-US" b="1" dirty="0">
                <a:latin typeface="Times New Roman" panose="02020603050405020304" pitchFamily="18" charset="0"/>
                <a:cs typeface="Times New Roman" panose="02020603050405020304" pitchFamily="18" charset="0"/>
              </a:rPr>
              <a:t>Creating Digital Content</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Develop advertisements, blogs, videos, and other promotional materials.</a:t>
            </a:r>
          </a:p>
          <a:p>
            <a:pPr marL="342900" indent="-342900">
              <a:buFont typeface="+mj-lt"/>
              <a:buAutoNum type="arabicPeriod"/>
            </a:pPr>
            <a:r>
              <a:rPr lang="en-US" b="1" dirty="0">
                <a:latin typeface="Times New Roman" panose="02020603050405020304" pitchFamily="18" charset="0"/>
                <a:cs typeface="Times New Roman" panose="02020603050405020304" pitchFamily="18" charset="0"/>
              </a:rPr>
              <a:t>Implementation of Marketing Campaign</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Launch the marketing campaign through selected online channels.</a:t>
            </a:r>
          </a:p>
          <a:p>
            <a:pPr marL="342900" indent="-342900">
              <a:buFont typeface="+mj-lt"/>
              <a:buAutoNum type="arabicPeriod"/>
            </a:pPr>
            <a:r>
              <a:rPr lang="en-US" b="1" dirty="0">
                <a:latin typeface="Times New Roman" panose="02020603050405020304" pitchFamily="18" charset="0"/>
                <a:cs typeface="Times New Roman" panose="02020603050405020304" pitchFamily="18" charset="0"/>
              </a:rPr>
              <a:t>Monitoring and Evaluation</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Track the performance of marketing activities using analytics tools.</a:t>
            </a:r>
          </a:p>
          <a:p>
            <a:pPr marL="342900" indent="-342900">
              <a:buFont typeface="+mj-lt"/>
              <a:buAutoNum type="arabicPeriod"/>
            </a:pPr>
            <a:r>
              <a:rPr lang="en-US" b="1" dirty="0">
                <a:latin typeface="Times New Roman" panose="02020603050405020304" pitchFamily="18" charset="0"/>
                <a:cs typeface="Times New Roman" panose="02020603050405020304" pitchFamily="18" charset="0"/>
              </a:rPr>
              <a:t>Improvement and Optimization</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Modify strategies based on results and customer feedback to achieve better outcomes.</a:t>
            </a:r>
          </a:p>
          <a:p>
            <a:pPr algn="just" fontAlgn="base">
              <a:lnSpc>
                <a:spcPct val="150000"/>
              </a:lnSpc>
            </a:pPr>
            <a:endParaRPr lang="en-US"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857098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D9B0D4-8E18-B1DE-A27A-EE08E5FB9516}"/>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2ECFB466-0004-376E-EF8C-B0B973C8FB17}"/>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5E5B2775-83BE-3252-F84A-10DCD6126972}"/>
              </a:ext>
            </a:extLst>
          </p:cNvPr>
          <p:cNvPicPr>
            <a:picLocks noChangeAspect="1"/>
          </p:cNvPicPr>
          <p:nvPr/>
        </p:nvPicPr>
        <p:blipFill>
          <a:blip r:embed="rId3"/>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D9378F14-C56E-4C74-8009-096495B8A863}"/>
              </a:ext>
            </a:extLst>
          </p:cNvPr>
          <p:cNvSpPr txBox="1"/>
          <p:nvPr/>
        </p:nvSpPr>
        <p:spPr>
          <a:xfrm>
            <a:off x="703063" y="1011450"/>
            <a:ext cx="10854813" cy="6690550"/>
          </a:xfrm>
          <a:prstGeom prst="rect">
            <a:avLst/>
          </a:prstGeom>
          <a:noFill/>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What Is a Value Chain?</a:t>
            </a:r>
          </a:p>
          <a:p>
            <a:pPr algn="just">
              <a:lnSpc>
                <a:spcPct val="150000"/>
              </a:lnSpc>
            </a:pPr>
            <a:r>
              <a:rPr lang="en-US" dirty="0">
                <a:latin typeface="Times New Roman" panose="02020603050405020304" pitchFamily="18" charset="0"/>
                <a:cs typeface="Times New Roman" panose="02020603050405020304" pitchFamily="18" charset="0"/>
              </a:rPr>
              <a:t>A value chain is a series of consecutive steps that go into the creation of a finished product, from its initial design to its arrival at a customer’s door. The chain identifies each step in the process at which value is added, including the sourcing, manufacturing, and marketing stages of its production.</a:t>
            </a:r>
          </a:p>
          <a:p>
            <a:pPr algn="just">
              <a:lnSpc>
                <a:spcPct val="150000"/>
              </a:lnSpc>
            </a:pPr>
            <a:r>
              <a:rPr lang="en-US" b="1" dirty="0">
                <a:latin typeface="Times New Roman" panose="02020603050405020304" pitchFamily="18" charset="0"/>
                <a:cs typeface="Times New Roman" panose="02020603050405020304" pitchFamily="18" charset="0"/>
              </a:rPr>
              <a:t>Primary Activities</a:t>
            </a:r>
          </a:p>
          <a:p>
            <a:pPr algn="just">
              <a:lnSpc>
                <a:spcPct val="150000"/>
              </a:lnSpc>
            </a:pPr>
            <a:r>
              <a:rPr lang="en-US" dirty="0">
                <a:latin typeface="Times New Roman" panose="02020603050405020304" pitchFamily="18" charset="0"/>
                <a:cs typeface="Times New Roman" panose="02020603050405020304" pitchFamily="18" charset="0"/>
              </a:rPr>
              <a:t>Primary activities consist of five components, all essential for adding value and creating competitive advantage:</a:t>
            </a:r>
          </a:p>
          <a:p>
            <a:pPr marL="342900" indent="-342900" algn="just">
              <a:lnSpc>
                <a:spcPct val="150000"/>
              </a:lnSpc>
              <a:buFont typeface="+mj-lt"/>
              <a:buAutoNum type="arabicPeriod"/>
            </a:pPr>
            <a:r>
              <a:rPr lang="en-US" b="1" dirty="0">
                <a:latin typeface="Times New Roman" panose="02020603050405020304" pitchFamily="18" charset="0"/>
                <a:cs typeface="Times New Roman" panose="02020603050405020304" pitchFamily="18" charset="0"/>
              </a:rPr>
              <a:t>Inbound logistics </a:t>
            </a:r>
            <a:r>
              <a:rPr lang="en-US" dirty="0">
                <a:latin typeface="Times New Roman" panose="02020603050405020304" pitchFamily="18" charset="0"/>
                <a:cs typeface="Times New Roman" panose="02020603050405020304" pitchFamily="18" charset="0"/>
              </a:rPr>
              <a:t>include functions like receiving, warehousing, and managing inventory.</a:t>
            </a:r>
          </a:p>
          <a:p>
            <a:pPr marL="342900" indent="-342900" algn="just">
              <a:lnSpc>
                <a:spcPct val="150000"/>
              </a:lnSpc>
              <a:buFont typeface="+mj-lt"/>
              <a:buAutoNum type="arabicPeriod"/>
            </a:pPr>
            <a:r>
              <a:rPr lang="en-US" b="1" dirty="0">
                <a:latin typeface="Times New Roman" panose="02020603050405020304" pitchFamily="18" charset="0"/>
                <a:cs typeface="Times New Roman" panose="02020603050405020304" pitchFamily="18" charset="0"/>
              </a:rPr>
              <a:t>Operations </a:t>
            </a:r>
            <a:r>
              <a:rPr lang="en-US" dirty="0">
                <a:latin typeface="Times New Roman" panose="02020603050405020304" pitchFamily="18" charset="0"/>
                <a:cs typeface="Times New Roman" panose="02020603050405020304" pitchFamily="18" charset="0"/>
              </a:rPr>
              <a:t>include procedures for converting raw materials into a finished product.</a:t>
            </a:r>
          </a:p>
          <a:p>
            <a:pPr marL="342900" indent="-342900" algn="just">
              <a:lnSpc>
                <a:spcPct val="150000"/>
              </a:lnSpc>
              <a:buFont typeface="+mj-lt"/>
              <a:buAutoNum type="arabicPeriod"/>
            </a:pPr>
            <a:r>
              <a:rPr lang="en-US" b="1" dirty="0">
                <a:latin typeface="Times New Roman" panose="02020603050405020304" pitchFamily="18" charset="0"/>
                <a:cs typeface="Times New Roman" panose="02020603050405020304" pitchFamily="18" charset="0"/>
              </a:rPr>
              <a:t>Outbound logistics</a:t>
            </a:r>
            <a:r>
              <a:rPr lang="en-US" dirty="0">
                <a:latin typeface="Times New Roman" panose="02020603050405020304" pitchFamily="18" charset="0"/>
                <a:cs typeface="Times New Roman" panose="02020603050405020304" pitchFamily="18" charset="0"/>
              </a:rPr>
              <a:t> include activities to distribute a final product to a consumer.</a:t>
            </a:r>
          </a:p>
          <a:p>
            <a:pPr marL="342900" indent="-342900" algn="just">
              <a:lnSpc>
                <a:spcPct val="150000"/>
              </a:lnSpc>
              <a:buFont typeface="+mj-lt"/>
              <a:buAutoNum type="arabicPeriod"/>
            </a:pPr>
            <a:r>
              <a:rPr lang="en-US" b="1" dirty="0">
                <a:latin typeface="Times New Roman" panose="02020603050405020304" pitchFamily="18" charset="0"/>
                <a:cs typeface="Times New Roman" panose="02020603050405020304" pitchFamily="18" charset="0"/>
              </a:rPr>
              <a:t>Marketing and sales</a:t>
            </a:r>
            <a:r>
              <a:rPr lang="en-US" dirty="0">
                <a:latin typeface="Times New Roman" panose="02020603050405020304" pitchFamily="18" charset="0"/>
                <a:cs typeface="Times New Roman" panose="02020603050405020304" pitchFamily="18" charset="0"/>
              </a:rPr>
              <a:t> include strategies to enhance visibility and target appropriate customers—such as advertising, promotion, and pricing.</a:t>
            </a:r>
          </a:p>
          <a:p>
            <a:pPr marL="342900" indent="-342900" algn="just">
              <a:lnSpc>
                <a:spcPct val="150000"/>
              </a:lnSpc>
              <a:buFont typeface="+mj-lt"/>
              <a:buAutoNum type="arabicPeriod"/>
            </a:pPr>
            <a:r>
              <a:rPr lang="en-US" b="1" dirty="0">
                <a:latin typeface="Times New Roman" panose="02020603050405020304" pitchFamily="18" charset="0"/>
                <a:cs typeface="Times New Roman" panose="02020603050405020304" pitchFamily="18" charset="0"/>
              </a:rPr>
              <a:t>Service</a:t>
            </a:r>
            <a:r>
              <a:rPr lang="en-US" dirty="0">
                <a:latin typeface="Times New Roman" panose="02020603050405020304" pitchFamily="18" charset="0"/>
                <a:cs typeface="Times New Roman" panose="02020603050405020304" pitchFamily="18" charset="0"/>
              </a:rPr>
              <a:t> includes programs to maintain products and enhance the consumer experience, like customer service, maintenance, repairs, refunds, and exchange.</a:t>
            </a:r>
          </a:p>
          <a:p>
            <a:pPr algn="just" fontAlgn="base">
              <a:lnSpc>
                <a:spcPct val="150000"/>
              </a:lnSpc>
            </a:pPr>
            <a:endParaRPr lang="en-US"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336740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7D6A79-C1E8-F5F5-38CB-EB526099B046}"/>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C980541-D4CD-7123-D6C6-B92CE4B96159}"/>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0C5AC8AF-F7B2-D3F3-4940-9F08952248FE}"/>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6EEFD3F2-38B9-80EF-B9F5-1D99BF9BE3B2}"/>
              </a:ext>
            </a:extLst>
          </p:cNvPr>
          <p:cNvSpPr txBox="1"/>
          <p:nvPr/>
        </p:nvSpPr>
        <p:spPr>
          <a:xfrm>
            <a:off x="703063" y="1011450"/>
            <a:ext cx="10854813" cy="5859553"/>
          </a:xfrm>
          <a:prstGeom prst="rect">
            <a:avLst/>
          </a:prstGeom>
          <a:noFill/>
        </p:spPr>
        <p:txBody>
          <a:bodyPr wrap="square">
            <a:spAutoFit/>
          </a:bodyPr>
          <a:lstStyle/>
          <a:p>
            <a:pPr>
              <a:lnSpc>
                <a:spcPct val="150000"/>
              </a:lnSpc>
            </a:pPr>
            <a:r>
              <a:rPr lang="en-US" b="1" dirty="0">
                <a:latin typeface="Times New Roman" panose="02020603050405020304" pitchFamily="18" charset="0"/>
                <a:cs typeface="Times New Roman" panose="02020603050405020304" pitchFamily="18" charset="0"/>
              </a:rPr>
              <a:t>Support Activities</a:t>
            </a:r>
          </a:p>
          <a:p>
            <a:pPr>
              <a:lnSpc>
                <a:spcPct val="150000"/>
              </a:lnSpc>
            </a:pPr>
            <a:r>
              <a:rPr lang="en-US" dirty="0">
                <a:latin typeface="Times New Roman" panose="02020603050405020304" pitchFamily="18" charset="0"/>
                <a:cs typeface="Times New Roman" panose="02020603050405020304" pitchFamily="18" charset="0"/>
              </a:rPr>
              <a:t>The role of support activities is to help make the primary activities more efficient. When you increase the efficiency of any of the four support activities, it benefits at least one of the five primary activities. These support activities are generally denoted as overhead costs on a company’s income statement:</a:t>
            </a:r>
          </a:p>
          <a:p>
            <a:pPr marL="342900" indent="-342900">
              <a:lnSpc>
                <a:spcPct val="150000"/>
              </a:lnSpc>
              <a:buFont typeface="+mj-lt"/>
              <a:buAutoNum type="arabicPeriod"/>
            </a:pPr>
            <a:r>
              <a:rPr lang="en-US" b="1" dirty="0">
                <a:latin typeface="Times New Roman" panose="02020603050405020304" pitchFamily="18" charset="0"/>
                <a:cs typeface="Times New Roman" panose="02020603050405020304" pitchFamily="18" charset="0"/>
              </a:rPr>
              <a:t>Procurement</a:t>
            </a:r>
            <a:r>
              <a:rPr lang="en-US" i="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concerns how a company obtains raw materials.</a:t>
            </a:r>
          </a:p>
          <a:p>
            <a:pPr marL="342900" indent="-342900">
              <a:lnSpc>
                <a:spcPct val="150000"/>
              </a:lnSpc>
              <a:buFont typeface="+mj-lt"/>
              <a:buAutoNum type="arabicPeriod"/>
            </a:pPr>
            <a:r>
              <a:rPr lang="en-US" b="1" dirty="0">
                <a:latin typeface="Times New Roman" panose="02020603050405020304" pitchFamily="18" charset="0"/>
                <a:cs typeface="Times New Roman" panose="02020603050405020304" pitchFamily="18" charset="0"/>
              </a:rPr>
              <a:t>Technological development</a:t>
            </a:r>
            <a:r>
              <a:rPr lang="en-US" dirty="0">
                <a:latin typeface="Times New Roman" panose="02020603050405020304" pitchFamily="18" charset="0"/>
                <a:cs typeface="Times New Roman" panose="02020603050405020304" pitchFamily="18" charset="0"/>
              </a:rPr>
              <a:t> is used at a firm’s research and development (R&amp;D) stage, like designing manufacturing techniques and automating processes.</a:t>
            </a:r>
          </a:p>
          <a:p>
            <a:pPr marL="342900" indent="-342900">
              <a:lnSpc>
                <a:spcPct val="150000"/>
              </a:lnSpc>
              <a:buFont typeface="+mj-lt"/>
              <a:buAutoNum type="arabicPeriod"/>
            </a:pPr>
            <a:r>
              <a:rPr lang="en-US" b="1" dirty="0">
                <a:latin typeface="Times New Roman" panose="02020603050405020304" pitchFamily="18" charset="0"/>
                <a:cs typeface="Times New Roman" panose="02020603050405020304" pitchFamily="18" charset="0"/>
              </a:rPr>
              <a:t>Human resources (HR) management</a:t>
            </a:r>
            <a:r>
              <a:rPr lang="en-US" dirty="0">
                <a:latin typeface="Times New Roman" panose="02020603050405020304" pitchFamily="18" charset="0"/>
                <a:cs typeface="Times New Roman" panose="02020603050405020304" pitchFamily="18" charset="0"/>
              </a:rPr>
              <a:t> involves hiring and retaining employees who will fulfill the firm’s business strategy and help design, market, and sell the product.</a:t>
            </a:r>
          </a:p>
          <a:p>
            <a:pPr marL="342900" indent="-342900" algn="just">
              <a:lnSpc>
                <a:spcPct val="150000"/>
              </a:lnSpc>
              <a:buFont typeface="+mj-lt"/>
              <a:buAutoNum type="arabicPeriod"/>
            </a:pPr>
            <a:r>
              <a:rPr lang="en-US" b="1" dirty="0">
                <a:latin typeface="Times New Roman" panose="02020603050405020304" pitchFamily="18" charset="0"/>
                <a:cs typeface="Times New Roman" panose="02020603050405020304" pitchFamily="18" charset="0"/>
              </a:rPr>
              <a:t>Infrastructure</a:t>
            </a:r>
            <a:r>
              <a:rPr lang="en-US" dirty="0">
                <a:latin typeface="Times New Roman" panose="02020603050405020304" pitchFamily="18" charset="0"/>
                <a:cs typeface="Times New Roman" panose="02020603050405020304" pitchFamily="18" charset="0"/>
              </a:rPr>
              <a:t> includes company systems and the composition of its management team, such as planning, accounting, finance, and quality control.</a:t>
            </a:r>
          </a:p>
          <a:p>
            <a:pPr algn="just" fontAlgn="base">
              <a:lnSpc>
                <a:spcPct val="150000"/>
              </a:lnSpc>
            </a:pPr>
            <a:endParaRPr lang="en-US"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72558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3BCB5-CDE1-C5BB-61C1-7048A6EA12B3}"/>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B591549-7EB0-E0B9-24C0-B2099C03CA59}"/>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2EF3FE4A-51A8-941A-5B6D-A4ACA706D94C}"/>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9BC5712B-940D-2FFE-3875-0C9DA8118028}"/>
              </a:ext>
            </a:extLst>
          </p:cNvPr>
          <p:cNvSpPr txBox="1"/>
          <p:nvPr/>
        </p:nvSpPr>
        <p:spPr>
          <a:xfrm>
            <a:off x="703063" y="1011450"/>
            <a:ext cx="10854813" cy="4197559"/>
          </a:xfrm>
          <a:prstGeom prst="rect">
            <a:avLst/>
          </a:prstGeom>
          <a:noFill/>
        </p:spPr>
        <p:txBody>
          <a:bodyPr wrap="square">
            <a:spAutoFit/>
          </a:bodyPr>
          <a:lstStyle/>
          <a:p>
            <a:pPr>
              <a:lnSpc>
                <a:spcPct val="150000"/>
              </a:lnSpc>
            </a:pPr>
            <a:r>
              <a:rPr lang="en-US" b="1" dirty="0">
                <a:latin typeface="Times New Roman" panose="02020603050405020304" pitchFamily="18" charset="0"/>
                <a:cs typeface="Times New Roman" panose="02020603050405020304" pitchFamily="18" charset="0"/>
              </a:rPr>
              <a:t>Example: Food delivery apps like Swiggy or Zomato</a:t>
            </a:r>
          </a:p>
          <a:p>
            <a:pPr marL="342900" indent="-342900">
              <a:lnSpc>
                <a:spcPct val="150000"/>
              </a:lnSpc>
              <a:buFont typeface="+mj-lt"/>
              <a:buAutoNum type="arabicPeriod"/>
            </a:pPr>
            <a:r>
              <a:rPr lang="en-US" dirty="0">
                <a:latin typeface="Times New Roman" panose="02020603050405020304" pitchFamily="18" charset="0"/>
                <a:cs typeface="Times New Roman" panose="02020603050405020304" pitchFamily="18" charset="0"/>
              </a:rPr>
              <a:t>Customer searches food online</a:t>
            </a:r>
          </a:p>
          <a:p>
            <a:pPr marL="342900" indent="-342900">
              <a:lnSpc>
                <a:spcPct val="150000"/>
              </a:lnSpc>
              <a:buFont typeface="+mj-lt"/>
              <a:buAutoNum type="arabicPeriod"/>
            </a:pPr>
            <a:r>
              <a:rPr lang="en-US" dirty="0">
                <a:latin typeface="Times New Roman" panose="02020603050405020304" pitchFamily="18" charset="0"/>
                <a:cs typeface="Times New Roman" panose="02020603050405020304" pitchFamily="18" charset="0"/>
              </a:rPr>
              <a:t>App suggests restaurants</a:t>
            </a:r>
          </a:p>
          <a:p>
            <a:pPr marL="342900" indent="-342900">
              <a:lnSpc>
                <a:spcPct val="150000"/>
              </a:lnSpc>
              <a:buFont typeface="+mj-lt"/>
              <a:buAutoNum type="arabicPeriod"/>
            </a:pPr>
            <a:r>
              <a:rPr lang="en-US" dirty="0">
                <a:latin typeface="Times New Roman" panose="02020603050405020304" pitchFamily="18" charset="0"/>
                <a:cs typeface="Times New Roman" panose="02020603050405020304" pitchFamily="18" charset="0"/>
              </a:rPr>
              <a:t>Customer orders and pays online</a:t>
            </a:r>
          </a:p>
          <a:p>
            <a:pPr marL="342900" indent="-342900">
              <a:lnSpc>
                <a:spcPct val="150000"/>
              </a:lnSpc>
              <a:buFont typeface="+mj-lt"/>
              <a:buAutoNum type="arabicPeriod"/>
            </a:pPr>
            <a:r>
              <a:rPr lang="en-US" dirty="0">
                <a:latin typeface="Times New Roman" panose="02020603050405020304" pitchFamily="18" charset="0"/>
                <a:cs typeface="Times New Roman" panose="02020603050405020304" pitchFamily="18" charset="0"/>
              </a:rPr>
              <a:t>Restaurant prepares food</a:t>
            </a:r>
          </a:p>
          <a:p>
            <a:pPr marL="342900" indent="-342900">
              <a:lnSpc>
                <a:spcPct val="150000"/>
              </a:lnSpc>
              <a:buFont typeface="+mj-lt"/>
              <a:buAutoNum type="arabicPeriod"/>
            </a:pPr>
            <a:r>
              <a:rPr lang="en-US" dirty="0">
                <a:latin typeface="Times New Roman" panose="02020603050405020304" pitchFamily="18" charset="0"/>
                <a:cs typeface="Times New Roman" panose="02020603050405020304" pitchFamily="18" charset="0"/>
              </a:rPr>
              <a:t>Delivery partner delivers food</a:t>
            </a:r>
          </a:p>
          <a:p>
            <a:pPr marL="342900" indent="-342900">
              <a:lnSpc>
                <a:spcPct val="150000"/>
              </a:lnSpc>
              <a:buFont typeface="+mj-lt"/>
              <a:buAutoNum type="arabicPeriod"/>
            </a:pPr>
            <a:r>
              <a:rPr lang="en-US" dirty="0">
                <a:latin typeface="Times New Roman" panose="02020603050405020304" pitchFamily="18" charset="0"/>
                <a:cs typeface="Times New Roman" panose="02020603050405020304" pitchFamily="18" charset="0"/>
              </a:rPr>
              <a:t>App collects feedback and gives offers</a:t>
            </a:r>
          </a:p>
          <a:p>
            <a:pPr algn="just" fontAlgn="base">
              <a:lnSpc>
                <a:spcPct val="150000"/>
              </a:lnSpc>
            </a:pPr>
            <a:endParaRPr lang="en-US"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64253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5AB799-697A-38ED-90BC-32AC4F1CAAD1}"/>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C1E8E84-AC3F-08B0-6CFF-130BD18A7CF0}"/>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F1713F53-898F-7365-FE20-3D5B894BE8C1}"/>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1F6EA84D-A616-4CA0-4230-6DC3FB490EB5}"/>
              </a:ext>
            </a:extLst>
          </p:cNvPr>
          <p:cNvSpPr txBox="1"/>
          <p:nvPr/>
        </p:nvSpPr>
        <p:spPr>
          <a:xfrm>
            <a:off x="703063" y="1011450"/>
            <a:ext cx="10854813" cy="6654194"/>
          </a:xfrm>
          <a:prstGeom prst="rect">
            <a:avLst/>
          </a:prstGeom>
          <a:noFill/>
        </p:spPr>
        <p:txBody>
          <a:bodyPr wrap="square">
            <a:spAutoFit/>
          </a:bodyPr>
          <a:lstStyle/>
          <a:p>
            <a:r>
              <a:rPr lang="en-US" sz="2000" b="1" dirty="0">
                <a:latin typeface="Times New Roman" panose="02020603050405020304" pitchFamily="18" charset="0"/>
                <a:cs typeface="Times New Roman" panose="02020603050405020304" pitchFamily="18" charset="0"/>
              </a:rPr>
              <a:t>Site Adhesion</a:t>
            </a:r>
          </a:p>
          <a:p>
            <a:endParaRPr lang="en-US" sz="2000" b="1"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Site adhesion refers to the ability of an e-commerce website to attract visitors and keep them on the site for a longer time.</a:t>
            </a:r>
          </a:p>
          <a:p>
            <a:pPr marL="342900" indent="-34290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 good website should provide useful information, an attractive design, and easy access so that customers continue visiting the website and make purchases.</a:t>
            </a:r>
          </a:p>
          <a:p>
            <a:pPr marL="342900" indent="-34290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Site adhesion mainly depends on three elements: Content, Format, and Access.</a:t>
            </a:r>
          </a:p>
          <a:p>
            <a:endParaRPr lang="en-US" sz="20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algn="just"/>
            <a:r>
              <a:rPr lang="en-US" sz="2000" b="1" dirty="0">
                <a:latin typeface="Times New Roman" panose="02020603050405020304" pitchFamily="18" charset="0"/>
                <a:cs typeface="Times New Roman" panose="02020603050405020304" pitchFamily="18" charset="0"/>
              </a:rPr>
              <a:t>1. Content</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Content refers to the information, text, images, videos, and product details available on the website.</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Important aspects of content</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content should be useful, clear, and relevant to the customer.</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Product descriptions must include features, price, specifications, and benefits.</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Websites should provide reviews, ratings, and FAQs to help customers make decisions.</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Content should be regularly updated to maintain customer interest.</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Good content helps build trust and attract more visitors to the website.</a:t>
            </a: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79374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EFC766-056B-4156-3C3E-4F4B550A551E}"/>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4EC8777-962F-9728-C207-AB21DA74D35D}"/>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FF63C350-631D-4FB5-6C53-2E136D31811E}"/>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549DED63-B9CA-27C0-FBC3-B7EE7AA21FE1}"/>
              </a:ext>
            </a:extLst>
          </p:cNvPr>
          <p:cNvSpPr txBox="1"/>
          <p:nvPr/>
        </p:nvSpPr>
        <p:spPr>
          <a:xfrm>
            <a:off x="703063" y="1011450"/>
            <a:ext cx="10854813" cy="6346417"/>
          </a:xfrm>
          <a:prstGeom prst="rect">
            <a:avLst/>
          </a:prstGeom>
          <a:noFill/>
        </p:spPr>
        <p:txBody>
          <a:bodyPr wrap="square">
            <a:spAutoFit/>
          </a:bodyPr>
          <a:lstStyle/>
          <a:p>
            <a:pPr algn="just"/>
            <a:r>
              <a:rPr lang="en-US" sz="2000" b="1" dirty="0">
                <a:latin typeface="Times New Roman" panose="02020603050405020304" pitchFamily="18" charset="0"/>
                <a:cs typeface="Times New Roman" panose="02020603050405020304" pitchFamily="18" charset="0"/>
              </a:rPr>
              <a:t>2. Format</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Format refers to the design and presentation of the website.</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website should have an attractive layout and user-friendly interface.</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Use of images, colors, videos, and graphics should make the site visually appealing.</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website should be well organized with clear menus and navigation.</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Information should be presented in a simple and easy-to-read format.</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 good format improves user experience and encourages visitors to stay longer on the website.</a:t>
            </a:r>
          </a:p>
          <a:p>
            <a:pPr algn="just"/>
            <a:endParaRPr lang="en-US" sz="2000" dirty="0">
              <a:latin typeface="Times New Roman" panose="02020603050405020304" pitchFamily="18" charset="0"/>
              <a:cs typeface="Times New Roman" panose="02020603050405020304" pitchFamily="18" charset="0"/>
            </a:endParaRPr>
          </a:p>
          <a:p>
            <a:pPr algn="just"/>
            <a:r>
              <a:rPr lang="en-US" sz="2000" b="1" dirty="0">
                <a:latin typeface="Times New Roman" panose="02020603050405020304" pitchFamily="18" charset="0"/>
                <a:cs typeface="Times New Roman" panose="02020603050405020304" pitchFamily="18" charset="0"/>
              </a:rPr>
              <a:t>3. Access</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Access refers to how easily users can reach and use the website.</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website should load quickly and work smoothly.</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It should be accessible through multiple devices such as computers, tablets, and smartphones.</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Customers should be able to search products easily and navigate different pages.</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Secure login and safe payment systems should be available.</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Easy access helps increase customer satisfaction and encourages repeat visits.</a:t>
            </a:r>
          </a:p>
          <a:p>
            <a:endParaRPr lang="en-US" sz="2000" dirty="0"/>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094455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8779AF-9710-5784-682A-954456E76FF9}"/>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478FF15-5219-8A0A-AA29-FEE0600C474E}"/>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674996C5-998A-C41C-1CEB-108D68472247}"/>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2D4DCEBE-303B-9A7C-6B0D-9223D44FC126}"/>
              </a:ext>
            </a:extLst>
          </p:cNvPr>
          <p:cNvSpPr txBox="1"/>
          <p:nvPr/>
        </p:nvSpPr>
        <p:spPr>
          <a:xfrm>
            <a:off x="703063" y="1011450"/>
            <a:ext cx="10854813" cy="7269747"/>
          </a:xfrm>
          <a:prstGeom prst="rect">
            <a:avLst/>
          </a:prstGeom>
          <a:noFill/>
        </p:spPr>
        <p:txBody>
          <a:bodyPr wrap="square">
            <a:spAutoFit/>
          </a:bodyPr>
          <a:lstStyle/>
          <a:p>
            <a:pPr algn="just"/>
            <a:r>
              <a:rPr lang="en-US" sz="2000" b="1" dirty="0">
                <a:latin typeface="Times New Roman" panose="02020603050405020304" pitchFamily="18" charset="0"/>
                <a:cs typeface="Times New Roman" panose="02020603050405020304" pitchFamily="18" charset="0"/>
              </a:rPr>
              <a:t>Website maintenance in E-Commerce</a:t>
            </a:r>
            <a:r>
              <a:rPr lang="en-US" sz="2000" dirty="0">
                <a:latin typeface="Times New Roman" panose="02020603050405020304" pitchFamily="18" charset="0"/>
                <a:cs typeface="Times New Roman" panose="02020603050405020304" pitchFamily="18" charset="0"/>
              </a:rPr>
              <a:t> </a:t>
            </a:r>
          </a:p>
          <a:p>
            <a:pPr algn="just"/>
            <a:endParaRPr lang="en-US" sz="2000" dirty="0">
              <a:latin typeface="Times New Roman" panose="02020603050405020304" pitchFamily="18" charset="0"/>
              <a:cs typeface="Times New Roman" panose="02020603050405020304" pitchFamily="18" charset="0"/>
            </a:endParaRPr>
          </a:p>
          <a:p>
            <a:pPr algn="just"/>
            <a:r>
              <a:rPr lang="en-US" sz="2000" dirty="0">
                <a:latin typeface="Times New Roman" panose="02020603050405020304" pitchFamily="18" charset="0"/>
                <a:cs typeface="Times New Roman" panose="02020603050405020304" pitchFamily="18" charset="0"/>
              </a:rPr>
              <a:t>Website maintenance in E-Commerce  refers to the continuous process of updating, monitoring, and improving an online store to ensure it works properly, remains secure, and provides a good shopping experience for customers. Regular maintenance helps increase website performance, security, and customer satisfaction.</a:t>
            </a:r>
          </a:p>
          <a:p>
            <a:pPr algn="just"/>
            <a:endParaRPr lang="en-US" sz="2000" dirty="0">
              <a:latin typeface="Times New Roman" panose="02020603050405020304" pitchFamily="18" charset="0"/>
              <a:cs typeface="Times New Roman" panose="02020603050405020304" pitchFamily="18" charset="0"/>
            </a:endParaRPr>
          </a:p>
          <a:p>
            <a:pPr algn="just"/>
            <a:r>
              <a:rPr lang="en-US" sz="2000" b="1" dirty="0"/>
              <a:t>1. Content Updates</a:t>
            </a:r>
          </a:p>
          <a:p>
            <a:pPr algn="just"/>
            <a:r>
              <a:rPr lang="en-US" sz="2000" dirty="0">
                <a:latin typeface="Times New Roman" panose="02020603050405020304" pitchFamily="18" charset="0"/>
                <a:cs typeface="Times New Roman" panose="02020603050405020304" pitchFamily="18" charset="0"/>
              </a:rPr>
              <a:t>E-commerce websites must frequently update their content to keep the information accurate and relevant.</a:t>
            </a:r>
          </a:p>
          <a:p>
            <a:pPr algn="just"/>
            <a:endParaRPr lang="en-US" sz="2000" dirty="0">
              <a:latin typeface="Times New Roman" panose="02020603050405020304" pitchFamily="18" charset="0"/>
              <a:cs typeface="Times New Roman" panose="02020603050405020304" pitchFamily="18" charset="0"/>
            </a:endParaRPr>
          </a:p>
          <a:p>
            <a:pPr algn="just"/>
            <a:r>
              <a:rPr lang="en-US" sz="2000" b="1" dirty="0">
                <a:latin typeface="Times New Roman" panose="02020603050405020304" pitchFamily="18" charset="0"/>
                <a:cs typeface="Times New Roman" panose="02020603050405020304" pitchFamily="18" charset="0"/>
              </a:rPr>
              <a:t>Activities include:</a:t>
            </a:r>
            <a:endParaRPr lang="en-US" sz="2000" dirty="0">
              <a:latin typeface="Times New Roman" panose="02020603050405020304" pitchFamily="18" charset="0"/>
              <a:cs typeface="Times New Roman" panose="02020603050405020304" pitchFamily="18" charset="0"/>
            </a:endParaRPr>
          </a:p>
          <a:p>
            <a:pPr algn="just"/>
            <a:r>
              <a:rPr lang="en-US" sz="2000" dirty="0">
                <a:latin typeface="Times New Roman" panose="02020603050405020304" pitchFamily="18" charset="0"/>
                <a:cs typeface="Times New Roman" panose="02020603050405020304" pitchFamily="18" charset="0"/>
              </a:rPr>
              <a:t>Adding new products and removing out-of-stock products</a:t>
            </a:r>
          </a:p>
          <a:p>
            <a:pPr algn="just"/>
            <a:r>
              <a:rPr lang="en-US" sz="2000" dirty="0">
                <a:latin typeface="Times New Roman" panose="02020603050405020304" pitchFamily="18" charset="0"/>
                <a:cs typeface="Times New Roman" panose="02020603050405020304" pitchFamily="18" charset="0"/>
              </a:rPr>
              <a:t>Updating product descriptions, images, and prices</a:t>
            </a:r>
          </a:p>
          <a:p>
            <a:pPr algn="just"/>
            <a:r>
              <a:rPr lang="en-US" sz="2000" dirty="0">
                <a:latin typeface="Times New Roman" panose="02020603050405020304" pitchFamily="18" charset="0"/>
                <a:cs typeface="Times New Roman" panose="02020603050405020304" pitchFamily="18" charset="0"/>
              </a:rPr>
              <a:t>Updating offers, discounts, and promotional banners</a:t>
            </a:r>
          </a:p>
          <a:p>
            <a:pPr algn="just"/>
            <a:r>
              <a:rPr lang="en-US" sz="2000" dirty="0">
                <a:latin typeface="Times New Roman" panose="02020603050405020304" pitchFamily="18" charset="0"/>
                <a:cs typeface="Times New Roman" panose="02020603050405020304" pitchFamily="18" charset="0"/>
              </a:rPr>
              <a:t>Posting blogs, announcements, or news</a:t>
            </a:r>
          </a:p>
          <a:p>
            <a:pPr algn="just"/>
            <a:endParaRPr lang="en-US" sz="2000" dirty="0">
              <a:latin typeface="Times New Roman" panose="02020603050405020304" pitchFamily="18" charset="0"/>
              <a:cs typeface="Times New Roman" panose="02020603050405020304" pitchFamily="18" charset="0"/>
            </a:endParaRPr>
          </a:p>
          <a:p>
            <a:r>
              <a:rPr lang="en-US" sz="2000" b="1" dirty="0">
                <a:latin typeface="Times New Roman" panose="02020603050405020304" pitchFamily="18" charset="0"/>
                <a:cs typeface="Times New Roman" panose="02020603050405020304" pitchFamily="18" charset="0"/>
              </a:rPr>
              <a:t>Importance:</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Updated content attracts customers and improves search engine ranking.</a:t>
            </a: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345784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BBFF3-1D9B-6AB9-FEFC-5E9F855160BF}"/>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2B237F9-0652-F012-011B-299837441908}"/>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3B386E69-2880-30B2-3304-A6E93ADD5484}"/>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4C0FB99D-ACD1-D8B1-A9F0-6346B392E66D}"/>
              </a:ext>
            </a:extLst>
          </p:cNvPr>
          <p:cNvSpPr txBox="1"/>
          <p:nvPr/>
        </p:nvSpPr>
        <p:spPr>
          <a:xfrm>
            <a:off x="703063" y="1011450"/>
            <a:ext cx="10854813" cy="6808082"/>
          </a:xfrm>
          <a:prstGeom prst="rect">
            <a:avLst/>
          </a:prstGeom>
          <a:noFill/>
        </p:spPr>
        <p:txBody>
          <a:bodyPr wrap="square">
            <a:spAutoFit/>
          </a:bodyPr>
          <a:lstStyle/>
          <a:p>
            <a:pPr algn="just">
              <a:lnSpc>
                <a:spcPct val="150000"/>
              </a:lnSpc>
            </a:pPr>
            <a:r>
              <a:rPr lang="en-US" sz="2000" b="1" dirty="0">
                <a:latin typeface="Times New Roman" panose="02020603050405020304" pitchFamily="18" charset="0"/>
                <a:cs typeface="Times New Roman" panose="02020603050405020304" pitchFamily="18" charset="0"/>
              </a:rPr>
              <a:t>2.Website Security</a:t>
            </a:r>
          </a:p>
          <a:p>
            <a:pPr algn="just">
              <a:lnSpc>
                <a:spcPct val="150000"/>
              </a:lnSpc>
            </a:pPr>
            <a:r>
              <a:rPr lang="en-US" sz="2000" dirty="0">
                <a:latin typeface="Times New Roman" panose="02020603050405020304" pitchFamily="18" charset="0"/>
                <a:cs typeface="Times New Roman" panose="02020603050405020304" pitchFamily="18" charset="0"/>
              </a:rPr>
              <a:t>Security is one of the most important aspects of maintaining an e-commerce website because it handles sensitive customer information.</a:t>
            </a:r>
          </a:p>
          <a:p>
            <a:pPr algn="just">
              <a:lnSpc>
                <a:spcPct val="150000"/>
              </a:lnSpc>
            </a:pPr>
            <a:r>
              <a:rPr lang="en-US" sz="2000" b="1" dirty="0">
                <a:latin typeface="Times New Roman" panose="02020603050405020304" pitchFamily="18" charset="0"/>
                <a:cs typeface="Times New Roman" panose="02020603050405020304" pitchFamily="18" charset="0"/>
              </a:rPr>
              <a:t>Security tasks include:</a:t>
            </a:r>
            <a:endParaRPr lang="en-US" sz="2000" dirty="0">
              <a:latin typeface="Times New Roman" panose="02020603050405020304" pitchFamily="18" charset="0"/>
              <a:cs typeface="Times New Roman" panose="02020603050405020304" pitchFamily="18" charset="0"/>
            </a:endParaRPr>
          </a:p>
          <a:p>
            <a:pPr algn="just">
              <a:lnSpc>
                <a:spcPct val="150000"/>
              </a:lnSpc>
            </a:pPr>
            <a:r>
              <a:rPr lang="en-US" sz="2000" dirty="0">
                <a:latin typeface="Times New Roman" panose="02020603050405020304" pitchFamily="18" charset="0"/>
                <a:cs typeface="Times New Roman" panose="02020603050405020304" pitchFamily="18" charset="0"/>
              </a:rPr>
              <a:t>Installing SSL certificates for secure transactions</a:t>
            </a:r>
          </a:p>
          <a:p>
            <a:pPr algn="just">
              <a:lnSpc>
                <a:spcPct val="150000"/>
              </a:lnSpc>
            </a:pPr>
            <a:r>
              <a:rPr lang="en-US" sz="2000" dirty="0">
                <a:latin typeface="Times New Roman" panose="02020603050405020304" pitchFamily="18" charset="0"/>
                <a:cs typeface="Times New Roman" panose="02020603050405020304" pitchFamily="18" charset="0"/>
              </a:rPr>
              <a:t>Regularly updating software and plugins</a:t>
            </a:r>
          </a:p>
          <a:p>
            <a:pPr algn="just">
              <a:lnSpc>
                <a:spcPct val="150000"/>
              </a:lnSpc>
            </a:pPr>
            <a:r>
              <a:rPr lang="en-US" sz="2000" dirty="0">
                <a:latin typeface="Times New Roman" panose="02020603050405020304" pitchFamily="18" charset="0"/>
                <a:cs typeface="Times New Roman" panose="02020603050405020304" pitchFamily="18" charset="0"/>
              </a:rPr>
              <a:t>Protecting customer data and payment information</a:t>
            </a:r>
          </a:p>
          <a:p>
            <a:pPr algn="just">
              <a:lnSpc>
                <a:spcPct val="150000"/>
              </a:lnSpc>
            </a:pPr>
            <a:r>
              <a:rPr lang="en-US" sz="2000" dirty="0">
                <a:latin typeface="Times New Roman" panose="02020603050405020304" pitchFamily="18" charset="0"/>
                <a:cs typeface="Times New Roman" panose="02020603050405020304" pitchFamily="18" charset="0"/>
              </a:rPr>
              <a:t>Running security scans to detect malware or vulnerabilities</a:t>
            </a:r>
          </a:p>
          <a:p>
            <a:pPr algn="just">
              <a:lnSpc>
                <a:spcPct val="150000"/>
              </a:lnSpc>
            </a:pPr>
            <a:r>
              <a:rPr lang="en-US" sz="2000" dirty="0">
                <a:latin typeface="Times New Roman" panose="02020603050405020304" pitchFamily="18" charset="0"/>
                <a:cs typeface="Times New Roman" panose="02020603050405020304" pitchFamily="18" charset="0"/>
              </a:rPr>
              <a:t>Creating strong authentication systems</a:t>
            </a:r>
          </a:p>
          <a:p>
            <a:pPr>
              <a:lnSpc>
                <a:spcPct val="150000"/>
              </a:lnSpc>
            </a:pPr>
            <a:r>
              <a:rPr lang="en-US" sz="2000" b="1" dirty="0">
                <a:latin typeface="Times New Roman" panose="02020603050405020304" pitchFamily="18" charset="0"/>
                <a:cs typeface="Times New Roman" panose="02020603050405020304" pitchFamily="18" charset="0"/>
              </a:rPr>
              <a:t>Importance:</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Prevents hacking, fraud, and data theft.</a:t>
            </a:r>
          </a:p>
          <a:p>
            <a:endParaRPr lang="en-US" sz="2000" dirty="0"/>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38831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A7F7C-D486-33C7-4DAA-2179C8C25DE0}"/>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95EE3BF-8F19-5264-B57F-640198277FC0}"/>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0E093C9C-4445-0CAF-078C-9F1F46B63B4A}"/>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09287C56-7D68-4C3F-4924-28DCA77FA659}"/>
              </a:ext>
            </a:extLst>
          </p:cNvPr>
          <p:cNvSpPr txBox="1"/>
          <p:nvPr/>
        </p:nvSpPr>
        <p:spPr>
          <a:xfrm>
            <a:off x="703063" y="1011450"/>
            <a:ext cx="10854813" cy="5884753"/>
          </a:xfrm>
          <a:prstGeom prst="rect">
            <a:avLst/>
          </a:prstGeom>
          <a:noFill/>
        </p:spPr>
        <p:txBody>
          <a:bodyPr wrap="square">
            <a:spAutoFit/>
          </a:bodyPr>
          <a:lstStyle/>
          <a:p>
            <a:pPr>
              <a:lnSpc>
                <a:spcPct val="150000"/>
              </a:lnSpc>
            </a:pPr>
            <a:r>
              <a:rPr lang="en-US" sz="2000" b="1" dirty="0">
                <a:latin typeface="Times New Roman" panose="02020603050405020304" pitchFamily="18" charset="0"/>
                <a:cs typeface="Times New Roman" panose="02020603050405020304" pitchFamily="18" charset="0"/>
              </a:rPr>
              <a:t>3.Performance Monitoring</a:t>
            </a:r>
          </a:p>
          <a:p>
            <a:pPr>
              <a:lnSpc>
                <a:spcPct val="150000"/>
              </a:lnSpc>
            </a:pPr>
            <a:r>
              <a:rPr lang="en-US" sz="2000" dirty="0">
                <a:latin typeface="Times New Roman" panose="02020603050405020304" pitchFamily="18" charset="0"/>
                <a:cs typeface="Times New Roman" panose="02020603050405020304" pitchFamily="18" charset="0"/>
              </a:rPr>
              <a:t>Website speed and performance directly affect customer experience and sales.</a:t>
            </a:r>
          </a:p>
          <a:p>
            <a:pPr>
              <a:lnSpc>
                <a:spcPct val="150000"/>
              </a:lnSpc>
            </a:pPr>
            <a:r>
              <a:rPr lang="en-US" sz="2000" b="1" dirty="0">
                <a:latin typeface="Times New Roman" panose="02020603050405020304" pitchFamily="18" charset="0"/>
                <a:cs typeface="Times New Roman" panose="02020603050405020304" pitchFamily="18" charset="0"/>
              </a:rPr>
              <a:t>Maintenance activities:</a:t>
            </a:r>
            <a:endParaRPr lang="en-US" sz="2000" dirty="0">
              <a:latin typeface="Times New Roman" panose="02020603050405020304" pitchFamily="18" charset="0"/>
              <a:cs typeface="Times New Roman" panose="02020603050405020304" pitchFamily="18" charset="0"/>
            </a:endParaRPr>
          </a:p>
          <a:p>
            <a:pPr>
              <a:lnSpc>
                <a:spcPct val="150000"/>
              </a:lnSpc>
            </a:pPr>
            <a:r>
              <a:rPr lang="en-US" sz="2000" dirty="0">
                <a:latin typeface="Times New Roman" panose="02020603050405020304" pitchFamily="18" charset="0"/>
                <a:cs typeface="Times New Roman" panose="02020603050405020304" pitchFamily="18" charset="0"/>
              </a:rPr>
              <a:t>Monitoring website loading speed</a:t>
            </a:r>
          </a:p>
          <a:p>
            <a:pPr>
              <a:lnSpc>
                <a:spcPct val="150000"/>
              </a:lnSpc>
            </a:pPr>
            <a:r>
              <a:rPr lang="en-US" sz="2000" dirty="0">
                <a:latin typeface="Times New Roman" panose="02020603050405020304" pitchFamily="18" charset="0"/>
                <a:cs typeface="Times New Roman" panose="02020603050405020304" pitchFamily="18" charset="0"/>
              </a:rPr>
              <a:t>Optimizing images and files</a:t>
            </a:r>
          </a:p>
          <a:p>
            <a:pPr>
              <a:lnSpc>
                <a:spcPct val="150000"/>
              </a:lnSpc>
            </a:pPr>
            <a:r>
              <a:rPr lang="en-US" sz="2000" dirty="0">
                <a:latin typeface="Times New Roman" panose="02020603050405020304" pitchFamily="18" charset="0"/>
                <a:cs typeface="Times New Roman" panose="02020603050405020304" pitchFamily="18" charset="0"/>
              </a:rPr>
              <a:t>Removing unnecessary scripts or plugins</a:t>
            </a:r>
          </a:p>
          <a:p>
            <a:pPr>
              <a:lnSpc>
                <a:spcPct val="150000"/>
              </a:lnSpc>
            </a:pPr>
            <a:r>
              <a:rPr lang="en-US" sz="2000" dirty="0">
                <a:latin typeface="Times New Roman" panose="02020603050405020304" pitchFamily="18" charset="0"/>
                <a:cs typeface="Times New Roman" panose="02020603050405020304" pitchFamily="18" charset="0"/>
              </a:rPr>
              <a:t>Ensuring server uptime and reliability</a:t>
            </a:r>
          </a:p>
          <a:p>
            <a:pPr>
              <a:lnSpc>
                <a:spcPct val="150000"/>
              </a:lnSpc>
            </a:pPr>
            <a:r>
              <a:rPr lang="en-US" sz="2000" b="1" dirty="0">
                <a:latin typeface="Times New Roman" panose="02020603050405020304" pitchFamily="18" charset="0"/>
                <a:cs typeface="Times New Roman" panose="02020603050405020304" pitchFamily="18" charset="0"/>
              </a:rPr>
              <a:t>Importance:</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A fast website reduces bounce rates and increases conversions.</a:t>
            </a:r>
          </a:p>
          <a:p>
            <a:endParaRPr lang="en-US" sz="2000" dirty="0"/>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232322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791C82-4C58-66F1-6492-2FF4954CC08A}"/>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2AC75263-3DCD-6E25-0067-01032BF283B0}"/>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0A6FB93F-CE3A-FAEB-9B26-95CF385A5D07}"/>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24E4F5EF-7BB8-F92F-26EE-55ADE772CFFF}"/>
              </a:ext>
            </a:extLst>
          </p:cNvPr>
          <p:cNvSpPr txBox="1"/>
          <p:nvPr/>
        </p:nvSpPr>
        <p:spPr>
          <a:xfrm>
            <a:off x="703063" y="1011450"/>
            <a:ext cx="10854813" cy="6346417"/>
          </a:xfrm>
          <a:prstGeom prst="rect">
            <a:avLst/>
          </a:prstGeom>
          <a:noFill/>
        </p:spPr>
        <p:txBody>
          <a:bodyPr wrap="square">
            <a:spAutoFit/>
          </a:bodyPr>
          <a:lstStyle/>
          <a:p>
            <a:pPr>
              <a:lnSpc>
                <a:spcPct val="150000"/>
              </a:lnSpc>
            </a:pPr>
            <a:r>
              <a:rPr lang="en-US" sz="2000" b="1" dirty="0">
                <a:latin typeface="Times New Roman" panose="02020603050405020304" pitchFamily="18" charset="0"/>
                <a:cs typeface="Times New Roman" panose="02020603050405020304" pitchFamily="18" charset="0"/>
              </a:rPr>
              <a:t>4. Database Management</a:t>
            </a:r>
          </a:p>
          <a:p>
            <a:pPr>
              <a:lnSpc>
                <a:spcPct val="150000"/>
              </a:lnSpc>
            </a:pPr>
            <a:r>
              <a:rPr lang="en-US" sz="2000" dirty="0">
                <a:latin typeface="Times New Roman" panose="02020603050405020304" pitchFamily="18" charset="0"/>
                <a:cs typeface="Times New Roman" panose="02020603050405020304" pitchFamily="18" charset="0"/>
              </a:rPr>
              <a:t>E-commerce websites store large amounts of data such as customer information, orders, inventory, and payment details.</a:t>
            </a:r>
          </a:p>
          <a:p>
            <a:pPr>
              <a:lnSpc>
                <a:spcPct val="150000"/>
              </a:lnSpc>
            </a:pPr>
            <a:r>
              <a:rPr lang="en-US" sz="2000" b="1" dirty="0">
                <a:latin typeface="Times New Roman" panose="02020603050405020304" pitchFamily="18" charset="0"/>
                <a:cs typeface="Times New Roman" panose="02020603050405020304" pitchFamily="18" charset="0"/>
              </a:rPr>
              <a:t>Maintenance tasks:</a:t>
            </a:r>
            <a:endParaRPr lang="en-US" sz="2000" dirty="0">
              <a:latin typeface="Times New Roman" panose="02020603050405020304" pitchFamily="18" charset="0"/>
              <a:cs typeface="Times New Roman" panose="02020603050405020304" pitchFamily="18" charset="0"/>
            </a:endParaRPr>
          </a:p>
          <a:p>
            <a:pPr>
              <a:lnSpc>
                <a:spcPct val="150000"/>
              </a:lnSpc>
            </a:pPr>
            <a:r>
              <a:rPr lang="en-US" sz="2000" dirty="0">
                <a:latin typeface="Times New Roman" panose="02020603050405020304" pitchFamily="18" charset="0"/>
                <a:cs typeface="Times New Roman" panose="02020603050405020304" pitchFamily="18" charset="0"/>
              </a:rPr>
              <a:t>Regular database backups</a:t>
            </a:r>
          </a:p>
          <a:p>
            <a:pPr>
              <a:lnSpc>
                <a:spcPct val="150000"/>
              </a:lnSpc>
            </a:pPr>
            <a:r>
              <a:rPr lang="en-US" sz="2000" dirty="0">
                <a:latin typeface="Times New Roman" panose="02020603050405020304" pitchFamily="18" charset="0"/>
                <a:cs typeface="Times New Roman" panose="02020603050405020304" pitchFamily="18" charset="0"/>
              </a:rPr>
              <a:t>Cleaning unused or outdated data</a:t>
            </a:r>
          </a:p>
          <a:p>
            <a:pPr>
              <a:lnSpc>
                <a:spcPct val="150000"/>
              </a:lnSpc>
            </a:pPr>
            <a:r>
              <a:rPr lang="en-US" sz="2000" dirty="0">
                <a:latin typeface="Times New Roman" panose="02020603050405020304" pitchFamily="18" charset="0"/>
                <a:cs typeface="Times New Roman" panose="02020603050405020304" pitchFamily="18" charset="0"/>
              </a:rPr>
              <a:t>Managing product inventory records</a:t>
            </a:r>
          </a:p>
          <a:p>
            <a:pPr>
              <a:lnSpc>
                <a:spcPct val="150000"/>
              </a:lnSpc>
            </a:pPr>
            <a:r>
              <a:rPr lang="en-US" sz="2000" dirty="0">
                <a:latin typeface="Times New Roman" panose="02020603050405020304" pitchFamily="18" charset="0"/>
                <a:cs typeface="Times New Roman" panose="02020603050405020304" pitchFamily="18" charset="0"/>
              </a:rPr>
              <a:t>Updating order and transaction data</a:t>
            </a:r>
          </a:p>
          <a:p>
            <a:pPr>
              <a:lnSpc>
                <a:spcPct val="150000"/>
              </a:lnSpc>
            </a:pPr>
            <a:r>
              <a:rPr lang="en-US" sz="2000" b="1" dirty="0">
                <a:latin typeface="Times New Roman" panose="02020603050405020304" pitchFamily="18" charset="0"/>
                <a:cs typeface="Times New Roman" panose="02020603050405020304" pitchFamily="18" charset="0"/>
              </a:rPr>
              <a:t>Importance:</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Prevents data loss and keeps the system organized.</a:t>
            </a:r>
          </a:p>
          <a:p>
            <a:endParaRPr lang="en-US" sz="2000" dirty="0"/>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371623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0E1687-BE93-9B46-BEE0-BB35B016669F}"/>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B0FEAB8-D8CB-7101-6DAF-AF6E601F2D6C}"/>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1867C544-DD48-958E-9701-2B5FDD2731CD}"/>
              </a:ext>
            </a:extLst>
          </p:cNvPr>
          <p:cNvPicPr>
            <a:picLocks noChangeAspect="1"/>
          </p:cNvPicPr>
          <p:nvPr/>
        </p:nvPicPr>
        <p:blipFill>
          <a:blip r:embed="rId2"/>
          <a:stretch>
            <a:fillRect/>
          </a:stretch>
        </p:blipFill>
        <p:spPr>
          <a:xfrm>
            <a:off x="0" y="0"/>
            <a:ext cx="12192000" cy="1044762"/>
          </a:xfrm>
          <a:prstGeom prst="rect">
            <a:avLst/>
          </a:prstGeom>
        </p:spPr>
      </p:pic>
      <p:sp>
        <p:nvSpPr>
          <p:cNvPr id="3" name="TextBox 2">
            <a:extLst>
              <a:ext uri="{FF2B5EF4-FFF2-40B4-BE49-F238E27FC236}">
                <a16:creationId xmlns:a16="http://schemas.microsoft.com/office/drawing/2014/main" id="{AF7165E7-343B-ED20-E176-6FC10DE28C8B}"/>
              </a:ext>
            </a:extLst>
          </p:cNvPr>
          <p:cNvSpPr txBox="1"/>
          <p:nvPr/>
        </p:nvSpPr>
        <p:spPr>
          <a:xfrm>
            <a:off x="3048000" y="2858224"/>
            <a:ext cx="6096000" cy="1146468"/>
          </a:xfrm>
          <a:prstGeom prst="rect">
            <a:avLst/>
          </a:prstGeom>
          <a:noFill/>
        </p:spPr>
        <p:txBody>
          <a:bodyPr wrap="square">
            <a:spAutoFit/>
          </a:bodyPr>
          <a:lstStyle/>
          <a:p>
            <a:pPr algn="l" fontAlgn="base">
              <a:lnSpc>
                <a:spcPts val="2100"/>
              </a:lnSpc>
              <a:spcBef>
                <a:spcPts val="1800"/>
              </a:spcBef>
              <a:spcAft>
                <a:spcPts val="1800"/>
              </a:spcAft>
              <a:buNone/>
            </a:pPr>
            <a:r>
              <a:rPr lang="en-US" b="1" i="0" dirty="0">
                <a:solidFill>
                  <a:srgbClr val="FFFFFF"/>
                </a:solidFill>
                <a:effectLst/>
                <a:latin typeface="Nunito" pitchFamily="2" charset="0"/>
              </a:rPr>
              <a:t>1. Local Login</a:t>
            </a:r>
          </a:p>
          <a:p>
            <a:pPr algn="l" rtl="0" fontAlgn="base">
              <a:spcAft>
                <a:spcPts val="750"/>
              </a:spcAft>
              <a:buNone/>
            </a:pPr>
            <a:r>
              <a:rPr lang="en-US" b="0" i="0" dirty="0">
                <a:solidFill>
                  <a:srgbClr val="FFFFFF"/>
                </a:solidFill>
                <a:effectLst/>
                <a:latin typeface="Nunito" pitchFamily="2" charset="0"/>
              </a:rPr>
              <a:t>Whenever a user logs into its local system, it is known as local login. </a:t>
            </a:r>
          </a:p>
        </p:txBody>
      </p:sp>
      <p:pic>
        <p:nvPicPr>
          <p:cNvPr id="7" name="Picture 6">
            <a:extLst>
              <a:ext uri="{FF2B5EF4-FFF2-40B4-BE49-F238E27FC236}">
                <a16:creationId xmlns:a16="http://schemas.microsoft.com/office/drawing/2014/main" id="{7D772DE9-4736-9E97-E86A-7B111B1FB54D}"/>
              </a:ext>
            </a:extLst>
          </p:cNvPr>
          <p:cNvPicPr>
            <a:picLocks noChangeAspect="1"/>
          </p:cNvPicPr>
          <p:nvPr/>
        </p:nvPicPr>
        <p:blipFill>
          <a:blip r:embed="rId3"/>
          <a:stretch>
            <a:fillRect/>
          </a:stretch>
        </p:blipFill>
        <p:spPr>
          <a:xfrm>
            <a:off x="6587613" y="1323597"/>
            <a:ext cx="4758813" cy="3376223"/>
          </a:xfrm>
          <a:prstGeom prst="rect">
            <a:avLst/>
          </a:prstGeom>
        </p:spPr>
      </p:pic>
      <p:sp>
        <p:nvSpPr>
          <p:cNvPr id="9" name="TextBox 8">
            <a:extLst>
              <a:ext uri="{FF2B5EF4-FFF2-40B4-BE49-F238E27FC236}">
                <a16:creationId xmlns:a16="http://schemas.microsoft.com/office/drawing/2014/main" id="{EAE6B8EB-5A2D-F5A3-766F-EAE3FA746BCF}"/>
              </a:ext>
            </a:extLst>
          </p:cNvPr>
          <p:cNvSpPr txBox="1"/>
          <p:nvPr/>
        </p:nvSpPr>
        <p:spPr>
          <a:xfrm>
            <a:off x="481782" y="1209370"/>
            <a:ext cx="6499122" cy="5355312"/>
          </a:xfrm>
          <a:prstGeom prst="rect">
            <a:avLst/>
          </a:prstGeom>
          <a:noFill/>
        </p:spPr>
        <p:txBody>
          <a:bodyPr wrap="square">
            <a:spAutoFit/>
          </a:bodyPr>
          <a:lstStyle/>
          <a:p>
            <a:pPr fontAlgn="base"/>
            <a:r>
              <a:rPr lang="en-US" b="1" dirty="0">
                <a:latin typeface="Times New Roman" panose="02020603050405020304" pitchFamily="18" charset="0"/>
                <a:cs typeface="Times New Roman" panose="02020603050405020304" pitchFamily="18" charset="0"/>
              </a:rPr>
              <a:t>The Procedure of Local Login</a:t>
            </a:r>
            <a:endParaRPr lang="en-US" dirty="0">
              <a:latin typeface="Times New Roman" panose="02020603050405020304" pitchFamily="18" charset="0"/>
              <a:cs typeface="Times New Roman" panose="02020603050405020304" pitchFamily="18" charset="0"/>
            </a:endParaRPr>
          </a:p>
          <a:p>
            <a:pPr marL="285750" indent="-285750"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Keystrokes are accepted by the terminal driver when the user types at the terminal.</a:t>
            </a:r>
          </a:p>
          <a:p>
            <a:pPr marL="285750" indent="-285750"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Terminal Driver passes these characters to OS.</a:t>
            </a:r>
          </a:p>
          <a:p>
            <a:pPr marL="285750" indent="-285750"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Now, OS validates the combination of characters and opens the required application.</a:t>
            </a:r>
          </a:p>
          <a:p>
            <a:pPr marL="285750" indent="-285750" fontAlgn="base">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fontAlgn="base">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fontAlgn="base">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fontAlgn="base">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algn="just" fontAlgn="base"/>
            <a:r>
              <a:rPr lang="en-US" b="1" dirty="0">
                <a:latin typeface="Times New Roman" panose="02020603050405020304" pitchFamily="18" charset="0"/>
                <a:cs typeface="Times New Roman" panose="02020603050405020304" pitchFamily="18" charset="0"/>
              </a:rPr>
              <a:t>2. Remote Login</a:t>
            </a:r>
          </a:p>
          <a:p>
            <a:pPr marL="285750" indent="-285750" algn="just" fontAlgn="base">
              <a:buFont typeface="Arial" panose="020B0604020202020204" pitchFamily="34" charset="0"/>
              <a:buChar char="•"/>
            </a:pPr>
            <a:r>
              <a:rPr lang="en-US" u="sng" dirty="0">
                <a:latin typeface="Times New Roman" panose="02020603050405020304" pitchFamily="18" charset="0"/>
                <a:cs typeface="Times New Roman" panose="02020603050405020304" pitchFamily="18" charset="0"/>
                <a:hlinkClick r:id="rId4"/>
              </a:rPr>
              <a:t>Remote Login</a:t>
            </a:r>
            <a:r>
              <a:rPr lang="en-US" dirty="0">
                <a:latin typeface="Times New Roman" panose="02020603050405020304" pitchFamily="18" charset="0"/>
                <a:cs typeface="Times New Roman" panose="02020603050405020304" pitchFamily="18" charset="0"/>
              </a:rPr>
              <a:t> is a process in which users can log in to a remote site i.e. computer and use services that are available on the remote computer. </a:t>
            </a:r>
          </a:p>
          <a:p>
            <a:pPr marL="285750"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With the help of remote login, a user is able to understand the result of transferring the result of processing from the remote computer to the local computer.</a:t>
            </a:r>
          </a:p>
          <a:p>
            <a:pPr marL="285750" indent="-285750" fontAlgn="base">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algn="just" rtl="0" fontAlgn="base">
              <a:spcAft>
                <a:spcPts val="750"/>
              </a:spcAft>
              <a:buNone/>
            </a:pPr>
            <a:r>
              <a:rPr lang="en-US" b="1" i="0" dirty="0">
                <a:solidFill>
                  <a:srgbClr val="FFFFFF"/>
                </a:solidFill>
                <a:effectLst/>
                <a:latin typeface="Nunito" pitchFamily="2" charset="0"/>
              </a:rPr>
              <a:t>The Procedure of Local Login</a:t>
            </a:r>
            <a:endParaRPr lang="en-US" b="0" i="0" dirty="0">
              <a:solidFill>
                <a:srgbClr val="FFFFFF"/>
              </a:solidFill>
              <a:effectLst/>
              <a:latin typeface="Nunito" pitchFamily="2" charset="0"/>
            </a:endParaRPr>
          </a:p>
        </p:txBody>
      </p:sp>
    </p:spTree>
    <p:extLst>
      <p:ext uri="{BB962C8B-B14F-4D97-AF65-F5344CB8AC3E}">
        <p14:creationId xmlns:p14="http://schemas.microsoft.com/office/powerpoint/2010/main" val="12091409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825BB-A7F7-7977-F33E-38AE76CF78B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F1A1D27-D23B-C0C5-82AE-116ADAD66339}"/>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6AAF327E-C70B-2E54-9686-782342B69E6A}"/>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0E296A45-9C40-1285-B872-90E98BB7FA83}"/>
              </a:ext>
            </a:extLst>
          </p:cNvPr>
          <p:cNvSpPr txBox="1"/>
          <p:nvPr/>
        </p:nvSpPr>
        <p:spPr>
          <a:xfrm>
            <a:off x="703063" y="1011450"/>
            <a:ext cx="10854813" cy="5884753"/>
          </a:xfrm>
          <a:prstGeom prst="rect">
            <a:avLst/>
          </a:prstGeom>
          <a:noFill/>
        </p:spPr>
        <p:txBody>
          <a:bodyPr wrap="square">
            <a:spAutoFit/>
          </a:bodyPr>
          <a:lstStyle/>
          <a:p>
            <a:pPr>
              <a:lnSpc>
                <a:spcPct val="150000"/>
              </a:lnSpc>
            </a:pPr>
            <a:r>
              <a:rPr lang="en-IN" sz="2000" b="1" dirty="0">
                <a:latin typeface="Times New Roman" panose="02020603050405020304" pitchFamily="18" charset="0"/>
                <a:cs typeface="Times New Roman" panose="02020603050405020304" pitchFamily="18" charset="0"/>
              </a:rPr>
              <a:t>5. Search Engine Optimization (SEO)</a:t>
            </a:r>
          </a:p>
          <a:p>
            <a:pPr>
              <a:lnSpc>
                <a:spcPct val="150000"/>
              </a:lnSpc>
            </a:pPr>
            <a:r>
              <a:rPr lang="en-IN" sz="2000" dirty="0">
                <a:latin typeface="Times New Roman" panose="02020603050405020304" pitchFamily="18" charset="0"/>
                <a:cs typeface="Times New Roman" panose="02020603050405020304" pitchFamily="18" charset="0"/>
              </a:rPr>
              <a:t>SEO maintenance helps improve website visibility on search engines.</a:t>
            </a:r>
          </a:p>
          <a:p>
            <a:pPr>
              <a:lnSpc>
                <a:spcPct val="150000"/>
              </a:lnSpc>
            </a:pPr>
            <a:r>
              <a:rPr lang="en-IN" sz="2000" b="1" dirty="0">
                <a:latin typeface="Times New Roman" panose="02020603050405020304" pitchFamily="18" charset="0"/>
                <a:cs typeface="Times New Roman" panose="02020603050405020304" pitchFamily="18" charset="0"/>
              </a:rPr>
              <a:t>SEO tasks include:</a:t>
            </a:r>
            <a:endParaRPr lang="en-IN" sz="2000" dirty="0">
              <a:latin typeface="Times New Roman" panose="02020603050405020304" pitchFamily="18" charset="0"/>
              <a:cs typeface="Times New Roman" panose="02020603050405020304" pitchFamily="18" charset="0"/>
            </a:endParaRPr>
          </a:p>
          <a:p>
            <a:pPr>
              <a:lnSpc>
                <a:spcPct val="150000"/>
              </a:lnSpc>
            </a:pPr>
            <a:r>
              <a:rPr lang="en-IN" sz="2000" dirty="0">
                <a:latin typeface="Times New Roman" panose="02020603050405020304" pitchFamily="18" charset="0"/>
                <a:cs typeface="Times New Roman" panose="02020603050405020304" pitchFamily="18" charset="0"/>
              </a:rPr>
              <a:t>Updating keywords and meta tags</a:t>
            </a:r>
          </a:p>
          <a:p>
            <a:pPr>
              <a:lnSpc>
                <a:spcPct val="150000"/>
              </a:lnSpc>
            </a:pPr>
            <a:r>
              <a:rPr lang="en-IN" sz="2000" dirty="0">
                <a:latin typeface="Times New Roman" panose="02020603050405020304" pitchFamily="18" charset="0"/>
                <a:cs typeface="Times New Roman" panose="02020603050405020304" pitchFamily="18" charset="0"/>
              </a:rPr>
              <a:t>Optimizing product descriptions</a:t>
            </a:r>
          </a:p>
          <a:p>
            <a:pPr>
              <a:lnSpc>
                <a:spcPct val="150000"/>
              </a:lnSpc>
            </a:pPr>
            <a:r>
              <a:rPr lang="en-IN" sz="2000" dirty="0">
                <a:latin typeface="Times New Roman" panose="02020603050405020304" pitchFamily="18" charset="0"/>
                <a:cs typeface="Times New Roman" panose="02020603050405020304" pitchFamily="18" charset="0"/>
              </a:rPr>
              <a:t>Improving website structure and navigation</a:t>
            </a:r>
          </a:p>
          <a:p>
            <a:pPr>
              <a:lnSpc>
                <a:spcPct val="150000"/>
              </a:lnSpc>
            </a:pPr>
            <a:r>
              <a:rPr lang="en-IN" sz="2000" dirty="0">
                <a:latin typeface="Times New Roman" panose="02020603050405020304" pitchFamily="18" charset="0"/>
                <a:cs typeface="Times New Roman" panose="02020603050405020304" pitchFamily="18" charset="0"/>
              </a:rPr>
              <a:t>Monitoring search engine rankings</a:t>
            </a:r>
          </a:p>
          <a:p>
            <a:pPr>
              <a:lnSpc>
                <a:spcPct val="150000"/>
              </a:lnSpc>
            </a:pPr>
            <a:r>
              <a:rPr lang="en-IN" sz="2000" b="1" dirty="0">
                <a:latin typeface="Times New Roman" panose="02020603050405020304" pitchFamily="18" charset="0"/>
                <a:cs typeface="Times New Roman" panose="02020603050405020304" pitchFamily="18" charset="0"/>
              </a:rPr>
              <a:t>Importance:</a:t>
            </a:r>
            <a:br>
              <a:rPr lang="en-IN" sz="2000" dirty="0">
                <a:latin typeface="Times New Roman" panose="02020603050405020304" pitchFamily="18" charset="0"/>
                <a:cs typeface="Times New Roman" panose="02020603050405020304" pitchFamily="18" charset="0"/>
              </a:rPr>
            </a:br>
            <a:r>
              <a:rPr lang="en-IN" sz="2000" dirty="0">
                <a:latin typeface="Times New Roman" panose="02020603050405020304" pitchFamily="18" charset="0"/>
                <a:cs typeface="Times New Roman" panose="02020603050405020304" pitchFamily="18" charset="0"/>
              </a:rPr>
              <a:t>Increases website traffic and online sales.</a:t>
            </a:r>
          </a:p>
          <a:p>
            <a:endParaRPr lang="en-US" sz="2000" dirty="0"/>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529390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8B8BF7-9C79-E9A1-70F0-DEF064CBE373}"/>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563FBA4-C358-C8FE-4910-6D1C0F1F52AB}"/>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EA331E69-F143-03C3-1A92-D8798AE2B07D}"/>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84F1208D-91A3-655B-FDE7-7BDCF47A707C}"/>
              </a:ext>
            </a:extLst>
          </p:cNvPr>
          <p:cNvSpPr txBox="1"/>
          <p:nvPr/>
        </p:nvSpPr>
        <p:spPr>
          <a:xfrm>
            <a:off x="703063" y="1011450"/>
            <a:ext cx="10854813" cy="6038641"/>
          </a:xfrm>
          <a:prstGeom prst="rect">
            <a:avLst/>
          </a:prstGeom>
          <a:noFill/>
        </p:spPr>
        <p:txBody>
          <a:bodyPr wrap="square">
            <a:spAutoFit/>
          </a:bodyPr>
          <a:lstStyle/>
          <a:p>
            <a:pPr>
              <a:lnSpc>
                <a:spcPct val="150000"/>
              </a:lnSpc>
            </a:pPr>
            <a:r>
              <a:rPr lang="en-US" sz="2000" b="1" dirty="0">
                <a:latin typeface="Times New Roman" panose="02020603050405020304" pitchFamily="18" charset="0"/>
                <a:cs typeface="Times New Roman" panose="02020603050405020304" pitchFamily="18" charset="0"/>
              </a:rPr>
              <a:t>Metrics Defining Internet Units of Measurement</a:t>
            </a:r>
          </a:p>
          <a:p>
            <a:pPr>
              <a:lnSpc>
                <a:spcPct val="150000"/>
              </a:lnSpc>
            </a:pPr>
            <a:r>
              <a:rPr lang="en-US" sz="2000" dirty="0">
                <a:latin typeface="Times New Roman" panose="02020603050405020304" pitchFamily="18" charset="0"/>
                <a:cs typeface="Times New Roman" panose="02020603050405020304" pitchFamily="18" charset="0"/>
              </a:rPr>
              <a:t>Metrics in E-Marketing are the units of measurement used to evaluate the performance of online marketing activities. </a:t>
            </a:r>
          </a:p>
          <a:p>
            <a:pPr>
              <a:lnSpc>
                <a:spcPct val="150000"/>
              </a:lnSpc>
            </a:pPr>
            <a:r>
              <a:rPr lang="en-US" sz="2000" dirty="0">
                <a:latin typeface="Times New Roman" panose="02020603050405020304" pitchFamily="18" charset="0"/>
                <a:cs typeface="Times New Roman" panose="02020603050405020304" pitchFamily="18" charset="0"/>
              </a:rPr>
              <a:t>These metrics help businesses measure website traffic, user behavior, advertising effectiveness, and overall marketing success on the internet.</a:t>
            </a:r>
          </a:p>
          <a:p>
            <a:r>
              <a:rPr lang="en-US" sz="2000" b="1" dirty="0">
                <a:latin typeface="Times New Roman" panose="02020603050405020304" pitchFamily="18" charset="0"/>
                <a:cs typeface="Times New Roman" panose="02020603050405020304" pitchFamily="18" charset="0"/>
              </a:rPr>
              <a:t>1. Hit</a:t>
            </a:r>
          </a:p>
          <a:p>
            <a:r>
              <a:rPr lang="en-US" sz="2000" dirty="0">
                <a:latin typeface="Times New Roman" panose="02020603050405020304" pitchFamily="18" charset="0"/>
                <a:cs typeface="Times New Roman" panose="02020603050405020304" pitchFamily="18" charset="0"/>
              </a:rPr>
              <a:t>A hit is the request made to a web server for a file (such as HTML page, image, or script).</a:t>
            </a:r>
          </a:p>
          <a:p>
            <a:r>
              <a:rPr lang="en-US" sz="2000" dirty="0">
                <a:latin typeface="Times New Roman" panose="02020603050405020304" pitchFamily="18" charset="0"/>
                <a:cs typeface="Times New Roman" panose="02020603050405020304" pitchFamily="18" charset="0"/>
              </a:rPr>
              <a:t>Example:</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If a webpage contains 10 images and 1 HTML file, opening the page may generate 11 hits.</a:t>
            </a:r>
          </a:p>
          <a:p>
            <a:r>
              <a:rPr lang="en-US" sz="2000" dirty="0">
                <a:latin typeface="Times New Roman" panose="02020603050405020304" pitchFamily="18" charset="0"/>
                <a:cs typeface="Times New Roman" panose="02020603050405020304" pitchFamily="18" charset="0"/>
              </a:rPr>
              <a:t>Note:</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Hits are not a reliable indicator of website traffic because many files are loaded for a single page.</a:t>
            </a:r>
          </a:p>
          <a:p>
            <a:pPr>
              <a:lnSpc>
                <a:spcPct val="150000"/>
              </a:lnSpc>
            </a:pPr>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58991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06C9F3-7217-DC9F-56EF-4E95E0940D8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5240E53-46CC-9756-E6F3-6AC6845BE2C8}"/>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A908B0D4-B610-14EB-EAC7-5FAC54836C42}"/>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A3718992-D616-A2B3-4F81-10C57CBC32CB}"/>
              </a:ext>
            </a:extLst>
          </p:cNvPr>
          <p:cNvSpPr txBox="1"/>
          <p:nvPr/>
        </p:nvSpPr>
        <p:spPr>
          <a:xfrm>
            <a:off x="703063" y="1011450"/>
            <a:ext cx="10854813" cy="6038641"/>
          </a:xfrm>
          <a:prstGeom prst="rect">
            <a:avLst/>
          </a:prstGeom>
          <a:noFill/>
        </p:spPr>
        <p:txBody>
          <a:bodyPr wrap="square">
            <a:spAutoFit/>
          </a:bodyPr>
          <a:lstStyle/>
          <a:p>
            <a:r>
              <a:rPr lang="en-US" sz="2000" b="1" dirty="0">
                <a:latin typeface="Times New Roman" panose="02020603050405020304" pitchFamily="18" charset="0"/>
                <a:cs typeface="Times New Roman" panose="02020603050405020304" pitchFamily="18" charset="0"/>
              </a:rPr>
              <a:t>2. Page View</a:t>
            </a:r>
          </a:p>
          <a:p>
            <a:r>
              <a:rPr lang="en-US" sz="2000" dirty="0">
                <a:latin typeface="Times New Roman" panose="02020603050405020304" pitchFamily="18" charset="0"/>
                <a:cs typeface="Times New Roman" panose="02020603050405020304" pitchFamily="18" charset="0"/>
              </a:rPr>
              <a:t>A page view occurs when a user loads or reloads a webpage in a browser.</a:t>
            </a:r>
          </a:p>
          <a:p>
            <a:r>
              <a:rPr lang="en-US" sz="2000" dirty="0">
                <a:latin typeface="Times New Roman" panose="02020603050405020304" pitchFamily="18" charset="0"/>
                <a:cs typeface="Times New Roman" panose="02020603050405020304" pitchFamily="18" charset="0"/>
              </a:rPr>
              <a:t>Example:</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If a user visits the homepage, product page, and checkout page, it counts as 3 page views.</a:t>
            </a:r>
          </a:p>
          <a:p>
            <a:r>
              <a:rPr lang="en-US" sz="2000" dirty="0">
                <a:latin typeface="Times New Roman" panose="02020603050405020304" pitchFamily="18" charset="0"/>
                <a:cs typeface="Times New Roman" panose="02020603050405020304" pitchFamily="18" charset="0"/>
              </a:rPr>
              <a:t>Importance:</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Shows how much content users are viewing on a website.</a:t>
            </a:r>
          </a:p>
          <a:p>
            <a:pPr>
              <a:lnSpc>
                <a:spcPct val="150000"/>
              </a:lnSpc>
            </a:pPr>
            <a:endParaRPr lang="en-US" sz="2000" dirty="0">
              <a:latin typeface="Times New Roman" panose="02020603050405020304" pitchFamily="18" charset="0"/>
              <a:cs typeface="Times New Roman" panose="02020603050405020304" pitchFamily="18" charset="0"/>
            </a:endParaRPr>
          </a:p>
          <a:p>
            <a:r>
              <a:rPr lang="en-US" sz="2000" b="1" dirty="0">
                <a:latin typeface="Times New Roman" panose="02020603050405020304" pitchFamily="18" charset="0"/>
                <a:cs typeface="Times New Roman" panose="02020603050405020304" pitchFamily="18" charset="0"/>
              </a:rPr>
              <a:t>3. Visit (Session)</a:t>
            </a:r>
          </a:p>
          <a:p>
            <a:r>
              <a:rPr lang="en-US" sz="2000" dirty="0">
                <a:latin typeface="Times New Roman" panose="02020603050405020304" pitchFamily="18" charset="0"/>
                <a:cs typeface="Times New Roman" panose="02020603050405020304" pitchFamily="18" charset="0"/>
              </a:rPr>
              <a:t>A visit or session refers to a single browsing activity by a user on a website within a specific time period.</a:t>
            </a:r>
          </a:p>
          <a:p>
            <a:r>
              <a:rPr lang="en-US" sz="2000" dirty="0">
                <a:latin typeface="Times New Roman" panose="02020603050405020304" pitchFamily="18" charset="0"/>
                <a:cs typeface="Times New Roman" panose="02020603050405020304" pitchFamily="18" charset="0"/>
              </a:rPr>
              <a:t>Example:</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If a user enters a website, browses multiple pages, and leaves after 10 minutes, it counts as one visit.</a:t>
            </a:r>
          </a:p>
          <a:p>
            <a:r>
              <a:rPr lang="en-US" sz="2000" dirty="0">
                <a:latin typeface="Times New Roman" panose="02020603050405020304" pitchFamily="18" charset="0"/>
                <a:cs typeface="Times New Roman" panose="02020603050405020304" pitchFamily="18" charset="0"/>
              </a:rPr>
              <a:t>Importance:</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Measures the number of times users interact with a website.</a:t>
            </a:r>
          </a:p>
          <a:p>
            <a:pPr>
              <a:lnSpc>
                <a:spcPct val="150000"/>
              </a:lnSpc>
            </a:pPr>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794868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F2A462-D0DC-DA95-016F-6C55448F9F1F}"/>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F13101D-F0C2-CD99-C98D-68B97B81F979}"/>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D6FDB69F-2D91-0D18-E8BC-A208DC207E39}"/>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280274E1-8059-143E-632F-B69EE18DC14E}"/>
              </a:ext>
            </a:extLst>
          </p:cNvPr>
          <p:cNvSpPr txBox="1"/>
          <p:nvPr/>
        </p:nvSpPr>
        <p:spPr>
          <a:xfrm>
            <a:off x="703063" y="1011450"/>
            <a:ext cx="10854813" cy="5115311"/>
          </a:xfrm>
          <a:prstGeom prst="rect">
            <a:avLst/>
          </a:prstGeom>
          <a:noFill/>
        </p:spPr>
        <p:txBody>
          <a:bodyPr wrap="square">
            <a:spAutoFit/>
          </a:bodyPr>
          <a:lstStyle/>
          <a:p>
            <a:pPr algn="just"/>
            <a:r>
              <a:rPr lang="en-US" sz="2000" b="1" dirty="0">
                <a:latin typeface="Times New Roman" panose="02020603050405020304" pitchFamily="18" charset="0"/>
                <a:cs typeface="Times New Roman" panose="02020603050405020304" pitchFamily="18" charset="0"/>
              </a:rPr>
              <a:t>Online Marketing: How Should Buyers Pay Online?</a:t>
            </a:r>
          </a:p>
          <a:p>
            <a:pPr algn="just"/>
            <a:endParaRPr lang="en-US" sz="2000" dirty="0">
              <a:latin typeface="Times New Roman" panose="02020603050405020304" pitchFamily="18" charset="0"/>
              <a:cs typeface="Times New Roman" panose="02020603050405020304" pitchFamily="18" charset="0"/>
            </a:endParaRPr>
          </a:p>
          <a:p>
            <a:pPr marL="342900" indent="-342900" algn="just">
              <a:lnSpc>
                <a:spcPct val="150000"/>
              </a:lnSpc>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Online payment in online marketing (or e-commerce) refers to the methods used by customers to pay for products or services through the internet. </a:t>
            </a:r>
          </a:p>
          <a:p>
            <a:pPr marL="342900" indent="-342900" algn="just">
              <a:lnSpc>
                <a:spcPct val="150000"/>
              </a:lnSpc>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For successful e-commerce transactions, businesses must provide secure, fast, and convenient payment options to buyers.</a:t>
            </a:r>
          </a:p>
          <a:p>
            <a:pPr marL="342900" indent="-342900" algn="just">
              <a:lnSpc>
                <a:spcPct val="150000"/>
              </a:lnSpc>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Online payments are processed through payment gateways that securely transfer money from the customer’s account to the seller’s account.</a:t>
            </a:r>
          </a:p>
          <a:p>
            <a:pPr algn="just"/>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119609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07CF6A-5B49-F20A-F317-F6DEA41DD835}"/>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C7E0D24-1B57-652B-32F8-7BD4F4C348A4}"/>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BB6FAE9C-AC1C-9FAF-F970-2ECAD43D8320}"/>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0B3DDCAA-D600-00D6-AB89-8E49ED25F83F}"/>
              </a:ext>
            </a:extLst>
          </p:cNvPr>
          <p:cNvSpPr txBox="1"/>
          <p:nvPr/>
        </p:nvSpPr>
        <p:spPr>
          <a:xfrm>
            <a:off x="703063" y="1011450"/>
            <a:ext cx="10854813" cy="7269747"/>
          </a:xfrm>
          <a:prstGeom prst="rect">
            <a:avLst/>
          </a:prstGeom>
          <a:noFill/>
        </p:spPr>
        <p:txBody>
          <a:bodyPr wrap="square">
            <a:spAutoFit/>
          </a:bodyPr>
          <a:lstStyle/>
          <a:p>
            <a:pPr>
              <a:lnSpc>
                <a:spcPct val="150000"/>
              </a:lnSpc>
            </a:pPr>
            <a:r>
              <a:rPr lang="en-US" sz="2000" b="1" dirty="0">
                <a:latin typeface="Times New Roman" panose="02020603050405020304" pitchFamily="18" charset="0"/>
                <a:cs typeface="Times New Roman" panose="02020603050405020304" pitchFamily="18" charset="0"/>
              </a:rPr>
              <a:t>1. Credit Card Payment</a:t>
            </a:r>
          </a:p>
          <a:p>
            <a:pPr>
              <a:lnSpc>
                <a:spcPct val="150000"/>
              </a:lnSpc>
            </a:pPr>
            <a:r>
              <a:rPr lang="en-US" sz="2000" dirty="0">
                <a:latin typeface="Times New Roman" panose="02020603050405020304" pitchFamily="18" charset="0"/>
                <a:cs typeface="Times New Roman" panose="02020603050405020304" pitchFamily="18" charset="0"/>
              </a:rPr>
              <a:t>A </a:t>
            </a:r>
            <a:r>
              <a:rPr lang="en-US" sz="2000" b="1" dirty="0">
                <a:latin typeface="Times New Roman" panose="02020603050405020304" pitchFamily="18" charset="0"/>
                <a:cs typeface="Times New Roman" panose="02020603050405020304" pitchFamily="18" charset="0"/>
              </a:rPr>
              <a:t>credit card</a:t>
            </a:r>
            <a:r>
              <a:rPr lang="en-US" sz="2000" dirty="0">
                <a:latin typeface="Times New Roman" panose="02020603050405020304" pitchFamily="18" charset="0"/>
                <a:cs typeface="Times New Roman" panose="02020603050405020304" pitchFamily="18" charset="0"/>
              </a:rPr>
              <a:t> is one of the most widely used online payment methods.</a:t>
            </a:r>
          </a:p>
          <a:p>
            <a:pPr>
              <a:lnSpc>
                <a:spcPct val="150000"/>
              </a:lnSpc>
            </a:pPr>
            <a:r>
              <a:rPr lang="en-US" sz="2000" b="1" dirty="0">
                <a:latin typeface="Times New Roman" panose="02020603050405020304" pitchFamily="18" charset="0"/>
                <a:cs typeface="Times New Roman" panose="02020603050405020304" pitchFamily="18" charset="0"/>
              </a:rPr>
              <a:t>How it works:</a:t>
            </a:r>
            <a:endParaRPr lang="en-US" sz="2000" dirty="0">
              <a:latin typeface="Times New Roman" panose="02020603050405020304" pitchFamily="18" charset="0"/>
              <a:cs typeface="Times New Roman" panose="02020603050405020304" pitchFamily="18" charset="0"/>
            </a:endParaRPr>
          </a:p>
          <a:p>
            <a:pPr>
              <a:lnSpc>
                <a:spcPct val="150000"/>
              </a:lnSpc>
            </a:pPr>
            <a:r>
              <a:rPr lang="en-US" sz="2000" dirty="0">
                <a:latin typeface="Times New Roman" panose="02020603050405020304" pitchFamily="18" charset="0"/>
                <a:cs typeface="Times New Roman" panose="02020603050405020304" pitchFamily="18" charset="0"/>
              </a:rPr>
              <a:t>Customer selects a product and goes to checkout.</a:t>
            </a:r>
          </a:p>
          <a:p>
            <a:pPr>
              <a:lnSpc>
                <a:spcPct val="150000"/>
              </a:lnSpc>
            </a:pPr>
            <a:r>
              <a:rPr lang="en-US" sz="2000" dirty="0">
                <a:latin typeface="Times New Roman" panose="02020603050405020304" pitchFamily="18" charset="0"/>
                <a:cs typeface="Times New Roman" panose="02020603050405020304" pitchFamily="18" charset="0"/>
              </a:rPr>
              <a:t>Enters credit card details (card number, expiry date, CVV).</a:t>
            </a:r>
          </a:p>
          <a:p>
            <a:pPr>
              <a:lnSpc>
                <a:spcPct val="150000"/>
              </a:lnSpc>
            </a:pPr>
            <a:r>
              <a:rPr lang="en-US" sz="2000" dirty="0">
                <a:latin typeface="Times New Roman" panose="02020603050405020304" pitchFamily="18" charset="0"/>
                <a:cs typeface="Times New Roman" panose="02020603050405020304" pitchFamily="18" charset="0"/>
              </a:rPr>
              <a:t>Payment gateway verifies the details.</a:t>
            </a:r>
          </a:p>
          <a:p>
            <a:pPr>
              <a:lnSpc>
                <a:spcPct val="150000"/>
              </a:lnSpc>
            </a:pPr>
            <a:r>
              <a:rPr lang="en-US" sz="2000" dirty="0">
                <a:latin typeface="Times New Roman" panose="02020603050405020304" pitchFamily="18" charset="0"/>
                <a:cs typeface="Times New Roman" panose="02020603050405020304" pitchFamily="18" charset="0"/>
              </a:rPr>
              <a:t>The bank approves the transaction and payment is completed.</a:t>
            </a:r>
          </a:p>
          <a:p>
            <a:pPr>
              <a:lnSpc>
                <a:spcPct val="150000"/>
              </a:lnSpc>
            </a:pPr>
            <a:r>
              <a:rPr lang="en-US" sz="2000" b="1" dirty="0">
                <a:latin typeface="Times New Roman" panose="02020603050405020304" pitchFamily="18" charset="0"/>
                <a:cs typeface="Times New Roman" panose="02020603050405020304" pitchFamily="18" charset="0"/>
              </a:rPr>
              <a:t>Advantages</a:t>
            </a:r>
            <a:endParaRPr lang="en-US" sz="2000" dirty="0">
              <a:latin typeface="Times New Roman" panose="02020603050405020304" pitchFamily="18" charset="0"/>
              <a:cs typeface="Times New Roman" panose="02020603050405020304" pitchFamily="18" charset="0"/>
            </a:endParaRPr>
          </a:p>
          <a:p>
            <a:pPr>
              <a:lnSpc>
                <a:spcPct val="150000"/>
              </a:lnSpc>
            </a:pPr>
            <a:r>
              <a:rPr lang="en-US" sz="2000" dirty="0">
                <a:latin typeface="Times New Roman" panose="02020603050405020304" pitchFamily="18" charset="0"/>
                <a:cs typeface="Times New Roman" panose="02020603050405020304" pitchFamily="18" charset="0"/>
              </a:rPr>
              <a:t>Fast and convenient</a:t>
            </a:r>
          </a:p>
          <a:p>
            <a:pPr>
              <a:lnSpc>
                <a:spcPct val="150000"/>
              </a:lnSpc>
            </a:pPr>
            <a:r>
              <a:rPr lang="en-US" sz="2000" dirty="0">
                <a:latin typeface="Times New Roman" panose="02020603050405020304" pitchFamily="18" charset="0"/>
                <a:cs typeface="Times New Roman" panose="02020603050405020304" pitchFamily="18" charset="0"/>
              </a:rPr>
              <a:t>Allows payment even without immediate cash</a:t>
            </a:r>
          </a:p>
          <a:p>
            <a:pPr>
              <a:lnSpc>
                <a:spcPct val="150000"/>
              </a:lnSpc>
            </a:pPr>
            <a:r>
              <a:rPr lang="en-US" sz="2000" dirty="0">
                <a:latin typeface="Times New Roman" panose="02020603050405020304" pitchFamily="18" charset="0"/>
                <a:cs typeface="Times New Roman" panose="02020603050405020304" pitchFamily="18" charset="0"/>
              </a:rPr>
              <a:t>Widely accepted in international transactions</a:t>
            </a:r>
          </a:p>
          <a:p>
            <a:pPr>
              <a:lnSpc>
                <a:spcPct val="150000"/>
              </a:lnSpc>
            </a:pPr>
            <a:r>
              <a:rPr lang="en-US" sz="2000" b="1" dirty="0">
                <a:latin typeface="Times New Roman" panose="02020603050405020304" pitchFamily="18" charset="0"/>
                <a:cs typeface="Times New Roman" panose="02020603050405020304" pitchFamily="18" charset="0"/>
              </a:rPr>
              <a:t>Examples:</a:t>
            </a:r>
            <a:r>
              <a:rPr lang="en-US" sz="2000" dirty="0">
                <a:latin typeface="Times New Roman" panose="02020603050405020304" pitchFamily="18" charset="0"/>
                <a:cs typeface="Times New Roman" panose="02020603050405020304" pitchFamily="18" charset="0"/>
              </a:rPr>
              <a:t> Visa, MasterCard, American Express</a:t>
            </a:r>
          </a:p>
          <a:p>
            <a:pPr algn="just"/>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20394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3794F2-ABDF-9FE0-7965-E2761C1F2D3F}"/>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30C3E32-A201-9246-8E77-BE25EBDB5B72}"/>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31711995-6569-B4E8-492F-2DFE3F36F99C}"/>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FC787FB2-5F3C-E459-B277-CB7636A832D4}"/>
              </a:ext>
            </a:extLst>
          </p:cNvPr>
          <p:cNvSpPr txBox="1"/>
          <p:nvPr/>
        </p:nvSpPr>
        <p:spPr>
          <a:xfrm>
            <a:off x="703063" y="1011450"/>
            <a:ext cx="10854813" cy="5884753"/>
          </a:xfrm>
          <a:prstGeom prst="rect">
            <a:avLst/>
          </a:prstGeom>
          <a:noFill/>
        </p:spPr>
        <p:txBody>
          <a:bodyPr wrap="square">
            <a:spAutoFit/>
          </a:bodyPr>
          <a:lstStyle/>
          <a:p>
            <a:pPr>
              <a:lnSpc>
                <a:spcPct val="150000"/>
              </a:lnSpc>
            </a:pPr>
            <a:r>
              <a:rPr lang="en-US" sz="2000" b="1" dirty="0"/>
              <a:t>2. Debit Card Payment</a:t>
            </a:r>
          </a:p>
          <a:p>
            <a:pPr>
              <a:lnSpc>
                <a:spcPct val="150000"/>
              </a:lnSpc>
            </a:pPr>
            <a:r>
              <a:rPr lang="en-US" sz="2000" dirty="0"/>
              <a:t>A </a:t>
            </a:r>
            <a:r>
              <a:rPr lang="en-US" sz="2000" b="1" dirty="0"/>
              <a:t>debit card</a:t>
            </a:r>
            <a:r>
              <a:rPr lang="en-US" sz="2000" dirty="0"/>
              <a:t> allows customers to pay directly from their bank account.</a:t>
            </a:r>
          </a:p>
          <a:p>
            <a:pPr>
              <a:lnSpc>
                <a:spcPct val="150000"/>
              </a:lnSpc>
            </a:pPr>
            <a:r>
              <a:rPr lang="en-US" sz="2000" b="1" dirty="0"/>
              <a:t>How it works:</a:t>
            </a:r>
            <a:endParaRPr lang="en-US" sz="2000" dirty="0"/>
          </a:p>
          <a:p>
            <a:pPr>
              <a:lnSpc>
                <a:spcPct val="150000"/>
              </a:lnSpc>
            </a:pPr>
            <a:r>
              <a:rPr lang="en-US" sz="2000" dirty="0"/>
              <a:t>Customer enters debit card details.</a:t>
            </a:r>
          </a:p>
          <a:p>
            <a:pPr>
              <a:lnSpc>
                <a:spcPct val="150000"/>
              </a:lnSpc>
            </a:pPr>
            <a:r>
              <a:rPr lang="en-US" sz="2000" dirty="0"/>
              <a:t>The bank deducts money directly from the customer's bank account.</a:t>
            </a:r>
          </a:p>
          <a:p>
            <a:pPr>
              <a:lnSpc>
                <a:spcPct val="150000"/>
              </a:lnSpc>
            </a:pPr>
            <a:r>
              <a:rPr lang="en-US" sz="2000" b="1" dirty="0"/>
              <a:t>Advantages</a:t>
            </a:r>
            <a:endParaRPr lang="en-US" sz="2000" dirty="0"/>
          </a:p>
          <a:p>
            <a:pPr>
              <a:lnSpc>
                <a:spcPct val="150000"/>
              </a:lnSpc>
            </a:pPr>
            <a:r>
              <a:rPr lang="en-US" sz="2000" dirty="0"/>
              <a:t>Easy to use</a:t>
            </a:r>
          </a:p>
          <a:p>
            <a:pPr>
              <a:lnSpc>
                <a:spcPct val="150000"/>
              </a:lnSpc>
            </a:pPr>
            <a:r>
              <a:rPr lang="en-US" sz="2000" dirty="0"/>
              <a:t>No borrowing of money</a:t>
            </a:r>
          </a:p>
          <a:p>
            <a:pPr>
              <a:lnSpc>
                <a:spcPct val="150000"/>
              </a:lnSpc>
            </a:pPr>
            <a:r>
              <a:rPr lang="en-US" sz="2000" dirty="0"/>
              <a:t>Secure authentication with OTP</a:t>
            </a:r>
          </a:p>
          <a:p>
            <a:pPr algn="just"/>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473521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6353EE-6FE8-766B-E5DC-481E154AAF29}"/>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5E45550-8410-AF6A-A8FC-35BCBB1F81EC}"/>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A7297503-F352-2C71-AB53-C65257568EFA}"/>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02B0D2A6-7AB3-9DA7-C138-481F6533540A}"/>
              </a:ext>
            </a:extLst>
          </p:cNvPr>
          <p:cNvSpPr txBox="1"/>
          <p:nvPr/>
        </p:nvSpPr>
        <p:spPr>
          <a:xfrm>
            <a:off x="703063" y="1011450"/>
            <a:ext cx="10854813" cy="5884753"/>
          </a:xfrm>
          <a:prstGeom prst="rect">
            <a:avLst/>
          </a:prstGeom>
          <a:noFill/>
        </p:spPr>
        <p:txBody>
          <a:bodyPr wrap="square">
            <a:spAutoFit/>
          </a:bodyPr>
          <a:lstStyle/>
          <a:p>
            <a:pPr>
              <a:lnSpc>
                <a:spcPct val="150000"/>
              </a:lnSpc>
            </a:pPr>
            <a:r>
              <a:rPr lang="en-US" sz="2000" b="1" dirty="0"/>
              <a:t>3. Net Banking (Internet Banking)</a:t>
            </a:r>
          </a:p>
          <a:p>
            <a:pPr>
              <a:lnSpc>
                <a:spcPct val="150000"/>
              </a:lnSpc>
            </a:pPr>
            <a:r>
              <a:rPr lang="en-US" sz="2000" b="1" dirty="0"/>
              <a:t>Net banking</a:t>
            </a:r>
            <a:r>
              <a:rPr lang="en-US" sz="2000" dirty="0"/>
              <a:t> allows customers to pay through their bank’s online banking portal.</a:t>
            </a:r>
          </a:p>
          <a:p>
            <a:pPr>
              <a:lnSpc>
                <a:spcPct val="150000"/>
              </a:lnSpc>
            </a:pPr>
            <a:r>
              <a:rPr lang="en-US" sz="2000" b="1" dirty="0"/>
              <a:t>Process:</a:t>
            </a:r>
            <a:endParaRPr lang="en-US" sz="2000" dirty="0"/>
          </a:p>
          <a:p>
            <a:pPr>
              <a:lnSpc>
                <a:spcPct val="150000"/>
              </a:lnSpc>
            </a:pPr>
            <a:r>
              <a:rPr lang="en-US" sz="2000" dirty="0"/>
              <a:t>Customer selects the bank from the payment options.</a:t>
            </a:r>
          </a:p>
          <a:p>
            <a:pPr>
              <a:lnSpc>
                <a:spcPct val="150000"/>
              </a:lnSpc>
            </a:pPr>
            <a:r>
              <a:rPr lang="en-US" sz="2000" dirty="0"/>
              <a:t>Logs into their bank account.</a:t>
            </a:r>
          </a:p>
          <a:p>
            <a:pPr>
              <a:lnSpc>
                <a:spcPct val="150000"/>
              </a:lnSpc>
            </a:pPr>
            <a:r>
              <a:rPr lang="en-US" sz="2000" dirty="0"/>
              <a:t>Confirms the payment using OTP or password.</a:t>
            </a:r>
          </a:p>
          <a:p>
            <a:pPr>
              <a:lnSpc>
                <a:spcPct val="150000"/>
              </a:lnSpc>
            </a:pPr>
            <a:r>
              <a:rPr lang="en-US" sz="2000" b="1" dirty="0"/>
              <a:t>Advantages</a:t>
            </a:r>
            <a:endParaRPr lang="en-US" sz="2000" dirty="0"/>
          </a:p>
          <a:p>
            <a:pPr>
              <a:lnSpc>
                <a:spcPct val="150000"/>
              </a:lnSpc>
            </a:pPr>
            <a:r>
              <a:rPr lang="en-US" sz="2000" dirty="0"/>
              <a:t>Direct bank-to-bank transfer</a:t>
            </a:r>
          </a:p>
          <a:p>
            <a:pPr>
              <a:lnSpc>
                <a:spcPct val="150000"/>
              </a:lnSpc>
            </a:pPr>
            <a:r>
              <a:rPr lang="en-US" sz="2000" dirty="0"/>
              <a:t>Secure and reliable</a:t>
            </a:r>
          </a:p>
          <a:p>
            <a:pPr algn="just"/>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36097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B09D43-B221-FC29-D40F-734B6486FEB9}"/>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5D8B06C-8F53-8E03-F97D-6119704E0CB7}"/>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B7DCE5F4-BA34-E2AF-0882-EA5F63E690DD}"/>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1FB0BBA2-D22B-95BE-9E09-8A26D83C5441}"/>
              </a:ext>
            </a:extLst>
          </p:cNvPr>
          <p:cNvSpPr txBox="1"/>
          <p:nvPr/>
        </p:nvSpPr>
        <p:spPr>
          <a:xfrm>
            <a:off x="703063" y="1011450"/>
            <a:ext cx="10854813" cy="7408246"/>
          </a:xfrm>
          <a:prstGeom prst="rect">
            <a:avLst/>
          </a:prstGeom>
          <a:noFill/>
        </p:spPr>
        <p:txBody>
          <a:bodyPr wrap="square">
            <a:spAutoFit/>
          </a:bodyPr>
          <a:lstStyle/>
          <a:p>
            <a:pPr algn="just"/>
            <a:r>
              <a:rPr lang="en-IN" b="1" dirty="0"/>
              <a:t> Advantages of Online Marketing</a:t>
            </a:r>
          </a:p>
          <a:p>
            <a:pPr algn="just"/>
            <a:endParaRPr lang="en-IN" b="1" dirty="0"/>
          </a:p>
          <a:p>
            <a:pPr marL="285750" indent="-285750" algn="just">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1. It’s Cheaper</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Marketing can be expensive, but online marketing can help you save money. Traditional ads like TV commercials and billboards cost a lot, while online marketing offers a cheaper way to reach people.</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Let’s compare:</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 full-page ad in a big newspaper might cost thousands of dollars for one day.</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An online ad can reach just as many people for much less money. Plus, you can track how well it’s doing in real time.</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Social media, email marketing, and search engine optimization (SEO) are powerful tools that keep the bank intact.</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Remember, “cheaper” doesn’t mean “free.” You might still need to pay for ads, good content, or special tools. However, even with these costs, online marketing is often less expensive than traditional methods.</a:t>
            </a:r>
          </a:p>
          <a:p>
            <a:endParaRPr lang="en-US" dirty="0">
              <a:latin typeface="Times New Roman" panose="02020603050405020304" pitchFamily="18" charset="0"/>
              <a:cs typeface="Times New Roman" panose="02020603050405020304" pitchFamily="18" charset="0"/>
            </a:endParaRPr>
          </a:p>
          <a:p>
            <a:pPr algn="just"/>
            <a:endParaRPr lang="en-IN" b="1" dirty="0"/>
          </a:p>
          <a:p>
            <a:pPr algn="just"/>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992271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D14FC-E14D-4BB7-2124-98092ACA5B90}"/>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2AFA687-B28E-0BB9-32FC-07E61DE52B42}"/>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638EF793-24E7-C90F-A67F-D12F91C3438B}"/>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83E10281-CAC4-9F4E-5E82-D13519C25462}"/>
              </a:ext>
            </a:extLst>
          </p:cNvPr>
          <p:cNvSpPr txBox="1"/>
          <p:nvPr/>
        </p:nvSpPr>
        <p:spPr>
          <a:xfrm>
            <a:off x="703063" y="1011450"/>
            <a:ext cx="10854813" cy="6161751"/>
          </a:xfrm>
          <a:prstGeom prst="rect">
            <a:avLst/>
          </a:prstGeom>
          <a:noFill/>
        </p:spPr>
        <p:txBody>
          <a:bodyPr wrap="square">
            <a:spAutoFit/>
          </a:bodyPr>
          <a:lstStyle/>
          <a:p>
            <a:pPr marL="285750" indent="-285750">
              <a:lnSpc>
                <a:spcPct val="20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Here’s how online marketing compares to traditional methods:</a:t>
            </a:r>
            <a:endParaRPr lang="en-US" dirty="0">
              <a:latin typeface="Times New Roman" panose="02020603050405020304" pitchFamily="18" charset="0"/>
              <a:cs typeface="Times New Roman" panose="02020603050405020304" pitchFamily="18" charset="0"/>
            </a:endParaRPr>
          </a:p>
          <a:p>
            <a:pPr marL="285750" indent="-285750" fontAlgn="base">
              <a:lnSpc>
                <a:spcPct val="20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Print Ad (Full-page, big newspaper): $5,000 – $20,000 per day</a:t>
            </a:r>
          </a:p>
          <a:p>
            <a:pPr marL="285750" indent="-285750" fontAlgn="base">
              <a:lnSpc>
                <a:spcPct val="20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TV Commercial (30 seconds, prime time): $100,000+ per spot</a:t>
            </a:r>
          </a:p>
          <a:p>
            <a:pPr marL="285750" indent="-285750" fontAlgn="base">
              <a:lnSpc>
                <a:spcPct val="20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Billboard (Busy location): $1,000 – $15,000 per month</a:t>
            </a:r>
          </a:p>
          <a:p>
            <a:pPr marL="285750" indent="-285750" fontAlgn="base">
              <a:lnSpc>
                <a:spcPct val="20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Social Media Ad (Targeted): $5 – $50 per day</a:t>
            </a:r>
          </a:p>
          <a:p>
            <a:pPr marL="285750" indent="-285750" fontAlgn="base">
              <a:lnSpc>
                <a:spcPct val="20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Email Marketing: $20 – $500 per month</a:t>
            </a:r>
          </a:p>
          <a:p>
            <a:pPr marL="285750" indent="-285750" fontAlgn="base">
              <a:lnSpc>
                <a:spcPct val="20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Search Engine Optimization (SEO): Varies (Do-it-yourself vs. hiring an agency)</a:t>
            </a:r>
          </a:p>
          <a:p>
            <a:endParaRPr lang="en-US" dirty="0">
              <a:latin typeface="Times New Roman" panose="02020603050405020304" pitchFamily="18" charset="0"/>
              <a:cs typeface="Times New Roman" panose="02020603050405020304" pitchFamily="18" charset="0"/>
            </a:endParaRPr>
          </a:p>
          <a:p>
            <a:pPr algn="just"/>
            <a:endParaRPr lang="en-IN" b="1" dirty="0"/>
          </a:p>
          <a:p>
            <a:pPr algn="just"/>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929318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3C659D-BF6D-4AE3-3667-D6CF8E4A1AE1}"/>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C9F5083-5151-4F08-93A6-8632E97E647C}"/>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23BBA4B4-E3B3-E390-BB1C-258C9F2F1465}"/>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8C6BDBF5-55E9-312F-148C-F0D9623E02EF}"/>
              </a:ext>
            </a:extLst>
          </p:cNvPr>
          <p:cNvSpPr txBox="1"/>
          <p:nvPr/>
        </p:nvSpPr>
        <p:spPr>
          <a:xfrm>
            <a:off x="703063" y="1011450"/>
            <a:ext cx="10854813" cy="6854249"/>
          </a:xfrm>
          <a:prstGeom prst="rect">
            <a:avLst/>
          </a:prstGeom>
          <a:noFill/>
        </p:spPr>
        <p:txBody>
          <a:bodyPr wrap="square">
            <a:spAutoFit/>
          </a:bodyPr>
          <a:lstStyle/>
          <a:p>
            <a:pPr>
              <a:lnSpc>
                <a:spcPct val="150000"/>
              </a:lnSpc>
            </a:pPr>
            <a:r>
              <a:rPr lang="en-US" b="1" dirty="0">
                <a:latin typeface="Times New Roman" panose="02020603050405020304" pitchFamily="18" charset="0"/>
                <a:cs typeface="Times New Roman" panose="02020603050405020304" pitchFamily="18" charset="0"/>
              </a:rPr>
              <a:t>2. Reach People Worldwide</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One of the best things about online marketing is how far it can reach. Unlike old-school marketing, which is limited by location, the internet lets you talk to people all over the world. With a few clicks, your message can cross borders and reach potential customers in far-off places.</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Think about a small bakery in a tiny village. Through online marketing, they can show their treats to food lovers worldwide. A good website, smart use of social media, and targeted ads can attract customers from nearby towns or even other countries.</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But remember, reaching people worldwide isn’t just about translating your website. You need to understand different cultures, change your message to fit local tastes, and consider things like time zones and what people in different places prefer.</a:t>
            </a:r>
          </a:p>
          <a:p>
            <a:pPr>
              <a:lnSpc>
                <a:spcPct val="150000"/>
              </a:lnSpc>
            </a:pP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pPr algn="just"/>
            <a:endParaRPr lang="en-IN" b="1" dirty="0"/>
          </a:p>
          <a:p>
            <a:pPr algn="just"/>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439841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D9351-D902-A722-7BB7-9126A82200DA}"/>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3903D78-581F-44D7-A0A9-F1251EB1CBE7}"/>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98A5BF6D-B9C6-96C3-07AE-05F3F543C677}"/>
              </a:ext>
            </a:extLst>
          </p:cNvPr>
          <p:cNvPicPr>
            <a:picLocks noChangeAspect="1"/>
          </p:cNvPicPr>
          <p:nvPr/>
        </p:nvPicPr>
        <p:blipFill>
          <a:blip r:embed="rId2"/>
          <a:stretch>
            <a:fillRect/>
          </a:stretch>
        </p:blipFill>
        <p:spPr>
          <a:xfrm>
            <a:off x="0" y="0"/>
            <a:ext cx="12192000" cy="1044762"/>
          </a:xfrm>
          <a:prstGeom prst="rect">
            <a:avLst/>
          </a:prstGeom>
        </p:spPr>
      </p:pic>
      <p:pic>
        <p:nvPicPr>
          <p:cNvPr id="3" name="Picture 2">
            <a:extLst>
              <a:ext uri="{FF2B5EF4-FFF2-40B4-BE49-F238E27FC236}">
                <a16:creationId xmlns:a16="http://schemas.microsoft.com/office/drawing/2014/main" id="{11B12958-8F12-2F20-A678-60C1977FB92E}"/>
              </a:ext>
            </a:extLst>
          </p:cNvPr>
          <p:cNvPicPr>
            <a:picLocks noChangeAspect="1"/>
          </p:cNvPicPr>
          <p:nvPr/>
        </p:nvPicPr>
        <p:blipFill>
          <a:blip r:embed="rId3"/>
          <a:stretch>
            <a:fillRect/>
          </a:stretch>
        </p:blipFill>
        <p:spPr>
          <a:xfrm>
            <a:off x="1428098" y="1514168"/>
            <a:ext cx="9335803" cy="5006126"/>
          </a:xfrm>
          <a:prstGeom prst="rect">
            <a:avLst/>
          </a:prstGeom>
        </p:spPr>
      </p:pic>
    </p:spTree>
    <p:extLst>
      <p:ext uri="{BB962C8B-B14F-4D97-AF65-F5344CB8AC3E}">
        <p14:creationId xmlns:p14="http://schemas.microsoft.com/office/powerpoint/2010/main" val="22070112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D8B382-659F-A7DB-F8DA-D5B7D6EE6837}"/>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1D4EB74-404B-CF75-DFA7-F68B9B7EFD4A}"/>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D8BAEF3F-CF22-D83D-F2C4-258D0194DF97}"/>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B08A6EF7-BBD4-73DB-9A4A-5844C310CF10}"/>
              </a:ext>
            </a:extLst>
          </p:cNvPr>
          <p:cNvSpPr txBox="1"/>
          <p:nvPr/>
        </p:nvSpPr>
        <p:spPr>
          <a:xfrm>
            <a:off x="703063" y="1011450"/>
            <a:ext cx="10854813" cy="6438750"/>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3. Reach the Right People</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In the past, marketing often felt like throwing a big net and hoping to catch the right fish. TV ads, radio spots, and print ads reached lots of people, but not always the ones who might become customers. Online marketing changes this. It lets you aim your message at exactly the right people.</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Platforms like Google Ads, Facebook Ads, and other social media ads let you pick your ideal customer with amazing accuracy. You can choose based on:</a:t>
            </a:r>
          </a:p>
          <a:p>
            <a:pPr marL="285750" indent="-285750"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Age, gender, and location</a:t>
            </a:r>
          </a:p>
          <a:p>
            <a:pPr marL="285750" indent="-285750"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Interests (like hobbies, online behavior, favorite brands)</a:t>
            </a:r>
          </a:p>
          <a:p>
            <a:pPr marL="285750" indent="-285750"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Actions they’ve taken online</a:t>
            </a:r>
          </a:p>
          <a:p>
            <a:pPr>
              <a:lnSpc>
                <a:spcPct val="150000"/>
              </a:lnSpc>
            </a:pP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pPr algn="just"/>
            <a:endParaRPr lang="en-IN" b="1" dirty="0"/>
          </a:p>
          <a:p>
            <a:pPr algn="just"/>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526312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8C5D1D-D949-AF55-07F2-D7EDA0FBDF01}"/>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DF58D1D-2A06-E3EC-841E-24A53707A384}"/>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D26CA22D-0528-251A-0697-7B70473B08CC}"/>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200E0E26-5F9E-5EEC-3A13-4340158C9FA6}"/>
              </a:ext>
            </a:extLst>
          </p:cNvPr>
          <p:cNvSpPr txBox="1"/>
          <p:nvPr/>
        </p:nvSpPr>
        <p:spPr>
          <a:xfrm>
            <a:off x="703063" y="1011450"/>
            <a:ext cx="10854813" cy="5607754"/>
          </a:xfrm>
          <a:prstGeom prst="rect">
            <a:avLst/>
          </a:prstGeom>
          <a:noFill/>
        </p:spPr>
        <p:txBody>
          <a:bodyPr wrap="square">
            <a:spAutoFit/>
          </a:bodyPr>
          <a:lstStyle/>
          <a:p>
            <a:pPr marL="285750" indent="-285750" fontAlgn="base">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What is E Advertising?</a:t>
            </a:r>
          </a:p>
          <a:p>
            <a:pPr marL="285750" indent="-285750"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Electronic advertising, also known as e-advertising or </a:t>
            </a:r>
            <a:r>
              <a:rPr lang="en-US" dirty="0">
                <a:latin typeface="Times New Roman" panose="02020603050405020304" pitchFamily="18" charset="0"/>
                <a:cs typeface="Times New Roman" panose="02020603050405020304" pitchFamily="18" charset="0"/>
                <a:hlinkClick r:id="rId3"/>
              </a:rPr>
              <a:t>online advertising</a:t>
            </a:r>
            <a:r>
              <a:rPr lang="en-US" dirty="0">
                <a:latin typeface="Times New Roman" panose="02020603050405020304" pitchFamily="18" charset="0"/>
                <a:cs typeface="Times New Roman" panose="02020603050405020304" pitchFamily="18" charset="0"/>
              </a:rPr>
              <a:t>, refers to the promotion of products or services using digital technologies such as the Internet, mobile devices, and social media platforms. </a:t>
            </a:r>
          </a:p>
          <a:p>
            <a:pPr marL="285750" indent="-285750"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E-advertising encompasses a variety of online marketing techniques, including display ads, pay-per-click (PPC) campaigns, social media ads, retargeting, and email marketing, all designed to reach and engage specific audiences. E advertising in e commerce allows businesses to target their marketing efforts more precisely, track performance in real-time, and optimize their strategies for better results.</a:t>
            </a:r>
          </a:p>
          <a:p>
            <a:pPr>
              <a:lnSpc>
                <a:spcPct val="150000"/>
              </a:lnSpc>
            </a:pP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pPr algn="just"/>
            <a:endParaRPr lang="en-IN" b="1" dirty="0"/>
          </a:p>
          <a:p>
            <a:pPr algn="just"/>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694727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A6405-B6AA-F901-54BC-2BE40CC8A178}"/>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8DE0131-80B5-7D01-BB53-B4A03FD9EF66}"/>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5FBF85BE-6432-7A1D-1063-C271F2508827}"/>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D51B2613-1A66-1D3C-FD94-E2EB00BE2E95}"/>
              </a:ext>
            </a:extLst>
          </p:cNvPr>
          <p:cNvSpPr txBox="1"/>
          <p:nvPr/>
        </p:nvSpPr>
        <p:spPr>
          <a:xfrm>
            <a:off x="703063" y="1011450"/>
            <a:ext cx="10854813" cy="7685245"/>
          </a:xfrm>
          <a:prstGeom prst="rect">
            <a:avLst/>
          </a:prstGeom>
          <a:noFill/>
        </p:spPr>
        <p:txBody>
          <a:bodyPr wrap="square">
            <a:spAutoFit/>
          </a:bodyPr>
          <a:lstStyle/>
          <a:p>
            <a:pPr fontAlgn="base">
              <a:lnSpc>
                <a:spcPct val="150000"/>
              </a:lnSpc>
            </a:pPr>
            <a:r>
              <a:rPr lang="en-US" b="1" dirty="0">
                <a:latin typeface="Times New Roman" panose="02020603050405020304" pitchFamily="18" charset="0"/>
                <a:cs typeface="Times New Roman" panose="02020603050405020304" pitchFamily="18" charset="0"/>
              </a:rPr>
              <a:t>1) Social Media Advertising</a:t>
            </a:r>
          </a:p>
          <a:p>
            <a:pPr fontAlgn="base">
              <a:lnSpc>
                <a:spcPct val="150000"/>
              </a:lnSpc>
            </a:pPr>
            <a:r>
              <a:rPr lang="en-US" dirty="0">
                <a:latin typeface="Times New Roman" panose="02020603050405020304" pitchFamily="18" charset="0"/>
                <a:cs typeface="Times New Roman" panose="02020603050405020304" pitchFamily="18" charset="0"/>
              </a:rPr>
              <a:t>This type of advertising allows businesses to reach their target audience on social media platforms like </a:t>
            </a:r>
            <a:r>
              <a:rPr lang="en-US" dirty="0">
                <a:latin typeface="Times New Roman" panose="02020603050405020304" pitchFamily="18" charset="0"/>
                <a:cs typeface="Times New Roman" panose="02020603050405020304" pitchFamily="18" charset="0"/>
                <a:hlinkClick r:id="rId3"/>
              </a:rPr>
              <a:t>Facebook</a:t>
            </a:r>
            <a:r>
              <a:rPr lang="en-US"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hlinkClick r:id="rId4"/>
              </a:rPr>
              <a:t>Instagram</a:t>
            </a:r>
            <a:r>
              <a:rPr lang="en-US" dirty="0">
                <a:latin typeface="Times New Roman" panose="02020603050405020304" pitchFamily="18" charset="0"/>
                <a:cs typeface="Times New Roman" panose="02020603050405020304" pitchFamily="18" charset="0"/>
              </a:rPr>
              <a:t>, and </a:t>
            </a:r>
            <a:r>
              <a:rPr lang="en-US" dirty="0">
                <a:latin typeface="Times New Roman" panose="02020603050405020304" pitchFamily="18" charset="0"/>
                <a:cs typeface="Times New Roman" panose="02020603050405020304" pitchFamily="18" charset="0"/>
                <a:hlinkClick r:id="rId5"/>
              </a:rPr>
              <a:t>Twitter</a:t>
            </a:r>
            <a:r>
              <a:rPr lang="en-US" dirty="0">
                <a:latin typeface="Times New Roman" panose="02020603050405020304" pitchFamily="18" charset="0"/>
                <a:cs typeface="Times New Roman" panose="02020603050405020304" pitchFamily="18" charset="0"/>
              </a:rPr>
              <a:t>. Social media advertising can take many forms, such as sponsored posts, display ads, and video ads.</a:t>
            </a:r>
          </a:p>
          <a:p>
            <a:pPr fontAlgn="base">
              <a:lnSpc>
                <a:spcPct val="150000"/>
              </a:lnSpc>
            </a:pPr>
            <a:r>
              <a:rPr lang="en-US" b="1" dirty="0">
                <a:latin typeface="Times New Roman" panose="02020603050405020304" pitchFamily="18" charset="0"/>
                <a:cs typeface="Times New Roman" panose="02020603050405020304" pitchFamily="18" charset="0"/>
              </a:rPr>
              <a:t>2) Content Marketing</a:t>
            </a:r>
          </a:p>
          <a:p>
            <a:pPr fontAlgn="base">
              <a:lnSpc>
                <a:spcPct val="150000"/>
              </a:lnSpc>
            </a:pPr>
            <a:r>
              <a:rPr lang="en-US" dirty="0">
                <a:latin typeface="Times New Roman" panose="02020603050405020304" pitchFamily="18" charset="0"/>
                <a:cs typeface="Times New Roman" panose="02020603050405020304" pitchFamily="18" charset="0"/>
              </a:rPr>
              <a:t>Content marketing involves creating and sharing valuable content, such as blog posts, articles, and videos, to attract and retain customers. Content marketing is often used to establish thought leadership, build brand awareness, and drive traffic to a website.</a:t>
            </a:r>
          </a:p>
          <a:p>
            <a:pPr fontAlgn="base">
              <a:lnSpc>
                <a:spcPct val="150000"/>
              </a:lnSpc>
            </a:pPr>
            <a:r>
              <a:rPr lang="en-US" b="1" dirty="0">
                <a:latin typeface="Times New Roman" panose="02020603050405020304" pitchFamily="18" charset="0"/>
                <a:cs typeface="Times New Roman" panose="02020603050405020304" pitchFamily="18" charset="0"/>
              </a:rPr>
              <a:t>3) Search Engine Marketing</a:t>
            </a:r>
          </a:p>
          <a:p>
            <a:pPr fontAlgn="base">
              <a:lnSpc>
                <a:spcPct val="150000"/>
              </a:lnSpc>
            </a:pPr>
            <a:r>
              <a:rPr lang="en-US" dirty="0">
                <a:latin typeface="Times New Roman" panose="02020603050405020304" pitchFamily="18" charset="0"/>
                <a:cs typeface="Times New Roman" panose="02020603050405020304" pitchFamily="18" charset="0"/>
                <a:hlinkClick r:id="rId6"/>
              </a:rPr>
              <a:t>Search engine marketing</a:t>
            </a:r>
            <a:r>
              <a:rPr lang="en-US" dirty="0">
                <a:latin typeface="Times New Roman" panose="02020603050405020304" pitchFamily="18" charset="0"/>
                <a:cs typeface="Times New Roman" panose="02020603050405020304" pitchFamily="18" charset="0"/>
              </a:rPr>
              <a:t> involves placing ads on search engines like Google and Bing to target customers who are actively searching for products or services related to the business. This type of advertising can be highly effective in reaching customers who are ready to make a purchase.</a:t>
            </a:r>
          </a:p>
          <a:p>
            <a:pPr>
              <a:lnSpc>
                <a:spcPct val="150000"/>
              </a:lnSpc>
            </a:pP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pPr algn="just"/>
            <a:endParaRPr lang="en-IN" b="1" dirty="0"/>
          </a:p>
          <a:p>
            <a:pPr algn="just"/>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412845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9F9109-0C0F-6FD0-767F-23DC724062E6}"/>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4BA9FBD-0268-7104-5B0E-3AD4D129354A}"/>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EB1FF195-B359-8AAF-041B-FC3EFFDAC78C}"/>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55164ACB-1733-CF81-C5A3-21917ED6DAC7}"/>
              </a:ext>
            </a:extLst>
          </p:cNvPr>
          <p:cNvSpPr txBox="1"/>
          <p:nvPr/>
        </p:nvSpPr>
        <p:spPr>
          <a:xfrm>
            <a:off x="703063" y="1011450"/>
            <a:ext cx="10854813" cy="6869638"/>
          </a:xfrm>
          <a:prstGeom prst="rect">
            <a:avLst/>
          </a:prstGeom>
          <a:noFill/>
        </p:spPr>
        <p:txBody>
          <a:bodyPr wrap="square">
            <a:spAutoFit/>
          </a:bodyPr>
          <a:lstStyle/>
          <a:p>
            <a:pPr fontAlgn="base">
              <a:lnSpc>
                <a:spcPct val="150000"/>
              </a:lnSpc>
            </a:pPr>
            <a:r>
              <a:rPr lang="en-US" b="1" dirty="0">
                <a:latin typeface="Times New Roman" panose="02020603050405020304" pitchFamily="18" charset="0"/>
                <a:cs typeface="Times New Roman" panose="02020603050405020304" pitchFamily="18" charset="0"/>
              </a:rPr>
              <a:t>4) Display Advertising</a:t>
            </a:r>
          </a:p>
          <a:p>
            <a:pPr fontAlgn="base">
              <a:lnSpc>
                <a:spcPct val="150000"/>
              </a:lnSpc>
            </a:pPr>
            <a:r>
              <a:rPr lang="en-US" dirty="0">
                <a:latin typeface="Times New Roman" panose="02020603050405020304" pitchFamily="18" charset="0"/>
                <a:cs typeface="Times New Roman" panose="02020603050405020304" pitchFamily="18" charset="0"/>
                <a:hlinkClick r:id="rId3"/>
              </a:rPr>
              <a:t>Display advertising</a:t>
            </a:r>
            <a:r>
              <a:rPr lang="en-US" dirty="0">
                <a:latin typeface="Times New Roman" panose="02020603050405020304" pitchFamily="18" charset="0"/>
                <a:cs typeface="Times New Roman" panose="02020603050405020304" pitchFamily="18" charset="0"/>
              </a:rPr>
              <a:t> involves placing ads on websites and mobile apps to reach a broad audience. Display ads can be in the form of banner ads, pop-up ads, and video ads and are often used to build brand awareness and drive traffic to a website.</a:t>
            </a:r>
          </a:p>
          <a:p>
            <a:pPr fontAlgn="base">
              <a:lnSpc>
                <a:spcPct val="150000"/>
              </a:lnSpc>
            </a:pPr>
            <a:endParaRPr lang="en-US" dirty="0">
              <a:latin typeface="Times New Roman" panose="02020603050405020304" pitchFamily="18" charset="0"/>
              <a:cs typeface="Times New Roman" panose="02020603050405020304" pitchFamily="18" charset="0"/>
            </a:endParaRPr>
          </a:p>
          <a:p>
            <a:pPr fontAlgn="base">
              <a:lnSpc>
                <a:spcPct val="150000"/>
              </a:lnSpc>
            </a:pPr>
            <a:r>
              <a:rPr lang="en-US" b="1" dirty="0">
                <a:latin typeface="Times New Roman" panose="02020603050405020304" pitchFamily="18" charset="0"/>
                <a:cs typeface="Times New Roman" panose="02020603050405020304" pitchFamily="18" charset="0"/>
              </a:rPr>
              <a:t>5) Email Marketing</a:t>
            </a:r>
          </a:p>
          <a:p>
            <a:pPr fontAlgn="base">
              <a:lnSpc>
                <a:spcPct val="150000"/>
              </a:lnSpc>
            </a:pPr>
            <a:r>
              <a:rPr lang="en-US" dirty="0">
                <a:latin typeface="Times New Roman" panose="02020603050405020304" pitchFamily="18" charset="0"/>
                <a:cs typeface="Times New Roman" panose="02020603050405020304" pitchFamily="18" charset="0"/>
              </a:rPr>
              <a:t>Email marketing involves sending promotional messages and newsletters to a list of subscribers who have opted-in to receive communication from the business. </a:t>
            </a:r>
            <a:r>
              <a:rPr lang="en-US" dirty="0">
                <a:latin typeface="Times New Roman" panose="02020603050405020304" pitchFamily="18" charset="0"/>
                <a:cs typeface="Times New Roman" panose="02020603050405020304" pitchFamily="18" charset="0"/>
                <a:hlinkClick r:id="rId4"/>
              </a:rPr>
              <a:t>Email marketing</a:t>
            </a:r>
            <a:r>
              <a:rPr lang="en-US" dirty="0">
                <a:latin typeface="Times New Roman" panose="02020603050405020304" pitchFamily="18" charset="0"/>
                <a:cs typeface="Times New Roman" panose="02020603050405020304" pitchFamily="18" charset="0"/>
              </a:rPr>
              <a:t> is often used to nurture leads, promote sales, and build relationships with customers.</a:t>
            </a:r>
          </a:p>
          <a:p>
            <a:pPr>
              <a:lnSpc>
                <a:spcPct val="150000"/>
              </a:lnSpc>
            </a:pPr>
            <a:endParaRPr lang="en-US"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IN" b="1" dirty="0">
              <a:latin typeface="Times New Roman" panose="02020603050405020304" pitchFamily="18" charset="0"/>
              <a:cs typeface="Times New Roman" panose="02020603050405020304" pitchFamily="18" charset="0"/>
            </a:endParaRP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877338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A4A653-2CF4-6931-2D2A-6C0A7342806A}"/>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191B1BC-28D2-C15D-9DE6-EB414D7DA3BF}"/>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81B825A4-5199-5971-E9D6-F527FAE24E5B}"/>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3529D615-7513-BC54-CDF0-DF180C4C7D38}"/>
              </a:ext>
            </a:extLst>
          </p:cNvPr>
          <p:cNvSpPr txBox="1"/>
          <p:nvPr/>
        </p:nvSpPr>
        <p:spPr>
          <a:xfrm>
            <a:off x="703063" y="1011450"/>
            <a:ext cx="10854813" cy="5859553"/>
          </a:xfrm>
          <a:prstGeom prst="rect">
            <a:avLst/>
          </a:prstGeom>
          <a:noFill/>
        </p:spPr>
        <p:txBody>
          <a:bodyPr wrap="square">
            <a:spAutoFit/>
          </a:bodyPr>
          <a:lstStyle/>
          <a:p>
            <a:pPr>
              <a:lnSpc>
                <a:spcPct val="150000"/>
              </a:lnSpc>
            </a:pPr>
            <a:r>
              <a:rPr lang="en-US" b="1" dirty="0">
                <a:latin typeface="Times New Roman" panose="02020603050405020304" pitchFamily="18" charset="0"/>
                <a:cs typeface="Times New Roman" panose="02020603050405020304" pitchFamily="18" charset="0"/>
              </a:rPr>
              <a:t>What is E-Branding ? </a:t>
            </a:r>
          </a:p>
          <a:p>
            <a:pPr>
              <a:lnSpc>
                <a:spcPct val="150000"/>
              </a:lnSpc>
            </a:pPr>
            <a:endParaRPr lang="en-US" b="1" dirty="0">
              <a:latin typeface="Times New Roman" panose="02020603050405020304" pitchFamily="18" charset="0"/>
              <a:cs typeface="Times New Roman" panose="02020603050405020304" pitchFamily="18" charset="0"/>
            </a:endParaRPr>
          </a:p>
          <a:p>
            <a:pPr>
              <a:lnSpc>
                <a:spcPct val="150000"/>
              </a:lnSpc>
            </a:pPr>
            <a:r>
              <a:rPr lang="en-US" b="1" dirty="0">
                <a:latin typeface="Times New Roman" panose="02020603050405020304" pitchFamily="18" charset="0"/>
                <a:cs typeface="Times New Roman" panose="02020603050405020304" pitchFamily="18" charset="0"/>
              </a:rPr>
              <a:t>E-Branding (Electronic Branding)</a:t>
            </a:r>
            <a:r>
              <a:rPr lang="en-US" dirty="0">
                <a:latin typeface="Times New Roman" panose="02020603050405020304" pitchFamily="18" charset="0"/>
                <a:cs typeface="Times New Roman" panose="02020603050405020304" pitchFamily="18" charset="0"/>
              </a:rPr>
              <a:t> refers to the process of creating, developing, and promoting a brand using digital platforms such as websites, social media, and online advertising.</a:t>
            </a:r>
          </a:p>
          <a:p>
            <a:pPr>
              <a:lnSpc>
                <a:spcPct val="150000"/>
              </a:lnSpc>
            </a:pPr>
            <a:r>
              <a:rPr lang="en-US" dirty="0">
                <a:latin typeface="Times New Roman" panose="02020603050405020304" pitchFamily="18" charset="0"/>
                <a:cs typeface="Times New Roman" panose="02020603050405020304" pitchFamily="18" charset="0"/>
              </a:rPr>
              <a:t>It focuses on building a strong online identity so that customers can easily recognize, trust, and remember a business on the internet.</a:t>
            </a:r>
          </a:p>
          <a:p>
            <a:pPr>
              <a:lnSpc>
                <a:spcPct val="150000"/>
              </a:lnSpc>
            </a:pPr>
            <a:r>
              <a:rPr lang="en-IN" b="1" dirty="0">
                <a:latin typeface="Times New Roman" panose="02020603050405020304" pitchFamily="18" charset="0"/>
                <a:cs typeface="Times New Roman" panose="02020603050405020304" pitchFamily="18" charset="0"/>
              </a:rPr>
              <a:t>Elements Of Branding </a:t>
            </a:r>
          </a:p>
          <a:p>
            <a:pPr>
              <a:lnSpc>
                <a:spcPct val="150000"/>
              </a:lnSpc>
            </a:pPr>
            <a:r>
              <a:rPr lang="en-IN" b="1" dirty="0"/>
              <a:t>1. Brand name</a:t>
            </a:r>
          </a:p>
          <a:p>
            <a:pPr>
              <a:lnSpc>
                <a:spcPct val="150000"/>
              </a:lnSpc>
            </a:pPr>
            <a:r>
              <a:rPr lang="en-IN" b="1" dirty="0"/>
              <a:t>2. Logo</a:t>
            </a:r>
          </a:p>
          <a:p>
            <a:pPr>
              <a:lnSpc>
                <a:spcPct val="150000"/>
              </a:lnSpc>
            </a:pPr>
            <a:r>
              <a:rPr lang="en-IN" b="1" dirty="0"/>
              <a:t>3. </a:t>
            </a:r>
            <a:r>
              <a:rPr lang="en-IN" b="1" dirty="0" err="1"/>
              <a:t>Color</a:t>
            </a:r>
            <a:r>
              <a:rPr lang="en-IN" b="1" dirty="0"/>
              <a:t> palette</a:t>
            </a:r>
          </a:p>
          <a:p>
            <a:pPr>
              <a:lnSpc>
                <a:spcPct val="150000"/>
              </a:lnSpc>
            </a:pPr>
            <a:r>
              <a:rPr lang="en-IN" b="1" dirty="0"/>
              <a:t>4. Shape</a:t>
            </a:r>
          </a:p>
          <a:p>
            <a:pPr>
              <a:lnSpc>
                <a:spcPct val="150000"/>
              </a:lnSpc>
            </a:pPr>
            <a:r>
              <a:rPr lang="en-IN" b="1" dirty="0"/>
              <a:t>5. Tagline</a:t>
            </a:r>
          </a:p>
          <a:p>
            <a:pPr>
              <a:lnSpc>
                <a:spcPct val="150000"/>
              </a:lnSpc>
            </a:pPr>
            <a:endParaRPr lang="en-IN" b="1"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663929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E8F476-92A4-814E-FB44-2886CA501529}"/>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1DE598B-4557-3E32-EADF-0E2501E139CA}"/>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A4A79753-190D-B934-EF28-9ED270B34F7D}"/>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A9874514-FC31-14BE-D76E-04319D41D43F}"/>
              </a:ext>
            </a:extLst>
          </p:cNvPr>
          <p:cNvSpPr txBox="1"/>
          <p:nvPr/>
        </p:nvSpPr>
        <p:spPr>
          <a:xfrm>
            <a:off x="703063" y="1011450"/>
            <a:ext cx="10854813" cy="9224128"/>
          </a:xfrm>
          <a:prstGeom prst="rect">
            <a:avLst/>
          </a:prstGeom>
          <a:noFill/>
        </p:spPr>
        <p:txBody>
          <a:bodyPr wrap="square">
            <a:spAutoFit/>
          </a:bodyPr>
          <a:lstStyle/>
          <a:p>
            <a:pPr>
              <a:lnSpc>
                <a:spcPct val="150000"/>
              </a:lnSpc>
            </a:pPr>
            <a:r>
              <a:rPr lang="en-US" b="1" dirty="0">
                <a:latin typeface="Times New Roman" panose="02020603050405020304" pitchFamily="18" charset="0"/>
                <a:cs typeface="Times New Roman" panose="02020603050405020304" pitchFamily="18" charset="0"/>
              </a:rPr>
              <a:t>1. Brand name</a:t>
            </a:r>
          </a:p>
          <a:p>
            <a:pPr>
              <a:lnSpc>
                <a:spcPct val="150000"/>
              </a:lnSpc>
            </a:pPr>
            <a:r>
              <a:rPr lang="en-US" dirty="0">
                <a:latin typeface="Times New Roman" panose="02020603050405020304" pitchFamily="18" charset="0"/>
                <a:cs typeface="Times New Roman" panose="02020603050405020304" pitchFamily="18" charset="0"/>
              </a:rPr>
              <a:t>A strong </a:t>
            </a:r>
            <a:r>
              <a:rPr lang="en-US" b="1" dirty="0">
                <a:latin typeface="Times New Roman" panose="02020603050405020304" pitchFamily="18" charset="0"/>
                <a:cs typeface="Times New Roman" panose="02020603050405020304" pitchFamily="18" charset="0"/>
              </a:rPr>
              <a:t>business name</a:t>
            </a:r>
            <a:r>
              <a:rPr lang="en-US" dirty="0">
                <a:latin typeface="Times New Roman" panose="02020603050405020304" pitchFamily="18" charset="0"/>
                <a:cs typeface="Times New Roman" panose="02020603050405020304" pitchFamily="18" charset="0"/>
              </a:rPr>
              <a:t> does several jobs at once: it signals what space you operate in and is your unique trademark. When choosing a brand name, define what it should evoke—innovation, friendliness, creativity—then generate various options to choose from.</a:t>
            </a:r>
          </a:p>
          <a:p>
            <a:pPr>
              <a:lnSpc>
                <a:spcPct val="150000"/>
              </a:lnSpc>
            </a:pPr>
            <a:r>
              <a:rPr lang="en-US" dirty="0"/>
              <a:t>Good branding examples are PayPal, which instantly communicates friendly, secure payments. Similarly, YouTube clearly combines “you” (the user) and a common American slang term for “television” or “TV.” Both names are simple, descriptive and easy to remember.</a:t>
            </a:r>
          </a:p>
          <a:p>
            <a:pPr>
              <a:lnSpc>
                <a:spcPct val="150000"/>
              </a:lnSpc>
            </a:pPr>
            <a:r>
              <a:rPr lang="en-IN" b="1" dirty="0"/>
              <a:t>2. Logo</a:t>
            </a:r>
            <a:endParaRPr lang="en-US" b="1" dirty="0"/>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Your logo goes on almost every brand asset:</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business cards, website, merchandise, signage, social media pages, branded templates, and marketing materials.</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Your logo should represent what your brand is all about and encapsulate the essence of your brand identity.</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When choosing a logo font, think beyond style and consider legibility and personality.</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Sans-serif fonts often feel modern and approachable.</a:t>
            </a:r>
          </a:p>
          <a:p>
            <a:pPr>
              <a:lnSpc>
                <a:spcPct val="150000"/>
              </a:lnSpc>
            </a:pPr>
            <a:endParaRPr lang="en-US"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IN" b="1" dirty="0">
              <a:latin typeface="Times New Roman" panose="02020603050405020304" pitchFamily="18" charset="0"/>
              <a:cs typeface="Times New Roman" panose="02020603050405020304" pitchFamily="18" charset="0"/>
            </a:endParaRP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98565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9F5A6B-9790-E315-AD63-0B10CFF54352}"/>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0591720-F1C9-A3F0-2315-BCD5E46D237E}"/>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2B6806C9-7F78-5D46-594F-65B5740D4610}"/>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E305DCF5-E277-7EB5-2187-63C91A59423D}"/>
              </a:ext>
            </a:extLst>
          </p:cNvPr>
          <p:cNvSpPr txBox="1"/>
          <p:nvPr/>
        </p:nvSpPr>
        <p:spPr>
          <a:xfrm>
            <a:off x="703063" y="1011450"/>
            <a:ext cx="10854813" cy="8254632"/>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Hand-lettered or script fonts can add character but must remain readable at small sizes.</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Consistency is key: use one main typeface across materials to make your logo recognizable everywhere.</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Great logos work across formats.</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Starbucks relies on its mermaid-siren icon for instant recognition.</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 FedEx hides an arrow in its wordmark—a subtle nod to precision and speed.</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Both show how design can communicate meaning instantly.</a:t>
            </a:r>
          </a:p>
          <a:p>
            <a:pPr marL="285750" indent="-285750">
              <a:lnSpc>
                <a:spcPct val="150000"/>
              </a:lnSpc>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a:lnSpc>
                <a:spcPct val="150000"/>
              </a:lnSpc>
            </a:pPr>
            <a:r>
              <a:rPr lang="en-US" b="1" dirty="0">
                <a:latin typeface="Times New Roman" panose="02020603050405020304" pitchFamily="18" charset="0"/>
                <a:cs typeface="Times New Roman" panose="02020603050405020304" pitchFamily="18" charset="0"/>
              </a:rPr>
              <a:t>3. Color palette</a:t>
            </a:r>
          </a:p>
          <a:p>
            <a:pPr marL="285750" indent="-285750">
              <a:lnSpc>
                <a:spcPct val="150000"/>
              </a:lnSpc>
              <a:buFont typeface="Arial" panose="020B0604020202020204" pitchFamily="34" charset="0"/>
              <a:buChar char="•"/>
            </a:pPr>
            <a:r>
              <a:rPr lang="en-US" b="1" u="sng" dirty="0">
                <a:latin typeface="Times New Roman" panose="02020603050405020304" pitchFamily="18" charset="0"/>
                <a:cs typeface="Times New Roman" panose="02020603050405020304" pitchFamily="18" charset="0"/>
                <a:hlinkClick r:id="rId3"/>
              </a:rPr>
              <a:t>Brand colors</a:t>
            </a:r>
            <a:r>
              <a:rPr lang="en-US" dirty="0">
                <a:latin typeface="Times New Roman" panose="02020603050405020304" pitchFamily="18" charset="0"/>
                <a:cs typeface="Times New Roman" panose="02020603050405020304" pitchFamily="18" charset="0"/>
              </a:rPr>
              <a:t> are another key branding element. Potential customers will begin to associate certain colors and shades with your brand, helping to increase brand awareness and recognition.</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Color is so important to branding that some companies have gone so far as to trademark their signature brand colors. A few examples of trademarked colors include UPS Brown, Tiffany Blue and Fiskars Orange.</a:t>
            </a:r>
          </a:p>
          <a:p>
            <a:br>
              <a:rPr lang="en-US" dirty="0"/>
            </a:br>
            <a:endParaRPr lang="en-US"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IN" b="1" dirty="0">
              <a:latin typeface="Times New Roman" panose="02020603050405020304" pitchFamily="18" charset="0"/>
              <a:cs typeface="Times New Roman" panose="02020603050405020304" pitchFamily="18" charset="0"/>
            </a:endParaRP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843823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367496-3367-AA0C-E484-3D3354EBE449}"/>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217E3A3-A442-F8F4-6DDA-4F383E7E18D7}"/>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C3BE4C05-72FB-AD38-C012-0EDFAE037799}"/>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15551E5F-948B-7221-3E74-CD4F3FD2C9B4}"/>
              </a:ext>
            </a:extLst>
          </p:cNvPr>
          <p:cNvSpPr txBox="1"/>
          <p:nvPr/>
        </p:nvSpPr>
        <p:spPr>
          <a:xfrm>
            <a:off x="703063" y="1011450"/>
            <a:ext cx="10854813" cy="8670130"/>
          </a:xfrm>
          <a:prstGeom prst="rect">
            <a:avLst/>
          </a:prstGeom>
          <a:noFill/>
        </p:spPr>
        <p:txBody>
          <a:bodyPr wrap="square">
            <a:spAutoFit/>
          </a:bodyPr>
          <a:lstStyle/>
          <a:p>
            <a:pPr>
              <a:lnSpc>
                <a:spcPct val="150000"/>
              </a:lnSpc>
            </a:pPr>
            <a:r>
              <a:rPr lang="en-US" b="1" dirty="0">
                <a:latin typeface="Times New Roman" panose="02020603050405020304" pitchFamily="18" charset="0"/>
                <a:cs typeface="Times New Roman" panose="02020603050405020304" pitchFamily="18" charset="0"/>
              </a:rPr>
              <a:t>4. Shape</a:t>
            </a:r>
          </a:p>
          <a:p>
            <a:pPr>
              <a:lnSpc>
                <a:spcPct val="150000"/>
              </a:lnSpc>
            </a:pPr>
            <a:r>
              <a:rPr lang="en-US" dirty="0">
                <a:latin typeface="Times New Roman" panose="02020603050405020304" pitchFamily="18" charset="0"/>
                <a:cs typeface="Times New Roman" panose="02020603050405020304" pitchFamily="18" charset="0"/>
              </a:rPr>
              <a:t>Shape is another element of branding. Not just </a:t>
            </a:r>
            <a:r>
              <a:rPr lang="en-US" u="sng" dirty="0">
                <a:latin typeface="Times New Roman" panose="02020603050405020304" pitchFamily="18" charset="0"/>
                <a:cs typeface="Times New Roman" panose="02020603050405020304" pitchFamily="18" charset="0"/>
                <a:hlinkClick r:id="rId3"/>
              </a:rPr>
              <a:t>logo shapes</a:t>
            </a:r>
            <a:r>
              <a:rPr lang="en-US" dirty="0">
                <a:latin typeface="Times New Roman" panose="02020603050405020304" pitchFamily="18" charset="0"/>
                <a:cs typeface="Times New Roman" panose="02020603050405020304" pitchFamily="18" charset="0"/>
              </a:rPr>
              <a:t>, which convey brand values and identity but the shapes in your web design, packaging, signage, marketing materials, business cards and stationery.</a:t>
            </a:r>
          </a:p>
          <a:p>
            <a:pPr>
              <a:lnSpc>
                <a:spcPct val="150000"/>
              </a:lnSpc>
            </a:pPr>
            <a:r>
              <a:rPr lang="en-US" dirty="0">
                <a:latin typeface="Times New Roman" panose="02020603050405020304" pitchFamily="18" charset="0"/>
                <a:cs typeface="Times New Roman" panose="02020603050405020304" pitchFamily="18" charset="0"/>
              </a:rPr>
              <a:t>And they can strengthen recognition as much as color or typography. Target’s bold circle embodies clarity and focus, while Lego’s blocky design language mirrors its playful, hands-on spirit. Even a neighborhood café can use soft, rounded motifs to feel inviting or geometric lines to project a modern, precise look.</a:t>
            </a:r>
          </a:p>
          <a:p>
            <a:pPr>
              <a:lnSpc>
                <a:spcPct val="150000"/>
              </a:lnSpc>
            </a:pPr>
            <a:endParaRPr lang="en-US" dirty="0">
              <a:latin typeface="Times New Roman" panose="02020603050405020304" pitchFamily="18" charset="0"/>
              <a:cs typeface="Times New Roman" panose="02020603050405020304" pitchFamily="18" charset="0"/>
            </a:endParaRPr>
          </a:p>
          <a:p>
            <a:pPr marL="285750" indent="-285750">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5. Tagline</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“Eat fresh.” and “Just do it.” are two of the most well-known taglines in the world.</a:t>
            </a:r>
            <a:r>
              <a:rPr lang="en-US" b="1" dirty="0">
                <a:latin typeface="Times New Roman" panose="02020603050405020304" pitchFamily="18" charset="0"/>
                <a:cs typeface="Times New Roman" panose="02020603050405020304" pitchFamily="18" charset="0"/>
              </a:rPr>
              <a:t> Taglines</a:t>
            </a:r>
            <a:r>
              <a:rPr lang="en-US" dirty="0">
                <a:latin typeface="Times New Roman" panose="02020603050405020304" pitchFamily="18" charset="0"/>
                <a:cs typeface="Times New Roman" panose="02020603050405020304" pitchFamily="18" charset="0"/>
              </a:rPr>
              <a:t>, also known as </a:t>
            </a:r>
            <a:r>
              <a:rPr lang="en-US" b="1" dirty="0">
                <a:latin typeface="Times New Roman" panose="02020603050405020304" pitchFamily="18" charset="0"/>
                <a:cs typeface="Times New Roman" panose="02020603050405020304" pitchFamily="18" charset="0"/>
              </a:rPr>
              <a:t>slogans</a:t>
            </a:r>
            <a:r>
              <a:rPr lang="en-US" dirty="0">
                <a:latin typeface="Times New Roman" panose="02020603050405020304" pitchFamily="18" charset="0"/>
                <a:cs typeface="Times New Roman" panose="02020603050405020304" pitchFamily="18" charset="0"/>
              </a:rPr>
              <a:t>, are the flagship of brand messaging.</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Brand messaging is how you communicate your brand’s unique offer. Sometimes that offer is obvious, like Subway’s “Eat Fresh.” slogan, used to differentiate itself from other fast food brands by positioning itself as healthy. Using the color green and running commercials with customer testimonials reinforced this message.</a:t>
            </a:r>
          </a:p>
          <a:p>
            <a:br>
              <a:rPr lang="en-US" dirty="0"/>
            </a:br>
            <a:endParaRPr lang="en-US"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IN" b="1" dirty="0">
              <a:latin typeface="Times New Roman" panose="02020603050405020304" pitchFamily="18" charset="0"/>
              <a:cs typeface="Times New Roman" panose="02020603050405020304" pitchFamily="18" charset="0"/>
            </a:endParaRP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352896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8600F-CA69-F1CC-C5E4-E7D0478B1B3A}"/>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8787397-B2C3-A513-D08C-0272C298A3B4}"/>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A846D1BB-72AD-141F-AE08-847BFCED0F54}"/>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0B834F4C-E718-F132-1F44-F31097A6125A}"/>
              </a:ext>
            </a:extLst>
          </p:cNvPr>
          <p:cNvSpPr txBox="1"/>
          <p:nvPr/>
        </p:nvSpPr>
        <p:spPr>
          <a:xfrm>
            <a:off x="703063" y="1011450"/>
            <a:ext cx="10854813" cy="8254632"/>
          </a:xfrm>
          <a:prstGeom prst="rect">
            <a:avLst/>
          </a:prstGeom>
          <a:noFill/>
        </p:spPr>
        <p:txBody>
          <a:bodyPr wrap="square">
            <a:spAutoFit/>
          </a:bodyPr>
          <a:lstStyle/>
          <a:p>
            <a:r>
              <a:rPr lang="en-US" b="1" dirty="0">
                <a:latin typeface="Times New Roman" panose="02020603050405020304" pitchFamily="18" charset="0"/>
                <a:cs typeface="Times New Roman" panose="02020603050405020304" pitchFamily="18" charset="0"/>
              </a:rPr>
              <a:t>Spiral Branding in Digital Entrepreneurship</a:t>
            </a:r>
          </a:p>
          <a:p>
            <a:endParaRPr lang="en-US" b="1"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Spiral Branding is a continuous process of building and strengthening a brand through repeated interactions with customers using digital platforms. It is called “spiral” because branding activities keep repeating and improving over time.</a:t>
            </a:r>
          </a:p>
          <a:p>
            <a:endParaRPr lang="en-US"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Explanation</a:t>
            </a:r>
          </a:p>
          <a:p>
            <a:r>
              <a:rPr lang="en-US" dirty="0">
                <a:latin typeface="Times New Roman" panose="02020603050405020304" pitchFamily="18" charset="0"/>
                <a:cs typeface="Times New Roman" panose="02020603050405020304" pitchFamily="18" charset="0"/>
              </a:rPr>
              <a:t>Branding is not a one-time activity in digital business. </a:t>
            </a:r>
          </a:p>
          <a:p>
            <a:r>
              <a:rPr lang="en-US" dirty="0">
                <a:latin typeface="Times New Roman" panose="02020603050405020304" pitchFamily="18" charset="0"/>
                <a:cs typeface="Times New Roman" panose="02020603050405020304" pitchFamily="18" charset="0"/>
              </a:rPr>
              <a:t>It involves continuous communication with customers through social media, websites, and emails. </a:t>
            </a:r>
          </a:p>
          <a:p>
            <a:r>
              <a:rPr lang="en-US" dirty="0">
                <a:latin typeface="Times New Roman" panose="02020603050405020304" pitchFamily="18" charset="0"/>
                <a:cs typeface="Times New Roman" panose="02020603050405020304" pitchFamily="18" charset="0"/>
              </a:rPr>
              <a:t>Each interaction helps to increase awareness, trust, and loyalty. </a:t>
            </a:r>
          </a:p>
          <a:p>
            <a:r>
              <a:rPr lang="en-US" dirty="0">
                <a:latin typeface="Times New Roman" panose="02020603050405020304" pitchFamily="18" charset="0"/>
                <a:cs typeface="Times New Roman" panose="02020603050405020304" pitchFamily="18" charset="0"/>
              </a:rPr>
              <a:t>The process grows step-by-step like a spiral, expanding the brand reach.</a:t>
            </a:r>
          </a:p>
          <a:p>
            <a:endParaRPr lang="en-US"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Stages of Spiral Branding (Detailed Explanation)</a:t>
            </a:r>
          </a:p>
          <a:p>
            <a:r>
              <a:rPr lang="en-US" b="1" dirty="0">
                <a:latin typeface="Times New Roman" panose="02020603050405020304" pitchFamily="18" charset="0"/>
                <a:cs typeface="Times New Roman" panose="02020603050405020304" pitchFamily="18" charset="0"/>
              </a:rPr>
              <a:t>1. Awareness</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This is the first stage where customers become aware of the brand through digital channels such as social media, websites, advertisements, or search engines. At this stage, the main goal of the business is to create visibility and attract attention among potential customers.</a:t>
            </a:r>
          </a:p>
          <a:p>
            <a:endParaRPr lang="en-US" dirty="0">
              <a:latin typeface="Times New Roman" panose="02020603050405020304" pitchFamily="18" charset="0"/>
              <a:cs typeface="Times New Roman" panose="02020603050405020304" pitchFamily="18" charset="0"/>
            </a:endParaRPr>
          </a:p>
          <a:p>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IN" b="1" dirty="0">
              <a:latin typeface="Times New Roman" panose="02020603050405020304" pitchFamily="18" charset="0"/>
              <a:cs typeface="Times New Roman" panose="02020603050405020304" pitchFamily="18" charset="0"/>
            </a:endParaRP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3156203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9F33E-AAE2-54CB-77E3-A8EEDEC27A7E}"/>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220BA903-3B07-FD0A-A613-02E22B32118B}"/>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6CB83DF1-F188-FE34-CE88-B5ACD79793EE}"/>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449BB74D-8AD4-0A84-7A0B-AA380DF2A48F}"/>
              </a:ext>
            </a:extLst>
          </p:cNvPr>
          <p:cNvSpPr txBox="1"/>
          <p:nvPr/>
        </p:nvSpPr>
        <p:spPr>
          <a:xfrm>
            <a:off x="703063" y="1011450"/>
            <a:ext cx="10854813" cy="8116133"/>
          </a:xfrm>
          <a:prstGeom prst="rect">
            <a:avLst/>
          </a:prstGeom>
          <a:noFill/>
        </p:spPr>
        <p:txBody>
          <a:bodyPr wrap="square">
            <a:spAutoFit/>
          </a:bodyPr>
          <a:lstStyle/>
          <a:p>
            <a:pPr>
              <a:lnSpc>
                <a:spcPct val="150000"/>
              </a:lnSpc>
            </a:pPr>
            <a:r>
              <a:rPr lang="en-US" b="1" dirty="0">
                <a:latin typeface="Times New Roman" panose="02020603050405020304" pitchFamily="18" charset="0"/>
                <a:cs typeface="Times New Roman" panose="02020603050405020304" pitchFamily="18" charset="0"/>
              </a:rPr>
              <a:t>2. Interest</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After becoming aware, customers start showing interest in the brand. They may visit the website, follow social media pages, or explore products and services. In this stage, businesses try to provide relevant and attractive information to keep customers engaged.</a:t>
            </a:r>
          </a:p>
          <a:p>
            <a:pPr>
              <a:lnSpc>
                <a:spcPct val="150000"/>
              </a:lnSpc>
            </a:pPr>
            <a:r>
              <a:rPr lang="en-US" b="1" dirty="0">
                <a:latin typeface="Times New Roman" panose="02020603050405020304" pitchFamily="18" charset="0"/>
                <a:cs typeface="Times New Roman" panose="02020603050405020304" pitchFamily="18" charset="0"/>
              </a:rPr>
              <a:t>3. Engagement</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In this stage, customers begin to interact with the brand. This interaction may happen through likes, comments, shares, reviews, or direct communication. Engagement helps in building a connection between the brand and the customer.</a:t>
            </a:r>
          </a:p>
          <a:p>
            <a:pPr>
              <a:lnSpc>
                <a:spcPct val="150000"/>
              </a:lnSpc>
            </a:pPr>
            <a:r>
              <a:rPr lang="en-US" b="1" dirty="0">
                <a:latin typeface="Times New Roman" panose="02020603050405020304" pitchFamily="18" charset="0"/>
                <a:cs typeface="Times New Roman" panose="02020603050405020304" pitchFamily="18" charset="0"/>
              </a:rPr>
              <a:t>4. Trust</a:t>
            </a:r>
            <a:br>
              <a:rPr lang="en-US" dirty="0">
                <a:latin typeface="Times New Roman" panose="02020603050405020304" pitchFamily="18" charset="0"/>
                <a:cs typeface="Times New Roman" panose="02020603050405020304" pitchFamily="18" charset="0"/>
              </a:rPr>
            </a:br>
            <a:r>
              <a:rPr lang="en-US" dirty="0" err="1">
                <a:latin typeface="Times New Roman" panose="02020603050405020304" pitchFamily="18" charset="0"/>
                <a:cs typeface="Times New Roman" panose="02020603050405020304" pitchFamily="18" charset="0"/>
              </a:rPr>
              <a:t>Trust</a:t>
            </a:r>
            <a:r>
              <a:rPr lang="en-US" dirty="0">
                <a:latin typeface="Times New Roman" panose="02020603050405020304" pitchFamily="18" charset="0"/>
                <a:cs typeface="Times New Roman" panose="02020603050405020304" pitchFamily="18" charset="0"/>
              </a:rPr>
              <a:t> is developed when customers consistently experience quality products, reliable service, and positive interactions. Reviews, testimonials, and transparent communication help in building customer confidence in the brand.</a:t>
            </a:r>
            <a:br>
              <a:rPr lang="en-US" dirty="0"/>
            </a:br>
            <a:endParaRPr lang="en-US"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IN" b="1" dirty="0">
              <a:latin typeface="Times New Roman" panose="02020603050405020304" pitchFamily="18" charset="0"/>
              <a:cs typeface="Times New Roman" panose="02020603050405020304" pitchFamily="18" charset="0"/>
            </a:endParaRP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798422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24D79-FF4C-F2D3-8D75-E2D59D7C5AE5}"/>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931A5DC-2D44-919C-B125-135B34F37920}"/>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BB7690E8-80C2-557F-DFFF-2352CD0AC626}"/>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FF5D67C9-3425-BE13-097F-509C7A9AEE0D}"/>
              </a:ext>
            </a:extLst>
          </p:cNvPr>
          <p:cNvSpPr txBox="1"/>
          <p:nvPr/>
        </p:nvSpPr>
        <p:spPr>
          <a:xfrm>
            <a:off x="530941" y="1140542"/>
            <a:ext cx="10581707" cy="5763116"/>
          </a:xfrm>
          <a:prstGeom prst="rect">
            <a:avLst/>
          </a:prstGeom>
          <a:noFill/>
        </p:spPr>
        <p:txBody>
          <a:bodyPr wrap="square">
            <a:spAutoFit/>
          </a:bodyPr>
          <a:lstStyle/>
          <a:p>
            <a:pPr marL="285750" indent="-285750" algn="just" fontAlgn="base">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The Procedure of Remote Login</a:t>
            </a:r>
          </a:p>
          <a:p>
            <a:pPr marL="285750" indent="-285750" algn="just" fontAlgn="base">
              <a:lnSpc>
                <a:spcPct val="20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When the user types something on the local computer, the local operating system accepts the character.</a:t>
            </a:r>
          </a:p>
          <a:p>
            <a:pPr marL="285750" indent="-285750" algn="just" fontAlgn="base">
              <a:lnSpc>
                <a:spcPct val="20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local computer does not interpret the characters; it will send them to the TELNET client.</a:t>
            </a:r>
          </a:p>
          <a:p>
            <a:pPr marL="285750" indent="-285750" algn="just" fontAlgn="base">
              <a:lnSpc>
                <a:spcPct val="20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TELNET client transforms these characters to a universal character set called Network Virtual Terminal (NVT) characters and it will pass them to the local TCP/IP protocol Stack.</a:t>
            </a:r>
          </a:p>
          <a:p>
            <a:pPr marL="285750" indent="-285750" algn="just" fontAlgn="base">
              <a:lnSpc>
                <a:spcPct val="20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Commands or text which are in the form of NVT, travel through the Internet and it will arrive at the </a:t>
            </a:r>
            <a:r>
              <a:rPr lang="en-US" u="sng" dirty="0">
                <a:latin typeface="Times New Roman" panose="02020603050405020304" pitchFamily="18" charset="0"/>
                <a:cs typeface="Times New Roman" panose="02020603050405020304" pitchFamily="18" charset="0"/>
                <a:hlinkClick r:id="rId3"/>
              </a:rPr>
              <a:t>TCP/IP</a:t>
            </a:r>
            <a:r>
              <a:rPr lang="en-US" dirty="0">
                <a:latin typeface="Times New Roman" panose="02020603050405020304" pitchFamily="18" charset="0"/>
                <a:cs typeface="Times New Roman" panose="02020603050405020304" pitchFamily="18" charset="0"/>
              </a:rPr>
              <a:t> stack at the remote computer.</a:t>
            </a:r>
          </a:p>
          <a:p>
            <a:pPr algn="l" fontAlgn="base">
              <a:lnSpc>
                <a:spcPts val="2100"/>
              </a:lnSpc>
              <a:spcBef>
                <a:spcPts val="1800"/>
              </a:spcBef>
              <a:spcAft>
                <a:spcPts val="1800"/>
              </a:spcAft>
              <a:buNone/>
            </a:pPr>
            <a:r>
              <a:rPr lang="en-US" b="1" i="0" dirty="0">
                <a:solidFill>
                  <a:srgbClr val="FFFFFF"/>
                </a:solidFill>
                <a:effectLst/>
                <a:latin typeface="Nunito" pitchFamily="2" charset="0"/>
              </a:rPr>
              <a:t>The Procedure of Remote Login</a:t>
            </a:r>
          </a:p>
          <a:p>
            <a:pPr algn="l" fontAlgn="base">
              <a:spcAft>
                <a:spcPts val="1800"/>
              </a:spcAft>
              <a:buFont typeface="Arial" panose="020B0604020202020204" pitchFamily="34" charset="0"/>
              <a:buChar char="•"/>
            </a:pPr>
            <a:r>
              <a:rPr lang="en-US" b="0" i="0" dirty="0">
                <a:solidFill>
                  <a:srgbClr val="FFFFFF"/>
                </a:solidFill>
                <a:effectLst/>
                <a:latin typeface="Nunito" pitchFamily="2" charset="0"/>
              </a:rPr>
              <a:t>When the user types something on the local computer, the local operating system accepts the character. will send them to the TELNET client.</a:t>
            </a:r>
          </a:p>
          <a:p>
            <a:pPr algn="l" fontAlgn="base">
              <a:spcAft>
                <a:spcPts val="1800"/>
              </a:spcAft>
              <a:buFont typeface="Arial" panose="020B0604020202020204" pitchFamily="34" charset="0"/>
              <a:buChar char="•"/>
            </a:pPr>
            <a:r>
              <a:rPr lang="en-US" b="0" i="0" dirty="0">
                <a:solidFill>
                  <a:srgbClr val="FFFFFF"/>
                </a:solidFill>
                <a:effectLst/>
                <a:latin typeface="Nunito" pitchFamily="2" charset="0"/>
              </a:rPr>
              <a:t>TELNET client transforms these characters to a universal character set called Network Virtual Terminal (NVT) characters and it will pass them to the local TCP/IP protocol Stack</a:t>
            </a:r>
          </a:p>
        </p:txBody>
      </p:sp>
    </p:spTree>
    <p:extLst>
      <p:ext uri="{BB962C8B-B14F-4D97-AF65-F5344CB8AC3E}">
        <p14:creationId xmlns:p14="http://schemas.microsoft.com/office/powerpoint/2010/main" val="183388007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E35A0-E1CD-8106-0AEC-A4126F326946}"/>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09EA5AE-EFF7-54CF-34D9-B9273DE070D3}"/>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30B9E0FC-3808-A548-E1F1-814D1A7C0EF2}"/>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E4A50D72-2244-E7A2-A348-C7556C002166}"/>
              </a:ext>
            </a:extLst>
          </p:cNvPr>
          <p:cNvSpPr txBox="1"/>
          <p:nvPr/>
        </p:nvSpPr>
        <p:spPr>
          <a:xfrm>
            <a:off x="703063" y="1011450"/>
            <a:ext cx="10854813" cy="6454139"/>
          </a:xfrm>
          <a:prstGeom prst="rect">
            <a:avLst/>
          </a:prstGeom>
          <a:noFill/>
        </p:spPr>
        <p:txBody>
          <a:bodyPr wrap="square">
            <a:spAutoFit/>
          </a:bodyPr>
          <a:lstStyle/>
          <a:p>
            <a:pPr>
              <a:lnSpc>
                <a:spcPct val="150000"/>
              </a:lnSpc>
            </a:pPr>
            <a:r>
              <a:rPr lang="en-US" b="1" dirty="0">
                <a:latin typeface="Times New Roman" panose="02020603050405020304" pitchFamily="18" charset="0"/>
                <a:cs typeface="Times New Roman" panose="02020603050405020304" pitchFamily="18" charset="0"/>
              </a:rPr>
              <a:t>5. Purchase (Conversion)</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Once trust is established, customers decide to purchase the product or service. This stage represents the conversion of potential customers into actual buyers.</a:t>
            </a:r>
          </a:p>
          <a:p>
            <a:pPr>
              <a:lnSpc>
                <a:spcPct val="150000"/>
              </a:lnSpc>
            </a:pPr>
            <a:r>
              <a:rPr lang="en-US" b="1" dirty="0">
                <a:latin typeface="Times New Roman" panose="02020603050405020304" pitchFamily="18" charset="0"/>
                <a:cs typeface="Times New Roman" panose="02020603050405020304" pitchFamily="18" charset="0"/>
              </a:rPr>
              <a:t>6. Loyalty and Advocacy</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In this final stage, satisfied customers become loyal to the brand. They make repeat purchases and also recommend the brand to others through word-of-mouth or social media. This leads to a new cycle of awareness, continuing the spiral.</a:t>
            </a:r>
            <a:br>
              <a:rPr lang="en-US" dirty="0"/>
            </a:br>
            <a:endParaRPr lang="en-US" dirty="0"/>
          </a:p>
          <a:p>
            <a:pPr>
              <a:lnSpc>
                <a:spcPct val="150000"/>
              </a:lnSpc>
            </a:pPr>
            <a:endParaRPr lang="en-US"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IN" b="1" dirty="0">
              <a:latin typeface="Times New Roman" panose="02020603050405020304" pitchFamily="18" charset="0"/>
              <a:cs typeface="Times New Roman" panose="02020603050405020304" pitchFamily="18" charset="0"/>
            </a:endParaRP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51257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2F2D2-10E3-6764-D5C5-05FDD87B5847}"/>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654FCD1-E485-09C6-0BFA-5D17CBCB38F9}"/>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23941835-FCDD-BA60-74A9-CD2534BDFDE7}"/>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294BCE94-5510-D227-625C-D346DE0429F9}"/>
              </a:ext>
            </a:extLst>
          </p:cNvPr>
          <p:cNvSpPr txBox="1"/>
          <p:nvPr/>
        </p:nvSpPr>
        <p:spPr>
          <a:xfrm>
            <a:off x="703063" y="1011450"/>
            <a:ext cx="10854813" cy="8116133"/>
          </a:xfrm>
          <a:prstGeom prst="rect">
            <a:avLst/>
          </a:prstGeom>
          <a:noFill/>
        </p:spPr>
        <p:txBody>
          <a:bodyPr wrap="square">
            <a:spAutoFit/>
          </a:bodyPr>
          <a:lstStyle/>
          <a:p>
            <a:pPr>
              <a:lnSpc>
                <a:spcPct val="150000"/>
              </a:lnSpc>
            </a:pPr>
            <a:r>
              <a:rPr lang="en-IN" b="1" dirty="0">
                <a:latin typeface="Times New Roman" panose="02020603050405020304" pitchFamily="18" charset="0"/>
                <a:cs typeface="Times New Roman" panose="02020603050405020304" pitchFamily="18" charset="0"/>
              </a:rPr>
              <a:t>Marketing Strategies: </a:t>
            </a:r>
          </a:p>
          <a:p>
            <a:pPr>
              <a:lnSpc>
                <a:spcPct val="150000"/>
              </a:lnSpc>
            </a:pPr>
            <a:endParaRPr lang="en-IN" b="1" dirty="0">
              <a:latin typeface="Times New Roman" panose="02020603050405020304" pitchFamily="18" charset="0"/>
              <a:cs typeface="Times New Roman" panose="02020603050405020304" pitchFamily="18" charset="0"/>
            </a:endParaRPr>
          </a:p>
          <a:p>
            <a:pPr>
              <a:lnSpc>
                <a:spcPct val="150000"/>
              </a:lnSpc>
            </a:pPr>
            <a:r>
              <a:rPr lang="en-US" dirty="0">
                <a:latin typeface="Times New Roman" panose="02020603050405020304" pitchFamily="18" charset="0"/>
                <a:cs typeface="Times New Roman" panose="02020603050405020304" pitchFamily="18" charset="0"/>
              </a:rPr>
              <a:t>Marketing strategies refer to the plans and actions designed by a business to promote its products or services and achieve its marketing goals.</a:t>
            </a:r>
          </a:p>
          <a:p>
            <a:pPr>
              <a:lnSpc>
                <a:spcPct val="150000"/>
              </a:lnSpc>
            </a:pPr>
            <a:r>
              <a:rPr lang="en-US" dirty="0">
                <a:latin typeface="Times New Roman" panose="02020603050405020304" pitchFamily="18" charset="0"/>
                <a:cs typeface="Times New Roman" panose="02020603050405020304" pitchFamily="18" charset="0"/>
              </a:rPr>
              <a:t>They help a company to reach target customers, create demand, and increase sales.</a:t>
            </a:r>
          </a:p>
          <a:p>
            <a:pPr>
              <a:lnSpc>
                <a:spcPct val="150000"/>
              </a:lnSpc>
            </a:pPr>
            <a:endParaRPr lang="en-IN" b="1" dirty="0">
              <a:latin typeface="Times New Roman" panose="02020603050405020304" pitchFamily="18" charset="0"/>
              <a:cs typeface="Times New Roman" panose="02020603050405020304" pitchFamily="18" charset="0"/>
            </a:endParaRPr>
          </a:p>
          <a:p>
            <a:pPr>
              <a:lnSpc>
                <a:spcPct val="150000"/>
              </a:lnSpc>
            </a:pPr>
            <a:r>
              <a:rPr lang="en-IN" b="1" dirty="0">
                <a:latin typeface="Times New Roman" panose="02020603050405020304" pitchFamily="18" charset="0"/>
                <a:cs typeface="Times New Roman" panose="02020603050405020304" pitchFamily="18" charset="0"/>
              </a:rPr>
              <a:t>Types:</a:t>
            </a:r>
          </a:p>
          <a:p>
            <a:pPr>
              <a:lnSpc>
                <a:spcPct val="150000"/>
              </a:lnSpc>
            </a:pPr>
            <a:endParaRPr lang="en-IN" dirty="0">
              <a:latin typeface="Times New Roman" panose="02020603050405020304" pitchFamily="18" charset="0"/>
              <a:cs typeface="Times New Roman" panose="02020603050405020304" pitchFamily="18" charset="0"/>
            </a:endParaRPr>
          </a:p>
          <a:p>
            <a:pPr>
              <a:lnSpc>
                <a:spcPct val="150000"/>
              </a:lnSpc>
            </a:pPr>
            <a:r>
              <a:rPr lang="en-IN" dirty="0">
                <a:latin typeface="Times New Roman" panose="02020603050405020304" pitchFamily="18" charset="0"/>
                <a:cs typeface="Times New Roman" panose="02020603050405020304" pitchFamily="18" charset="0"/>
              </a:rPr>
              <a:t>1.Permission-marketing Strategies</a:t>
            </a:r>
          </a:p>
          <a:p>
            <a:pPr>
              <a:lnSpc>
                <a:spcPct val="150000"/>
              </a:lnSpc>
            </a:pPr>
            <a:r>
              <a:rPr lang="en-IN" dirty="0">
                <a:latin typeface="Times New Roman" panose="02020603050405020304" pitchFamily="18" charset="0"/>
                <a:cs typeface="Times New Roman" panose="02020603050405020304" pitchFamily="18" charset="0"/>
              </a:rPr>
              <a:t>2. Brand-leveraging Strategies</a:t>
            </a:r>
          </a:p>
          <a:p>
            <a:pPr>
              <a:lnSpc>
                <a:spcPct val="150000"/>
              </a:lnSpc>
            </a:pPr>
            <a:r>
              <a:rPr lang="en-IN" dirty="0">
                <a:latin typeface="Times New Roman" panose="02020603050405020304" pitchFamily="18" charset="0"/>
                <a:cs typeface="Times New Roman" panose="02020603050405020304" pitchFamily="18" charset="0"/>
              </a:rPr>
              <a:t>3.Affiliate-marketing Strategies</a:t>
            </a:r>
          </a:p>
          <a:p>
            <a:pPr>
              <a:lnSpc>
                <a:spcPct val="150000"/>
              </a:lnSpc>
            </a:pPr>
            <a:r>
              <a:rPr lang="en-IN" dirty="0">
                <a:latin typeface="Times New Roman" panose="02020603050405020304" pitchFamily="18" charset="0"/>
                <a:cs typeface="Times New Roman" panose="02020603050405020304" pitchFamily="18" charset="0"/>
              </a:rPr>
              <a:t>4.Viral-marketing Strategies</a:t>
            </a:r>
            <a:br>
              <a:rPr lang="en-US" dirty="0"/>
            </a:br>
            <a:endParaRPr lang="en-US"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IN" b="1" dirty="0">
              <a:latin typeface="Times New Roman" panose="02020603050405020304" pitchFamily="18" charset="0"/>
              <a:cs typeface="Times New Roman" panose="02020603050405020304" pitchFamily="18" charset="0"/>
            </a:endParaRP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2453878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0956C-9954-B2CF-DFB2-5203108082CC}"/>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0683A02-9732-B971-E823-767BA7E40A75}"/>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F56F87FE-34E7-8695-196A-7585CB285C16}"/>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217FBD57-25EA-4D5D-B7FC-563A7BB83AED}"/>
              </a:ext>
            </a:extLst>
          </p:cNvPr>
          <p:cNvSpPr txBox="1"/>
          <p:nvPr/>
        </p:nvSpPr>
        <p:spPr>
          <a:xfrm>
            <a:off x="703063" y="1011450"/>
            <a:ext cx="10854813" cy="8531631"/>
          </a:xfrm>
          <a:prstGeom prst="rect">
            <a:avLst/>
          </a:prstGeom>
          <a:noFill/>
        </p:spPr>
        <p:txBody>
          <a:bodyPr wrap="square">
            <a:spAutoFit/>
          </a:bodyPr>
          <a:lstStyle/>
          <a:p>
            <a:pPr>
              <a:lnSpc>
                <a:spcPct val="150000"/>
              </a:lnSpc>
            </a:pPr>
            <a:r>
              <a:rPr lang="en-IN" b="1" dirty="0">
                <a:latin typeface="Times New Roman" panose="02020603050405020304" pitchFamily="18" charset="0"/>
                <a:cs typeface="Times New Roman" panose="02020603050405020304" pitchFamily="18" charset="0"/>
              </a:rPr>
              <a:t>1.Permission-marketing Strategies</a:t>
            </a:r>
          </a:p>
          <a:p>
            <a:pPr>
              <a:lnSpc>
                <a:spcPct val="150000"/>
              </a:lnSpc>
            </a:pPr>
            <a:r>
              <a:rPr lang="en-US" dirty="0">
                <a:latin typeface="Times New Roman" panose="02020603050405020304" pitchFamily="18" charset="0"/>
                <a:cs typeface="Times New Roman" panose="02020603050405020304" pitchFamily="18" charset="0"/>
              </a:rPr>
              <a:t>Key Takeaways:</a:t>
            </a:r>
          </a:p>
          <a:p>
            <a:pPr>
              <a:lnSpc>
                <a:spcPct val="150000"/>
              </a:lnSpc>
            </a:pPr>
            <a:r>
              <a:rPr lang="en-US" dirty="0">
                <a:latin typeface="Times New Roman" panose="02020603050405020304" pitchFamily="18" charset="0"/>
                <a:cs typeface="Times New Roman" panose="02020603050405020304" pitchFamily="18" charset="0"/>
              </a:rPr>
              <a:t>Permission marketing is a </a:t>
            </a:r>
            <a:r>
              <a:rPr lang="en-US" dirty="0">
                <a:latin typeface="Times New Roman" panose="02020603050405020304" pitchFamily="18" charset="0"/>
                <a:cs typeface="Times New Roman" panose="02020603050405020304" pitchFamily="18" charset="0"/>
                <a:hlinkClick r:id="rId3" tooltip="digital marketing"/>
              </a:rPr>
              <a:t>digital marketing</a:t>
            </a:r>
            <a:r>
              <a:rPr lang="en-US" dirty="0">
                <a:latin typeface="Times New Roman" panose="02020603050405020304" pitchFamily="18" charset="0"/>
                <a:cs typeface="Times New Roman" panose="02020603050405020304" pitchFamily="18" charset="0"/>
              </a:rPr>
              <a:t> strategy that allows customers to opt-in to promotional messages.</a:t>
            </a:r>
          </a:p>
          <a:p>
            <a:pPr>
              <a:lnSpc>
                <a:spcPct val="150000"/>
              </a:lnSpc>
            </a:pPr>
            <a:r>
              <a:rPr lang="en-US" dirty="0">
                <a:latin typeface="Times New Roman" panose="02020603050405020304" pitchFamily="18" charset="0"/>
                <a:cs typeface="Times New Roman" panose="02020603050405020304" pitchFamily="18" charset="0"/>
              </a:rPr>
              <a:t>It is compliant with regulatory requirements, such as GDPR.</a:t>
            </a:r>
          </a:p>
          <a:p>
            <a:pPr>
              <a:lnSpc>
                <a:spcPct val="150000"/>
              </a:lnSpc>
            </a:pPr>
            <a:r>
              <a:rPr lang="en-US" dirty="0">
                <a:latin typeface="Times New Roman" panose="02020603050405020304" pitchFamily="18" charset="0"/>
                <a:cs typeface="Times New Roman" panose="02020603050405020304" pitchFamily="18" charset="0"/>
              </a:rPr>
              <a:t>Subscription email updates and loyalty cards are common examples of permission marketing.</a:t>
            </a:r>
          </a:p>
          <a:p>
            <a:pPr>
              <a:lnSpc>
                <a:spcPct val="150000"/>
              </a:lnSpc>
            </a:pPr>
            <a:r>
              <a:rPr lang="en-US" dirty="0">
                <a:latin typeface="Times New Roman" panose="02020603050405020304" pitchFamily="18" charset="0"/>
                <a:cs typeface="Times New Roman" panose="02020603050405020304" pitchFamily="18" charset="0"/>
              </a:rPr>
              <a:t>Permission marketing enables personalized and targeted campaigns, building valuable relationships with customers.</a:t>
            </a:r>
          </a:p>
          <a:p>
            <a:pPr>
              <a:lnSpc>
                <a:spcPct val="150000"/>
              </a:lnSpc>
            </a:pPr>
            <a:r>
              <a:rPr lang="en-US" dirty="0">
                <a:latin typeface="Times New Roman" panose="02020603050405020304" pitchFamily="18" charset="0"/>
                <a:cs typeface="Times New Roman" panose="02020603050405020304" pitchFamily="18" charset="0"/>
              </a:rPr>
              <a:t>By obtaining explicit consent from individuals, </a:t>
            </a:r>
            <a:r>
              <a:rPr lang="en-US" dirty="0">
                <a:latin typeface="Times New Roman" panose="02020603050405020304" pitchFamily="18" charset="0"/>
                <a:cs typeface="Times New Roman" panose="02020603050405020304" pitchFamily="18" charset="0"/>
                <a:hlinkClick r:id="rId4"/>
              </a:rPr>
              <a:t>marketers can deliver relevant content</a:t>
            </a:r>
            <a:r>
              <a:rPr lang="en-US" dirty="0">
                <a:latin typeface="Times New Roman" panose="02020603050405020304" pitchFamily="18" charset="0"/>
                <a:cs typeface="Times New Roman" panose="02020603050405020304" pitchFamily="18" charset="0"/>
              </a:rPr>
              <a:t> that resonates with their audience.</a:t>
            </a:r>
          </a:p>
          <a:p>
            <a:pPr>
              <a:lnSpc>
                <a:spcPct val="150000"/>
              </a:lnSpc>
            </a:pPr>
            <a:r>
              <a:rPr lang="en-US" b="1" dirty="0">
                <a:latin typeface="Times New Roman" panose="02020603050405020304" pitchFamily="18" charset="0"/>
                <a:cs typeface="Times New Roman" panose="02020603050405020304" pitchFamily="18" charset="0"/>
              </a:rPr>
              <a:t>Understanding Permission Marketing</a:t>
            </a:r>
          </a:p>
          <a:p>
            <a:pPr>
              <a:lnSpc>
                <a:spcPct val="150000"/>
              </a:lnSpc>
            </a:pPr>
            <a:r>
              <a:rPr lang="en-US" dirty="0">
                <a:latin typeface="Times New Roman" panose="02020603050405020304" pitchFamily="18" charset="0"/>
                <a:cs typeface="Times New Roman" panose="02020603050405020304" pitchFamily="18" charset="0"/>
              </a:rPr>
              <a:t>Permission marketing stands out from traditional direct marketing. It focuses on a personalized experience. This is done with the audience’s permission to send them messages. It’s especially popular in digital marketing, where people often sign up for email updates.</a:t>
            </a:r>
          </a:p>
          <a:p>
            <a:pPr>
              <a:lnSpc>
                <a:spcPct val="150000"/>
              </a:lnSpc>
            </a:pP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IN" b="1" dirty="0">
              <a:latin typeface="Times New Roman" panose="02020603050405020304" pitchFamily="18" charset="0"/>
              <a:cs typeface="Times New Roman" panose="02020603050405020304" pitchFamily="18" charset="0"/>
            </a:endParaRP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5241914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2D715-7185-3B87-0A03-00028A00BEF1}"/>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56A3CCC-7788-EB1F-2234-F1D4A6DBD45C}"/>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195B1049-8C16-D1B2-2777-B2A97027BA54}"/>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862174FC-9D18-8987-C18B-5AFC7405E3FB}"/>
              </a:ext>
            </a:extLst>
          </p:cNvPr>
          <p:cNvSpPr txBox="1"/>
          <p:nvPr/>
        </p:nvSpPr>
        <p:spPr>
          <a:xfrm>
            <a:off x="703063" y="1011450"/>
            <a:ext cx="10854813" cy="8947129"/>
          </a:xfrm>
          <a:prstGeom prst="rect">
            <a:avLst/>
          </a:prstGeom>
          <a:noFill/>
        </p:spPr>
        <p:txBody>
          <a:bodyPr wrap="square">
            <a:spAutoFit/>
          </a:bodyPr>
          <a:lstStyle/>
          <a:p>
            <a:pPr>
              <a:lnSpc>
                <a:spcPct val="150000"/>
              </a:lnSpc>
            </a:pPr>
            <a:r>
              <a:rPr lang="en-US" b="1" dirty="0">
                <a:latin typeface="Times New Roman" panose="02020603050405020304" pitchFamily="18" charset="0"/>
                <a:cs typeface="Times New Roman" panose="02020603050405020304" pitchFamily="18" charset="0"/>
              </a:rPr>
              <a:t>Why Permission Marketing Works</a:t>
            </a:r>
          </a:p>
          <a:p>
            <a:pPr>
              <a:lnSpc>
                <a:spcPct val="150000"/>
              </a:lnSpc>
            </a:pPr>
            <a:r>
              <a:rPr lang="en-US" dirty="0">
                <a:latin typeface="Times New Roman" panose="02020603050405020304" pitchFamily="18" charset="0"/>
                <a:cs typeface="Times New Roman" panose="02020603050405020304" pitchFamily="18" charset="0"/>
              </a:rPr>
              <a:t>Permission marketing works by sending content that users are excited to receive. It respects the audience’s preferences. This results in higher engagement and more sales.</a:t>
            </a:r>
          </a:p>
          <a:p>
            <a:pPr>
              <a:lnSpc>
                <a:spcPct val="150000"/>
              </a:lnSpc>
            </a:pPr>
            <a:r>
              <a:rPr lang="en-US" dirty="0">
                <a:latin typeface="Times New Roman" panose="02020603050405020304" pitchFamily="18" charset="0"/>
                <a:cs typeface="Times New Roman" panose="02020603050405020304" pitchFamily="18" charset="0"/>
              </a:rPr>
              <a:t>It’s different from other marketing types that send the same message to everyone. Permission marketing talks directly to the audience. This makes customers happier and helps build lasting relationships.</a:t>
            </a:r>
          </a:p>
          <a:p>
            <a:pPr>
              <a:lnSpc>
                <a:spcPct val="150000"/>
              </a:lnSpc>
            </a:pPr>
            <a:endParaRPr lang="en-US" dirty="0">
              <a:latin typeface="Times New Roman" panose="02020603050405020304" pitchFamily="18" charset="0"/>
              <a:cs typeface="Times New Roman" panose="02020603050405020304" pitchFamily="18" charset="0"/>
            </a:endParaRPr>
          </a:p>
          <a:p>
            <a:pPr>
              <a:lnSpc>
                <a:spcPct val="150000"/>
              </a:lnSpc>
            </a:pPr>
            <a:r>
              <a:rPr lang="en-IN" b="1" dirty="0">
                <a:latin typeface="Times New Roman" panose="02020603050405020304" pitchFamily="18" charset="0"/>
                <a:cs typeface="Times New Roman" panose="02020603050405020304" pitchFamily="18" charset="0"/>
              </a:rPr>
              <a:t>2. Brand-leveraging Strategies</a:t>
            </a:r>
          </a:p>
          <a:p>
            <a:pPr>
              <a:lnSpc>
                <a:spcPct val="150000"/>
              </a:lnSpc>
            </a:pPr>
            <a:r>
              <a:rPr lang="en-US" dirty="0">
                <a:latin typeface="Times New Roman" panose="02020603050405020304" pitchFamily="18" charset="0"/>
                <a:cs typeface="Times New Roman" panose="02020603050405020304" pitchFamily="18" charset="0"/>
              </a:rPr>
              <a:t>Brand Leveraging uses an established brand’s equity to promote new products or services. It builds on existing customer trust and recognition. This strategy accelerates market entry and adoption.</a:t>
            </a:r>
          </a:p>
          <a:p>
            <a:pPr algn="just">
              <a:lnSpc>
                <a:spcPct val="150000"/>
              </a:lnSpc>
            </a:pPr>
            <a:r>
              <a:rPr lang="en-US" dirty="0">
                <a:latin typeface="Times New Roman" panose="02020603050405020304" pitchFamily="18" charset="0"/>
                <a:cs typeface="Times New Roman" panose="02020603050405020304" pitchFamily="18" charset="0"/>
              </a:rPr>
              <a:t>Brand leveraging, also known as </a:t>
            </a:r>
            <a:r>
              <a:rPr lang="en-US" u="sng" dirty="0">
                <a:latin typeface="Times New Roman" panose="02020603050405020304" pitchFamily="18" charset="0"/>
                <a:cs typeface="Times New Roman" panose="02020603050405020304" pitchFamily="18" charset="0"/>
                <a:hlinkClick r:id="rId3"/>
              </a:rPr>
              <a:t>brand extension, is a marketing strategy</a:t>
            </a:r>
            <a:r>
              <a:rPr lang="en-US" dirty="0">
                <a:latin typeface="Times New Roman" panose="02020603050405020304" pitchFamily="18" charset="0"/>
                <a:cs typeface="Times New Roman" panose="02020603050405020304" pitchFamily="18" charset="0"/>
              </a:rPr>
              <a:t> where a company uses its well-established brand name to launch a new or modified product in a different category. The primary purpose of brand leveraging is to capitalize on the brand's existing goodwill and brand loyalty to drive sales of the new product.</a:t>
            </a:r>
          </a:p>
          <a:p>
            <a:pPr>
              <a:lnSpc>
                <a:spcPct val="150000"/>
              </a:lnSpc>
            </a:pPr>
            <a:endParaRPr lang="en-US" dirty="0">
              <a:latin typeface="Times New Roman" panose="02020603050405020304" pitchFamily="18" charset="0"/>
              <a:cs typeface="Times New Roman" panose="02020603050405020304" pitchFamily="18" charset="0"/>
            </a:endParaRPr>
          </a:p>
          <a:p>
            <a:pPr>
              <a:lnSpc>
                <a:spcPct val="150000"/>
              </a:lnSpc>
            </a:pP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IN" b="1" dirty="0">
              <a:latin typeface="Times New Roman" panose="02020603050405020304" pitchFamily="18" charset="0"/>
              <a:cs typeface="Times New Roman" panose="02020603050405020304" pitchFamily="18" charset="0"/>
            </a:endParaRP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732949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506FD7-3794-16CD-E1AE-C84032B5F1A1}"/>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FDA6633-C924-3DC6-A8B5-C8B2F5D9C4C1}"/>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964076EE-B686-1FE9-37CB-188A7EBE9FEE}"/>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01DBF900-BE26-7BF1-0D1A-19DEC245CD1E}"/>
              </a:ext>
            </a:extLst>
          </p:cNvPr>
          <p:cNvSpPr txBox="1"/>
          <p:nvPr/>
        </p:nvSpPr>
        <p:spPr>
          <a:xfrm>
            <a:off x="703063" y="1011450"/>
            <a:ext cx="10854813" cy="9778126"/>
          </a:xfrm>
          <a:prstGeom prst="rect">
            <a:avLst/>
          </a:prstGeom>
          <a:noFill/>
        </p:spPr>
        <p:txBody>
          <a:bodyPr wrap="square">
            <a:spAutoFit/>
          </a:bodyPr>
          <a:lstStyle/>
          <a:p>
            <a:pPr>
              <a:lnSpc>
                <a:spcPct val="150000"/>
              </a:lnSpc>
            </a:pPr>
            <a:r>
              <a:rPr lang="en-US" dirty="0">
                <a:latin typeface="Times New Roman" panose="02020603050405020304" pitchFamily="18" charset="0"/>
                <a:cs typeface="Times New Roman" panose="02020603050405020304" pitchFamily="18" charset="0"/>
              </a:rPr>
              <a:t>It is a cost-effective strategy that allows companies to bypass the time and resources required to build a new brand from scratch. However, it is crucial to note that brand leveraging can also pose risks if the new product fails to meet the expectations associated with the brand.</a:t>
            </a:r>
          </a:p>
          <a:p>
            <a:pPr>
              <a:lnSpc>
                <a:spcPct val="150000"/>
              </a:lnSpc>
            </a:pPr>
            <a:r>
              <a:rPr lang="en-US" b="1" dirty="0">
                <a:latin typeface="Times New Roman" panose="02020603050405020304" pitchFamily="18" charset="0"/>
                <a:cs typeface="Times New Roman" panose="02020603050405020304" pitchFamily="18" charset="0"/>
              </a:rPr>
              <a:t>Brand Leveraging vs. Line Extension</a:t>
            </a:r>
          </a:p>
          <a:p>
            <a:pPr>
              <a:lnSpc>
                <a:spcPct val="150000"/>
              </a:lnSpc>
            </a:pPr>
            <a:r>
              <a:rPr lang="en-US" dirty="0">
                <a:latin typeface="Times New Roman" panose="02020603050405020304" pitchFamily="18" charset="0"/>
                <a:cs typeface="Times New Roman" panose="02020603050405020304" pitchFamily="18" charset="0"/>
              </a:rPr>
              <a:t>While brand leveraging and line extension might seem similar, they are distinct strategies. Line extension refers to the introduction of new products under the same brand name but in the same product category. For instance, a company that produces a successful line of skincare products might introduce a new moisturizer under the same brand.</a:t>
            </a:r>
          </a:p>
          <a:p>
            <a:pPr>
              <a:lnSpc>
                <a:spcPct val="150000"/>
              </a:lnSpc>
            </a:pPr>
            <a:r>
              <a:rPr lang="en-US" b="1" dirty="0">
                <a:latin typeface="Times New Roman" panose="02020603050405020304" pitchFamily="18" charset="0"/>
                <a:cs typeface="Times New Roman" panose="02020603050405020304" pitchFamily="18" charset="0"/>
              </a:rPr>
              <a:t>Role of Brand Leveraging in Product Management</a:t>
            </a:r>
          </a:p>
          <a:p>
            <a:pPr>
              <a:lnSpc>
                <a:spcPct val="150000"/>
              </a:lnSpc>
            </a:pPr>
            <a:r>
              <a:rPr lang="en-US" dirty="0">
                <a:latin typeface="Times New Roman" panose="02020603050405020304" pitchFamily="18" charset="0"/>
                <a:cs typeface="Times New Roman" panose="02020603050405020304" pitchFamily="18" charset="0"/>
              </a:rPr>
              <a:t>Brand leveraging plays a crucial role in product management. It allows product managers to capitalize on the brand's established reputation and customer base to introduce new products. This strategy can significantly reduce the risks associated with launching a new product, as the brand's existing customers are more likely to try the new product.</a:t>
            </a:r>
          </a:p>
          <a:p>
            <a:pPr>
              <a:lnSpc>
                <a:spcPct val="150000"/>
              </a:lnSpc>
            </a:pPr>
            <a:endParaRPr lang="en-US"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a:p>
            <a:pPr>
              <a:lnSpc>
                <a:spcPct val="150000"/>
              </a:lnSpc>
            </a:pP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IN" b="1" dirty="0">
              <a:latin typeface="Times New Roman" panose="02020603050405020304" pitchFamily="18" charset="0"/>
              <a:cs typeface="Times New Roman" panose="02020603050405020304" pitchFamily="18" charset="0"/>
            </a:endParaRP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224333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AF87B0-6477-17C6-2177-62D458876A62}"/>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43AD2ED-29E2-BB80-5C4D-1ACB73BF1E6D}"/>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D46F4530-5F6D-C1C4-35D6-8E14F946FEC1}"/>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F54C15D8-45F2-189C-F1D8-AE269D0AF577}"/>
              </a:ext>
            </a:extLst>
          </p:cNvPr>
          <p:cNvSpPr txBox="1"/>
          <p:nvPr/>
        </p:nvSpPr>
        <p:spPr>
          <a:xfrm>
            <a:off x="703063" y="1011450"/>
            <a:ext cx="10854813" cy="9085629"/>
          </a:xfrm>
          <a:prstGeom prst="rect">
            <a:avLst/>
          </a:prstGeom>
          <a:noFill/>
        </p:spPr>
        <p:txBody>
          <a:bodyPr wrap="square">
            <a:spAutoFit/>
          </a:bodyPr>
          <a:lstStyle/>
          <a:p>
            <a:pPr>
              <a:lnSpc>
                <a:spcPct val="150000"/>
              </a:lnSpc>
            </a:pPr>
            <a:r>
              <a:rPr lang="en-US" b="1" dirty="0"/>
              <a:t>3. Affiliate marketing strategy</a:t>
            </a:r>
            <a:r>
              <a:rPr lang="en-US" dirty="0"/>
              <a:t> </a:t>
            </a:r>
          </a:p>
          <a:p>
            <a:pPr>
              <a:lnSpc>
                <a:spcPct val="150000"/>
              </a:lnSpc>
            </a:pPr>
            <a:r>
              <a:rPr lang="en-US" dirty="0"/>
              <a:t>Affiliate marketing strategy is a planned approach that decides which partners (affiliates) will promote a brand, what offers and commissions they receive, and how tracking will work, so that external publishers, creators, and websites drive measurable traffic, leads, and sales in return for performance-based rewards.</a:t>
            </a:r>
            <a:endParaRPr lang="en-US"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a:p>
            <a:r>
              <a:rPr lang="en-US" b="1" dirty="0"/>
              <a:t>Characteristics of an Effective Affiliate Marketing Strategy</a:t>
            </a:r>
          </a:p>
          <a:p>
            <a:endParaRPr lang="en-US" dirty="0"/>
          </a:p>
          <a:p>
            <a:pPr algn="just">
              <a:lnSpc>
                <a:spcPct val="150000"/>
              </a:lnSpc>
            </a:pPr>
            <a:r>
              <a:rPr lang="en-US" b="1" dirty="0">
                <a:latin typeface="Times New Roman" panose="02020603050405020304" pitchFamily="18" charset="0"/>
                <a:cs typeface="Times New Roman" panose="02020603050405020304" pitchFamily="18" charset="0"/>
              </a:rPr>
              <a:t>Performance-based:</a:t>
            </a:r>
            <a:r>
              <a:rPr lang="en-US" dirty="0">
                <a:latin typeface="Times New Roman" panose="02020603050405020304" pitchFamily="18" charset="0"/>
                <a:cs typeface="Times New Roman" panose="02020603050405020304" pitchFamily="18" charset="0"/>
              </a:rPr>
              <a:t> Affiliates are rewarded for measurable actions, not just impressions.</a:t>
            </a:r>
          </a:p>
          <a:p>
            <a:pPr algn="just">
              <a:lnSpc>
                <a:spcPct val="150000"/>
              </a:lnSpc>
            </a:pPr>
            <a:r>
              <a:rPr lang="en-US" b="1" dirty="0">
                <a:latin typeface="Times New Roman" panose="02020603050405020304" pitchFamily="18" charset="0"/>
                <a:cs typeface="Times New Roman" panose="02020603050405020304" pitchFamily="18" charset="0"/>
              </a:rPr>
              <a:t>Partner-centric:</a:t>
            </a:r>
            <a:r>
              <a:rPr lang="en-US" dirty="0">
                <a:latin typeface="Times New Roman" panose="02020603050405020304" pitchFamily="18" charset="0"/>
                <a:cs typeface="Times New Roman" panose="02020603050405020304" pitchFamily="18" charset="0"/>
              </a:rPr>
              <a:t> Focuses on building long-term, win–win relationships with affiliates.</a:t>
            </a:r>
          </a:p>
          <a:p>
            <a:pPr algn="just">
              <a:lnSpc>
                <a:spcPct val="150000"/>
              </a:lnSpc>
            </a:pPr>
            <a:r>
              <a:rPr lang="en-US" b="1" dirty="0">
                <a:latin typeface="Times New Roman" panose="02020603050405020304" pitchFamily="18" charset="0"/>
                <a:cs typeface="Times New Roman" panose="02020603050405020304" pitchFamily="18" charset="0"/>
              </a:rPr>
              <a:t>Clear commission rules:</a:t>
            </a:r>
            <a:r>
              <a:rPr lang="en-US" dirty="0">
                <a:latin typeface="Times New Roman" panose="02020603050405020304" pitchFamily="18" charset="0"/>
                <a:cs typeface="Times New Roman" panose="02020603050405020304" pitchFamily="18" charset="0"/>
              </a:rPr>
              <a:t> Transparent payout models, cookie windows, and attribution logic.</a:t>
            </a:r>
          </a:p>
          <a:p>
            <a:pPr algn="just">
              <a:lnSpc>
                <a:spcPct val="150000"/>
              </a:lnSpc>
            </a:pPr>
            <a:r>
              <a:rPr lang="en-US" b="1" dirty="0">
                <a:latin typeface="Times New Roman" panose="02020603050405020304" pitchFamily="18" charset="0"/>
                <a:cs typeface="Times New Roman" panose="02020603050405020304" pitchFamily="18" charset="0"/>
              </a:rPr>
              <a:t>Good tracking and reporting:</a:t>
            </a:r>
            <a:r>
              <a:rPr lang="en-US" dirty="0">
                <a:latin typeface="Times New Roman" panose="02020603050405020304" pitchFamily="18" charset="0"/>
                <a:cs typeface="Times New Roman" panose="02020603050405020304" pitchFamily="18" charset="0"/>
              </a:rPr>
              <a:t> Reliable systems to track clicks, conversions, and payouts.</a:t>
            </a:r>
          </a:p>
          <a:p>
            <a:pPr algn="just">
              <a:lnSpc>
                <a:spcPct val="150000"/>
              </a:lnSpc>
            </a:pPr>
            <a:r>
              <a:rPr lang="en-US" b="1" dirty="0">
                <a:latin typeface="Times New Roman" panose="02020603050405020304" pitchFamily="18" charset="0"/>
                <a:cs typeface="Times New Roman" panose="02020603050405020304" pitchFamily="18" charset="0"/>
              </a:rPr>
              <a:t>Brand-safe:</a:t>
            </a:r>
            <a:r>
              <a:rPr lang="en-US" dirty="0">
                <a:latin typeface="Times New Roman" panose="02020603050405020304" pitchFamily="18" charset="0"/>
                <a:cs typeface="Times New Roman" panose="02020603050405020304" pitchFamily="18" charset="0"/>
              </a:rPr>
              <a:t> Uses rules to prevent misleading or spammy promotion.</a:t>
            </a:r>
          </a:p>
          <a:p>
            <a:pPr algn="just">
              <a:lnSpc>
                <a:spcPct val="150000"/>
              </a:lnSpc>
            </a:pPr>
            <a:r>
              <a:rPr lang="en-US" b="1" dirty="0">
                <a:latin typeface="Times New Roman" panose="02020603050405020304" pitchFamily="18" charset="0"/>
                <a:cs typeface="Times New Roman" panose="02020603050405020304" pitchFamily="18" charset="0"/>
              </a:rPr>
              <a:t>Diverse affiliate mix:</a:t>
            </a:r>
            <a:r>
              <a:rPr lang="en-US" dirty="0">
                <a:latin typeface="Times New Roman" panose="02020603050405020304" pitchFamily="18" charset="0"/>
                <a:cs typeface="Times New Roman" panose="02020603050405020304" pitchFamily="18" charset="0"/>
              </a:rPr>
              <a:t> Uses content sites, comparison sites, influencers, and email lists.</a:t>
            </a:r>
          </a:p>
          <a:p>
            <a:pPr algn="just">
              <a:lnSpc>
                <a:spcPct val="150000"/>
              </a:lnSpc>
            </a:pPr>
            <a:r>
              <a:rPr lang="en-US" b="1" dirty="0">
                <a:latin typeface="Times New Roman" panose="02020603050405020304" pitchFamily="18" charset="0"/>
                <a:cs typeface="Times New Roman" panose="02020603050405020304" pitchFamily="18" charset="0"/>
              </a:rPr>
              <a:t>Integrated with other channels:</a:t>
            </a:r>
            <a:r>
              <a:rPr lang="en-US" dirty="0">
                <a:latin typeface="Times New Roman" panose="02020603050405020304" pitchFamily="18" charset="0"/>
                <a:cs typeface="Times New Roman" panose="02020603050405020304" pitchFamily="18" charset="0"/>
              </a:rPr>
              <a:t> Aligns with SEO, paid ads, and overall pricing policies.</a:t>
            </a:r>
          </a:p>
          <a:p>
            <a:pPr>
              <a:lnSpc>
                <a:spcPct val="150000"/>
              </a:lnSpc>
            </a:pP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IN" b="1" dirty="0">
              <a:latin typeface="Times New Roman" panose="02020603050405020304" pitchFamily="18" charset="0"/>
              <a:cs typeface="Times New Roman" panose="02020603050405020304" pitchFamily="18" charset="0"/>
            </a:endParaRP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9430776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C75E4D-819C-F912-5849-CCA70F3E1E29}"/>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E090F3C-5D9D-2500-D3F4-E12D114271E6}"/>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CB6742BA-C0D3-1311-B5D7-BE7A9F7D5484}"/>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4B514F62-0DBC-4285-7A07-67F9F4810C9B}"/>
              </a:ext>
            </a:extLst>
          </p:cNvPr>
          <p:cNvSpPr txBox="1"/>
          <p:nvPr/>
        </p:nvSpPr>
        <p:spPr>
          <a:xfrm>
            <a:off x="272757" y="946904"/>
            <a:ext cx="10854813" cy="6731138"/>
          </a:xfrm>
          <a:prstGeom prst="rect">
            <a:avLst/>
          </a:prstGeom>
          <a:noFill/>
        </p:spPr>
        <p:txBody>
          <a:bodyPr wrap="square">
            <a:spAutoFit/>
          </a:bodyPr>
          <a:lstStyle/>
          <a:p>
            <a:r>
              <a:rPr lang="en-US" b="1" dirty="0"/>
              <a:t>Importance of Affiliate Marketing Strategy</a:t>
            </a:r>
          </a:p>
          <a:p>
            <a:pPr>
              <a:lnSpc>
                <a:spcPct val="150000"/>
              </a:lnSpc>
            </a:pPr>
            <a:r>
              <a:rPr lang="en-US" dirty="0">
                <a:latin typeface="Times New Roman" panose="02020603050405020304" pitchFamily="18" charset="0"/>
                <a:cs typeface="Times New Roman" panose="02020603050405020304" pitchFamily="18" charset="0"/>
              </a:rPr>
              <a:t>Why </a:t>
            </a:r>
            <a:r>
              <a:rPr lang="en-US" dirty="0" err="1">
                <a:latin typeface="Times New Roman" panose="02020603050405020304" pitchFamily="18" charset="0"/>
                <a:cs typeface="Times New Roman" panose="02020603050405020304" pitchFamily="18" charset="0"/>
              </a:rPr>
              <a:t>organisations</a:t>
            </a:r>
            <a:r>
              <a:rPr lang="en-US" dirty="0">
                <a:latin typeface="Times New Roman" panose="02020603050405020304" pitchFamily="18" charset="0"/>
                <a:cs typeface="Times New Roman" panose="02020603050405020304" pitchFamily="18" charset="0"/>
              </a:rPr>
              <a:t> need it.</a:t>
            </a:r>
          </a:p>
          <a:p>
            <a:pPr>
              <a:lnSpc>
                <a:spcPct val="150000"/>
              </a:lnSpc>
            </a:pPr>
            <a:r>
              <a:rPr lang="en-US" dirty="0">
                <a:latin typeface="Times New Roman" panose="02020603050405020304" pitchFamily="18" charset="0"/>
                <a:cs typeface="Times New Roman" panose="02020603050405020304" pitchFamily="18" charset="0"/>
              </a:rPr>
              <a:t>Provides performance-based growth with lower upfront risk.</a:t>
            </a:r>
          </a:p>
          <a:p>
            <a:pPr>
              <a:lnSpc>
                <a:spcPct val="150000"/>
              </a:lnSpc>
            </a:pPr>
            <a:r>
              <a:rPr lang="en-US" dirty="0">
                <a:latin typeface="Times New Roman" panose="02020603050405020304" pitchFamily="18" charset="0"/>
                <a:cs typeface="Times New Roman" panose="02020603050405020304" pitchFamily="18" charset="0"/>
              </a:rPr>
              <a:t>Extends reach into new audiences through partner sites and creators.</a:t>
            </a:r>
          </a:p>
          <a:p>
            <a:pPr>
              <a:lnSpc>
                <a:spcPct val="150000"/>
              </a:lnSpc>
            </a:pPr>
            <a:r>
              <a:rPr lang="en-US" dirty="0">
                <a:latin typeface="Times New Roman" panose="02020603050405020304" pitchFamily="18" charset="0"/>
                <a:cs typeface="Times New Roman" panose="02020603050405020304" pitchFamily="18" charset="0"/>
              </a:rPr>
              <a:t>Allows budget control because spend is linked to conversions.</a:t>
            </a:r>
          </a:p>
          <a:p>
            <a:pPr>
              <a:lnSpc>
                <a:spcPct val="150000"/>
              </a:lnSpc>
            </a:pPr>
            <a:r>
              <a:rPr lang="en-US" dirty="0">
                <a:latin typeface="Times New Roman" panose="02020603050405020304" pitchFamily="18" charset="0"/>
                <a:cs typeface="Times New Roman" panose="02020603050405020304" pitchFamily="18" charset="0"/>
              </a:rPr>
              <a:t>Supports launches and seasonal offers with extra promotional power.</a:t>
            </a:r>
          </a:p>
          <a:p>
            <a:pPr>
              <a:lnSpc>
                <a:spcPct val="150000"/>
              </a:lnSpc>
            </a:pPr>
            <a:r>
              <a:rPr lang="en-US" dirty="0">
                <a:latin typeface="Times New Roman" panose="02020603050405020304" pitchFamily="18" charset="0"/>
                <a:cs typeface="Times New Roman" panose="02020603050405020304" pitchFamily="18" charset="0"/>
              </a:rPr>
              <a:t>Generates SEO and referral traffic from quality content partners.</a:t>
            </a:r>
          </a:p>
          <a:p>
            <a:pPr>
              <a:lnSpc>
                <a:spcPct val="150000"/>
              </a:lnSpc>
            </a:pPr>
            <a:r>
              <a:rPr lang="en-US" dirty="0">
                <a:latin typeface="Times New Roman" panose="02020603050405020304" pitchFamily="18" charset="0"/>
                <a:cs typeface="Times New Roman" panose="02020603050405020304" pitchFamily="18" charset="0"/>
              </a:rPr>
              <a:t>Can become a scalable revenue channel when managed systematically.</a:t>
            </a:r>
          </a:p>
          <a:p>
            <a:pPr>
              <a:lnSpc>
                <a:spcPct val="150000"/>
              </a:lnSpc>
            </a:pP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IN" b="1" dirty="0">
              <a:latin typeface="Times New Roman" panose="02020603050405020304" pitchFamily="18" charset="0"/>
              <a:cs typeface="Times New Roman" panose="02020603050405020304" pitchFamily="18" charset="0"/>
            </a:endParaRP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0515638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8F4C9-FB91-3823-2E9E-8E90C3E3EE05}"/>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B6DED99-CDC8-9C15-B635-9CA9AF3C65E8}"/>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C1F34004-87A2-4099-E6FE-E0A5C102D68C}"/>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7E145E62-BD15-7B26-7E2B-03F9B3D78A67}"/>
              </a:ext>
            </a:extLst>
          </p:cNvPr>
          <p:cNvSpPr txBox="1"/>
          <p:nvPr/>
        </p:nvSpPr>
        <p:spPr>
          <a:xfrm>
            <a:off x="272757" y="946904"/>
            <a:ext cx="10854813" cy="3822650"/>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a:t>
            </a:r>
          </a:p>
          <a:p>
            <a:pPr>
              <a:lnSpc>
                <a:spcPct val="150000"/>
              </a:lnSpc>
            </a:pP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IN" b="1" dirty="0">
              <a:latin typeface="Times New Roman" panose="02020603050405020304" pitchFamily="18" charset="0"/>
              <a:cs typeface="Times New Roman" panose="02020603050405020304" pitchFamily="18" charset="0"/>
            </a:endParaRP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7BBDDB9E-C6F2-16B1-793D-1A067728B5AB}"/>
              </a:ext>
            </a:extLst>
          </p:cNvPr>
          <p:cNvPicPr>
            <a:picLocks noChangeAspect="1"/>
          </p:cNvPicPr>
          <p:nvPr/>
        </p:nvPicPr>
        <p:blipFill>
          <a:blip r:embed="rId3"/>
          <a:stretch>
            <a:fillRect/>
          </a:stretch>
        </p:blipFill>
        <p:spPr>
          <a:xfrm>
            <a:off x="437360" y="1602889"/>
            <a:ext cx="11317279" cy="4797912"/>
          </a:xfrm>
          <a:prstGeom prst="rect">
            <a:avLst/>
          </a:prstGeom>
        </p:spPr>
      </p:pic>
    </p:spTree>
    <p:extLst>
      <p:ext uri="{BB962C8B-B14F-4D97-AF65-F5344CB8AC3E}">
        <p14:creationId xmlns:p14="http://schemas.microsoft.com/office/powerpoint/2010/main" val="349952214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8ACF01-7F87-3601-DC8F-7C613408EBC3}"/>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0B2E979-F379-0F2A-5A98-A95ADE8F88A3}"/>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41E407A7-528B-E4A8-DB43-A50D6BE0EB9A}"/>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22056BEF-6977-73E3-1B49-50549B94F292}"/>
              </a:ext>
            </a:extLst>
          </p:cNvPr>
          <p:cNvSpPr txBox="1"/>
          <p:nvPr/>
        </p:nvSpPr>
        <p:spPr>
          <a:xfrm>
            <a:off x="272757" y="946904"/>
            <a:ext cx="10854813" cy="3822650"/>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a:t>
            </a:r>
          </a:p>
          <a:p>
            <a:pPr>
              <a:lnSpc>
                <a:spcPct val="150000"/>
              </a:lnSpc>
            </a:pP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IN" b="1" dirty="0">
              <a:latin typeface="Times New Roman" panose="02020603050405020304" pitchFamily="18" charset="0"/>
              <a:cs typeface="Times New Roman" panose="02020603050405020304" pitchFamily="18" charset="0"/>
            </a:endParaRP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716C9929-AB56-DC4E-856B-5045727B0AF8}"/>
              </a:ext>
            </a:extLst>
          </p:cNvPr>
          <p:cNvSpPr txBox="1"/>
          <p:nvPr/>
        </p:nvSpPr>
        <p:spPr>
          <a:xfrm>
            <a:off x="290455" y="1172584"/>
            <a:ext cx="11446137" cy="3782061"/>
          </a:xfrm>
          <a:prstGeom prst="rect">
            <a:avLst/>
          </a:prstGeom>
          <a:noFill/>
        </p:spPr>
        <p:txBody>
          <a:bodyPr wrap="square">
            <a:spAutoFit/>
          </a:bodyPr>
          <a:lstStyle/>
          <a:p>
            <a:pPr>
              <a:lnSpc>
                <a:spcPct val="150000"/>
              </a:lnSpc>
            </a:pPr>
            <a:r>
              <a:rPr lang="en-US" b="1" i="0" dirty="0">
                <a:solidFill>
                  <a:srgbClr val="202122"/>
                </a:solidFill>
                <a:effectLst/>
                <a:latin typeface="Times New Roman" panose="02020603050405020304" pitchFamily="18" charset="0"/>
                <a:cs typeface="Times New Roman" panose="02020603050405020304" pitchFamily="18" charset="0"/>
              </a:rPr>
              <a:t>4. Viral marketing</a:t>
            </a:r>
            <a:r>
              <a:rPr lang="en-US" b="0" i="0" dirty="0">
                <a:solidFill>
                  <a:srgbClr val="202122"/>
                </a:solidFill>
                <a:effectLst/>
                <a:latin typeface="Times New Roman" panose="02020603050405020304" pitchFamily="18" charset="0"/>
                <a:cs typeface="Times New Roman" panose="02020603050405020304" pitchFamily="18" charset="0"/>
              </a:rPr>
              <a:t> is a business strategy that uses existing social networks to promote a product or service on </a:t>
            </a:r>
            <a:r>
              <a:rPr lang="en-US" b="0" i="0" u="none" strike="noStrike" dirty="0">
                <a:solidFill>
                  <a:srgbClr val="3366CC"/>
                </a:solidFill>
                <a:effectLst/>
                <a:latin typeface="Times New Roman" panose="02020603050405020304" pitchFamily="18" charset="0"/>
                <a:cs typeface="Times New Roman" panose="02020603050405020304" pitchFamily="18" charset="0"/>
                <a:hlinkClick r:id="rId3" tooltip="Social media"/>
              </a:rPr>
              <a:t>social media</a:t>
            </a:r>
            <a:r>
              <a:rPr lang="en-US" b="0" i="0" dirty="0">
                <a:solidFill>
                  <a:srgbClr val="202122"/>
                </a:solidFill>
                <a:effectLst/>
                <a:latin typeface="Times New Roman" panose="02020603050405020304" pitchFamily="18" charset="0"/>
                <a:cs typeface="Times New Roman" panose="02020603050405020304" pitchFamily="18" charset="0"/>
              </a:rPr>
              <a:t> platforms. Its name refers to how consumers spread information about a product with other people, much in the same way that a </a:t>
            </a:r>
            <a:r>
              <a:rPr lang="en-US" b="0" i="0" u="none" strike="noStrike" dirty="0">
                <a:solidFill>
                  <a:srgbClr val="3366CC"/>
                </a:solidFill>
                <a:effectLst/>
                <a:latin typeface="Times New Roman" panose="02020603050405020304" pitchFamily="18" charset="0"/>
                <a:cs typeface="Times New Roman" panose="02020603050405020304" pitchFamily="18" charset="0"/>
                <a:hlinkClick r:id="rId4" tooltip="Virus"/>
              </a:rPr>
              <a:t>virus</a:t>
            </a:r>
            <a:r>
              <a:rPr lang="en-US" b="0" i="0" dirty="0">
                <a:solidFill>
                  <a:srgbClr val="202122"/>
                </a:solidFill>
                <a:effectLst/>
                <a:latin typeface="Times New Roman" panose="02020603050405020304" pitchFamily="18" charset="0"/>
                <a:cs typeface="Times New Roman" panose="02020603050405020304" pitchFamily="18" charset="0"/>
              </a:rPr>
              <a:t> spreads from one person to another.</a:t>
            </a:r>
          </a:p>
          <a:p>
            <a:pPr>
              <a:lnSpc>
                <a:spcPct val="150000"/>
              </a:lnSpc>
            </a:pPr>
            <a:r>
              <a:rPr lang="en-US" dirty="0">
                <a:latin typeface="Times New Roman" panose="02020603050405020304" pitchFamily="18" charset="0"/>
                <a:cs typeface="Times New Roman" panose="02020603050405020304" pitchFamily="18" charset="0"/>
              </a:rPr>
              <a:t>Viral advertising is personal and, while coming from an identified sponsor, it does not mean businesses pay for its distribution.</a:t>
            </a:r>
          </a:p>
          <a:p>
            <a:pPr>
              <a:lnSpc>
                <a:spcPct val="150000"/>
              </a:lnSpc>
            </a:pPr>
            <a:r>
              <a:rPr lang="en-US" dirty="0">
                <a:latin typeface="Times New Roman" panose="02020603050405020304" pitchFamily="18" charset="0"/>
                <a:cs typeface="Times New Roman" panose="02020603050405020304" pitchFamily="18" charset="0"/>
              </a:rPr>
              <a:t>Most of the well-known viral ads circulating online are ads paid by a sponsor company, launched either on their own platform. Consumers receive the page link from a social media network or copy the entire ad from a website and pass it along through e-mail or posting it on a blog, web page or social media profile. Viral marketing may take the form of </a:t>
            </a:r>
            <a:r>
              <a:rPr lang="en-US" dirty="0">
                <a:latin typeface="Times New Roman" panose="02020603050405020304" pitchFamily="18" charset="0"/>
                <a:cs typeface="Times New Roman" panose="02020603050405020304" pitchFamily="18" charset="0"/>
                <a:hlinkClick r:id="rId5" tooltip="Digital video"/>
              </a:rPr>
              <a:t>video clips</a:t>
            </a:r>
            <a:r>
              <a:rPr lang="en-US"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hlinkClick r:id="rId6" tooltip="Advergame"/>
              </a:rPr>
              <a:t>advergames</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hlinkClick r:id="rId7" tooltip="Ebook"/>
              </a:rPr>
              <a:t>ebooks</a:t>
            </a:r>
            <a:r>
              <a:rPr lang="en-US"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hlinkClick r:id="rId8" tooltip="Brandable software"/>
              </a:rPr>
              <a:t>brandable software</a:t>
            </a:r>
            <a:r>
              <a:rPr lang="en-US"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hlinkClick r:id="rId9" tooltip="Image"/>
              </a:rPr>
              <a:t>images</a:t>
            </a:r>
            <a:r>
              <a:rPr lang="en-US"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hlinkClick r:id="rId10" tooltip="SMS marketing"/>
              </a:rPr>
              <a:t>text messages</a:t>
            </a:r>
            <a:r>
              <a:rPr lang="en-US"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hlinkClick r:id="rId11" tooltip="Email"/>
              </a:rPr>
              <a:t>email</a:t>
            </a:r>
            <a:r>
              <a:rPr lang="en-US" dirty="0">
                <a:latin typeface="Times New Roman" panose="02020603050405020304" pitchFamily="18" charset="0"/>
                <a:cs typeface="Times New Roman" panose="02020603050405020304" pitchFamily="18" charset="0"/>
              </a:rPr>
              <a:t> messages, or </a:t>
            </a:r>
            <a:r>
              <a:rPr lang="en-US" dirty="0">
                <a:latin typeface="Times New Roman" panose="02020603050405020304" pitchFamily="18" charset="0"/>
                <a:cs typeface="Times New Roman" panose="02020603050405020304" pitchFamily="18" charset="0"/>
                <a:hlinkClick r:id="rId12" tooltip="Web page"/>
              </a:rPr>
              <a:t>web pages</a:t>
            </a:r>
            <a:r>
              <a:rPr lang="en-US" dirty="0">
                <a:latin typeface="Times New Roman" panose="02020603050405020304" pitchFamily="18" charset="0"/>
                <a:cs typeface="Times New Roman" panose="02020603050405020304" pitchFamily="18" charset="0"/>
              </a:rPr>
              <a:t>.</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0070093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B4AF40-B0F9-4FF2-816B-3FA03893DAF9}"/>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63C8995-CBCD-166A-CA87-7E01E319B7E0}"/>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CC491EE9-30B0-3D27-41AB-2C695DC89263}"/>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9F26ED1C-6631-68C9-8409-7F1CE711A1CF}"/>
              </a:ext>
            </a:extLst>
          </p:cNvPr>
          <p:cNvSpPr txBox="1"/>
          <p:nvPr/>
        </p:nvSpPr>
        <p:spPr>
          <a:xfrm>
            <a:off x="272757" y="946904"/>
            <a:ext cx="10854813" cy="3822650"/>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a:t>
            </a:r>
          </a:p>
          <a:p>
            <a:pPr>
              <a:lnSpc>
                <a:spcPct val="150000"/>
              </a:lnSpc>
            </a:pP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a:p>
            <a:pPr>
              <a:lnSpc>
                <a:spcPct val="150000"/>
              </a:lnSpc>
            </a:pPr>
            <a:endParaRPr lang="en-US" dirty="0">
              <a:latin typeface="Times New Roman" panose="02020603050405020304" pitchFamily="18" charset="0"/>
              <a:cs typeface="Times New Roman" panose="02020603050405020304" pitchFamily="18" charset="0"/>
            </a:endParaRPr>
          </a:p>
          <a:p>
            <a:pPr algn="just">
              <a:lnSpc>
                <a:spcPct val="150000"/>
              </a:lnSpc>
            </a:pPr>
            <a:endParaRPr lang="en-IN" b="1" dirty="0">
              <a:latin typeface="Times New Roman" panose="02020603050405020304" pitchFamily="18" charset="0"/>
              <a:cs typeface="Times New Roman" panose="02020603050405020304" pitchFamily="18" charset="0"/>
            </a:endParaRPr>
          </a:p>
          <a:p>
            <a:pPr algn="just">
              <a:lnSpc>
                <a:spcPct val="150000"/>
              </a:lnSpc>
            </a:pPr>
            <a:endParaRPr lang="en-US" sz="2000" dirty="0">
              <a:latin typeface="Times New Roman" panose="02020603050405020304" pitchFamily="18" charset="0"/>
              <a:cs typeface="Times New Roman" panose="02020603050405020304" pitchFamily="18" charset="0"/>
            </a:endParaRPr>
          </a:p>
          <a:p>
            <a:pPr algn="just" fontAlgn="base">
              <a:lnSpc>
                <a:spcPct val="150000"/>
              </a:lnSpc>
            </a:pPr>
            <a:endParaRPr lang="en-US" sz="2000" b="1" dirty="0">
              <a:latin typeface="Times New Roman" panose="02020603050405020304" pitchFamily="18" charset="0"/>
              <a:cs typeface="Times New Roman" panose="02020603050405020304" pitchFamily="18" charset="0"/>
            </a:endParaRPr>
          </a:p>
          <a:p>
            <a:pPr marL="342900"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a:p>
            <a:pPr marL="800100" lvl="1" indent="-342900" algn="just" fontAlgn="base">
              <a:lnSpc>
                <a:spcPct val="150000"/>
              </a:lnSpc>
              <a:buFont typeface="+mj-lt"/>
              <a:buAutoNum type="arabicPeriod"/>
            </a:pPr>
            <a:endParaRPr lang="en-US" sz="2000"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7071474C-413D-4100-862D-92F3920C59D5}"/>
              </a:ext>
            </a:extLst>
          </p:cNvPr>
          <p:cNvSpPr txBox="1"/>
          <p:nvPr/>
        </p:nvSpPr>
        <p:spPr>
          <a:xfrm>
            <a:off x="290455" y="1172584"/>
            <a:ext cx="11446137" cy="3366563"/>
          </a:xfrm>
          <a:prstGeom prst="rect">
            <a:avLst/>
          </a:prstGeom>
          <a:noFill/>
        </p:spPr>
        <p:txBody>
          <a:bodyPr wrap="square">
            <a:spAutoFit/>
          </a:bodyPr>
          <a:lstStyle/>
          <a:p>
            <a:pPr>
              <a:lnSpc>
                <a:spcPct val="150000"/>
              </a:lnSpc>
            </a:pPr>
            <a:r>
              <a:rPr lang="en-US" dirty="0">
                <a:latin typeface="Times New Roman" panose="02020603050405020304" pitchFamily="18" charset="0"/>
                <a:cs typeface="Times New Roman" panose="02020603050405020304" pitchFamily="18" charset="0"/>
              </a:rPr>
              <a:t>Marketer </a:t>
            </a:r>
            <a:r>
              <a:rPr lang="en-US" dirty="0">
                <a:latin typeface="Times New Roman" panose="02020603050405020304" pitchFamily="18" charset="0"/>
                <a:cs typeface="Times New Roman" panose="02020603050405020304" pitchFamily="18" charset="0"/>
                <a:hlinkClick r:id="rId3" tooltip="Jonah Berger"/>
              </a:rPr>
              <a:t>Jonah Berger</a:t>
            </a:r>
            <a:r>
              <a:rPr lang="en-US" dirty="0">
                <a:latin typeface="Times New Roman" panose="02020603050405020304" pitchFamily="18" charset="0"/>
                <a:cs typeface="Times New Roman" panose="02020603050405020304" pitchFamily="18" charset="0"/>
              </a:rPr>
              <a:t> defines six key factors that drive virality,</a:t>
            </a:r>
            <a:r>
              <a:rPr lang="en-US" baseline="30000" dirty="0">
                <a:latin typeface="Times New Roman" panose="02020603050405020304" pitchFamily="18" charset="0"/>
                <a:cs typeface="Times New Roman" panose="02020603050405020304" pitchFamily="18" charset="0"/>
                <a:hlinkClick r:id="rId4"/>
              </a:rPr>
              <a:t>[20]</a:t>
            </a:r>
            <a:r>
              <a:rPr lang="en-US" baseline="30000" dirty="0">
                <a:latin typeface="Times New Roman" panose="02020603050405020304" pitchFamily="18" charset="0"/>
                <a:cs typeface="Times New Roman" panose="02020603050405020304" pitchFamily="18" charset="0"/>
                <a:hlinkClick r:id="rId5"/>
              </a:rPr>
              <a:t>[21]</a:t>
            </a:r>
            <a:r>
              <a:rPr lang="en-US" dirty="0">
                <a:latin typeface="Times New Roman" panose="02020603050405020304" pitchFamily="18" charset="0"/>
                <a:cs typeface="Times New Roman" panose="02020603050405020304" pitchFamily="18" charset="0"/>
              </a:rPr>
              <a:t> organized in an acronym called STEPPS:</a:t>
            </a:r>
          </a:p>
          <a:p>
            <a:pPr>
              <a:lnSpc>
                <a:spcPct val="150000"/>
              </a:lnSpc>
            </a:pPr>
            <a:r>
              <a:rPr lang="en-US" b="1" dirty="0">
                <a:latin typeface="Times New Roman" panose="02020603050405020304" pitchFamily="18" charset="0"/>
                <a:cs typeface="Times New Roman" panose="02020603050405020304" pitchFamily="18" charset="0"/>
              </a:rPr>
              <a:t>Social currency</a:t>
            </a:r>
            <a:r>
              <a:rPr lang="en-US" dirty="0">
                <a:latin typeface="Times New Roman" panose="02020603050405020304" pitchFamily="18" charset="0"/>
                <a:cs typeface="Times New Roman" panose="02020603050405020304" pitchFamily="18" charset="0"/>
              </a:rPr>
              <a:t> – the better something makes people look, the more likely they will be to share it</a:t>
            </a:r>
          </a:p>
          <a:p>
            <a:pPr>
              <a:lnSpc>
                <a:spcPct val="150000"/>
              </a:lnSpc>
            </a:pPr>
            <a:r>
              <a:rPr lang="en-US" b="1" dirty="0">
                <a:latin typeface="Times New Roman" panose="02020603050405020304" pitchFamily="18" charset="0"/>
                <a:cs typeface="Times New Roman" panose="02020603050405020304" pitchFamily="18" charset="0"/>
              </a:rPr>
              <a:t>Triggers</a:t>
            </a:r>
            <a:r>
              <a:rPr lang="en-US" dirty="0">
                <a:latin typeface="Times New Roman" panose="02020603050405020304" pitchFamily="18" charset="0"/>
                <a:cs typeface="Times New Roman" panose="02020603050405020304" pitchFamily="18" charset="0"/>
              </a:rPr>
              <a:t> – things that are "top of mind" are more likely to be "</a:t>
            </a:r>
            <a:r>
              <a:rPr lang="en-US" dirty="0">
                <a:latin typeface="Times New Roman" panose="02020603050405020304" pitchFamily="18" charset="0"/>
                <a:cs typeface="Times New Roman" panose="02020603050405020304" pitchFamily="18" charset="0"/>
                <a:hlinkClick r:id="rId6" tooltip="Tip of the tongue"/>
              </a:rPr>
              <a:t>tip of the tongue</a:t>
            </a:r>
            <a:r>
              <a:rPr lang="en-US" dirty="0">
                <a:latin typeface="Times New Roman" panose="02020603050405020304" pitchFamily="18" charset="0"/>
                <a:cs typeface="Times New Roman" panose="02020603050405020304" pitchFamily="18" charset="0"/>
              </a:rPr>
              <a:t>"</a:t>
            </a:r>
          </a:p>
          <a:p>
            <a:pPr>
              <a:lnSpc>
                <a:spcPct val="150000"/>
              </a:lnSpc>
            </a:pPr>
            <a:r>
              <a:rPr lang="en-US" b="1" dirty="0">
                <a:latin typeface="Times New Roman" panose="02020603050405020304" pitchFamily="18" charset="0"/>
                <a:cs typeface="Times New Roman" panose="02020603050405020304" pitchFamily="18" charset="0"/>
              </a:rPr>
              <a:t>Emotion</a:t>
            </a:r>
            <a:r>
              <a:rPr lang="en-US" dirty="0">
                <a:latin typeface="Times New Roman" panose="02020603050405020304" pitchFamily="18" charset="0"/>
                <a:cs typeface="Times New Roman" panose="02020603050405020304" pitchFamily="18" charset="0"/>
              </a:rPr>
              <a:t> – when people care, they share</a:t>
            </a:r>
          </a:p>
          <a:p>
            <a:pPr>
              <a:lnSpc>
                <a:spcPct val="150000"/>
              </a:lnSpc>
            </a:pPr>
            <a:r>
              <a:rPr lang="en-US" b="1" dirty="0">
                <a:latin typeface="Times New Roman" panose="02020603050405020304" pitchFamily="18" charset="0"/>
                <a:cs typeface="Times New Roman" panose="02020603050405020304" pitchFamily="18" charset="0"/>
              </a:rPr>
              <a:t>Public</a:t>
            </a:r>
            <a:r>
              <a:rPr lang="en-US" dirty="0">
                <a:latin typeface="Times New Roman" panose="02020603050405020304" pitchFamily="18" charset="0"/>
                <a:cs typeface="Times New Roman" panose="02020603050405020304" pitchFamily="18" charset="0"/>
              </a:rPr>
              <a:t> – the easier something is to see, the more likely people are to imitate it</a:t>
            </a:r>
          </a:p>
          <a:p>
            <a:pPr>
              <a:lnSpc>
                <a:spcPct val="150000"/>
              </a:lnSpc>
            </a:pPr>
            <a:r>
              <a:rPr lang="en-US" b="1" dirty="0">
                <a:latin typeface="Times New Roman" panose="02020603050405020304" pitchFamily="18" charset="0"/>
                <a:cs typeface="Times New Roman" panose="02020603050405020304" pitchFamily="18" charset="0"/>
              </a:rPr>
              <a:t>Practical value</a:t>
            </a:r>
            <a:r>
              <a:rPr lang="en-US" dirty="0">
                <a:latin typeface="Times New Roman" panose="02020603050405020304" pitchFamily="18" charset="0"/>
                <a:cs typeface="Times New Roman" panose="02020603050405020304" pitchFamily="18" charset="0"/>
              </a:rPr>
              <a:t> – people share useful information to help others</a:t>
            </a:r>
          </a:p>
          <a:p>
            <a:pPr>
              <a:lnSpc>
                <a:spcPct val="150000"/>
              </a:lnSpc>
            </a:pPr>
            <a:r>
              <a:rPr lang="en-US" b="1" dirty="0">
                <a:latin typeface="Times New Roman" panose="02020603050405020304" pitchFamily="18" charset="0"/>
                <a:cs typeface="Times New Roman" panose="02020603050405020304" pitchFamily="18" charset="0"/>
              </a:rPr>
              <a:t>Stories</a:t>
            </a:r>
            <a:r>
              <a:rPr lang="en-US" dirty="0">
                <a:latin typeface="Times New Roman" panose="02020603050405020304" pitchFamily="18" charset="0"/>
                <a:cs typeface="Times New Roman" panose="02020603050405020304" pitchFamily="18" charset="0"/>
              </a:rPr>
              <a:t> – like a </a:t>
            </a:r>
            <a:r>
              <a:rPr lang="en-US" dirty="0">
                <a:latin typeface="Times New Roman" panose="02020603050405020304" pitchFamily="18" charset="0"/>
                <a:cs typeface="Times New Roman" panose="02020603050405020304" pitchFamily="18" charset="0"/>
                <a:hlinkClick r:id="rId7" tooltip="Trojan Horse"/>
              </a:rPr>
              <a:t>Trojan Horse</a:t>
            </a:r>
            <a:r>
              <a:rPr lang="en-US" dirty="0">
                <a:latin typeface="Times New Roman" panose="02020603050405020304" pitchFamily="18" charset="0"/>
                <a:cs typeface="Times New Roman" panose="02020603050405020304" pitchFamily="18" charset="0"/>
              </a:rPr>
              <a:t>, stories carry messages and ideas along for the ride</a:t>
            </a:r>
          </a:p>
          <a:p>
            <a:pPr>
              <a:lnSpc>
                <a:spcPct val="150000"/>
              </a:lnSpc>
            </a:pP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73618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5B402-8BFB-FDB9-3B13-EC43C58489BB}"/>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309B749-97A8-AC98-C354-EED431F20DCD}"/>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3FEEE9EB-8E7F-8B95-9F5F-0B36C1D32563}"/>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38F8D8A3-F64A-E101-10BB-0D70A4E80629}"/>
              </a:ext>
            </a:extLst>
          </p:cNvPr>
          <p:cNvSpPr txBox="1"/>
          <p:nvPr/>
        </p:nvSpPr>
        <p:spPr>
          <a:xfrm>
            <a:off x="530941" y="1140542"/>
            <a:ext cx="10854813" cy="5809283"/>
          </a:xfrm>
          <a:prstGeom prst="rect">
            <a:avLst/>
          </a:prstGeom>
          <a:noFill/>
        </p:spPr>
        <p:txBody>
          <a:bodyPr wrap="square">
            <a:spAutoFit/>
          </a:bodyPr>
          <a:lstStyle/>
          <a:p>
            <a:pPr algn="just" fontAlgn="base"/>
            <a:r>
              <a:rPr lang="en-US" b="1" dirty="0">
                <a:latin typeface="Times New Roman" panose="02020603050405020304" pitchFamily="18" charset="0"/>
                <a:cs typeface="Times New Roman" panose="02020603050405020304" pitchFamily="18" charset="0"/>
              </a:rPr>
              <a:t>How TELNET Works?</a:t>
            </a:r>
          </a:p>
          <a:p>
            <a:pPr algn="just" fontAlgn="base"/>
            <a:r>
              <a:rPr lang="en-US" b="1" dirty="0">
                <a:latin typeface="Times New Roman" panose="02020603050405020304" pitchFamily="18" charset="0"/>
                <a:cs typeface="Times New Roman" panose="02020603050405020304" pitchFamily="18" charset="0"/>
              </a:rPr>
              <a:t>Client-Server Interaction</a:t>
            </a:r>
            <a:endParaRPr lang="en-US" dirty="0">
              <a:latin typeface="Times New Roman" panose="02020603050405020304" pitchFamily="18" charset="0"/>
              <a:cs typeface="Times New Roman" panose="02020603050405020304" pitchFamily="18" charset="0"/>
            </a:endParaRPr>
          </a:p>
          <a:p>
            <a:pPr lvl="1" algn="just" fontAlgn="base"/>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Telnet client</a:t>
            </a:r>
            <a:r>
              <a:rPr lang="en-US" dirty="0">
                <a:latin typeface="Times New Roman" panose="02020603050405020304" pitchFamily="18" charset="0"/>
                <a:cs typeface="Times New Roman" panose="02020603050405020304" pitchFamily="18" charset="0"/>
              </a:rPr>
              <a:t> initiates the connection by sending requests to the Telnet server.</a:t>
            </a:r>
          </a:p>
          <a:p>
            <a:pPr lvl="1" algn="just" fontAlgn="base"/>
            <a:r>
              <a:rPr lang="en-US" dirty="0">
                <a:latin typeface="Times New Roman" panose="02020603050405020304" pitchFamily="18" charset="0"/>
                <a:cs typeface="Times New Roman" panose="02020603050405020304" pitchFamily="18" charset="0"/>
              </a:rPr>
              <a:t>Once the connection is established, the client can send </a:t>
            </a:r>
            <a:r>
              <a:rPr lang="en-US" b="1" dirty="0">
                <a:latin typeface="Times New Roman" panose="02020603050405020304" pitchFamily="18" charset="0"/>
                <a:cs typeface="Times New Roman" panose="02020603050405020304" pitchFamily="18" charset="0"/>
              </a:rPr>
              <a:t>commands</a:t>
            </a:r>
            <a:r>
              <a:rPr lang="en-US" dirty="0">
                <a:latin typeface="Times New Roman" panose="02020603050405020304" pitchFamily="18" charset="0"/>
                <a:cs typeface="Times New Roman" panose="02020603050405020304" pitchFamily="18" charset="0"/>
              </a:rPr>
              <a:t> to the server.</a:t>
            </a:r>
          </a:p>
          <a:p>
            <a:pPr lvl="1" algn="just" fontAlgn="base"/>
            <a:r>
              <a:rPr lang="en-US" dirty="0">
                <a:latin typeface="Times New Roman" panose="02020603050405020304" pitchFamily="18" charset="0"/>
                <a:cs typeface="Times New Roman" panose="02020603050405020304" pitchFamily="18" charset="0"/>
              </a:rPr>
              <a:t>The server processes these commands and responds accordingly.</a:t>
            </a:r>
          </a:p>
          <a:p>
            <a:pPr lvl="1" algn="just" fontAlgn="base"/>
            <a:endParaRPr lang="en-US" dirty="0">
              <a:latin typeface="Times New Roman" panose="02020603050405020304" pitchFamily="18" charset="0"/>
              <a:cs typeface="Times New Roman" panose="02020603050405020304" pitchFamily="18" charset="0"/>
            </a:endParaRPr>
          </a:p>
          <a:p>
            <a:pPr marL="285750" indent="-285750" algn="just" fontAlgn="base">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Character Flow</a:t>
            </a:r>
            <a:endParaRPr lang="en-US" dirty="0">
              <a:latin typeface="Times New Roman" panose="02020603050405020304" pitchFamily="18" charset="0"/>
              <a:cs typeface="Times New Roman" panose="02020603050405020304" pitchFamily="18" charset="0"/>
            </a:endParaRPr>
          </a:p>
          <a:p>
            <a:pPr marL="742950" lvl="1"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When the user types on the </a:t>
            </a:r>
            <a:r>
              <a:rPr lang="en-US" b="1" dirty="0">
                <a:latin typeface="Times New Roman" panose="02020603050405020304" pitchFamily="18" charset="0"/>
                <a:cs typeface="Times New Roman" panose="02020603050405020304" pitchFamily="18" charset="0"/>
              </a:rPr>
              <a:t>local computer</a:t>
            </a:r>
            <a:r>
              <a:rPr lang="en-US" dirty="0">
                <a:latin typeface="Times New Roman" panose="02020603050405020304" pitchFamily="18" charset="0"/>
                <a:cs typeface="Times New Roman" panose="02020603050405020304" pitchFamily="18" charset="0"/>
              </a:rPr>
              <a:t>, the local operating system accepts the characters.</a:t>
            </a:r>
          </a:p>
          <a:p>
            <a:pPr marL="742950" lvl="1"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Telnet client transforms these characters into a universal character set called </a:t>
            </a:r>
            <a:r>
              <a:rPr lang="en-US" b="1" dirty="0">
                <a:latin typeface="Times New Roman" panose="02020603050405020304" pitchFamily="18" charset="0"/>
                <a:cs typeface="Times New Roman" panose="02020603050405020304" pitchFamily="18" charset="0"/>
              </a:rPr>
              <a:t>Network Virtual Terminal (NVT)</a:t>
            </a:r>
            <a:r>
              <a:rPr lang="en-US" dirty="0">
                <a:latin typeface="Times New Roman" panose="02020603050405020304" pitchFamily="18" charset="0"/>
                <a:cs typeface="Times New Roman" panose="02020603050405020304" pitchFamily="18" charset="0"/>
              </a:rPr>
              <a:t> characters.</a:t>
            </a:r>
          </a:p>
          <a:p>
            <a:pPr marL="742950" lvl="1"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These NVT characters travel through the Internet to the remote computer via the local TCP/IP protocol stack.</a:t>
            </a:r>
          </a:p>
          <a:p>
            <a:pPr marL="742950" lvl="1"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remote Telnet server converts these characters into a format understandable by the remote computer.</a:t>
            </a:r>
          </a:p>
          <a:p>
            <a:pPr marL="742950" lvl="1"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remote operating system receives the characters from a pseudo-terminal driver and passes them to the appropriate application program</a:t>
            </a:r>
            <a:r>
              <a:rPr lang="en-US" u="sng" baseline="30000"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pPr lvl="1" algn="just" fontAlgn="base"/>
            <a:endParaRPr lang="en-US" dirty="0">
              <a:latin typeface="Times New Roman" panose="02020603050405020304" pitchFamily="18" charset="0"/>
              <a:cs typeface="Times New Roman" panose="02020603050405020304" pitchFamily="18" charset="0"/>
            </a:endParaRPr>
          </a:p>
          <a:p>
            <a:pPr algn="l" fontAlgn="base">
              <a:lnSpc>
                <a:spcPts val="2100"/>
              </a:lnSpc>
              <a:spcBef>
                <a:spcPts val="1800"/>
              </a:spcBef>
              <a:spcAft>
                <a:spcPts val="1800"/>
              </a:spcAft>
              <a:buNone/>
            </a:pPr>
            <a:r>
              <a:rPr lang="en-US" b="1" i="0" dirty="0">
                <a:solidFill>
                  <a:srgbClr val="FFFFFF"/>
                </a:solidFill>
                <a:effectLst/>
                <a:latin typeface="Nunito" pitchFamily="2" charset="0"/>
              </a:rPr>
              <a:t>The Procedure of Remote Login</a:t>
            </a:r>
          </a:p>
          <a:p>
            <a:pPr algn="l" fontAlgn="base">
              <a:spcAft>
                <a:spcPts val="1800"/>
              </a:spcAft>
              <a:buFont typeface="Arial" panose="020B0604020202020204" pitchFamily="34" charset="0"/>
              <a:buChar char="•"/>
            </a:pPr>
            <a:r>
              <a:rPr lang="en-US" b="0" i="0" dirty="0">
                <a:solidFill>
                  <a:srgbClr val="FFFFFF"/>
                </a:solidFill>
                <a:effectLst/>
                <a:latin typeface="Nunito" pitchFamily="2" charset="0"/>
              </a:rPr>
              <a:t>When the user types something on the local computer, the local operating system accepts the character. will send them to the TELNET client.</a:t>
            </a:r>
          </a:p>
        </p:txBody>
      </p:sp>
    </p:spTree>
    <p:extLst>
      <p:ext uri="{BB962C8B-B14F-4D97-AF65-F5344CB8AC3E}">
        <p14:creationId xmlns:p14="http://schemas.microsoft.com/office/powerpoint/2010/main" val="40290456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9ACA0-18E8-6CDE-F68D-2FCD7948788D}"/>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2ED5BCA8-38EC-F17C-FB43-F3BCCB4CB929}"/>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BBE75758-E554-C029-C705-999A91CEDBA5}"/>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7E736A97-D452-FF22-5509-10C7714E9A7E}"/>
              </a:ext>
            </a:extLst>
          </p:cNvPr>
          <p:cNvSpPr txBox="1"/>
          <p:nvPr/>
        </p:nvSpPr>
        <p:spPr>
          <a:xfrm>
            <a:off x="369576" y="1162057"/>
            <a:ext cx="10854813" cy="3039294"/>
          </a:xfrm>
          <a:prstGeom prst="rect">
            <a:avLst/>
          </a:prstGeom>
          <a:noFill/>
        </p:spPr>
        <p:txBody>
          <a:bodyPr wrap="square">
            <a:spAutoFit/>
          </a:bodyPr>
          <a:lstStyle/>
          <a:p>
            <a:pPr fontAlgn="base"/>
            <a:r>
              <a:rPr lang="en-US" b="1" dirty="0"/>
              <a:t>Network Virtual Terminal (NVT)</a:t>
            </a:r>
            <a:endParaRPr lang="en-US" dirty="0"/>
          </a:p>
          <a:p>
            <a:pPr lvl="1" fontAlgn="base"/>
            <a:r>
              <a:rPr lang="en-US" dirty="0"/>
              <a:t>NVT is a virtual terminal in Telnet that provides a common structure shared by different types of real terminals.</a:t>
            </a:r>
          </a:p>
          <a:p>
            <a:pPr lvl="1" fontAlgn="base"/>
            <a:r>
              <a:rPr lang="en-US" dirty="0"/>
              <a:t>It ensures communication compatibility between various terminals with different operating systems.</a:t>
            </a:r>
          </a:p>
          <a:p>
            <a:pPr lvl="1" fontAlgn="base"/>
            <a:endParaRPr lang="en-US" dirty="0"/>
          </a:p>
          <a:p>
            <a:pPr lvl="1" algn="just" fontAlgn="base"/>
            <a:endParaRPr lang="en-US" dirty="0">
              <a:latin typeface="Times New Roman" panose="02020603050405020304" pitchFamily="18" charset="0"/>
              <a:cs typeface="Times New Roman" panose="02020603050405020304" pitchFamily="18" charset="0"/>
            </a:endParaRPr>
          </a:p>
          <a:p>
            <a:pPr algn="l" fontAlgn="base">
              <a:lnSpc>
                <a:spcPts val="2100"/>
              </a:lnSpc>
              <a:spcBef>
                <a:spcPts val="1800"/>
              </a:spcBef>
              <a:spcAft>
                <a:spcPts val="1800"/>
              </a:spcAft>
              <a:buNone/>
            </a:pPr>
            <a:r>
              <a:rPr lang="en-US" b="1" i="0" dirty="0">
                <a:solidFill>
                  <a:srgbClr val="FFFFFF"/>
                </a:solidFill>
                <a:effectLst/>
                <a:latin typeface="Nunito" pitchFamily="2" charset="0"/>
              </a:rPr>
              <a:t>The Procedure of Remote Login</a:t>
            </a:r>
          </a:p>
          <a:p>
            <a:pPr algn="l" fontAlgn="base">
              <a:spcAft>
                <a:spcPts val="1800"/>
              </a:spcAft>
              <a:buFont typeface="Arial" panose="020B0604020202020204" pitchFamily="34" charset="0"/>
              <a:buChar char="•"/>
            </a:pPr>
            <a:r>
              <a:rPr lang="en-US" b="0" i="0" dirty="0">
                <a:solidFill>
                  <a:srgbClr val="FFFFFF"/>
                </a:solidFill>
                <a:effectLst/>
                <a:latin typeface="Nunito" pitchFamily="2" charset="0"/>
              </a:rPr>
              <a:t>When the user types something on the local computer, the local operating system accepts the character. will send them to the TELNET client.</a:t>
            </a:r>
          </a:p>
        </p:txBody>
      </p:sp>
      <p:pic>
        <p:nvPicPr>
          <p:cNvPr id="3" name="Picture 2">
            <a:extLst>
              <a:ext uri="{FF2B5EF4-FFF2-40B4-BE49-F238E27FC236}">
                <a16:creationId xmlns:a16="http://schemas.microsoft.com/office/drawing/2014/main" id="{7EC0F501-E601-F0B2-C350-8D96828F9D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9810" y="2566218"/>
            <a:ext cx="7192379" cy="3932905"/>
          </a:xfrm>
          <a:prstGeom prst="rect">
            <a:avLst/>
          </a:prstGeom>
        </p:spPr>
      </p:pic>
    </p:spTree>
    <p:extLst>
      <p:ext uri="{BB962C8B-B14F-4D97-AF65-F5344CB8AC3E}">
        <p14:creationId xmlns:p14="http://schemas.microsoft.com/office/powerpoint/2010/main" val="24542327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30CAF-593D-1277-D52F-3F50B9C0DB66}"/>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3EF68BF-7642-764A-D2DF-E5206D05D6EB}"/>
              </a:ext>
            </a:extLst>
          </p:cNvPr>
          <p:cNvSpPr>
            <a:spLocks noGrp="1"/>
          </p:cNvSpPr>
          <p:nvPr>
            <p:ph idx="1"/>
          </p:nvPr>
        </p:nvSpPr>
        <p:spPr>
          <a:xfrm>
            <a:off x="838200" y="1219200"/>
            <a:ext cx="10515600" cy="4957763"/>
          </a:xfrm>
        </p:spPr>
        <p:txBody>
          <a:bodyPr/>
          <a:lstStyle/>
          <a:p>
            <a:pPr marL="0" indent="0" algn="ctr">
              <a:buNone/>
            </a:pPr>
            <a:endParaRPr lang="en-IN" dirty="0"/>
          </a:p>
          <a:p>
            <a:pPr marL="0" indent="0" algn="ctr">
              <a:buNone/>
            </a:pPr>
            <a:endParaRPr lang="en-IN" dirty="0"/>
          </a:p>
          <a:p>
            <a:pPr marL="0" indent="0" algn="ctr">
              <a:buNone/>
            </a:pPr>
            <a:endParaRPr lang="en-IN" dirty="0"/>
          </a:p>
        </p:txBody>
      </p:sp>
      <p:pic>
        <p:nvPicPr>
          <p:cNvPr id="6" name="Picture 5">
            <a:extLst>
              <a:ext uri="{FF2B5EF4-FFF2-40B4-BE49-F238E27FC236}">
                <a16:creationId xmlns:a16="http://schemas.microsoft.com/office/drawing/2014/main" id="{AC9C3CFD-1356-F13E-41A2-AB8732347A8F}"/>
              </a:ext>
            </a:extLst>
          </p:cNvPr>
          <p:cNvPicPr>
            <a:picLocks noChangeAspect="1"/>
          </p:cNvPicPr>
          <p:nvPr/>
        </p:nvPicPr>
        <p:blipFill>
          <a:blip r:embed="rId2"/>
          <a:stretch>
            <a:fillRect/>
          </a:stretch>
        </p:blipFill>
        <p:spPr>
          <a:xfrm>
            <a:off x="0" y="0"/>
            <a:ext cx="12192000" cy="1044762"/>
          </a:xfrm>
          <a:prstGeom prst="rect">
            <a:avLst/>
          </a:prstGeom>
        </p:spPr>
      </p:pic>
      <p:sp>
        <p:nvSpPr>
          <p:cNvPr id="4" name="TextBox 3">
            <a:extLst>
              <a:ext uri="{FF2B5EF4-FFF2-40B4-BE49-F238E27FC236}">
                <a16:creationId xmlns:a16="http://schemas.microsoft.com/office/drawing/2014/main" id="{26B20C0A-0724-A62E-87F8-8EBFE5AB1A4E}"/>
              </a:ext>
            </a:extLst>
          </p:cNvPr>
          <p:cNvSpPr txBox="1"/>
          <p:nvPr/>
        </p:nvSpPr>
        <p:spPr>
          <a:xfrm>
            <a:off x="530941" y="1140542"/>
            <a:ext cx="10854813" cy="5580374"/>
          </a:xfrm>
          <a:prstGeom prst="rect">
            <a:avLst/>
          </a:prstGeom>
          <a:noFill/>
        </p:spPr>
        <p:txBody>
          <a:bodyPr wrap="square">
            <a:spAutoFit/>
          </a:bodyPr>
          <a:lstStyle/>
          <a:p>
            <a:pPr marL="285750" indent="-285750" algn="just" fontAlgn="base">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Uses of TELNET</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Remote Administration and Management</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Network Diagnostics</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Understanding </a:t>
            </a:r>
            <a:r>
              <a:rPr lang="en-US" u="sng" dirty="0">
                <a:latin typeface="Times New Roman" panose="02020603050405020304" pitchFamily="18" charset="0"/>
                <a:cs typeface="Times New Roman" panose="02020603050405020304" pitchFamily="18" charset="0"/>
                <a:hlinkClick r:id="rId3"/>
              </a:rPr>
              <a:t>Command-Line Interfaces</a:t>
            </a:r>
            <a:endParaRPr lang="en-US" dirty="0">
              <a:latin typeface="Times New Roman" panose="02020603050405020304" pitchFamily="18" charset="0"/>
              <a:cs typeface="Times New Roman" panose="02020603050405020304" pitchFamily="18" charset="0"/>
            </a:endParaRP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Accessing Bulletin Board Systems (BBS)</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Automation and Scripting</a:t>
            </a:r>
          </a:p>
          <a:p>
            <a:pPr marL="285750" indent="-285750" algn="just" fontAlgn="base">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Advantages of TELNET</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It provides remote access to someone's computer system.</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Telnet allows the user for more access with fewer problems in</a:t>
            </a:r>
            <a:r>
              <a:rPr lang="en-US" u="sng" dirty="0">
                <a:latin typeface="Times New Roman" panose="02020603050405020304" pitchFamily="18" charset="0"/>
                <a:cs typeface="Times New Roman" panose="02020603050405020304" pitchFamily="18" charset="0"/>
                <a:hlinkClick r:id="rId4"/>
              </a:rPr>
              <a:t> data transmission</a:t>
            </a:r>
            <a:r>
              <a:rPr lang="en-US" dirty="0">
                <a:latin typeface="Times New Roman" panose="02020603050405020304" pitchFamily="18" charset="0"/>
                <a:cs typeface="Times New Roman" panose="02020603050405020304" pitchFamily="18" charset="0"/>
              </a:rPr>
              <a:t>.</a:t>
            </a:r>
          </a:p>
          <a:p>
            <a:pPr marL="285750" indent="-285750" algn="just" fontAlgn="base">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Telnet saves a lot of time.</a:t>
            </a:r>
          </a:p>
          <a:p>
            <a:pPr marL="285750" indent="-285750" algn="just"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oldest system can be connected to a newer system with telnet having different operating systems.</a:t>
            </a:r>
          </a:p>
          <a:p>
            <a:pPr lvl="1" fontAlgn="base"/>
            <a:endParaRPr lang="en-US" dirty="0"/>
          </a:p>
          <a:p>
            <a:pPr lvl="1" algn="just" fontAlgn="base"/>
            <a:endParaRPr lang="en-US" dirty="0">
              <a:latin typeface="Times New Roman" panose="02020603050405020304" pitchFamily="18" charset="0"/>
              <a:cs typeface="Times New Roman" panose="02020603050405020304" pitchFamily="18" charset="0"/>
            </a:endParaRPr>
          </a:p>
          <a:p>
            <a:pPr algn="l" fontAlgn="base">
              <a:lnSpc>
                <a:spcPts val="2100"/>
              </a:lnSpc>
              <a:spcBef>
                <a:spcPts val="1800"/>
              </a:spcBef>
              <a:spcAft>
                <a:spcPts val="1800"/>
              </a:spcAft>
              <a:buNone/>
            </a:pPr>
            <a:r>
              <a:rPr lang="en-US" b="1" i="0" dirty="0">
                <a:solidFill>
                  <a:srgbClr val="FFFFFF"/>
                </a:solidFill>
                <a:effectLst/>
                <a:latin typeface="Nunito" pitchFamily="2" charset="0"/>
              </a:rPr>
              <a:t>The Procedure of Remote Login</a:t>
            </a:r>
          </a:p>
        </p:txBody>
      </p:sp>
    </p:spTree>
    <p:extLst>
      <p:ext uri="{BB962C8B-B14F-4D97-AF65-F5344CB8AC3E}">
        <p14:creationId xmlns:p14="http://schemas.microsoft.com/office/powerpoint/2010/main" val="15771766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6223</TotalTime>
  <Words>8276</Words>
  <Application>Microsoft Office PowerPoint</Application>
  <PresentationFormat>Widescreen</PresentationFormat>
  <Paragraphs>821</Paragraphs>
  <Slides>69</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69</vt:i4>
      </vt:variant>
    </vt:vector>
  </HeadingPairs>
  <TitlesOfParts>
    <vt:vector size="75" baseType="lpstr">
      <vt:lpstr>Arial</vt:lpstr>
      <vt:lpstr>Calibri</vt:lpstr>
      <vt:lpstr>Calibri Light</vt:lpstr>
      <vt:lpstr>Nunito</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Poojitha S</dc:creator>
  <cp:lastModifiedBy>Poojitha S</cp:lastModifiedBy>
  <cp:revision>90</cp:revision>
  <dcterms:created xsi:type="dcterms:W3CDTF">2026-03-05T13:46:53Z</dcterms:created>
  <dcterms:modified xsi:type="dcterms:W3CDTF">2026-05-27T07:43:45Z</dcterms:modified>
</cp:coreProperties>
</file>