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k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210244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150325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1452848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1261712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551586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7477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281761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388654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3488772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396165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k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3700522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865" y="165417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8107-89A0-4388-8CEE-9D502F03EE5A}" type="datetimeFigureOut">
              <a:rPr lang="kn-IN" smtClean="0"/>
              <a:t>06-11-25</a:t>
            </a:fld>
            <a:endParaRPr lang="k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519FB-3FBF-49E7-8DDF-7E0377281DC1}" type="slidenum">
              <a:rPr lang="kn-IN" smtClean="0"/>
              <a:t>‹#›</a:t>
            </a:fld>
            <a:endParaRPr lang="kn-IN"/>
          </a:p>
        </p:txBody>
      </p:sp>
      <p:pic>
        <p:nvPicPr>
          <p:cNvPr id="7" name="Picture 6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00" y="195149"/>
            <a:ext cx="838200" cy="744220"/>
          </a:xfrm>
          <a:prstGeom prst="rect">
            <a:avLst/>
          </a:prstGeom>
        </p:spPr>
      </p:pic>
      <p:pic>
        <p:nvPicPr>
          <p:cNvPr id="8" name="Image 2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605" y="167626"/>
            <a:ext cx="960755" cy="735235"/>
          </a:xfrm>
          <a:prstGeom prst="rect">
            <a:avLst/>
          </a:prstGeom>
        </p:spPr>
      </p:pic>
      <p:pic>
        <p:nvPicPr>
          <p:cNvPr id="9" name="Picture 8" descr="A blue and yellow sign with white text&#10;&#10;Description automatically generated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258167"/>
            <a:ext cx="838200" cy="6692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0" y="1131888"/>
            <a:ext cx="12273280" cy="1619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0" y="79009"/>
            <a:ext cx="1860550" cy="9144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2519680" y="592812"/>
            <a:ext cx="579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DEPARTMENT OF MASTER OF COMPUTER APPLICATIONS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/>
              <a:t>Enterprise Application Programming </a:t>
            </a:r>
            <a:r>
              <a:rPr lang="en-IN" dirty="0" smtClean="0"/>
              <a:t>	</a:t>
            </a:r>
            <a:endParaRPr lang="k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b="1" dirty="0" smtClean="0"/>
              <a:t>MMCB311D </a:t>
            </a:r>
            <a:r>
              <a:rPr lang="en-IN" dirty="0" smtClean="0"/>
              <a:t>	</a:t>
            </a:r>
          </a:p>
          <a:p>
            <a:endParaRPr lang="kn-IN" dirty="0"/>
          </a:p>
        </p:txBody>
      </p:sp>
    </p:spTree>
    <p:extLst>
      <p:ext uri="{BB962C8B-B14F-4D97-AF65-F5344CB8AC3E}">
        <p14:creationId xmlns:p14="http://schemas.microsoft.com/office/powerpoint/2010/main" val="3397458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007" y="1188720"/>
            <a:ext cx="1167106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Trends in Enterprise Applications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Cloud-based solutions (SaaS)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&amp; Machine Learning integration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Mobile-first enterprise apps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Data &amp; Analytics</a:t>
            </a:r>
          </a:p>
          <a:p>
            <a:endParaRPr lang="kn-IN" sz="3200" dirty="0"/>
          </a:p>
        </p:txBody>
      </p:sp>
    </p:spTree>
    <p:extLst>
      <p:ext uri="{BB962C8B-B14F-4D97-AF65-F5344CB8AC3E}">
        <p14:creationId xmlns:p14="http://schemas.microsoft.com/office/powerpoint/2010/main" val="136307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858" y="1270727"/>
            <a:ext cx="1204514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I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Enterprise applications are essential for digital transformation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I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integration, efficiency, and competitive advantage</a:t>
            </a:r>
          </a:p>
          <a:p>
            <a:endParaRPr lang="kn-IN" sz="2000" dirty="0"/>
          </a:p>
        </p:txBody>
      </p:sp>
    </p:spTree>
    <p:extLst>
      <p:ext uri="{BB962C8B-B14F-4D97-AF65-F5344CB8AC3E}">
        <p14:creationId xmlns:p14="http://schemas.microsoft.com/office/powerpoint/2010/main" val="38251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6171" y="1343615"/>
            <a:ext cx="116919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Enterprise Application Architecture and Layers</a:t>
            </a:r>
            <a:endParaRPr lang="kn-IN" sz="4000" dirty="0"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66171" y="2977206"/>
            <a:ext cx="83647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 of Structure and Components</a:t>
            </a:r>
          </a:p>
        </p:txBody>
      </p:sp>
    </p:spTree>
    <p:extLst>
      <p:ext uri="{BB962C8B-B14F-4D97-AF65-F5344CB8AC3E}">
        <p14:creationId xmlns:p14="http://schemas.microsoft.com/office/powerpoint/2010/main" val="399210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nterprise application architecture with business and da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7965"/>
            <a:ext cx="11948844" cy="568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67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074" y="737842"/>
            <a:ext cx="1157212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I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Enterprise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are large-scale software systems designed to operate in corporate environments. They support business processes, data management, and integration.</a:t>
            </a:r>
          </a:p>
        </p:txBody>
      </p:sp>
    </p:spTree>
    <p:extLst>
      <p:ext uri="{BB962C8B-B14F-4D97-AF65-F5344CB8AC3E}">
        <p14:creationId xmlns:p14="http://schemas.microsoft.com/office/powerpoint/2010/main" val="310649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000"/>
            </a:pPr>
            <a:r>
              <a:t>Why architecture matters: business goals, risks, ROI</a:t>
            </a:r>
          </a:p>
          <a:p>
            <a:pPr>
              <a:defRPr sz="2000"/>
            </a:pPr>
            <a:r>
              <a:t>Architectural styles overview</a:t>
            </a:r>
          </a:p>
          <a:p>
            <a:pPr>
              <a:defRPr sz="2000"/>
            </a:pPr>
            <a:r>
              <a:t>Detailed layer breakdown</a:t>
            </a:r>
          </a:p>
          <a:p>
            <a:pPr>
              <a:defRPr sz="2000"/>
            </a:pPr>
            <a:r>
              <a:t>Cross-cutting concerns &amp; design principles</a:t>
            </a:r>
          </a:p>
          <a:p>
            <a:pPr>
              <a:defRPr sz="2000"/>
            </a:pPr>
            <a:r>
              <a:t>Integration, data, and deployment patterns</a:t>
            </a:r>
          </a:p>
          <a:p>
            <a:pPr>
              <a:defRPr sz="2000"/>
            </a:pPr>
            <a:r>
              <a:t>Operational concerns: testing, observability, security</a:t>
            </a:r>
          </a:p>
          <a:p>
            <a:pPr>
              <a:defRPr sz="2000"/>
            </a:pPr>
            <a:r>
              <a:t>Case study &amp; migration strategy</a:t>
            </a:r>
          </a:p>
          <a:p>
            <a:pPr>
              <a:defRPr sz="2000"/>
            </a:pPr>
            <a:r>
              <a:t>References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3934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47964"/>
            <a:ext cx="10515600" cy="642724"/>
          </a:xfrm>
        </p:spPr>
        <p:txBody>
          <a:bodyPr/>
          <a:lstStyle/>
          <a:p>
            <a:r>
              <a:rPr dirty="0"/>
              <a:t>Why Architecture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099494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Aligns IT with business goals and domain needs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Enables scalability, maintainability, and resilience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technical debt and long-term cost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Guides team organization and delivery cadence</a:t>
            </a:r>
          </a:p>
        </p:txBody>
      </p:sp>
    </p:spTree>
    <p:extLst>
      <p:ext uri="{BB962C8B-B14F-4D97-AF65-F5344CB8AC3E}">
        <p14:creationId xmlns:p14="http://schemas.microsoft.com/office/powerpoint/2010/main" val="36307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7416"/>
            <a:ext cx="10515600" cy="663272"/>
          </a:xfrm>
        </p:spPr>
        <p:txBody>
          <a:bodyPr/>
          <a:lstStyle/>
          <a:p>
            <a:r>
              <a:rPr dirty="0"/>
              <a:t>Architectural Styles (Overview)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59" y="1600201"/>
            <a:ext cx="12012554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Monolithic — simple but can become rigid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Layered (n-tier) — separation of concerns</a:t>
            </a:r>
          </a:p>
          <a:p>
            <a:pPr>
              <a:defRPr sz="2000"/>
            </a:pP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Microservices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independent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deployability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distributed complexity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Hexagonal (Ports &amp; Adapters) — isolates domain from tech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Event-driven / Reactive — asynchronous, resilient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CQRS &amp; Event Sourcing — separation of read/write and auditability</a:t>
            </a:r>
          </a:p>
        </p:txBody>
      </p:sp>
    </p:spTree>
    <p:extLst>
      <p:ext uri="{BB962C8B-B14F-4D97-AF65-F5344CB8AC3E}">
        <p14:creationId xmlns:p14="http://schemas.microsoft.com/office/powerpoint/2010/main" val="35488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Layered Architecture (High-level Layers)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06" y="1600201"/>
            <a:ext cx="11964318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/ UI Layer — web, mobile, thin clients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/ Service Layer — orchestration, use-cases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Domain / Business Logic Layer — entities, rules, domain services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Persistence / Data Access Layer — repositories, ORM, SQL/NoSQL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Integration / Infrastructure Layer — APIs, messaging, external systems</a:t>
            </a:r>
          </a:p>
        </p:txBody>
      </p:sp>
    </p:spTree>
    <p:extLst>
      <p:ext uri="{BB962C8B-B14F-4D97-AF65-F5344CB8AC3E}">
        <p14:creationId xmlns:p14="http://schemas.microsoft.com/office/powerpoint/2010/main" val="218914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Presentation Layer (Deep Dive)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9" y="1600201"/>
            <a:ext cx="11997368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Responsibilities: input validation, session management, UX composition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 examples: MVC, SPA, server-side rendering, mobile clients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Concerns: accessibility, performance, content delivery (CDN)</a:t>
            </a:r>
          </a:p>
        </p:txBody>
      </p:sp>
    </p:spTree>
    <p:extLst>
      <p:ext uri="{BB962C8B-B14F-4D97-AF65-F5344CB8AC3E}">
        <p14:creationId xmlns:p14="http://schemas.microsoft.com/office/powerpoint/2010/main" val="371375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7927" y="1095879"/>
            <a:ext cx="118040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Enterprise Applications?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Large-scale software solutions designed for organizations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business processes, information flow, and data management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ERP, CRM, SCM</a:t>
            </a:r>
          </a:p>
          <a:p>
            <a:endParaRPr lang="en-US" dirty="0">
              <a:solidFill>
                <a:srgbClr val="000000"/>
              </a:solidFill>
              <a:latin typeface="MeridienCom-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MeridienCom-Roman"/>
            </a:endParaRPr>
          </a:p>
        </p:txBody>
      </p:sp>
    </p:spTree>
    <p:extLst>
      <p:ext uri="{BB962C8B-B14F-4D97-AF65-F5344CB8AC3E}">
        <p14:creationId xmlns:p14="http://schemas.microsoft.com/office/powerpoint/2010/main" val="151921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Application / Service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18135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Use-case orchestration, transaction boundaries, workflow coordination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as thin orchestrators or service façades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Handles security checks, validation, and mappings between layers</a:t>
            </a:r>
          </a:p>
        </p:txBody>
      </p:sp>
    </p:spTree>
    <p:extLst>
      <p:ext uri="{BB962C8B-B14F-4D97-AF65-F5344CB8AC3E}">
        <p14:creationId xmlns:p14="http://schemas.microsoft.com/office/powerpoint/2010/main" val="38215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Domain / Business Logic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731625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Core domain model: entities, value objects, aggregates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Domain services and business rules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tactics: Ubiquitous Language, Domain-Driven Design (DDD)</a:t>
            </a:r>
          </a:p>
        </p:txBody>
      </p:sp>
    </p:spTree>
    <p:extLst>
      <p:ext uri="{BB962C8B-B14F-4D97-AF65-F5344CB8AC3E}">
        <p14:creationId xmlns:p14="http://schemas.microsoft.com/office/powerpoint/2010/main" val="2380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Persistence &amp; Data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73219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Repositories, ORMs, migrations, schema design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 vs NoSQL choices: consistency, query patterns, scaling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Caching strategies: in-memory, distributed caches, cache invalidation</a:t>
            </a:r>
          </a:p>
        </p:txBody>
      </p:sp>
    </p:spTree>
    <p:extLst>
      <p:ext uri="{BB962C8B-B14F-4D97-AF65-F5344CB8AC3E}">
        <p14:creationId xmlns:p14="http://schemas.microsoft.com/office/powerpoint/2010/main" val="47780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Integration &amp; Infrastructure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51186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API gateways, service meshes, message brokers, ESBs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Synchronous vs asynchronous integration trade-offs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Connector patterns: Adapter, Façade, Anti-corruption layer</a:t>
            </a:r>
          </a:p>
        </p:txBody>
      </p:sp>
    </p:spTree>
    <p:extLst>
      <p:ext uri="{BB962C8B-B14F-4D97-AF65-F5344CB8AC3E}">
        <p14:creationId xmlns:p14="http://schemas.microsoft.com/office/powerpoint/2010/main" val="391318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Cross-cutting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430000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Security (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authN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authZ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encryption, secrets management)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Logging, tracing, metrics, and audit trails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Transactions, concurrency control,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idempotency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feature flags, and observability</a:t>
            </a:r>
          </a:p>
        </p:txBody>
      </p:sp>
    </p:spTree>
    <p:extLst>
      <p:ext uri="{BB962C8B-B14F-4D97-AF65-F5344CB8AC3E}">
        <p14:creationId xmlns:p14="http://schemas.microsoft.com/office/powerpoint/2010/main" val="19458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Design Principles &amp; Best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617287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SOLID, DRY, KISS, YAGNI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for failure: bulkheads, circuit breakers, retries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Modularity and clear contracts (APIs, events)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 explicit data contracts and versioning</a:t>
            </a:r>
          </a:p>
        </p:txBody>
      </p:sp>
    </p:spTree>
    <p:extLst>
      <p:ext uri="{BB962C8B-B14F-4D97-AF65-F5344CB8AC3E}">
        <p14:creationId xmlns:p14="http://schemas.microsoft.com/office/powerpoint/2010/main" val="3762483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Data Management &amp; Consistency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62202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ACID vs BASE — choose per business need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Replication,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sharding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partitioning strategies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Eventual consistency model and compensating transactions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governance, lineage, privacy and compliance</a:t>
            </a:r>
          </a:p>
        </p:txBody>
      </p:sp>
    </p:spTree>
    <p:extLst>
      <p:ext uri="{BB962C8B-B14F-4D97-AF65-F5344CB8AC3E}">
        <p14:creationId xmlns:p14="http://schemas.microsoft.com/office/powerpoint/2010/main" val="1670162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Integration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62202" cy="4525963"/>
          </a:xfrm>
        </p:spPr>
        <p:txBody>
          <a:bodyPr/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API Gateway, Backend-for-Frontend (BFF)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 Broker, Publish/Subscribe, Event Bus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Saga pattern for long-running distributed transactions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Strangler fig pattern for incremental migratio</a:t>
            </a:r>
            <a:r>
              <a:rPr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692445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Deployment &amp; Infrastructure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606270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On-premise, Private Cloud, Public Cloud, Hybrid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Containers + Orchestration (Docker, Kubernetes)</a:t>
            </a:r>
          </a:p>
          <a:p>
            <a:pPr>
              <a:defRPr sz="2000"/>
            </a:pP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Serverless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functions for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bursty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workloads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 as Code (Terraform,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CloudFormation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683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Scalability &amp; Performance Strategies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562202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Horizontal scaling,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autoscaling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policies, stateless services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Caching layers, CDNs, connection pooling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Load balancing, backpressure, capacity planning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Profiling and targeted optimizations</a:t>
            </a:r>
          </a:p>
        </p:txBody>
      </p:sp>
    </p:spTree>
    <p:extLst>
      <p:ext uri="{BB962C8B-B14F-4D97-AF65-F5344CB8AC3E}">
        <p14:creationId xmlns:p14="http://schemas.microsoft.com/office/powerpoint/2010/main" val="1759600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7951" y="1130157"/>
            <a:ext cx="115481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Enterprise Applications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Integration across departments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Centralized database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security &amp; reliability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Real-time processing</a:t>
            </a:r>
          </a:p>
        </p:txBody>
      </p:sp>
    </p:spTree>
    <p:extLst>
      <p:ext uri="{BB962C8B-B14F-4D97-AF65-F5344CB8AC3E}">
        <p14:creationId xmlns:p14="http://schemas.microsoft.com/office/powerpoint/2010/main" val="400476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Security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407966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Zero Trust, least privilege, role-based and attribute-based access control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Secure coding, dependency management, supply-chain security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encryption at rest and in transit, key rotation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 testing, threat modeling, and runtime protection</a:t>
            </a:r>
          </a:p>
        </p:txBody>
      </p:sp>
    </p:spTree>
    <p:extLst>
      <p:ext uri="{BB962C8B-B14F-4D97-AF65-F5344CB8AC3E}">
        <p14:creationId xmlns:p14="http://schemas.microsoft.com/office/powerpoint/2010/main" val="30055403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Testing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441017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Unit, integration, contract, end-to-end, and load testing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Consumer-driven contract testing for APIs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Chaos engineering and resilience validation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CI/CD pipelines with gated deployments</a:t>
            </a:r>
          </a:p>
        </p:txBody>
      </p:sp>
    </p:spTree>
    <p:extLst>
      <p:ext uri="{BB962C8B-B14F-4D97-AF65-F5344CB8AC3E}">
        <p14:creationId xmlns:p14="http://schemas.microsoft.com/office/powerpoint/2010/main" val="10076907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Observability, Monitoring &amp; SRE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731625" cy="4525963"/>
          </a:xfrm>
        </p:spPr>
        <p:txBody>
          <a:bodyPr>
            <a:normAutofit/>
          </a:bodyPr>
          <a:lstStyle/>
          <a:p>
            <a:pPr>
              <a:defRPr sz="2000"/>
            </a:pPr>
            <a:r>
              <a:rPr sz="3600" dirty="0"/>
              <a:t>Logs, metrics (SLIs/SLOs), traces (distributed tracing)</a:t>
            </a:r>
          </a:p>
          <a:p>
            <a:pPr>
              <a:defRPr sz="2000"/>
            </a:pPr>
            <a:r>
              <a:rPr sz="3600" dirty="0"/>
              <a:t>Alerting, </a:t>
            </a:r>
            <a:r>
              <a:rPr sz="3600" dirty="0" err="1"/>
              <a:t>runbooks</a:t>
            </a:r>
            <a:r>
              <a:rPr sz="3600" dirty="0"/>
              <a:t>, incident response playbooks</a:t>
            </a:r>
          </a:p>
          <a:p>
            <a:pPr>
              <a:defRPr sz="2000"/>
            </a:pPr>
            <a:r>
              <a:rPr sz="3600" dirty="0"/>
              <a:t>Capacity planning, error budgets, and postmortems</a:t>
            </a:r>
          </a:p>
        </p:txBody>
      </p:sp>
    </p:spTree>
    <p:extLst>
      <p:ext uri="{BB962C8B-B14F-4D97-AF65-F5344CB8AC3E}">
        <p14:creationId xmlns:p14="http://schemas.microsoft.com/office/powerpoint/2010/main" val="15968903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Migration, Versioning &amp; 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319831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Backward-compatible APIs and semantic versioning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Blue/green, canary deployments, and feature flags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Refactoring strategies and the strangler fig approach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Debt tracking and planned architectural reviews</a:t>
            </a:r>
          </a:p>
        </p:txBody>
      </p:sp>
    </p:spTree>
    <p:extLst>
      <p:ext uri="{BB962C8B-B14F-4D97-AF65-F5344CB8AC3E}">
        <p14:creationId xmlns:p14="http://schemas.microsoft.com/office/powerpoint/2010/main" val="17904726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Case Study: From Monolith to Microservices (Example)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788" y="1600201"/>
            <a:ext cx="11110511" cy="4525963"/>
          </a:xfrm>
        </p:spPr>
        <p:txBody>
          <a:bodyPr>
            <a:noAutofit/>
          </a:bodyPr>
          <a:lstStyle/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bounded contexts and high-change areas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Extract services iteratively using anti-corruption layers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messaging and eventual consistency where needed</a:t>
            </a:r>
          </a:p>
          <a:p>
            <a:pPr>
              <a:defRPr sz="20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 and iterate: latency, error rates, team throughput</a:t>
            </a:r>
          </a:p>
        </p:txBody>
      </p:sp>
    </p:spTree>
    <p:extLst>
      <p:ext uri="{BB962C8B-B14F-4D97-AF65-F5344CB8AC3E}">
        <p14:creationId xmlns:p14="http://schemas.microsoft.com/office/powerpoint/2010/main" val="6649677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 &amp; 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000"/>
            </a:pPr>
            <a:r>
              <a:t>Customize this architecture to your domain and constraints</a:t>
            </a:r>
          </a:p>
          <a:p>
            <a:pPr>
              <a:defRPr sz="2000"/>
            </a:pPr>
            <a:r>
              <a:t>Run an architectural fitness function or review workshop</a:t>
            </a:r>
          </a:p>
          <a:p>
            <a:pPr>
              <a:defRPr sz="2000"/>
            </a:pPr>
            <a:r>
              <a:t>Contact: request deeper slides, diagrams, or a workshop</a:t>
            </a:r>
          </a:p>
        </p:txBody>
      </p:sp>
    </p:spTree>
    <p:extLst>
      <p:ext uri="{BB962C8B-B14F-4D97-AF65-F5344CB8AC3E}">
        <p14:creationId xmlns:p14="http://schemas.microsoft.com/office/powerpoint/2010/main" val="26191401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9225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Overview of Java 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Enterprise Edition Platform for Enterprise Applications</a:t>
            </a:r>
          </a:p>
        </p:txBody>
      </p:sp>
    </p:spTree>
    <p:extLst>
      <p:ext uri="{BB962C8B-B14F-4D97-AF65-F5344CB8AC3E}">
        <p14:creationId xmlns:p14="http://schemas.microsoft.com/office/powerpoint/2010/main" val="50951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 to Java 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Java Platform, Enterprise Edition (Java EE) is a set of specifications that extend the Java SE (Standard Edition) with specifications for enterprise features such as distributed computing and web services.</a:t>
            </a:r>
          </a:p>
          <a:p>
            <a:endParaRPr/>
          </a:p>
          <a:p>
            <a:r>
              <a:t>It is designed to support large-scale, multi-tiered, scalable, and secure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8315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Features of Java 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Multi-tier architecture</a:t>
            </a:r>
          </a:p>
          <a:p>
            <a:r>
              <a:t>- Component-based development</a:t>
            </a:r>
          </a:p>
          <a:p>
            <a:r>
              <a:t>- Support for web services</a:t>
            </a:r>
          </a:p>
          <a:p>
            <a:r>
              <a:t>- Enterprise security features</a:t>
            </a:r>
          </a:p>
          <a:p>
            <a:r>
              <a:t>- Scalability and reliability</a:t>
            </a:r>
          </a:p>
        </p:txBody>
      </p:sp>
    </p:spTree>
    <p:extLst>
      <p:ext uri="{BB962C8B-B14F-4D97-AF65-F5344CB8AC3E}">
        <p14:creationId xmlns:p14="http://schemas.microsoft.com/office/powerpoint/2010/main" val="31707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8225" y="934948"/>
            <a:ext cx="117330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Enterprise Applications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 (Enterprise Resource Planning)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CRM (Customer Relationship Management)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SCM (Supply Chain Management)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HRM (Human Resource Management)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 (Business Intelligence Tools)</a:t>
            </a:r>
          </a:p>
        </p:txBody>
      </p:sp>
    </p:spTree>
    <p:extLst>
      <p:ext uri="{BB962C8B-B14F-4D97-AF65-F5344CB8AC3E}">
        <p14:creationId xmlns:p14="http://schemas.microsoft.com/office/powerpoint/2010/main" val="41315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Java EE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9044848" cy="4525963"/>
          </a:xfrm>
        </p:spPr>
        <p:txBody>
          <a:bodyPr>
            <a:normAutofit/>
          </a:bodyPr>
          <a:lstStyle/>
          <a:p>
            <a:r>
              <a:rPr dirty="0"/>
              <a:t>Java EE applications are typically structured into layers:</a:t>
            </a:r>
          </a:p>
          <a:p>
            <a:r>
              <a:rPr dirty="0"/>
              <a:t>1. Client Layer – Web browsers, mobile apps, desktop clients.</a:t>
            </a:r>
          </a:p>
          <a:p>
            <a:r>
              <a:rPr dirty="0"/>
              <a:t>2. Web Layer – Servlets, JSPs, JSF for user interface.</a:t>
            </a:r>
          </a:p>
          <a:p>
            <a:r>
              <a:rPr dirty="0"/>
              <a:t>3. Business Layer – EJBs, POJOs implementing business logic.</a:t>
            </a:r>
          </a:p>
          <a:p>
            <a:r>
              <a:rPr dirty="0"/>
              <a:t>4. EIS Layer – Database systems, legacy applications, enterprise resources.</a:t>
            </a:r>
          </a:p>
        </p:txBody>
      </p:sp>
    </p:spTree>
    <p:extLst>
      <p:ext uri="{BB962C8B-B14F-4D97-AF65-F5344CB8AC3E}">
        <p14:creationId xmlns:p14="http://schemas.microsoft.com/office/powerpoint/2010/main" val="213734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Java EE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Servlets and JSPs (Web components)</a:t>
            </a:r>
          </a:p>
          <a:p>
            <a:r>
              <a:t>- Enterprise JavaBeans (EJBs)</a:t>
            </a:r>
          </a:p>
          <a:p>
            <a:r>
              <a:t>- Java Persistence API (JPA)</a:t>
            </a:r>
          </a:p>
          <a:p>
            <a:r>
              <a:t>- Java Message Service (JMS)</a:t>
            </a:r>
          </a:p>
          <a:p>
            <a:r>
              <a:t>- JavaMail API</a:t>
            </a:r>
          </a:p>
          <a:p>
            <a:r>
              <a:t>- Web Services (JAX-WS, JAX-RS)</a:t>
            </a:r>
          </a:p>
        </p:txBody>
      </p:sp>
    </p:spTree>
    <p:extLst>
      <p:ext uri="{BB962C8B-B14F-4D97-AF65-F5344CB8AC3E}">
        <p14:creationId xmlns:p14="http://schemas.microsoft.com/office/powerpoint/2010/main" val="415588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Containers in Java 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Web Container: Manages servlets and JSPs.</a:t>
            </a:r>
          </a:p>
          <a:p>
            <a:r>
              <a:t>- EJB Container: Manages business logic components.</a:t>
            </a:r>
          </a:p>
          <a:p>
            <a:r>
              <a:t>- Application Client Container: Runs standalone client applications.</a:t>
            </a:r>
          </a:p>
          <a:p>
            <a:r>
              <a:t>- App Server: Provides runtime environment for enterprise applications.</a:t>
            </a:r>
          </a:p>
        </p:txBody>
      </p:sp>
    </p:spTree>
    <p:extLst>
      <p:ext uri="{BB962C8B-B14F-4D97-AF65-F5344CB8AC3E}">
        <p14:creationId xmlns:p14="http://schemas.microsoft.com/office/powerpoint/2010/main" val="405276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Advantages of Java 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Simplifies enterprise application development</a:t>
            </a:r>
          </a:p>
          <a:p>
            <a:r>
              <a:t>- Provides standard APIs</a:t>
            </a:r>
          </a:p>
          <a:p>
            <a:r>
              <a:t>- Ensures portability across application servers</a:t>
            </a:r>
          </a:p>
          <a:p>
            <a:r>
              <a:t>- Supports scalability, security, and transactions</a:t>
            </a:r>
          </a:p>
          <a:p>
            <a:r>
              <a:t>- Reduces boilerplate code with annotations</a:t>
            </a:r>
          </a:p>
        </p:txBody>
      </p:sp>
    </p:spTree>
    <p:extLst>
      <p:ext uri="{BB962C8B-B14F-4D97-AF65-F5344CB8AC3E}">
        <p14:creationId xmlns:p14="http://schemas.microsoft.com/office/powerpoint/2010/main" val="15770728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Java EE provides a robust, scalable, and secure platform for building enterprise applications. Its layered architecture, standardized APIs, and powerful features make it a preferred choice for enterprise solutions.</a:t>
            </a:r>
          </a:p>
        </p:txBody>
      </p:sp>
    </p:spTree>
    <p:extLst>
      <p:ext uri="{BB962C8B-B14F-4D97-AF65-F5344CB8AC3E}">
        <p14:creationId xmlns:p14="http://schemas.microsoft.com/office/powerpoint/2010/main" val="5627276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4019893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3015" y="934948"/>
            <a:ext cx="118358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Enterprise Resource Planning (ERP)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Integrates core business functions (finance, HR, production, etc.)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SAP, Oracle NetSuite, Microsoft Dynamics</a:t>
            </a:r>
          </a:p>
        </p:txBody>
      </p:sp>
    </p:spTree>
    <p:extLst>
      <p:ext uri="{BB962C8B-B14F-4D97-AF65-F5344CB8AC3E}">
        <p14:creationId xmlns:p14="http://schemas.microsoft.com/office/powerpoint/2010/main" val="31485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6580" y="969213"/>
            <a:ext cx="118255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Customer Relationship Management (CRM)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Manages interactions with customers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Improves sales &amp; marketing effectiveness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Salesforce,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CRM,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HubSpot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39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468" y="897775"/>
            <a:ext cx="1225258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Supply Chain Management (SCM)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Streamlines logistics, procurement, and distribution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Enhances supplier and inventory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n-IN" sz="2000" dirty="0"/>
          </a:p>
        </p:txBody>
      </p:sp>
    </p:spTree>
    <p:extLst>
      <p:ext uri="{BB962C8B-B14F-4D97-AF65-F5344CB8AC3E}">
        <p14:creationId xmlns:p14="http://schemas.microsoft.com/office/powerpoint/2010/main" val="180123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467" y="861133"/>
            <a:ext cx="117330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Benefits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Enterprise Applications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efficiency and productivity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decision-making through real-time data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Reduced operational costs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Enhanced collaboration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4328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5622" y="1067019"/>
            <a:ext cx="1158239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Challenges of Enterprise Applications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implementation cost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 customization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training required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security concerns</a:t>
            </a:r>
          </a:p>
        </p:txBody>
      </p:sp>
    </p:spTree>
    <p:extLst>
      <p:ext uri="{BB962C8B-B14F-4D97-AF65-F5344CB8AC3E}">
        <p14:creationId xmlns:p14="http://schemas.microsoft.com/office/powerpoint/2010/main" val="179460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1312</Words>
  <Application>Microsoft Office PowerPoint</Application>
  <PresentationFormat>Widescreen</PresentationFormat>
  <Paragraphs>194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Calibri Light</vt:lpstr>
      <vt:lpstr>MeridienCom-Roman</vt:lpstr>
      <vt:lpstr>Times New Roman</vt:lpstr>
      <vt:lpstr>Tunga</vt:lpstr>
      <vt:lpstr>Office Theme</vt:lpstr>
      <vt:lpstr>Enterprise Application Programming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</vt:lpstr>
      <vt:lpstr>Why Architecture Matters</vt:lpstr>
      <vt:lpstr>Architectural Styles (Overview)</vt:lpstr>
      <vt:lpstr>Layered Architecture (High-level Layers)</vt:lpstr>
      <vt:lpstr>Presentation Layer (Deep Dive)</vt:lpstr>
      <vt:lpstr>Application / Service Layer</vt:lpstr>
      <vt:lpstr>Domain / Business Logic Layer</vt:lpstr>
      <vt:lpstr>Persistence &amp; Data Layer</vt:lpstr>
      <vt:lpstr>Integration &amp; Infrastructure Layer</vt:lpstr>
      <vt:lpstr>Cross-cutting Concerns</vt:lpstr>
      <vt:lpstr>Design Principles &amp; Best Practices</vt:lpstr>
      <vt:lpstr>Data Management &amp; Consistency</vt:lpstr>
      <vt:lpstr>Integration Patterns</vt:lpstr>
      <vt:lpstr>Deployment &amp; Infrastructure Models</vt:lpstr>
      <vt:lpstr>Scalability &amp; Performance Strategies</vt:lpstr>
      <vt:lpstr>Security Considerations</vt:lpstr>
      <vt:lpstr>Testing Strategy</vt:lpstr>
      <vt:lpstr>Observability, Monitoring &amp; SRE Practices</vt:lpstr>
      <vt:lpstr>Migration, Versioning &amp; Evolution</vt:lpstr>
      <vt:lpstr>Case Study: From Monolith to Microservices (Example)</vt:lpstr>
      <vt:lpstr>Next Steps &amp; Contact</vt:lpstr>
      <vt:lpstr>PowerPoint Presentation</vt:lpstr>
      <vt:lpstr>Overview of Java EE</vt:lpstr>
      <vt:lpstr>Introduction to Java EE</vt:lpstr>
      <vt:lpstr>Key Features of Java EE</vt:lpstr>
      <vt:lpstr>Java EE Architecture</vt:lpstr>
      <vt:lpstr>Java EE Components</vt:lpstr>
      <vt:lpstr>Containers in Java EE</vt:lpstr>
      <vt:lpstr>Advantages of Java EE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SIDDEGOWDA CJ</dc:creator>
  <cp:lastModifiedBy>SIDDEGOWDA CJ</cp:lastModifiedBy>
  <cp:revision>3</cp:revision>
  <dcterms:created xsi:type="dcterms:W3CDTF">2025-11-06T05:22:21Z</dcterms:created>
  <dcterms:modified xsi:type="dcterms:W3CDTF">2025-11-06T05:43:47Z</dcterms:modified>
</cp:coreProperties>
</file>