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8" d="100"/>
          <a:sy n="58" d="100"/>
        </p:scale>
        <p:origin x="152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30" y="0"/>
            <a:ext cx="1587500" cy="746124"/>
          </a:xfrm>
          <a:prstGeom prst="rect">
            <a:avLst/>
          </a:prstGeom>
        </p:spPr>
      </p:pic>
      <p:pic>
        <p:nvPicPr>
          <p:cNvPr id="8" name="Image 2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PicPr/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5417248" y="44451"/>
            <a:ext cx="602552" cy="506519"/>
          </a:xfrm>
          <a:prstGeom prst="rect">
            <a:avLst/>
          </a:prstGeom>
        </p:spPr>
      </p:pic>
      <p:pic>
        <p:nvPicPr>
          <p:cNvPr id="9" name="Picture 8" descr="A blue and yellow sign with white text&#10;&#10;Description automatically generated"/>
          <p:cNvPicPr/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870" y="115887"/>
            <a:ext cx="692150" cy="5143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985" y="20637"/>
            <a:ext cx="7048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/>
              <a:t>Controller Classes in Spring MVC &amp; Spring Boot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Exception Handling in Controllers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 sz="1600"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ExceptionHandler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per-controller exception handlers.</a:t>
            </a:r>
          </a:p>
          <a:p>
            <a:pPr>
              <a:defRPr sz="1600"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ControllerAdvice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global exception handling.</a:t>
            </a:r>
          </a:p>
          <a:p>
            <a:pPr>
              <a:defRPr sz="1600"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meaningful HTTP status codes and error payloads (RFC 7807 - Problem Details).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657600"/>
            <a:ext cx="8229600" cy="1645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solidFill>
                  <a:srgbClr val="000000"/>
                </a:solidFill>
                <a:latin typeface="Courier New"/>
              </a:rPr>
              <a:t>@ControllerAdvice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public class GlobalExceptionHandler {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@ExceptionHandler(NotFoundException.class)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public ResponseEntity&lt;ErrorDto&gt; handleNotFound(NotFoundException ex) {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    return ResponseEntity.status(HttpStatus.NOT_FOUND).body(new ErrorDto(ex.getMessage()));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}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}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@InitBinder, @ModelAttribute, @SessionAttributes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600"/>
            </a:pPr>
            <a:r>
              <a:t>@InitBinder — configure WebDataBinder (custom editors, formatters).</a:t>
            </a:r>
          </a:p>
          <a:p>
            <a:pPr>
              <a:defRPr sz="1600"/>
            </a:pPr>
            <a:r>
              <a:t>@ModelAttribute (method-level) — populate common model attributes for multiple handlers.</a:t>
            </a:r>
          </a:p>
          <a:p>
            <a:pPr>
              <a:defRPr sz="1600"/>
            </a:pPr>
            <a:r>
              <a:t>@SessionAttributes — store model attributes in HTTP session between requests.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657600"/>
            <a:ext cx="8229600" cy="1645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solidFill>
                  <a:srgbClr val="000000"/>
                </a:solidFill>
                <a:latin typeface="Courier New"/>
              </a:rPr>
              <a:t>@InitBinder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public void initBinder(WebDataBinder binder) {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binder.registerCustomEditor(LocalDate.class, new CustomDateEditor(...));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}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Interceptors &amp; Filters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600"/>
            </a:pPr>
            <a:r>
              <a:t>HandlerInterceptor — preHandle/postHandle/afterCompletion for controller-level cross-cutting.</a:t>
            </a:r>
          </a:p>
          <a:p>
            <a:pPr>
              <a:defRPr sz="1600"/>
            </a:pPr>
            <a:r>
              <a:t>Filters (ServletFilter) — lower-level, operate before Spring MVC.</a:t>
            </a:r>
          </a:p>
          <a:p>
            <a:pPr>
              <a:defRPr sz="1600"/>
            </a:pPr>
            <a:r>
              <a:t>Use for logging, auth checks, request timing, metrics.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Asynchronous &amp; Reactive Controllers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600"/>
            </a:pPr>
            <a:r>
              <a:t>Return types: Callable, DeferredResult, CompletableFuture for async processing.</a:t>
            </a:r>
          </a:p>
          <a:p>
            <a:pPr>
              <a:defRPr sz="1600"/>
            </a:pPr>
            <a:r>
              <a:t>Spring WebFlux uses Mono/Flux and functional handlers for reactive apps.</a:t>
            </a:r>
          </a:p>
          <a:p>
            <a:pPr>
              <a:defRPr sz="1600"/>
            </a:pPr>
            <a:r>
              <a:t>Async improves scalability for IO-bound operations.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657600"/>
            <a:ext cx="8229600" cy="1645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solidFill>
                  <a:srgbClr val="000000"/>
                </a:solidFill>
                <a:latin typeface="Courier New"/>
              </a:rPr>
              <a:t>@GetMapping("/async")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public Callable&lt;String&gt; async() {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return () -&gt; { Thread.sleep(1000); return "done"; };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}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Security &amp; Controller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066882" cy="4525963"/>
          </a:xfrm>
        </p:spPr>
        <p:txBody>
          <a:bodyPr>
            <a:normAutofit/>
          </a:bodyPr>
          <a:lstStyle/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method security (@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PreAuthorize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@Secured) or URL-based security in Spring Security.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Validate and sanitize inputs; avoid leaking sensitive info in responses.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Prefer service-layer authorization checks for business rules.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Testing Controllers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 sz="1600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tests with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Mockito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controller logic.</a:t>
            </a:r>
          </a:p>
          <a:p>
            <a:pPr>
              <a:defRPr sz="1600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Spring MVC Test (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MockMvc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for full request handling test without server.</a:t>
            </a:r>
          </a:p>
          <a:p>
            <a:pPr>
              <a:defRPr sz="1600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@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WebMvcTest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slice tests of controllers.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657600"/>
            <a:ext cx="8229600" cy="1645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solidFill>
                  <a:srgbClr val="000000"/>
                </a:solidFill>
                <a:latin typeface="Courier New"/>
              </a:rPr>
              <a:t>@WebMvcTest(UserController.class)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public class UserControllerTest {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@Autowired MockMvc mockMvc;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@Test public void testGet() throws Exception {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    mockMvc.perform(get("/api/users/1"))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        .andExpect(status().isOk())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        .andExpect(jsonPath("$.id").value(1));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}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}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Best Practices: Design &amp;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600200"/>
            <a:ext cx="9033831" cy="4525963"/>
          </a:xfrm>
        </p:spPr>
        <p:txBody>
          <a:bodyPr>
            <a:normAutofit/>
          </a:bodyPr>
          <a:lstStyle/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controllers thin — delegate to services.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DTOs for API contracts; avoid exposing entities directly.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Consistent URI design and HTTP status codes.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Centralized error handling and logging.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Full Example: UserController (Spring Boot)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600"/>
            </a:pPr>
            <a:r>
              <a:t>A complete annotated example showing common patterns (next slide).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Full Example Code — UserController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91519"/>
            <a:ext cx="906688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dirty="0">
                <a:solidFill>
                  <a:srgbClr val="000000"/>
                </a:solidFill>
                <a:latin typeface="Courier New"/>
              </a:rPr>
              <a:t>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RestController</a:t>
            </a:r>
            <a:endParaRPr sz="1200" dirty="0">
              <a:solidFill>
                <a:srgbClr val="000000"/>
              </a:solidFill>
              <a:latin typeface="Courier New"/>
            </a:endParaRP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RequestMapping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("/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api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/users")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public class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UserController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{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private final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UserService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userService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;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public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UserController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UserService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userService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) {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this.userService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=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userService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; }</a:t>
            </a:r>
          </a:p>
          <a:p>
            <a:endParaRPr sz="1200" dirty="0">
              <a:solidFill>
                <a:srgbClr val="000000"/>
              </a:solidFill>
              <a:latin typeface="Courier New"/>
            </a:endParaRP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GetMapping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("/{id}")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public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ResponseEntity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&lt;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&gt; get(@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PathVariable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Long id) {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    return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ResponseEntity.of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userService.findById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(id));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}</a:t>
            </a:r>
          </a:p>
          <a:p>
            <a:endParaRPr sz="1200" dirty="0">
              <a:solidFill>
                <a:srgbClr val="000000"/>
              </a:solidFill>
              <a:latin typeface="Courier New"/>
            </a:endParaRP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PostMapping</a:t>
            </a:r>
            <a:endParaRPr sz="1200" dirty="0">
              <a:solidFill>
                <a:srgbClr val="000000"/>
              </a:solidFill>
              <a:latin typeface="Courier New"/>
            </a:endParaRP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public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ResponseEntity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&lt;?&gt; create(@Valid 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RequestBody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CreateUserDto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,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BindingResult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br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) {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    if (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br.hasErrors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()) return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ResponseEntity.badRequest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().body(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br.getAllErrors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());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   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created =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userService.create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);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    return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ResponseEntity.status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HttpStatus.CREATED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).body(created);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}</a:t>
            </a:r>
          </a:p>
          <a:p>
            <a:endParaRPr sz="1200" dirty="0">
              <a:solidFill>
                <a:srgbClr val="000000"/>
              </a:solidFill>
              <a:latin typeface="Courier New"/>
            </a:endParaRP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PutMapping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("/{id}")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public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ResponseEntity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&lt;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&gt; update(@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PathVariable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Long id, @Valid 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RequestBody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UpdateUserDto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) {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    return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ResponseEntity.ok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userService.update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(id,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));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}</a:t>
            </a:r>
          </a:p>
          <a:p>
            <a:endParaRPr sz="1200" dirty="0">
              <a:solidFill>
                <a:srgbClr val="000000"/>
              </a:solidFill>
              <a:latin typeface="Courier New"/>
            </a:endParaRP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DeleteMapping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("/{id}")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public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ResponseEntity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&lt;Void&gt; delete(@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PathVariable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Long id) {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   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userService.delete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(id);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    return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ResponseEntity.noContent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().build();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}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}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Checklist Before Production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600200"/>
            <a:ext cx="9055865" cy="4525963"/>
          </a:xfrm>
        </p:spPr>
        <p:txBody>
          <a:bodyPr>
            <a:normAutofit/>
          </a:bodyPr>
          <a:lstStyle/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 validation and size limits (prevent large payloads).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Rate limiting, caching, pagination for list endpoints.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Audit/log sensitive operations and errors.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API versioning strategy and backward compatibility.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Overview: Controller Classes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Role: Handle HTTP requests, interact with service layer, prepare responses.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Types: @Controller (views), 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RestController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(REST/JSON), functional handlers (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WebFlux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Placement: In controller package; keep thin — delegate business logic.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Further Reading &amp; 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600"/>
            </a:pPr>
            <a:r>
              <a:t>Spring Framework Reference — Web MVC chapter.</a:t>
            </a:r>
          </a:p>
          <a:p>
            <a:pPr>
              <a:defRPr sz="1600"/>
            </a:pPr>
            <a:r>
              <a:t>Spring Boot Reference — building REST services.</a:t>
            </a:r>
          </a:p>
          <a:p>
            <a:pPr>
              <a:defRPr sz="1600"/>
            </a:pPr>
            <a:r>
              <a:t>Books: 'Spring in Action', 'Pro Spring MVC'.</a:t>
            </a:r>
          </a:p>
          <a:p>
            <a:pPr>
              <a:defRPr sz="1600"/>
            </a:pPr>
            <a:r>
              <a:t>RFC 7231 (HTTP/1.1): semantics and content.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Annotations: Class-level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@Controller — returns view names (templates/JSP).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RestController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combines @Controller + 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ResponseBody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(returns JSON).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RequestMapping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("/base") — set a base path for all handler methods.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CrossOrigin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CORS configuration per controller.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Annotations: Method-level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GetMapping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PostMapping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PutMapping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DeleteMapping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PatchMapping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RequestMapping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 =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RequestMethod.GET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path = "/")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ResponseStatus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set HTTP status for the response.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ResponseBody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return body instead of view (redundant in 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RestController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Binding Path Variables &amp; Request Params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 sz="1600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PathVariable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extract values from URI path.</a:t>
            </a:r>
          </a:p>
          <a:p>
            <a:pPr>
              <a:defRPr sz="1600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RequestParam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extract query/form parameters.</a:t>
            </a:r>
          </a:p>
          <a:p>
            <a:pPr>
              <a:defRPr sz="1600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MatrixVariable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(if enabled) — matrix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path.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657600"/>
            <a:ext cx="9144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Path variable example</a:t>
            </a:r>
          </a:p>
          <a:p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GetMapping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("/users/{id}")</a:t>
            </a:r>
          </a:p>
          <a:p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User </a:t>
            </a:r>
            <a:r>
              <a:rPr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getUser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(@</a:t>
            </a:r>
            <a:r>
              <a:rPr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PathVariable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id) { ... }</a:t>
            </a:r>
          </a:p>
          <a:p>
            <a:endParaRPr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Request </a:t>
            </a:r>
            <a:r>
              <a:rPr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example</a:t>
            </a:r>
          </a:p>
          <a:p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GetMapping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("/search")</a:t>
            </a:r>
          </a:p>
          <a:p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List&lt;User&gt; search(@</a:t>
            </a:r>
            <a:r>
              <a:rPr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RequestParam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String q, @</a:t>
            </a:r>
            <a:r>
              <a:rPr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RequestParam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defaultValue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="10") </a:t>
            </a:r>
            <a:r>
              <a:rPr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limit) { ... }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Request Body &amp; Form Binding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 sz="1600"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RequestBody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bind JSON/XML request body to POJO.</a:t>
            </a:r>
          </a:p>
          <a:p>
            <a:pPr>
              <a:defRPr sz="1600"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ModelAttribute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bind form data to model object (and populate model).</a:t>
            </a:r>
          </a:p>
          <a:p>
            <a:pPr>
              <a:defRPr sz="1600"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MultipartFile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file uploads (@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RequestPart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@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RequestParam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202" y="3657600"/>
            <a:ext cx="872535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 dirty="0">
                <a:solidFill>
                  <a:srgbClr val="000000"/>
                </a:solidFill>
                <a:latin typeface="Courier New"/>
              </a:rPr>
              <a:t>@</a:t>
            </a:r>
            <a:r>
              <a:rPr sz="2400" dirty="0" err="1">
                <a:solidFill>
                  <a:srgbClr val="000000"/>
                </a:solidFill>
                <a:latin typeface="Courier New"/>
              </a:rPr>
              <a:t>PostMapping</a:t>
            </a:r>
            <a:r>
              <a:rPr sz="2400" dirty="0">
                <a:solidFill>
                  <a:srgbClr val="000000"/>
                </a:solidFill>
                <a:latin typeface="Courier New"/>
              </a:rPr>
              <a:t>("/users")</a:t>
            </a:r>
          </a:p>
          <a:p>
            <a:r>
              <a:rPr sz="2400" dirty="0">
                <a:solidFill>
                  <a:srgbClr val="000000"/>
                </a:solidFill>
                <a:latin typeface="Courier New"/>
              </a:rPr>
              <a:t>public </a:t>
            </a:r>
            <a:r>
              <a:rPr sz="2400" dirty="0" err="1">
                <a:solidFill>
                  <a:srgbClr val="000000"/>
                </a:solidFill>
                <a:latin typeface="Courier New"/>
              </a:rPr>
              <a:t>ResponseEntity</a:t>
            </a:r>
            <a:r>
              <a:rPr sz="2400" dirty="0">
                <a:solidFill>
                  <a:srgbClr val="000000"/>
                </a:solidFill>
                <a:latin typeface="Courier New"/>
              </a:rPr>
              <a:t>&lt;User&gt; create(@</a:t>
            </a:r>
            <a:r>
              <a:rPr sz="2400" dirty="0" err="1">
                <a:solidFill>
                  <a:srgbClr val="000000"/>
                </a:solidFill>
                <a:latin typeface="Courier New"/>
              </a:rPr>
              <a:t>RequestBody</a:t>
            </a:r>
            <a:r>
              <a:rPr sz="2400" dirty="0">
                <a:solidFill>
                  <a:srgbClr val="000000"/>
                </a:solidFill>
                <a:latin typeface="Courier New"/>
              </a:rPr>
              <a:t> @Valid </a:t>
            </a:r>
            <a:r>
              <a:rPr sz="2400" dirty="0" err="1">
                <a:solidFill>
                  <a:srgbClr val="000000"/>
                </a:solidFill>
                <a:latin typeface="Courier New"/>
              </a:rPr>
              <a:t>UserDto</a:t>
            </a:r>
            <a:r>
              <a:rPr sz="24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ourier New"/>
              </a:rPr>
              <a:t>dto</a:t>
            </a:r>
            <a:r>
              <a:rPr sz="2400" dirty="0">
                <a:solidFill>
                  <a:srgbClr val="000000"/>
                </a:solidFill>
                <a:latin typeface="Courier New"/>
              </a:rPr>
              <a:t>) { ... }</a:t>
            </a:r>
          </a:p>
          <a:p>
            <a:endParaRPr sz="2400" dirty="0">
              <a:solidFill>
                <a:srgbClr val="000000"/>
              </a:solidFill>
              <a:latin typeface="Courier New"/>
            </a:endParaRPr>
          </a:p>
          <a:p>
            <a:r>
              <a:rPr sz="2400" dirty="0">
                <a:solidFill>
                  <a:srgbClr val="000000"/>
                </a:solidFill>
                <a:latin typeface="Courier New"/>
              </a:rPr>
              <a:t>@</a:t>
            </a:r>
            <a:r>
              <a:rPr sz="2400" dirty="0" err="1">
                <a:solidFill>
                  <a:srgbClr val="000000"/>
                </a:solidFill>
                <a:latin typeface="Courier New"/>
              </a:rPr>
              <a:t>PostMapping</a:t>
            </a:r>
            <a:r>
              <a:rPr sz="2400" dirty="0">
                <a:solidFill>
                  <a:srgbClr val="000000"/>
                </a:solidFill>
                <a:latin typeface="Courier New"/>
              </a:rPr>
              <a:t>("/form")</a:t>
            </a:r>
          </a:p>
          <a:p>
            <a:r>
              <a:rPr sz="2400" dirty="0">
                <a:solidFill>
                  <a:srgbClr val="000000"/>
                </a:solidFill>
                <a:latin typeface="Courier New"/>
              </a:rPr>
              <a:t>public String submit(@</a:t>
            </a:r>
            <a:r>
              <a:rPr sz="2400" dirty="0" err="1">
                <a:solidFill>
                  <a:srgbClr val="000000"/>
                </a:solidFill>
                <a:latin typeface="Courier New"/>
              </a:rPr>
              <a:t>ModelAttribute</a:t>
            </a:r>
            <a:r>
              <a:rPr sz="24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ourier New"/>
              </a:rPr>
              <a:t>UserForm</a:t>
            </a:r>
            <a:r>
              <a:rPr sz="2400" dirty="0">
                <a:solidFill>
                  <a:srgbClr val="000000"/>
                </a:solidFill>
                <a:latin typeface="Courier New"/>
              </a:rPr>
              <a:t> form, Model model) { ... }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Validation &amp; BindingResult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 sz="1600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javax.validation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annotations (@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NotNull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@Size, @Email) on DTOs.</a:t>
            </a:r>
          </a:p>
          <a:p>
            <a:pPr>
              <a:defRPr sz="1600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Handler signature: public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ResponseEntity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&lt;?&gt; create(@Valid @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RequestBody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UserDto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dto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BindingResult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defRPr sz="1600"/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br.hasErrors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and return 400 with error details.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847421"/>
            <a:ext cx="8229600" cy="1645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 dirty="0">
                <a:solidFill>
                  <a:srgbClr val="000000"/>
                </a:solidFill>
                <a:latin typeface="Courier New"/>
              </a:rPr>
              <a:t>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PostMapping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("/users")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public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ResponseEntity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&lt;?&gt; create(@Valid @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RequestBody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UserDto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dto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,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BindingResult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 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br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) {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if (</a:t>
            </a:r>
            <a:r>
              <a:rPr sz="1200" dirty="0" err="1">
                <a:solidFill>
                  <a:srgbClr val="000000"/>
                </a:solidFill>
                <a:latin typeface="Courier New"/>
              </a:rPr>
              <a:t>br.hasErrors</a:t>
            </a:r>
            <a:r>
              <a:rPr sz="1200" dirty="0">
                <a:solidFill>
                  <a:srgbClr val="000000"/>
                </a:solidFill>
                <a:latin typeface="Courier New"/>
              </a:rPr>
              <a:t>()) {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    // return validation errors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}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    // proceed</a:t>
            </a:r>
          </a:p>
          <a:p>
            <a:r>
              <a:rPr sz="1200" dirty="0">
                <a:solidFill>
                  <a:srgbClr val="000000"/>
                </a:solidFill>
                <a:latin typeface="Courier New"/>
              </a:rPr>
              <a:t>}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Returning Responses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 sz="1600"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— view name (for @Controller).</a:t>
            </a:r>
          </a:p>
          <a:p>
            <a:pPr>
              <a:defRPr sz="1600"/>
            </a:pP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ModelAndView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view + model.</a:t>
            </a:r>
          </a:p>
          <a:p>
            <a:pPr>
              <a:defRPr sz="1600"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POJO — serialized to JSON/XML (@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RestController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defRPr sz="1600"/>
            </a:pP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ResponseEntity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&lt;T&gt; — control status, headers, body.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657600"/>
            <a:ext cx="8229600" cy="1645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solidFill>
                  <a:srgbClr val="000000"/>
                </a:solidFill>
                <a:latin typeface="Courier New"/>
              </a:rPr>
              <a:t>return ResponseEntity.status(HttpStatus.CREATED)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.header("Location", "/api/users/123")</a:t>
            </a:r>
          </a:p>
          <a:p>
            <a:r>
              <a:rPr sz="1200">
                <a:solidFill>
                  <a:srgbClr val="000000"/>
                </a:solidFill>
                <a:latin typeface="Courier New"/>
              </a:rPr>
              <a:t>    .body(createdUser);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Content Negotiation &amp; Media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044848" cy="4525963"/>
          </a:xfrm>
        </p:spPr>
        <p:txBody>
          <a:bodyPr>
            <a:normAutofit/>
          </a:bodyPr>
          <a:lstStyle/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'produces' and 'consumes' in mappings: @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GetMapping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(produces = "application/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json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Spring uses Accept header to select format (JSON/XML).</a:t>
            </a:r>
          </a:p>
          <a:p>
            <a:pPr>
              <a:defRPr sz="1600"/>
            </a:pP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Customize with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ContentNegotiationConfigurer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if needed.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1109</Words>
  <Application>Microsoft Office PowerPoint</Application>
  <PresentationFormat>On-screen Show (4:3)</PresentationFormat>
  <Paragraphs>153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Courier New</vt:lpstr>
      <vt:lpstr>Times New Roman</vt:lpstr>
      <vt:lpstr>Office Theme</vt:lpstr>
      <vt:lpstr>Controller Classes in Spring MVC &amp; Spring Boot</vt:lpstr>
      <vt:lpstr>Overview: Controller Classes</vt:lpstr>
      <vt:lpstr>Annotations: Class-level</vt:lpstr>
      <vt:lpstr>Annotations: Method-level</vt:lpstr>
      <vt:lpstr>Binding Path Variables &amp; Request Params</vt:lpstr>
      <vt:lpstr>Request Body &amp; Form Binding</vt:lpstr>
      <vt:lpstr>Validation &amp; BindingResult</vt:lpstr>
      <vt:lpstr>Returning Responses</vt:lpstr>
      <vt:lpstr>Content Negotiation &amp; Media Types</vt:lpstr>
      <vt:lpstr>Exception Handling in Controllers</vt:lpstr>
      <vt:lpstr>@InitBinder, @ModelAttribute, @SessionAttributes</vt:lpstr>
      <vt:lpstr>Interceptors &amp; Filters</vt:lpstr>
      <vt:lpstr>Asynchronous &amp; Reactive Controllers</vt:lpstr>
      <vt:lpstr>Security &amp; Controller</vt:lpstr>
      <vt:lpstr>Testing Controllers</vt:lpstr>
      <vt:lpstr>Best Practices: Design &amp; Structure</vt:lpstr>
      <vt:lpstr>Full Example: UserController (Spring Boot)</vt:lpstr>
      <vt:lpstr>Full Example Code — UserController</vt:lpstr>
      <vt:lpstr>Checklist Before Production</vt:lpstr>
      <vt:lpstr>Further Reading &amp; 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Controller Classes in Spring MVC &amp; Spring Boot</dc:title>
  <dc:subject/>
  <dc:creator/>
  <cp:keywords/>
  <dc:description>generated using python-pptx</dc:description>
  <cp:lastModifiedBy>SIDDEGOWDA CJ</cp:lastModifiedBy>
  <cp:revision>4</cp:revision>
  <dcterms:created xsi:type="dcterms:W3CDTF">2013-01-27T09:14:16Z</dcterms:created>
  <dcterms:modified xsi:type="dcterms:W3CDTF">2025-11-06T05:43:31Z</dcterms:modified>
  <cp:category/>
</cp:coreProperties>
</file>