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88825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58" d="100"/>
          <a:sy n="58" d="100"/>
        </p:scale>
        <p:origin x="968" y="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11/11/2025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11/11/2025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11/11/2025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11/11/2025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Spring Bean Scopes &amp; Configuration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t>XML-based and Java-based configuration — detailed single-file PPT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Post-Processing &amp; Custom Scopes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 sz="1800"/>
            </a:pPr>
            <a:r>
              <a:t>BeanPostProcessor: intercept bean initialization (e.g., proxying, metrics)</a:t>
            </a:r>
          </a:p>
          <a:p>
            <a:pPr>
              <a:defRPr sz="1800"/>
            </a:pPr>
            <a:r>
              <a:t>BeanFactoryPostProcessor: change bean definitions pre-instantiation</a:t>
            </a:r>
          </a:p>
          <a:p>
            <a:pPr>
              <a:defRPr sz="1800"/>
            </a:pPr>
            <a:r>
              <a:t>Custom scopes: implement Scope interface and register with ConfigurableBeanFactory.registerScope</a:t>
            </a:r>
          </a:p>
          <a:p>
            <a:pPr>
              <a:defRPr sz="1800"/>
            </a:pPr>
            <a:r>
              <a:t>Use-case: custom tenant/session scopes in multi-tenant apps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Testing &amp; Scopes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 sz="1800"/>
            </a:pPr>
            <a:r>
              <a:t>Use @DirtiesContext cautiously — it re-creates ApplicationContext (expensive)</a:t>
            </a:r>
          </a:p>
          <a:p>
            <a:pPr>
              <a:defRPr sz="1800"/>
            </a:pPr>
            <a:r>
              <a:t>@TestConfiguration for test-only beans</a:t>
            </a:r>
          </a:p>
          <a:p>
            <a:pPr>
              <a:defRPr sz="1800"/>
            </a:pPr>
            <a:r>
              <a:t>For prototype injection: use Provider/ObjectFactory or Mockito to control instances</a:t>
            </a:r>
          </a:p>
          <a:p>
            <a:pPr>
              <a:defRPr sz="1800"/>
            </a:pPr>
            <a:r>
              <a:t>Use @WebAppConfiguration or SpringBootTest(webEnvironment=...) for web scopes in tests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Best Practices &amp; Common Pitfalls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 sz="1800"/>
            </a:pPr>
            <a:r>
              <a:t>Prefer singleton for stateless services to save memory and simplify lifecycle</a:t>
            </a:r>
          </a:p>
          <a:p>
            <a:pPr>
              <a:defRPr sz="1800"/>
            </a:pPr>
            <a:r>
              <a:t>Avoid storing request-specific state in singleton beans</a:t>
            </a:r>
          </a:p>
          <a:p>
            <a:pPr>
              <a:defRPr sz="1800"/>
            </a:pPr>
            <a:r>
              <a:t>Be explicit: annotate prototype beans and document lifecycle responsibilities</a:t>
            </a:r>
          </a:p>
          <a:p>
            <a:pPr>
              <a:defRPr sz="1800"/>
            </a:pPr>
            <a:r>
              <a:t>Remember container doesn't call @PreDestroy for prototype beans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t>XML ↔ Java Mapping &amp; Injection Patterns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7200" y="1280160"/>
            <a:ext cx="5486400" cy="5029200"/>
          </a:xfrm>
          <a:prstGeom prst="rect">
            <a:avLst/>
          </a:prstGeom>
          <a:noFill/>
        </p:spPr>
        <p:txBody>
          <a:bodyPr wrap="square" lIns="73152" tIns="54864">
            <a:spAutoFit/>
          </a:bodyPr>
          <a:lstStyle/>
          <a:p>
            <a:pPr>
              <a:defRPr sz="1200">
                <a:latin typeface="Courier New"/>
              </a:defRPr>
            </a:pPr>
            <a:r>
              <a:t>&lt;!-- XML --&gt;</a:t>
            </a:r>
          </a:p>
          <a:p>
            <a:pPr>
              <a:defRPr sz="1200">
                <a:latin typeface="Courier New"/>
              </a:defRPr>
            </a:pPr>
            <a:r>
              <a:t>&lt;bean id="tempFormatter" class="com.example.TempFormatter" scope="prototype"/&gt;</a:t>
            </a:r>
          </a:p>
          <a:p>
            <a:pPr>
              <a:defRPr sz="1200">
                <a:latin typeface="Courier New"/>
              </a:defRPr>
            </a:pPr>
            <a:endParaRPr/>
          </a:p>
          <a:p>
            <a:pPr>
              <a:defRPr sz="1200">
                <a:latin typeface="Courier New"/>
              </a:defRPr>
            </a:pPr>
            <a:r>
              <a:t>&lt;!-- Java --&gt;</a:t>
            </a:r>
          </a:p>
          <a:p>
            <a:pPr>
              <a:defRPr sz="1200">
                <a:latin typeface="Courier New"/>
              </a:defRPr>
            </a:pPr>
            <a:r>
              <a:t>@Bean</a:t>
            </a:r>
          </a:p>
          <a:p>
            <a:pPr>
              <a:defRPr sz="1200">
                <a:latin typeface="Courier New"/>
              </a:defRPr>
            </a:pPr>
            <a:r>
              <a:t>@Scope("prototype")</a:t>
            </a:r>
          </a:p>
          <a:p>
            <a:pPr>
              <a:defRPr sz="1200">
                <a:latin typeface="Courier New"/>
              </a:defRPr>
            </a:pPr>
            <a:r>
              <a:t>public TempFormatter tempFormatter() { return new TempFormatter(); }</a:t>
            </a:r>
          </a:p>
          <a:p>
            <a:pPr>
              <a:defRPr sz="1200">
                <a:latin typeface="Courier New"/>
              </a:defRPr>
            </a:pPr>
            <a:endParaRPr/>
          </a:p>
          <a:p>
            <a:pPr>
              <a:defRPr sz="1200">
                <a:latin typeface="Courier New"/>
              </a:defRPr>
            </a:pPr>
            <a:r>
              <a:t>&lt;!-- XML --&gt;</a:t>
            </a:r>
          </a:p>
          <a:p>
            <a:pPr>
              <a:defRPr sz="1200">
                <a:latin typeface="Courier New"/>
              </a:defRPr>
            </a:pPr>
            <a:r>
              <a:t>&lt;bean id="tempFormatter" class="com.example.TempFormatter" scope="prototype"/&gt;</a:t>
            </a:r>
          </a:p>
          <a:p>
            <a:pPr>
              <a:defRPr sz="1200">
                <a:latin typeface="Courier New"/>
              </a:defRPr>
            </a:pPr>
            <a:endParaRPr/>
          </a:p>
          <a:p>
            <a:pPr>
              <a:defRPr sz="1200">
                <a:latin typeface="Courier New"/>
              </a:defRPr>
            </a:pPr>
            <a:r>
              <a:t>&lt;!-- Java --&gt;</a:t>
            </a:r>
          </a:p>
          <a:p>
            <a:pPr>
              <a:defRPr sz="1200">
                <a:latin typeface="Courier New"/>
              </a:defRPr>
            </a:pPr>
            <a:r>
              <a:t>@Bean</a:t>
            </a:r>
          </a:p>
          <a:p>
            <a:pPr>
              <a:defRPr sz="1200">
                <a:latin typeface="Courier New"/>
              </a:defRPr>
            </a:pPr>
            <a:r>
              <a:t>@Scope("prototype")</a:t>
            </a:r>
          </a:p>
          <a:p>
            <a:pPr>
              <a:defRPr sz="1200">
                <a:latin typeface="Courier New"/>
              </a:defRPr>
            </a:pPr>
            <a:r>
              <a:t>public TempFormatter tempFormatter() { return new TempFormatter(); }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400800" y="1280160"/>
            <a:ext cx="5486400" cy="5029200"/>
          </a:xfrm>
          <a:prstGeom prst="rect">
            <a:avLst/>
          </a:prstGeom>
          <a:noFill/>
        </p:spPr>
        <p:txBody>
          <a:bodyPr wrap="square" lIns="73152" tIns="54864">
            <a:spAutoFit/>
          </a:bodyPr>
          <a:lstStyle/>
          <a:p>
            <a:pPr>
              <a:defRPr sz="1200">
                <a:latin typeface="Courier New"/>
              </a:defRPr>
            </a:pPr>
            <a:r>
              <a:t>&lt;!-- Injecting prototype into singleton --&gt;</a:t>
            </a:r>
          </a:p>
          <a:p>
            <a:pPr>
              <a:defRPr sz="1200">
                <a:latin typeface="Courier New"/>
              </a:defRPr>
            </a:pPr>
            <a:r>
              <a:t>&lt;bean id="reportGenerator" class="com.example.ReportGenerator"&gt;</a:t>
            </a:r>
          </a:p>
          <a:p>
            <a:pPr>
              <a:defRPr sz="1200">
                <a:latin typeface="Courier New"/>
              </a:defRPr>
            </a:pPr>
            <a:r>
              <a:t>    &lt;property name="formatterProvider" ref="tempFormatter"/&gt;</a:t>
            </a:r>
          </a:p>
          <a:p>
            <a:pPr>
              <a:defRPr sz="1200">
                <a:latin typeface="Courier New"/>
              </a:defRPr>
            </a:pPr>
            <a:r>
              <a:t>&lt;/bean&gt;</a:t>
            </a:r>
          </a:p>
          <a:p>
            <a:pPr>
              <a:defRPr sz="1200">
                <a:latin typeface="Courier New"/>
              </a:defRPr>
            </a:pPr>
            <a:endParaRPr/>
          </a:p>
          <a:p>
            <a:pPr>
              <a:defRPr sz="1200">
                <a:latin typeface="Courier New"/>
              </a:defRPr>
            </a:pPr>
            <a:r>
              <a:t>// Java: use Provider&lt;Object&gt; or @Lookup methods to get new instances</a:t>
            </a:r>
          </a:p>
          <a:p>
            <a:pPr>
              <a:defRPr sz="1200">
                <a:latin typeface="Courier New"/>
              </a:defRPr>
            </a:pPr>
            <a:endParaRPr/>
          </a:p>
          <a:p>
            <a:pPr>
              <a:defRPr sz="1200">
                <a:latin typeface="Courier New"/>
              </a:defRPr>
            </a:pPr>
            <a:r>
              <a:t>&lt;!-- Injecting prototype into singleton --&gt;</a:t>
            </a:r>
          </a:p>
          <a:p>
            <a:pPr>
              <a:defRPr sz="1200">
                <a:latin typeface="Courier New"/>
              </a:defRPr>
            </a:pPr>
            <a:r>
              <a:t>&lt;bean id="reportGenerator" class="com.example.ReportGenerator"&gt;</a:t>
            </a:r>
          </a:p>
          <a:p>
            <a:pPr>
              <a:defRPr sz="1200">
                <a:latin typeface="Courier New"/>
              </a:defRPr>
            </a:pPr>
            <a:r>
              <a:t>    &lt;property name="formatterProvider" ref="tempFormatter"/&gt;</a:t>
            </a:r>
          </a:p>
          <a:p>
            <a:pPr>
              <a:defRPr sz="1200">
                <a:latin typeface="Courier New"/>
              </a:defRPr>
            </a:pPr>
            <a:r>
              <a:t>&lt;/bean&gt;</a:t>
            </a:r>
          </a:p>
          <a:p>
            <a:pPr>
              <a:defRPr sz="1200">
                <a:latin typeface="Courier New"/>
              </a:defRPr>
            </a:pPr>
            <a:endParaRPr/>
          </a:p>
          <a:p>
            <a:pPr>
              <a:defRPr sz="1200">
                <a:latin typeface="Courier New"/>
              </a:defRPr>
            </a:pPr>
            <a:r>
              <a:t>// Java: use Provider&lt;Object&gt; or @Lookup methods to get new instances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Quick Reference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 sz="1800"/>
            </a:pPr>
            <a:r>
              <a:t>singleton — one per Context — @Scope("singleton") (default)</a:t>
            </a:r>
          </a:p>
          <a:p>
            <a:pPr>
              <a:defRPr sz="1800"/>
            </a:pPr>
            <a:r>
              <a:t>prototype — new instance per request — @Scope("prototype")</a:t>
            </a:r>
          </a:p>
          <a:p>
            <a:pPr>
              <a:defRPr sz="1800"/>
            </a:pPr>
            <a:r>
              <a:t>request — one per HTTP request — requires WebApplicationContext</a:t>
            </a:r>
          </a:p>
          <a:p>
            <a:pPr>
              <a:defRPr sz="1800"/>
            </a:pPr>
            <a:r>
              <a:t>session — one per HTTP session — requires WebApplicationContext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Further Reading &amp; References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 sz="1800"/>
            </a:pPr>
            <a:r>
              <a:t>Spring Framework Reference — Beans chapter</a:t>
            </a:r>
          </a:p>
          <a:p>
            <a:pPr>
              <a:defRPr sz="1800"/>
            </a:pPr>
            <a:r>
              <a:t>Spring Guides: 'Guide to bean scopes' and 'Dependency Injection'</a:t>
            </a:r>
          </a:p>
          <a:p>
            <a:pPr>
              <a:defRPr sz="1800"/>
            </a:pPr>
            <a:r>
              <a:t>Common blog posts and stackoverflow for patterns and pitfalls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Outline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 sz="1800"/>
            </a:pPr>
            <a:r>
              <a:t>Bean scopes overview and lifecycle</a:t>
            </a:r>
          </a:p>
          <a:p>
            <a:pPr>
              <a:defRPr sz="1800"/>
            </a:pPr>
            <a:r>
              <a:t>Common scopes: singleton, prototype, request, session, application, websocket</a:t>
            </a:r>
          </a:p>
          <a:p>
            <a:pPr>
              <a:defRPr sz="1800"/>
            </a:pPr>
            <a:r>
              <a:t>XML configuration examples</a:t>
            </a:r>
          </a:p>
          <a:p>
            <a:pPr>
              <a:defRPr sz="1800"/>
            </a:pPr>
            <a:r>
              <a:t>Java @Configuration and @Bean examples</a:t>
            </a:r>
          </a:p>
          <a:p>
            <a:pPr>
              <a:defRPr sz="1800"/>
            </a:pPr>
            <a:r>
              <a:t>Advanced topics: lazy-init, primary, profiles, BeanPostProcessor, custom scopes</a:t>
            </a:r>
          </a:p>
          <a:p>
            <a:pPr>
              <a:defRPr sz="1800"/>
            </a:pPr>
            <a:r>
              <a:t>Testing and best practices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Bean Scopes — Core Concepts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 sz="1800"/>
            </a:pPr>
            <a:r>
              <a:t>Bean scope defines bean instance lifecycle and visibility</a:t>
            </a:r>
          </a:p>
          <a:p>
            <a:pPr>
              <a:defRPr sz="1800"/>
            </a:pPr>
            <a:r>
              <a:t>Singleton: one shared instance per Spring IoC container (default)</a:t>
            </a:r>
          </a:p>
          <a:p>
            <a:pPr>
              <a:defRPr sz="1800"/>
            </a:pPr>
            <a:r>
              <a:t>Prototype: a new instance every injection/lookup</a:t>
            </a:r>
          </a:p>
          <a:p>
            <a:pPr>
              <a:defRPr sz="1800"/>
            </a:pPr>
            <a:r>
              <a:t>Request/Session/Application/WebSocket: web-aware scopes (per HTTP request, per HTTP session, ServletContext, WebSocket session)</a:t>
            </a:r>
          </a:p>
          <a:p>
            <a:pPr>
              <a:defRPr sz="1800"/>
            </a:pPr>
            <a:r>
              <a:t>Scope impacts lifecycle callbacks and destruction handling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t>Singleton vs Prototype — Key Differences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 sz="1800"/>
            </a:pPr>
            <a:r>
              <a:t>Singleton: managed destruction by container; single instance</a:t>
            </a:r>
          </a:p>
          <a:p>
            <a:pPr>
              <a:defRPr sz="1800"/>
            </a:pPr>
            <a:r>
              <a:t>Prototype: container creates &amp; configures, but client is responsible for destruction</a:t>
            </a:r>
          </a:p>
          <a:p>
            <a:pPr>
              <a:defRPr sz="1800"/>
            </a:pPr>
            <a:r>
              <a:t>Injection nuance: injecting prototype into singleton yields single prototype instance at injection time unless using Provider/ObjectFactory or lookup methods</a:t>
            </a:r>
          </a:p>
          <a:p>
            <a:pPr>
              <a:defRPr sz="1800"/>
            </a:pPr>
            <a:r>
              <a:t>Use-case: Stateless shared services -&gt; singleton; stateful/short-lived objects -&gt; prototype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t>Lifecycle Callbacks &amp; Post-Processing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 sz="1800"/>
            </a:pPr>
            <a:r>
              <a:t>@PostConstruct / init-method for initialization</a:t>
            </a:r>
          </a:p>
          <a:p>
            <a:pPr>
              <a:defRPr sz="1800"/>
            </a:pPr>
            <a:r>
              <a:t>@PreDestroy / destroy-method called for singletons (not for prototype by container)</a:t>
            </a:r>
          </a:p>
          <a:p>
            <a:pPr>
              <a:defRPr sz="1800"/>
            </a:pPr>
            <a:r>
              <a:t>BeanPostProcessor: hooks before/after initialization for all beans</a:t>
            </a:r>
          </a:p>
          <a:p>
            <a:pPr>
              <a:defRPr sz="1800"/>
            </a:pPr>
            <a:r>
              <a:t>BeanFactoryPostProcessor: manipulate bean definitions before instantiation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XML Configuration Examples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7200" y="1280160"/>
            <a:ext cx="5486400" cy="5029200"/>
          </a:xfrm>
          <a:prstGeom prst="rect">
            <a:avLst/>
          </a:prstGeom>
          <a:noFill/>
        </p:spPr>
        <p:txBody>
          <a:bodyPr wrap="square" lIns="73152" tIns="54864">
            <a:spAutoFit/>
          </a:bodyPr>
          <a:lstStyle/>
          <a:p>
            <a:pPr>
              <a:defRPr sz="1200">
                <a:latin typeface="Courier New"/>
              </a:defRPr>
            </a:pPr>
            <a:r>
              <a:t>XML snippets</a:t>
            </a:r>
          </a:p>
          <a:p>
            <a:pPr>
              <a:defRPr sz="1200">
                <a:latin typeface="Courier New"/>
              </a:defRPr>
            </a:pPr>
            <a:endParaRPr/>
          </a:p>
          <a:p>
            <a:pPr>
              <a:defRPr sz="1200">
                <a:latin typeface="Courier New"/>
              </a:defRPr>
            </a:pPr>
            <a:r>
              <a:t>&lt;!-- singleton (default) --&gt;</a:t>
            </a:r>
          </a:p>
          <a:p>
            <a:pPr>
              <a:defRPr sz="1200">
                <a:latin typeface="Courier New"/>
              </a:defRPr>
            </a:pPr>
            <a:r>
              <a:t>&lt;bean id="userService" class="com.example.UserService"/&gt;</a:t>
            </a:r>
          </a:p>
          <a:p>
            <a:pPr>
              <a:defRPr sz="1200">
                <a:latin typeface="Courier New"/>
              </a:defRPr>
            </a:pPr>
            <a:endParaRPr/>
          </a:p>
          <a:p>
            <a:pPr>
              <a:defRPr sz="1200">
                <a:latin typeface="Courier New"/>
              </a:defRPr>
            </a:pPr>
            <a:r>
              <a:t>&lt;!-- prototype --&gt;</a:t>
            </a:r>
          </a:p>
          <a:p>
            <a:pPr>
              <a:defRPr sz="1200">
                <a:latin typeface="Courier New"/>
              </a:defRPr>
            </a:pPr>
            <a:r>
              <a:t>&lt;bean id="tempFormatter" class="com.example.TempFormatter" scope="prototype"/&gt;</a:t>
            </a:r>
          </a:p>
          <a:p>
            <a:pPr>
              <a:defRPr sz="1200">
                <a:latin typeface="Courier New"/>
              </a:defRPr>
            </a:pPr>
            <a:endParaRPr/>
          </a:p>
          <a:p>
            <a:pPr>
              <a:defRPr sz="1200">
                <a:latin typeface="Courier New"/>
              </a:defRPr>
            </a:pPr>
            <a:r>
              <a:t>&lt;!-- request-scoped (web) --&gt;</a:t>
            </a:r>
          </a:p>
          <a:p>
            <a:pPr>
              <a:defRPr sz="1200">
                <a:latin typeface="Courier New"/>
              </a:defRPr>
            </a:pPr>
            <a:r>
              <a:t>&lt;bean id="webBean" class="com.example.WebBean" scope="request"/&gt;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400800" y="1280160"/>
            <a:ext cx="5486400" cy="5029200"/>
          </a:xfrm>
          <a:prstGeom prst="rect">
            <a:avLst/>
          </a:prstGeom>
          <a:noFill/>
        </p:spPr>
        <p:txBody>
          <a:bodyPr wrap="square" lIns="73152" tIns="54864">
            <a:spAutoFit/>
          </a:bodyPr>
          <a:lstStyle/>
          <a:p>
            <a:pPr>
              <a:defRPr sz="1200">
                <a:latin typeface="Courier New"/>
              </a:defRPr>
            </a:pPr>
            <a:r>
              <a:t>Notes</a:t>
            </a:r>
          </a:p>
          <a:p>
            <a:pPr>
              <a:defRPr sz="1200">
                <a:latin typeface="Courier New"/>
              </a:defRPr>
            </a:pPr>
            <a:endParaRPr/>
          </a:p>
          <a:p>
            <a:pPr>
              <a:defRPr sz="1200">
                <a:latin typeface="Courier New"/>
              </a:defRPr>
            </a:pPr>
            <a:r>
              <a:t>• Default scope is singleton.</a:t>
            </a:r>
          </a:p>
          <a:p>
            <a:pPr>
              <a:defRPr sz="1200">
                <a:latin typeface="Courier New"/>
              </a:defRPr>
            </a:pPr>
            <a:r>
              <a:t>• Use 'scope' attribute for prototype/request/session.</a:t>
            </a:r>
          </a:p>
          <a:p>
            <a:pPr>
              <a:defRPr sz="1200">
                <a:latin typeface="Courier New"/>
              </a:defRPr>
            </a:pPr>
            <a:r>
              <a:t>• Request/session scopes require a WebApplicationContext.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t>Java @Configuration &amp; @Scope Examples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7200" y="1280160"/>
            <a:ext cx="5486400" cy="5029200"/>
          </a:xfrm>
          <a:prstGeom prst="rect">
            <a:avLst/>
          </a:prstGeom>
          <a:noFill/>
        </p:spPr>
        <p:txBody>
          <a:bodyPr wrap="square" lIns="73152" tIns="54864">
            <a:spAutoFit/>
          </a:bodyPr>
          <a:lstStyle/>
          <a:p>
            <a:pPr>
              <a:defRPr sz="1200">
                <a:latin typeface="Courier New"/>
              </a:defRPr>
            </a:pPr>
            <a:r>
              <a:t>AppConfig</a:t>
            </a:r>
          </a:p>
          <a:p>
            <a:pPr>
              <a:defRPr sz="1200">
                <a:latin typeface="Courier New"/>
              </a:defRPr>
            </a:pPr>
            <a:endParaRPr/>
          </a:p>
          <a:p>
            <a:pPr>
              <a:defRPr sz="1200">
                <a:latin typeface="Courier New"/>
              </a:defRPr>
            </a:pPr>
            <a:r>
              <a:t>@Configuration</a:t>
            </a:r>
          </a:p>
          <a:p>
            <a:pPr>
              <a:defRPr sz="1200">
                <a:latin typeface="Courier New"/>
              </a:defRPr>
            </a:pPr>
            <a:r>
              <a:t>public class AppConfig {</a:t>
            </a:r>
          </a:p>
          <a:p>
            <a:pPr>
              <a:defRPr sz="1200">
                <a:latin typeface="Courier New"/>
              </a:defRPr>
            </a:pPr>
            <a:r>
              <a:t>    @Bean</a:t>
            </a:r>
          </a:p>
          <a:p>
            <a:pPr>
              <a:defRPr sz="1200">
                <a:latin typeface="Courier New"/>
              </a:defRPr>
            </a:pPr>
            <a:r>
              <a:t>    public UserService userService() {</a:t>
            </a:r>
          </a:p>
          <a:p>
            <a:pPr>
              <a:defRPr sz="1200">
                <a:latin typeface="Courier New"/>
              </a:defRPr>
            </a:pPr>
            <a:r>
              <a:t>        return new UserService();</a:t>
            </a:r>
          </a:p>
          <a:p>
            <a:pPr>
              <a:defRPr sz="1200">
                <a:latin typeface="Courier New"/>
              </a:defRPr>
            </a:pPr>
            <a:r>
              <a:t>    }</a:t>
            </a:r>
          </a:p>
          <a:p>
            <a:pPr>
              <a:defRPr sz="1200">
                <a:latin typeface="Courier New"/>
              </a:defRPr>
            </a:pPr>
            <a:endParaRPr/>
          </a:p>
          <a:p>
            <a:pPr>
              <a:defRPr sz="1200">
                <a:latin typeface="Courier New"/>
              </a:defRPr>
            </a:pPr>
            <a:r>
              <a:t>    @Bean</a:t>
            </a:r>
          </a:p>
          <a:p>
            <a:pPr>
              <a:defRPr sz="1200">
                <a:latin typeface="Courier New"/>
              </a:defRPr>
            </a:pPr>
            <a:r>
              <a:t>    @Scope("prototype")</a:t>
            </a:r>
          </a:p>
          <a:p>
            <a:pPr>
              <a:defRPr sz="1200">
                <a:latin typeface="Courier New"/>
              </a:defRPr>
            </a:pPr>
            <a:r>
              <a:t>    public TempFormatter tempFormatter() {</a:t>
            </a:r>
          </a:p>
          <a:p>
            <a:pPr>
              <a:defRPr sz="1200">
                <a:latin typeface="Courier New"/>
              </a:defRPr>
            </a:pPr>
            <a:r>
              <a:t>        return new TempFormatter();</a:t>
            </a:r>
          </a:p>
          <a:p>
            <a:pPr>
              <a:defRPr sz="1200">
                <a:latin typeface="Courier New"/>
              </a:defRPr>
            </a:pPr>
            <a:r>
              <a:t>    }</a:t>
            </a:r>
          </a:p>
          <a:p>
            <a:pPr>
              <a:defRPr sz="1200">
                <a:latin typeface="Courier New"/>
              </a:defRPr>
            </a:pPr>
            <a:r>
              <a:t>}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400800" y="1280160"/>
            <a:ext cx="5486400" cy="5029200"/>
          </a:xfrm>
          <a:prstGeom prst="rect">
            <a:avLst/>
          </a:prstGeom>
          <a:noFill/>
        </p:spPr>
        <p:txBody>
          <a:bodyPr wrap="square" lIns="73152" tIns="54864">
            <a:spAutoFit/>
          </a:bodyPr>
          <a:lstStyle/>
          <a:p>
            <a:pPr>
              <a:defRPr sz="1200">
                <a:latin typeface="Courier New"/>
              </a:defRPr>
            </a:pPr>
            <a:r>
              <a:t>Usage pattern</a:t>
            </a:r>
          </a:p>
          <a:p>
            <a:pPr>
              <a:defRPr sz="1200">
                <a:latin typeface="Courier New"/>
              </a:defRPr>
            </a:pPr>
            <a:endParaRPr/>
          </a:p>
          <a:p>
            <a:pPr>
              <a:defRPr sz="1200">
                <a:latin typeface="Courier New"/>
              </a:defRPr>
            </a:pPr>
            <a:r>
              <a:t>// Using Provider to inject prototype into singleton</a:t>
            </a:r>
          </a:p>
          <a:p>
            <a:pPr>
              <a:defRPr sz="1200">
                <a:latin typeface="Courier New"/>
              </a:defRPr>
            </a:pPr>
            <a:r>
              <a:t>@Component</a:t>
            </a:r>
          </a:p>
          <a:p>
            <a:pPr>
              <a:defRPr sz="1200">
                <a:latin typeface="Courier New"/>
              </a:defRPr>
            </a:pPr>
            <a:r>
              <a:t>public class ReportGenerator {</a:t>
            </a:r>
          </a:p>
          <a:p>
            <a:pPr>
              <a:defRPr sz="1200">
                <a:latin typeface="Courier New"/>
              </a:defRPr>
            </a:pPr>
            <a:r>
              <a:t>    @Autowired</a:t>
            </a:r>
          </a:p>
          <a:p>
            <a:pPr>
              <a:defRPr sz="1200">
                <a:latin typeface="Courier New"/>
              </a:defRPr>
            </a:pPr>
            <a:r>
              <a:t>    private Provider&lt;TempFormatter&gt; formatterProvider;</a:t>
            </a:r>
          </a:p>
          <a:p>
            <a:pPr>
              <a:defRPr sz="1200">
                <a:latin typeface="Courier New"/>
              </a:defRPr>
            </a:pPr>
            <a:endParaRPr/>
          </a:p>
          <a:p>
            <a:pPr>
              <a:defRPr sz="1200">
                <a:latin typeface="Courier New"/>
              </a:defRPr>
            </a:pPr>
            <a:r>
              <a:t>    public void generate() {</a:t>
            </a:r>
          </a:p>
          <a:p>
            <a:pPr>
              <a:defRPr sz="1200">
                <a:latin typeface="Courier New"/>
              </a:defRPr>
            </a:pPr>
            <a:r>
              <a:t>        TempFormatter f = formatterProvider.get();</a:t>
            </a:r>
          </a:p>
          <a:p>
            <a:pPr>
              <a:defRPr sz="1200">
                <a:latin typeface="Courier New"/>
              </a:defRPr>
            </a:pPr>
            <a:r>
              <a:t>        // use formatter</a:t>
            </a:r>
          </a:p>
          <a:p>
            <a:pPr>
              <a:defRPr sz="1200">
                <a:latin typeface="Courier New"/>
              </a:defRPr>
            </a:pPr>
            <a:r>
              <a:t>    }</a:t>
            </a:r>
          </a:p>
          <a:p>
            <a:pPr>
              <a:defRPr sz="1200">
                <a:latin typeface="Courier New"/>
              </a:defRPr>
            </a:pPr>
            <a:r>
              <a:t>}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t>Component Scanning &amp; Stereotypes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 sz="1800"/>
            </a:pPr>
            <a:r>
              <a:t>@Component, @Service, @Repository, @Controller create bean definitions</a:t>
            </a:r>
          </a:p>
          <a:p>
            <a:pPr>
              <a:defRPr sz="1800"/>
            </a:pPr>
            <a:r>
              <a:t>Use @Scope on classes to change default singleton scope</a:t>
            </a:r>
          </a:p>
          <a:p>
            <a:pPr>
              <a:defRPr sz="1800"/>
            </a:pPr>
            <a:r>
              <a:t>@Primary to prefer a bean when multiple candidates exist</a:t>
            </a:r>
          </a:p>
          <a:p>
            <a:pPr>
              <a:defRPr sz="1800"/>
            </a:pPr>
            <a:r>
              <a:t>@Qualifier to disambiguate beans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Advanced Bean Options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 sz="1800"/>
            </a:pPr>
            <a:r>
              <a:t>lazy-init / @Lazy: defer bean creation until first requested</a:t>
            </a:r>
          </a:p>
          <a:p>
            <a:pPr>
              <a:defRPr sz="1800"/>
            </a:pPr>
            <a:r>
              <a:t>@Primary and @Qualifier to control autowiring when multiples exist</a:t>
            </a:r>
          </a:p>
          <a:p>
            <a:pPr>
              <a:defRPr sz="1800"/>
            </a:pPr>
            <a:r>
              <a:t>@Profile to create environment-specific beans</a:t>
            </a:r>
          </a:p>
          <a:p>
            <a:pPr>
              <a:defRPr sz="1800"/>
            </a:pPr>
            <a:r>
              <a:t>FactoryBean for complex bean creation logic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2781</TotalTime>
  <Words>842</Words>
  <Application>Microsoft Office PowerPoint</Application>
  <PresentationFormat>Custom</PresentationFormat>
  <Paragraphs>133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Arial</vt:lpstr>
      <vt:lpstr>Calibri</vt:lpstr>
      <vt:lpstr>Courier New</vt:lpstr>
      <vt:lpstr>Office Theme</vt:lpstr>
      <vt:lpstr>Spring Bean Scopes &amp; Configuration</vt:lpstr>
      <vt:lpstr>Outline</vt:lpstr>
      <vt:lpstr>Bean Scopes — Core Concepts</vt:lpstr>
      <vt:lpstr>Singleton vs Prototype — Key Differences</vt:lpstr>
      <vt:lpstr>Lifecycle Callbacks &amp; Post-Processing</vt:lpstr>
      <vt:lpstr>XML Configuration Examples</vt:lpstr>
      <vt:lpstr>Java @Configuration &amp; @Scope Examples</vt:lpstr>
      <vt:lpstr>Component Scanning &amp; Stereotypes</vt:lpstr>
      <vt:lpstr>Advanced Bean Options</vt:lpstr>
      <vt:lpstr>Post-Processing &amp; Custom Scopes</vt:lpstr>
      <vt:lpstr>Testing &amp; Scopes</vt:lpstr>
      <vt:lpstr>Best Practices &amp; Common Pitfalls</vt:lpstr>
      <vt:lpstr>XML ↔ Java Mapping &amp; Injection Patterns</vt:lpstr>
      <vt:lpstr>Quick Reference</vt:lpstr>
      <vt:lpstr>Further Reading &amp; References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Spring Bean Scopes &amp; Configuration</dc:title>
  <dc:subject/>
  <dc:creator/>
  <cp:keywords/>
  <dc:description>generated using python-pptx</dc:description>
  <cp:lastModifiedBy>SIDDEGOWDA CJ</cp:lastModifiedBy>
  <cp:revision>4</cp:revision>
  <dcterms:created xsi:type="dcterms:W3CDTF">2013-01-27T09:14:16Z</dcterms:created>
  <dcterms:modified xsi:type="dcterms:W3CDTF">2025-11-13T04:22:01Z</dcterms:modified>
  <cp:category/>
</cp:coreProperties>
</file>